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75" r:id="rId4"/>
    <p:sldId id="272" r:id="rId5"/>
    <p:sldId id="273" r:id="rId6"/>
    <p:sldId id="277" r:id="rId7"/>
    <p:sldId id="270" r:id="rId8"/>
    <p:sldId id="278" r:id="rId9"/>
    <p:sldId id="279" r:id="rId10"/>
    <p:sldId id="280" r:id="rId11"/>
    <p:sldId id="281" r:id="rId12"/>
    <p:sldId id="262" r:id="rId13"/>
    <p:sldId id="268" r:id="rId14"/>
    <p:sldId id="282" r:id="rId15"/>
    <p:sldId id="267" r:id="rId16"/>
    <p:sldId id="265" r:id="rId17"/>
    <p:sldId id="269" r:id="rId18"/>
    <p:sldId id="258" r:id="rId19"/>
    <p:sldId id="266" r:id="rId20"/>
    <p:sldId id="261" r:id="rId21"/>
    <p:sldId id="263" r:id="rId22"/>
    <p:sldId id="283" r:id="rId23"/>
    <p:sldId id="285" r:id="rId24"/>
    <p:sldId id="291" r:id="rId25"/>
    <p:sldId id="292" r:id="rId26"/>
    <p:sldId id="294" r:id="rId27"/>
    <p:sldId id="295" r:id="rId28"/>
    <p:sldId id="284" r:id="rId29"/>
    <p:sldId id="289" r:id="rId30"/>
    <p:sldId id="293" r:id="rId31"/>
    <p:sldId id="298" r:id="rId32"/>
    <p:sldId id="296" r:id="rId33"/>
    <p:sldId id="299" r:id="rId34"/>
    <p:sldId id="300" r:id="rId35"/>
    <p:sldId id="28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24"/>
  </p:normalViewPr>
  <p:slideViewPr>
    <p:cSldViewPr snapToGrid="0" snapToObjects="1">
      <p:cViewPr varScale="1">
        <p:scale>
          <a:sx n="113" d="100"/>
          <a:sy n="113" d="100"/>
        </p:scale>
        <p:origin x="5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it-IT"/>
              <a:t>Fare clic per modificare lo stile del titolo dello schema</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6/18/24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normattiva.it/uri-res/N2Ls?urn:nir:stato:costituzione:1947-12-27~art119-com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normattiva.it/uri-res/N2Ls?urn:nir:stato:codice.civile:1942-03-16;262~art2409"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www.normattiva.it/uri-res/N2Ls?urn:nir:stato:decreto.legislativo:2011-06-23;11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normattiva.it/uri-res/N2Ls?urn:nir:stato:decreto.legislativo:2016-08-19;175~art2-com1-le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69B1CC-C252-0A45-95CF-0C250227FFAB}"/>
              </a:ext>
            </a:extLst>
          </p:cNvPr>
          <p:cNvSpPr>
            <a:spLocks noGrp="1"/>
          </p:cNvSpPr>
          <p:nvPr>
            <p:ph type="ctrTitle"/>
          </p:nvPr>
        </p:nvSpPr>
        <p:spPr>
          <a:xfrm>
            <a:off x="3962399" y="1066801"/>
            <a:ext cx="7197726" cy="3318930"/>
          </a:xfrm>
        </p:spPr>
        <p:txBody>
          <a:bodyPr>
            <a:normAutofit/>
          </a:bodyPr>
          <a:lstStyle/>
          <a:p>
            <a:r>
              <a:rPr lang="it-IT" sz="4000" dirty="0"/>
              <a:t>Il danno erariale dei «responsabili» degli enti locali  per i mancati controlli sulle società partecipate</a:t>
            </a:r>
          </a:p>
        </p:txBody>
      </p:sp>
      <p:sp>
        <p:nvSpPr>
          <p:cNvPr id="3" name="Sottotitolo 2">
            <a:extLst>
              <a:ext uri="{FF2B5EF4-FFF2-40B4-BE49-F238E27FC236}">
                <a16:creationId xmlns:a16="http://schemas.microsoft.com/office/drawing/2014/main" id="{9CAD4E20-4DAD-4749-9C55-1B7F5266302A}"/>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902819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016D39-B6D5-2B4F-91F2-A5EBB1BB1BA0}"/>
              </a:ext>
            </a:extLst>
          </p:cNvPr>
          <p:cNvSpPr>
            <a:spLocks noGrp="1"/>
          </p:cNvSpPr>
          <p:nvPr>
            <p:ph type="title"/>
          </p:nvPr>
        </p:nvSpPr>
        <p:spPr/>
        <p:txBody>
          <a:bodyPr/>
          <a:lstStyle/>
          <a:p>
            <a:r>
              <a:rPr lang="it-IT" dirty="0"/>
              <a:t>. . . Ne discende che . . . </a:t>
            </a:r>
          </a:p>
        </p:txBody>
      </p:sp>
      <p:sp>
        <p:nvSpPr>
          <p:cNvPr id="3" name="Segnaposto contenuto 2">
            <a:extLst>
              <a:ext uri="{FF2B5EF4-FFF2-40B4-BE49-F238E27FC236}">
                <a16:creationId xmlns:a16="http://schemas.microsoft.com/office/drawing/2014/main" id="{DAA273B6-B0EF-8F42-9FC2-0A435F024313}"/>
              </a:ext>
            </a:extLst>
          </p:cNvPr>
          <p:cNvSpPr>
            <a:spLocks noGrp="1"/>
          </p:cNvSpPr>
          <p:nvPr>
            <p:ph idx="1"/>
          </p:nvPr>
        </p:nvSpPr>
        <p:spPr/>
        <p:txBody>
          <a:bodyPr/>
          <a:lstStyle/>
          <a:p>
            <a:r>
              <a:rPr lang="it-IT" dirty="0"/>
              <a:t>Per le società in controllo pubblico vi sarà un’applicazione congiunta  delle regole contenute nella legge n. 190 del 2012 e nel d. </a:t>
            </a:r>
            <a:r>
              <a:rPr lang="it-IT" dirty="0" err="1"/>
              <a:t>lgs</a:t>
            </a:r>
            <a:r>
              <a:rPr lang="it-IT" dirty="0"/>
              <a:t>. n. 33 del 2013</a:t>
            </a:r>
          </a:p>
          <a:p>
            <a:r>
              <a:rPr lang="it-IT" dirty="0"/>
              <a:t>Per le società partecipate la disciplina applicabile sarà solo quella del d. </a:t>
            </a:r>
            <a:r>
              <a:rPr lang="it-IT" dirty="0" err="1"/>
              <a:t>lgs</a:t>
            </a:r>
            <a:r>
              <a:rPr lang="it-IT" dirty="0"/>
              <a:t>. n. 33 del 2013</a:t>
            </a:r>
          </a:p>
          <a:p>
            <a:r>
              <a:rPr lang="it-IT" dirty="0"/>
              <a:t>Tuttavia, secondo le indicazioni del Consiglio di Stato, in una prospettiva attenta all’obiettivo anticorruzione, si conclude (anche per le società partecipate in generale ) per la necessaria adozione del modello di cui al d. </a:t>
            </a:r>
            <a:r>
              <a:rPr lang="it-IT" dirty="0" err="1"/>
              <a:t>lgs</a:t>
            </a:r>
            <a:r>
              <a:rPr lang="it-IT" dirty="0"/>
              <a:t>. n. 231 del 2001 (C. di S., Comm. Spec. N. 1257/2017). </a:t>
            </a:r>
          </a:p>
          <a:p>
            <a:endParaRPr lang="it-IT" dirty="0"/>
          </a:p>
        </p:txBody>
      </p:sp>
    </p:spTree>
    <p:extLst>
      <p:ext uri="{BB962C8B-B14F-4D97-AF65-F5344CB8AC3E}">
        <p14:creationId xmlns:p14="http://schemas.microsoft.com/office/powerpoint/2010/main" val="375368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7B0046-10D9-3341-962D-6C373D293069}"/>
              </a:ext>
            </a:extLst>
          </p:cNvPr>
          <p:cNvSpPr>
            <a:spLocks noGrp="1"/>
          </p:cNvSpPr>
          <p:nvPr>
            <p:ph type="title"/>
          </p:nvPr>
        </p:nvSpPr>
        <p:spPr/>
        <p:txBody>
          <a:bodyPr/>
          <a:lstStyle/>
          <a:p>
            <a:r>
              <a:rPr lang="it-IT" dirty="0"/>
              <a:t>Alla luce di quanto finora detto possiamo affermare . . . </a:t>
            </a:r>
          </a:p>
        </p:txBody>
      </p:sp>
      <p:sp>
        <p:nvSpPr>
          <p:cNvPr id="3" name="Segnaposto contenuto 2">
            <a:extLst>
              <a:ext uri="{FF2B5EF4-FFF2-40B4-BE49-F238E27FC236}">
                <a16:creationId xmlns:a16="http://schemas.microsoft.com/office/drawing/2014/main" id="{AC25314F-BC2E-5845-9E53-0AFD66E93466}"/>
              </a:ext>
            </a:extLst>
          </p:cNvPr>
          <p:cNvSpPr>
            <a:spLocks noGrp="1"/>
          </p:cNvSpPr>
          <p:nvPr>
            <p:ph idx="1"/>
          </p:nvPr>
        </p:nvSpPr>
        <p:spPr/>
        <p:txBody>
          <a:bodyPr/>
          <a:lstStyle/>
          <a:p>
            <a:r>
              <a:rPr lang="it-IT" dirty="0"/>
              <a:t>Il sistema dei controlli è: </a:t>
            </a:r>
          </a:p>
          <a:p>
            <a:pPr marL="342900" indent="-342900">
              <a:buFont typeface="+mj-lt"/>
              <a:buAutoNum type="alphaLcParenR"/>
            </a:pPr>
            <a:r>
              <a:rPr lang="it-IT" dirty="0"/>
              <a:t>orientato a garantire interessi pubblici «generali» (per esempio la concorrenza); </a:t>
            </a:r>
          </a:p>
          <a:p>
            <a:pPr marL="342900" indent="-342900">
              <a:buFont typeface="+mj-lt"/>
              <a:buAutoNum type="alphaLcParenR"/>
            </a:pPr>
            <a:r>
              <a:rPr lang="it-IT" dirty="0"/>
              <a:t>ed ha il fine di salvaguardare il corretto uso delle risorse pubbliche in una prospettiva di sostenibilità, efficacia, efficienza economicità, trasparenza.</a:t>
            </a:r>
          </a:p>
          <a:p>
            <a:endParaRPr lang="it-IT" dirty="0"/>
          </a:p>
        </p:txBody>
      </p:sp>
    </p:spTree>
    <p:extLst>
      <p:ext uri="{BB962C8B-B14F-4D97-AF65-F5344CB8AC3E}">
        <p14:creationId xmlns:p14="http://schemas.microsoft.com/office/powerpoint/2010/main" val="4013023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B986B5-3B08-AD45-9C39-3B873744091B}"/>
              </a:ext>
            </a:extLst>
          </p:cNvPr>
          <p:cNvSpPr>
            <a:spLocks noGrp="1"/>
          </p:cNvSpPr>
          <p:nvPr>
            <p:ph type="title"/>
          </p:nvPr>
        </p:nvSpPr>
        <p:spPr/>
        <p:txBody>
          <a:bodyPr>
            <a:normAutofit fontScale="90000"/>
          </a:bodyPr>
          <a:lstStyle/>
          <a:p>
            <a:pPr algn="ctr"/>
            <a:r>
              <a:rPr lang="it-IT" dirty="0"/>
              <a:t>Gli enti locali e le società a partecipazione pubblica</a:t>
            </a:r>
            <a:br>
              <a:rPr lang="it-IT" dirty="0"/>
            </a:br>
            <a:r>
              <a:rPr lang="it-IT" sz="2000" i="1" dirty="0"/>
              <a:t>(Corte dei conti, Sez. controllo Veneto, del. N. 903 del 9 novembre 2012)</a:t>
            </a:r>
            <a:br>
              <a:rPr lang="it-IT" sz="2000" i="1" dirty="0"/>
            </a:br>
            <a:r>
              <a:rPr lang="it-IT" sz="2700" b="1" i="1" dirty="0"/>
              <a:t>gli obiettivi dell’ente locale </a:t>
            </a:r>
          </a:p>
        </p:txBody>
      </p:sp>
      <p:sp>
        <p:nvSpPr>
          <p:cNvPr id="3" name="Segnaposto contenuto 2">
            <a:extLst>
              <a:ext uri="{FF2B5EF4-FFF2-40B4-BE49-F238E27FC236}">
                <a16:creationId xmlns:a16="http://schemas.microsoft.com/office/drawing/2014/main" id="{4746F917-6492-6A48-AE8F-1296D0C1A398}"/>
              </a:ext>
            </a:extLst>
          </p:cNvPr>
          <p:cNvSpPr>
            <a:spLocks noGrp="1"/>
          </p:cNvSpPr>
          <p:nvPr>
            <p:ph idx="1"/>
          </p:nvPr>
        </p:nvSpPr>
        <p:spPr/>
        <p:txBody>
          <a:bodyPr/>
          <a:lstStyle/>
          <a:p>
            <a:pPr algn="just"/>
            <a:r>
              <a:rPr lang="it-IT" dirty="0"/>
              <a:t>Un costante ed effettivo monitoraggio sull’andamento della società, con una verifica costante della permanenza dei presupposti valutativi che hanno determinato la scelta partecipativa iniziale, nonché tempestivi interventi correttivi in relazione ad eventuali mutamenti che intercorrono, nel corso della vita della società, negli elementi originariamente valutati al fine di prevenire ricadute negative sul bilancio dell’ente. </a:t>
            </a:r>
          </a:p>
          <a:p>
            <a:pPr algn="just"/>
            <a:r>
              <a:rPr lang="it-IT" dirty="0"/>
              <a:t>L’intera durata della partecipazione deve essere accompagnata dal diligente esercizio di quei compiti di vigilanza, di indirizzo e di controllo che la qualità di socio comportano </a:t>
            </a:r>
          </a:p>
        </p:txBody>
      </p:sp>
    </p:spTree>
    <p:extLst>
      <p:ext uri="{BB962C8B-B14F-4D97-AF65-F5344CB8AC3E}">
        <p14:creationId xmlns:p14="http://schemas.microsoft.com/office/powerpoint/2010/main" val="409405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A00A46-17F0-3043-8FEB-DF7C772B835A}"/>
              </a:ext>
            </a:extLst>
          </p:cNvPr>
          <p:cNvSpPr>
            <a:spLocks noGrp="1"/>
          </p:cNvSpPr>
          <p:nvPr>
            <p:ph type="title"/>
          </p:nvPr>
        </p:nvSpPr>
        <p:spPr/>
        <p:txBody>
          <a:bodyPr>
            <a:normAutofit fontScale="90000"/>
          </a:bodyPr>
          <a:lstStyle/>
          <a:p>
            <a:pPr algn="ctr"/>
            <a:r>
              <a:rPr lang="it-IT" dirty="0"/>
              <a:t>Gli enti locali e le società a partecipazione pubblica</a:t>
            </a:r>
            <a:br>
              <a:rPr lang="it-IT" dirty="0"/>
            </a:br>
            <a:r>
              <a:rPr lang="it-IT" sz="2000" i="1" dirty="0"/>
              <a:t>(Corte dei conti, Sez. controllo Veneto, del. N. 903 del 9 novembre 2012)</a:t>
            </a:r>
            <a:endParaRPr lang="it-IT" sz="2000" dirty="0"/>
          </a:p>
        </p:txBody>
      </p:sp>
      <p:sp>
        <p:nvSpPr>
          <p:cNvPr id="3" name="Segnaposto contenuto 2">
            <a:extLst>
              <a:ext uri="{FF2B5EF4-FFF2-40B4-BE49-F238E27FC236}">
                <a16:creationId xmlns:a16="http://schemas.microsoft.com/office/drawing/2014/main" id="{8E2616FE-BF65-B741-82EF-0670B4DC9E63}"/>
              </a:ext>
            </a:extLst>
          </p:cNvPr>
          <p:cNvSpPr>
            <a:spLocks noGrp="1"/>
          </p:cNvSpPr>
          <p:nvPr>
            <p:ph idx="1"/>
          </p:nvPr>
        </p:nvSpPr>
        <p:spPr/>
        <p:txBody>
          <a:bodyPr/>
          <a:lstStyle/>
          <a:p>
            <a:pPr algn="just"/>
            <a:r>
              <a:rPr lang="it-IT" dirty="0"/>
              <a:t>Gli obblighi di indirizzo e di verifica valgono per tutti gli enti ma, naturalmente, risultano fondamentali nei casi di gestioni connotate da risultati negativi che, tra l’altro, impongono all’ente una sera valutazione circa la permanenza delle condizioni (tecniche ed economiche) nonché della sostenibilità che giustificano la scelta societaria. </a:t>
            </a:r>
          </a:p>
        </p:txBody>
      </p:sp>
    </p:spTree>
    <p:extLst>
      <p:ext uri="{BB962C8B-B14F-4D97-AF65-F5344CB8AC3E}">
        <p14:creationId xmlns:p14="http://schemas.microsoft.com/office/powerpoint/2010/main" val="4193265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2ACC39-932F-9443-90E0-01ECFBF7BA2F}"/>
              </a:ext>
            </a:extLst>
          </p:cNvPr>
          <p:cNvSpPr>
            <a:spLocks noGrp="1"/>
          </p:cNvSpPr>
          <p:nvPr>
            <p:ph type="title"/>
          </p:nvPr>
        </p:nvSpPr>
        <p:spPr/>
        <p:txBody>
          <a:bodyPr/>
          <a:lstStyle/>
          <a:p>
            <a:pPr algn="ctr"/>
            <a:r>
              <a:rPr lang="it-IT" dirty="0"/>
              <a:t>Le società partecipate e l’ente </a:t>
            </a:r>
            <a:r>
              <a:rPr lang="it-IT" sz="4000" dirty="0"/>
              <a:t>locale</a:t>
            </a:r>
            <a:r>
              <a:rPr lang="it-IT" dirty="0"/>
              <a:t>. </a:t>
            </a:r>
            <a:br>
              <a:rPr lang="it-IT" dirty="0"/>
            </a:br>
            <a:r>
              <a:rPr lang="it-IT" dirty="0"/>
              <a:t>Profili di «connessione»</a:t>
            </a:r>
          </a:p>
        </p:txBody>
      </p:sp>
    </p:spTree>
    <p:extLst>
      <p:ext uri="{BB962C8B-B14F-4D97-AF65-F5344CB8AC3E}">
        <p14:creationId xmlns:p14="http://schemas.microsoft.com/office/powerpoint/2010/main" val="3897808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7B052-05BB-314D-A6DA-27CB357AAE34}"/>
              </a:ext>
            </a:extLst>
          </p:cNvPr>
          <p:cNvSpPr>
            <a:spLocks noGrp="1"/>
          </p:cNvSpPr>
          <p:nvPr>
            <p:ph type="title"/>
          </p:nvPr>
        </p:nvSpPr>
        <p:spPr/>
        <p:txBody>
          <a:bodyPr>
            <a:normAutofit/>
          </a:bodyPr>
          <a:lstStyle/>
          <a:p>
            <a:r>
              <a:rPr lang="it-IT" sz="2400" dirty="0"/>
              <a:t>La legge n. 124 del 2015 </a:t>
            </a:r>
            <a:r>
              <a:rPr lang="it-IT" sz="2400" b="0" i="0" dirty="0">
                <a:effectLst/>
                <a:latin typeface="Titillium Web" pitchFamily="2" charset="77"/>
              </a:rPr>
              <a:t>Deleghe al Governo in materia di riorganizzazione delle amministrazioni pubbliche</a:t>
            </a:r>
            <a:br>
              <a:rPr lang="it-IT" sz="2400" b="0" i="0" dirty="0">
                <a:effectLst/>
                <a:latin typeface="Titillium Web" pitchFamily="2" charset="77"/>
              </a:rPr>
            </a:br>
            <a:endParaRPr lang="it-IT" sz="2400" dirty="0"/>
          </a:p>
        </p:txBody>
      </p:sp>
      <p:sp>
        <p:nvSpPr>
          <p:cNvPr id="3" name="Segnaposto contenuto 2">
            <a:extLst>
              <a:ext uri="{FF2B5EF4-FFF2-40B4-BE49-F238E27FC236}">
                <a16:creationId xmlns:a16="http://schemas.microsoft.com/office/drawing/2014/main" id="{7CA561ED-D0B6-DE42-93C0-46C99A961A8B}"/>
              </a:ext>
            </a:extLst>
          </p:cNvPr>
          <p:cNvSpPr>
            <a:spLocks noGrp="1"/>
          </p:cNvSpPr>
          <p:nvPr>
            <p:ph idx="1"/>
          </p:nvPr>
        </p:nvSpPr>
        <p:spPr/>
        <p:txBody>
          <a:bodyPr/>
          <a:lstStyle/>
          <a:p>
            <a:pPr marL="0" indent="0">
              <a:buNone/>
            </a:pPr>
            <a:r>
              <a:rPr lang="it-IT" dirty="0"/>
              <a:t>Art. 18 </a:t>
            </a:r>
          </a:p>
          <a:p>
            <a:pPr marL="0" indent="0">
              <a:buNone/>
            </a:pPr>
            <a:r>
              <a:rPr lang="it-IT" b="0" i="0" dirty="0">
                <a:effectLst/>
                <a:latin typeface="Titillium Web" pitchFamily="2" charset="77"/>
              </a:rPr>
              <a:t>c) precisa definizione del regime delle responsabilità degli amministratori delle amministrazioni partecipanti nonché dei dipendenti e degli organi di gestione e di controllo delle società partecipate;</a:t>
            </a:r>
            <a:endParaRPr lang="it-IT" b="1" i="1" dirty="0">
              <a:effectLst/>
              <a:latin typeface="Titillium Web" pitchFamily="2" charset="77"/>
            </a:endParaRPr>
          </a:p>
        </p:txBody>
      </p:sp>
    </p:spTree>
    <p:extLst>
      <p:ext uri="{BB962C8B-B14F-4D97-AF65-F5344CB8AC3E}">
        <p14:creationId xmlns:p14="http://schemas.microsoft.com/office/powerpoint/2010/main" val="3720942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F3B9F1-C72F-D34F-8F0D-C37FEA006BA0}"/>
              </a:ext>
            </a:extLst>
          </p:cNvPr>
          <p:cNvSpPr>
            <a:spLocks noGrp="1"/>
          </p:cNvSpPr>
          <p:nvPr>
            <p:ph type="title"/>
          </p:nvPr>
        </p:nvSpPr>
        <p:spPr/>
        <p:txBody>
          <a:bodyPr/>
          <a:lstStyle/>
          <a:p>
            <a:r>
              <a:rPr lang="it-IT" dirty="0"/>
              <a:t>Il quadro normativo delineato dal d. </a:t>
            </a:r>
            <a:r>
              <a:rPr lang="it-IT" dirty="0" err="1"/>
              <a:t>lgs</a:t>
            </a:r>
            <a:r>
              <a:rPr lang="it-IT" dirty="0"/>
              <a:t>. N. 175 del 2016</a:t>
            </a:r>
          </a:p>
        </p:txBody>
      </p:sp>
      <p:sp>
        <p:nvSpPr>
          <p:cNvPr id="3" name="Segnaposto contenuto 2">
            <a:extLst>
              <a:ext uri="{FF2B5EF4-FFF2-40B4-BE49-F238E27FC236}">
                <a16:creationId xmlns:a16="http://schemas.microsoft.com/office/drawing/2014/main" id="{EA58E698-5103-B24A-B601-501ABB424737}"/>
              </a:ext>
            </a:extLst>
          </p:cNvPr>
          <p:cNvSpPr>
            <a:spLocks noGrp="1"/>
          </p:cNvSpPr>
          <p:nvPr>
            <p:ph idx="1"/>
          </p:nvPr>
        </p:nvSpPr>
        <p:spPr>
          <a:xfrm>
            <a:off x="685801" y="2065867"/>
            <a:ext cx="10131425" cy="3725333"/>
          </a:xfrm>
        </p:spPr>
        <p:txBody>
          <a:bodyPr>
            <a:normAutofit fontScale="92500" lnSpcReduction="20000"/>
          </a:bodyPr>
          <a:lstStyle/>
          <a:p>
            <a:pPr marL="0" indent="0">
              <a:buNone/>
            </a:pPr>
            <a:endParaRPr lang="it-IT" b="0" i="0" dirty="0">
              <a:effectLst/>
              <a:latin typeface="Titillium Web" pitchFamily="2" charset="77"/>
            </a:endParaRPr>
          </a:p>
          <a:p>
            <a:pPr marL="0" indent="0">
              <a:buNone/>
            </a:pPr>
            <a:endParaRPr lang="it-IT" b="0" i="0" dirty="0">
              <a:effectLst/>
              <a:latin typeface="Titillium Web" pitchFamily="2" charset="77"/>
            </a:endParaRPr>
          </a:p>
          <a:p>
            <a:pPr marL="0" indent="0">
              <a:buNone/>
            </a:pPr>
            <a:r>
              <a:rPr lang="it-IT" b="1" i="0" dirty="0">
                <a:effectLst/>
                <a:latin typeface="Titillium Web" pitchFamily="2" charset="77"/>
              </a:rPr>
              <a:t>Art. 12</a:t>
            </a:r>
          </a:p>
          <a:p>
            <a:pPr marL="0" indent="0">
              <a:buNone/>
            </a:pPr>
            <a:r>
              <a:rPr lang="it-IT" b="1" i="0" dirty="0">
                <a:effectLst/>
                <a:latin typeface="Titillium Web" pitchFamily="2" charset="77"/>
              </a:rPr>
              <a:t>2. </a:t>
            </a:r>
            <a:r>
              <a:rPr lang="it-IT" b="0" i="0" dirty="0">
                <a:effectLst/>
                <a:latin typeface="Titillium Web" pitchFamily="2" charset="77"/>
              </a:rPr>
              <a:t>Costituisce danno erariale il danno, patrimoniale o non patrimoniale, subito dagli enti partecipanti, ivi compreso il danno conseguente alla condotta dei rappresentanti degli enti pubblici partecipanti o comunque dei titolari del potere di decidere per essi, che, nell'esercizio dei propri diritti di socio, abbiano con dolo o colpa grave pregiudicato il valore della partecipazione.</a:t>
            </a:r>
          </a:p>
          <a:p>
            <a:pPr marL="0" indent="0">
              <a:buNone/>
            </a:pPr>
            <a:endParaRPr lang="it-IT" b="1" i="0" dirty="0">
              <a:effectLst/>
              <a:latin typeface="Titillium Web" pitchFamily="2" charset="77"/>
            </a:endParaRPr>
          </a:p>
          <a:p>
            <a:pPr marL="0" indent="0">
              <a:buNone/>
            </a:pPr>
            <a:r>
              <a:rPr lang="it-IT" b="1" i="0" dirty="0">
                <a:effectLst/>
                <a:latin typeface="Titillium Web" pitchFamily="2" charset="77"/>
              </a:rPr>
              <a:t>Art. 20 </a:t>
            </a:r>
          </a:p>
          <a:p>
            <a:pPr marL="0" indent="0">
              <a:buNone/>
            </a:pPr>
            <a:r>
              <a:rPr lang="it-IT" b="1" i="0" dirty="0">
                <a:effectLst/>
                <a:latin typeface="Titillium Web" pitchFamily="2" charset="77"/>
              </a:rPr>
              <a:t>7. </a:t>
            </a:r>
            <a:r>
              <a:rPr lang="it-IT" b="0" i="0" dirty="0">
                <a:effectLst/>
                <a:latin typeface="Titillium Web" pitchFamily="2" charset="77"/>
              </a:rPr>
              <a:t>La mancata adozione degli atti di cui ai commi da 1 a 4 da parte degli enti locali comporta la sanzione amministrativa del pagamento di una somma da un minimo di euro 5.000 a un massimo di euro 500.000, salvo il danno eventualmente rilevato in sede di giudizio amministrativo contabile, comminata dalla competente sezione giurisdizionale regionale della Corte dei conti . Si applica l'articolo 24, commi 5, 6, 7, 8 e 9.</a:t>
            </a:r>
            <a:endParaRPr lang="it-IT" dirty="0"/>
          </a:p>
          <a:p>
            <a:pPr marL="0" indent="0">
              <a:buNone/>
            </a:pPr>
            <a:endParaRPr lang="it-IT" dirty="0"/>
          </a:p>
          <a:p>
            <a:endParaRPr lang="it-IT" dirty="0"/>
          </a:p>
        </p:txBody>
      </p:sp>
    </p:spTree>
    <p:extLst>
      <p:ext uri="{BB962C8B-B14F-4D97-AF65-F5344CB8AC3E}">
        <p14:creationId xmlns:p14="http://schemas.microsoft.com/office/powerpoint/2010/main" val="2575260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673185-C18C-FB48-888B-F713387B46C7}"/>
              </a:ext>
            </a:extLst>
          </p:cNvPr>
          <p:cNvSpPr>
            <a:spLocks noGrp="1"/>
          </p:cNvSpPr>
          <p:nvPr>
            <p:ph type="title"/>
          </p:nvPr>
        </p:nvSpPr>
        <p:spPr/>
        <p:txBody>
          <a:bodyPr/>
          <a:lstStyle/>
          <a:p>
            <a:r>
              <a:rPr lang="it-IT" dirty="0"/>
              <a:t>Art. 148 bis del d. </a:t>
            </a:r>
            <a:r>
              <a:rPr lang="it-IT" dirty="0" err="1"/>
              <a:t>lgs</a:t>
            </a:r>
            <a:r>
              <a:rPr lang="it-IT" dirty="0"/>
              <a:t>. N. 267 del 2000</a:t>
            </a:r>
          </a:p>
        </p:txBody>
      </p:sp>
      <p:sp>
        <p:nvSpPr>
          <p:cNvPr id="3" name="Segnaposto contenuto 2">
            <a:extLst>
              <a:ext uri="{FF2B5EF4-FFF2-40B4-BE49-F238E27FC236}">
                <a16:creationId xmlns:a16="http://schemas.microsoft.com/office/drawing/2014/main" id="{1A66B310-EAA5-0349-A233-C2D3113AC83A}"/>
              </a:ext>
            </a:extLst>
          </p:cNvPr>
          <p:cNvSpPr>
            <a:spLocks noGrp="1"/>
          </p:cNvSpPr>
          <p:nvPr>
            <p:ph idx="1"/>
          </p:nvPr>
        </p:nvSpPr>
        <p:spPr/>
        <p:txBody>
          <a:bodyPr/>
          <a:lstStyle/>
          <a:p>
            <a:pPr algn="just"/>
            <a:r>
              <a:rPr lang="it-IT" dirty="0">
                <a:effectLst/>
                <a:latin typeface="Titillium Web" pitchFamily="2" charset="77"/>
              </a:rPr>
              <a:t>2. Ai fini della verifica prevista dal comma 1 (i. e. per la verifica del rispetto degli obiettivi annuali posti dal patto di stabilità interno, dell'osservanza del vincolo previsto in materia di indebitamento dall</a:t>
            </a:r>
            <a:r>
              <a:rPr lang="it-IT" dirty="0">
                <a:effectLst/>
                <a:latin typeface="Titillium Web" pitchFamily="2" charset="77"/>
                <a:hlinkClick r:id="rId2">
                  <a:extLst>
                    <a:ext uri="{A12FA001-AC4F-418D-AE19-62706E023703}">
                      <ahyp:hlinkClr xmlns:ahyp="http://schemas.microsoft.com/office/drawing/2018/hyperlinkcolor" val="tx"/>
                    </a:ext>
                  </a:extLst>
                </a:hlinkClick>
              </a:rPr>
              <a:t>’</a:t>
            </a:r>
            <a:r>
              <a:rPr lang="it-IT" dirty="0">
                <a:effectLst/>
                <a:latin typeface="Titillium Web" pitchFamily="2" charset="77"/>
              </a:rPr>
              <a:t>art. 119, sesto comma della Costituzione, della sostenibilità dell'indebitamento, dell'assenza di irregolarità, suscettibili di pregiudicare, anche in prospettiva, gli equilibri economico-finanziari degli enti.), le sezioni regionali di controllo della Corte dei conti accertano altresì che i rendiconti degli enti locali </a:t>
            </a:r>
            <a:r>
              <a:rPr lang="it-IT" u="sng" dirty="0">
                <a:effectLst/>
                <a:latin typeface="Titillium Web" pitchFamily="2" charset="77"/>
              </a:rPr>
              <a:t>tengano conto anche delle partecipazioni in società controllate e alle quali è affidata la gestione di servizi pubblici per la collettività locale e di servizi strumentali all'ente.</a:t>
            </a:r>
            <a:endParaRPr lang="it-IT" u="sng" dirty="0"/>
          </a:p>
        </p:txBody>
      </p:sp>
    </p:spTree>
    <p:extLst>
      <p:ext uri="{BB962C8B-B14F-4D97-AF65-F5344CB8AC3E}">
        <p14:creationId xmlns:p14="http://schemas.microsoft.com/office/powerpoint/2010/main" val="2960248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AE83D6-E73D-A04B-A0C9-74F4E06F25FD}"/>
              </a:ext>
            </a:extLst>
          </p:cNvPr>
          <p:cNvSpPr>
            <a:spLocks noGrp="1"/>
          </p:cNvSpPr>
          <p:nvPr>
            <p:ph type="title"/>
          </p:nvPr>
        </p:nvSpPr>
        <p:spPr/>
        <p:txBody>
          <a:bodyPr/>
          <a:lstStyle/>
          <a:p>
            <a:r>
              <a:rPr lang="it-IT" dirty="0"/>
              <a:t>L’art. 21 del d. </a:t>
            </a:r>
            <a:r>
              <a:rPr lang="it-IT" dirty="0" err="1"/>
              <a:t>lgs</a:t>
            </a:r>
            <a:r>
              <a:rPr lang="it-IT" dirty="0"/>
              <a:t>. N. 175 del 2016</a:t>
            </a:r>
          </a:p>
        </p:txBody>
      </p:sp>
      <p:sp>
        <p:nvSpPr>
          <p:cNvPr id="3" name="Segnaposto contenuto 2">
            <a:extLst>
              <a:ext uri="{FF2B5EF4-FFF2-40B4-BE49-F238E27FC236}">
                <a16:creationId xmlns:a16="http://schemas.microsoft.com/office/drawing/2014/main" id="{A2139CEC-F3AF-CC4E-BEA5-ABEB357030E3}"/>
              </a:ext>
            </a:extLst>
          </p:cNvPr>
          <p:cNvSpPr>
            <a:spLocks noGrp="1"/>
          </p:cNvSpPr>
          <p:nvPr>
            <p:ph idx="1"/>
          </p:nvPr>
        </p:nvSpPr>
        <p:spPr/>
        <p:txBody>
          <a:bodyPr/>
          <a:lstStyle/>
          <a:p>
            <a:r>
              <a:rPr lang="it-IT" b="1" i="0" dirty="0">
                <a:effectLst/>
                <a:latin typeface="Titillium Web" pitchFamily="2" charset="77"/>
              </a:rPr>
              <a:t>1. </a:t>
            </a:r>
            <a:r>
              <a:rPr lang="it-IT" b="0" i="0" dirty="0">
                <a:effectLst/>
                <a:latin typeface="Titillium Web" pitchFamily="2" charset="77"/>
              </a:rPr>
              <a:t>Nel caso in cui società partecipate dalle pubbliche amministrazioni locali  . . . presentino un risultato di esercizio negativo, le pubbliche amministrazioni locali partecipanti, che adottano la contabilità finanziaria, </a:t>
            </a:r>
            <a:r>
              <a:rPr lang="it-IT" b="0" i="0" u="sng" dirty="0">
                <a:effectLst/>
                <a:latin typeface="Titillium Web" pitchFamily="2" charset="77"/>
              </a:rPr>
              <a:t>accantonano nell'anno successivo in apposito fondo vincolato un importo pari al risultato negativo non immediatamente ripianato, in misura proporzionale alla quota di partecipazione. </a:t>
            </a:r>
            <a:endParaRPr lang="it-IT" u="sng" dirty="0"/>
          </a:p>
        </p:txBody>
      </p:sp>
    </p:spTree>
    <p:extLst>
      <p:ext uri="{BB962C8B-B14F-4D97-AF65-F5344CB8AC3E}">
        <p14:creationId xmlns:p14="http://schemas.microsoft.com/office/powerpoint/2010/main" val="867127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29499A-729F-E84B-83A9-A1333FE37139}"/>
              </a:ext>
            </a:extLst>
          </p:cNvPr>
          <p:cNvSpPr>
            <a:spLocks noGrp="1"/>
          </p:cNvSpPr>
          <p:nvPr>
            <p:ph type="title"/>
          </p:nvPr>
        </p:nvSpPr>
        <p:spPr/>
        <p:txBody>
          <a:bodyPr/>
          <a:lstStyle/>
          <a:p>
            <a:r>
              <a:rPr lang="it-IT" dirty="0"/>
              <a:t>LA «proiezione» dell’art. 21 del d. </a:t>
            </a:r>
            <a:r>
              <a:rPr lang="it-IT" dirty="0" err="1"/>
              <a:t>lgs</a:t>
            </a:r>
            <a:r>
              <a:rPr lang="it-IT" dirty="0"/>
              <a:t>. N. 175 del 2016 sul bilancio dell’ente locale</a:t>
            </a:r>
          </a:p>
        </p:txBody>
      </p:sp>
      <p:sp>
        <p:nvSpPr>
          <p:cNvPr id="3" name="Segnaposto contenuto 2">
            <a:extLst>
              <a:ext uri="{FF2B5EF4-FFF2-40B4-BE49-F238E27FC236}">
                <a16:creationId xmlns:a16="http://schemas.microsoft.com/office/drawing/2014/main" id="{2ADD77AD-03E7-1141-9C35-B3BDC968DBFB}"/>
              </a:ext>
            </a:extLst>
          </p:cNvPr>
          <p:cNvSpPr>
            <a:spLocks noGrp="1"/>
          </p:cNvSpPr>
          <p:nvPr>
            <p:ph idx="1"/>
          </p:nvPr>
        </p:nvSpPr>
        <p:spPr/>
        <p:txBody>
          <a:bodyPr/>
          <a:lstStyle/>
          <a:p>
            <a:pPr algn="just"/>
            <a:r>
              <a:rPr lang="it-IT" dirty="0"/>
              <a:t>La disposizione configura la diretta incidenza sul bilancio del socio pubblico di vicende che pur concernenti il bilancio della società e quindi di un soggetto giuridico operante in regime di diritto privato incidono o potrebbero incidere sul bilancio del socio pubblico. </a:t>
            </a:r>
          </a:p>
          <a:p>
            <a:pPr algn="just"/>
            <a:r>
              <a:rPr lang="it-IT" dirty="0"/>
              <a:t>Detto in altri termini, l’ente locale il cui fine istituzionale è il proficuo impiego delle risorse derivanti dalla fiscalità generale ad esclusivo vantaggio della comunità amministrata deve accantonare (e quindi, di fatto, sottrarre una quota delle risorse potenzialmente disponibili per la collettività) per tener conto del risultato negativo della gestione della società di cui il medesimo ente pubblico è socio. </a:t>
            </a:r>
          </a:p>
          <a:p>
            <a:endParaRPr lang="it-IT" dirty="0"/>
          </a:p>
          <a:p>
            <a:endParaRPr lang="it-IT" dirty="0"/>
          </a:p>
        </p:txBody>
      </p:sp>
    </p:spTree>
    <p:extLst>
      <p:ext uri="{BB962C8B-B14F-4D97-AF65-F5344CB8AC3E}">
        <p14:creationId xmlns:p14="http://schemas.microsoft.com/office/powerpoint/2010/main" val="1019877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42A33D-64B0-734E-A233-B7B3CF9BA173}"/>
              </a:ext>
            </a:extLst>
          </p:cNvPr>
          <p:cNvSpPr>
            <a:spLocks noGrp="1"/>
          </p:cNvSpPr>
          <p:nvPr>
            <p:ph type="title"/>
          </p:nvPr>
        </p:nvSpPr>
        <p:spPr/>
        <p:txBody>
          <a:bodyPr/>
          <a:lstStyle/>
          <a:p>
            <a:r>
              <a:rPr lang="it-IT" dirty="0"/>
              <a:t>Il percorso che propongo </a:t>
            </a:r>
          </a:p>
        </p:txBody>
      </p:sp>
      <p:sp>
        <p:nvSpPr>
          <p:cNvPr id="3" name="Segnaposto contenuto 2">
            <a:extLst>
              <a:ext uri="{FF2B5EF4-FFF2-40B4-BE49-F238E27FC236}">
                <a16:creationId xmlns:a16="http://schemas.microsoft.com/office/drawing/2014/main" id="{50F59CC7-45F7-D149-A63F-634FCFF388B9}"/>
              </a:ext>
            </a:extLst>
          </p:cNvPr>
          <p:cNvSpPr>
            <a:spLocks noGrp="1"/>
          </p:cNvSpPr>
          <p:nvPr>
            <p:ph idx="1"/>
          </p:nvPr>
        </p:nvSpPr>
        <p:spPr/>
        <p:txBody>
          <a:bodyPr/>
          <a:lstStyle/>
          <a:p>
            <a:r>
              <a:rPr lang="it-IT" dirty="0"/>
              <a:t>Il sistema dei controlli: </a:t>
            </a:r>
          </a:p>
          <a:p>
            <a:pPr marL="342900" indent="-342900">
              <a:buFont typeface="+mj-lt"/>
              <a:buAutoNum type="alphaLcParenR"/>
            </a:pPr>
            <a:r>
              <a:rPr lang="it-IT" dirty="0"/>
              <a:t>Previsti dal Testo unico sulle società partecipate, d. </a:t>
            </a:r>
            <a:r>
              <a:rPr lang="it-IT" dirty="0" err="1"/>
              <a:t>lgs</a:t>
            </a:r>
            <a:r>
              <a:rPr lang="it-IT" dirty="0"/>
              <a:t>. n. 175 del 2016 </a:t>
            </a:r>
          </a:p>
          <a:p>
            <a:pPr marL="342900" indent="-342900">
              <a:buFont typeface="+mj-lt"/>
              <a:buAutoNum type="alphaLcParenR"/>
            </a:pPr>
            <a:r>
              <a:rPr lang="it-IT" dirty="0"/>
              <a:t>Previsti in altri «luoghi» normativi</a:t>
            </a:r>
          </a:p>
          <a:p>
            <a:pPr marL="342900" indent="-342900">
              <a:buFont typeface="+mj-lt"/>
              <a:buAutoNum type="alphaLcParenR"/>
            </a:pPr>
            <a:r>
              <a:rPr lang="it-IT" dirty="0"/>
              <a:t>I riflessi sul bilancio dell’ente locale dei «risultati» delle partecipate e gli effetti conseguenti</a:t>
            </a:r>
          </a:p>
          <a:p>
            <a:pPr marL="342900" indent="-342900">
              <a:buFont typeface="+mj-lt"/>
              <a:buAutoNum type="alphaLcParenR"/>
            </a:pPr>
            <a:r>
              <a:rPr lang="it-IT" dirty="0"/>
              <a:t>I danni patrimoniali e non patrimoniali che l’ente locale potrebbe subire per effetto della condotta illecita dei propri agenti </a:t>
            </a:r>
          </a:p>
          <a:p>
            <a:pPr marL="342900" indent="-342900">
              <a:buFont typeface="+mj-lt"/>
              <a:buAutoNum type="alphaLcParenR"/>
            </a:pPr>
            <a:r>
              <a:rPr lang="it-IT" dirty="0"/>
              <a:t>Il perimetro soggettivo delle responsabilità</a:t>
            </a:r>
          </a:p>
          <a:p>
            <a:pPr marL="342900" indent="-342900">
              <a:buFont typeface="+mj-lt"/>
              <a:buAutoNum type="alphaLcParenR"/>
            </a:pPr>
            <a:r>
              <a:rPr lang="it-IT" dirty="0"/>
              <a:t>L’abuso di </a:t>
            </a:r>
            <a:r>
              <a:rPr lang="it-IT" dirty="0" err="1"/>
              <a:t>eterodirezione</a:t>
            </a:r>
            <a:endParaRPr lang="it-IT" dirty="0"/>
          </a:p>
          <a:p>
            <a:pPr marL="342900" indent="-342900">
              <a:buFont typeface="+mj-lt"/>
              <a:buAutoNum type="alphaLcParenR"/>
            </a:pPr>
            <a:r>
              <a:rPr lang="it-IT" dirty="0"/>
              <a:t>Gli «adeguati assetti» e la prevenzione della </a:t>
            </a:r>
            <a:r>
              <a:rPr lang="it-IT"/>
              <a:t>crisi aziendale. </a:t>
            </a:r>
            <a:endParaRPr lang="it-IT" dirty="0"/>
          </a:p>
          <a:p>
            <a:pPr marL="0" indent="0">
              <a:buNone/>
            </a:pPr>
            <a:endParaRPr lang="it-IT" dirty="0"/>
          </a:p>
        </p:txBody>
      </p:sp>
    </p:spTree>
    <p:extLst>
      <p:ext uri="{BB962C8B-B14F-4D97-AF65-F5344CB8AC3E}">
        <p14:creationId xmlns:p14="http://schemas.microsoft.com/office/powerpoint/2010/main" val="3941390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731ADB-2F62-DE42-A567-4B0E3BF1A053}"/>
              </a:ext>
            </a:extLst>
          </p:cNvPr>
          <p:cNvSpPr>
            <a:spLocks noGrp="1"/>
          </p:cNvSpPr>
          <p:nvPr>
            <p:ph type="title"/>
          </p:nvPr>
        </p:nvSpPr>
        <p:spPr/>
        <p:txBody>
          <a:bodyPr/>
          <a:lstStyle/>
          <a:p>
            <a:r>
              <a:rPr lang="it-IT" dirty="0"/>
              <a:t>. . . E quindi l’art. 21 del TUSP cosa tutela?</a:t>
            </a:r>
          </a:p>
        </p:txBody>
      </p:sp>
      <p:sp>
        <p:nvSpPr>
          <p:cNvPr id="3" name="Segnaposto contenuto 2">
            <a:extLst>
              <a:ext uri="{FF2B5EF4-FFF2-40B4-BE49-F238E27FC236}">
                <a16:creationId xmlns:a16="http://schemas.microsoft.com/office/drawing/2014/main" id="{8279CB66-1220-3349-900B-EAFEAEE5C65A}"/>
              </a:ext>
            </a:extLst>
          </p:cNvPr>
          <p:cNvSpPr>
            <a:spLocks noGrp="1"/>
          </p:cNvSpPr>
          <p:nvPr>
            <p:ph idx="1"/>
          </p:nvPr>
        </p:nvSpPr>
        <p:spPr/>
        <p:txBody>
          <a:bodyPr/>
          <a:lstStyle/>
          <a:p>
            <a:r>
              <a:rPr lang="it-IT" dirty="0"/>
              <a:t>Chiaramente il bene tutelato è il bilancio. </a:t>
            </a:r>
          </a:p>
          <a:p>
            <a:r>
              <a:rPr lang="it-IT" dirty="0"/>
              <a:t>Una tutela che si esplica anche in via indiretta</a:t>
            </a:r>
          </a:p>
          <a:p>
            <a:r>
              <a:rPr lang="it-IT" dirty="0"/>
              <a:t>Anche se le forme esternalizzate di gestione prevedono «strumenti» di diritto privato, gli enti formalmente privati sono strutturati attraverso risorse pubbliche </a:t>
            </a:r>
          </a:p>
        </p:txBody>
      </p:sp>
    </p:spTree>
    <p:extLst>
      <p:ext uri="{BB962C8B-B14F-4D97-AF65-F5344CB8AC3E}">
        <p14:creationId xmlns:p14="http://schemas.microsoft.com/office/powerpoint/2010/main" val="142846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63FE3E-D1F6-544A-AF5C-5FDA39B2C71D}"/>
              </a:ext>
            </a:extLst>
          </p:cNvPr>
          <p:cNvSpPr>
            <a:spLocks noGrp="1"/>
          </p:cNvSpPr>
          <p:nvPr>
            <p:ph type="title"/>
          </p:nvPr>
        </p:nvSpPr>
        <p:spPr/>
        <p:txBody>
          <a:bodyPr>
            <a:normAutofit/>
          </a:bodyPr>
          <a:lstStyle/>
          <a:p>
            <a:r>
              <a:rPr lang="it-IT" dirty="0"/>
              <a:t>I danni che il socio pubblico potrebbe subire per effetto di condotte dei propri agenti</a:t>
            </a:r>
          </a:p>
        </p:txBody>
      </p:sp>
      <p:sp>
        <p:nvSpPr>
          <p:cNvPr id="3" name="Segnaposto contenuto 2">
            <a:extLst>
              <a:ext uri="{FF2B5EF4-FFF2-40B4-BE49-F238E27FC236}">
                <a16:creationId xmlns:a16="http://schemas.microsoft.com/office/drawing/2014/main" id="{1D9F825A-2BCD-FF49-B944-0133AC685409}"/>
              </a:ext>
            </a:extLst>
          </p:cNvPr>
          <p:cNvSpPr>
            <a:spLocks noGrp="1"/>
          </p:cNvSpPr>
          <p:nvPr>
            <p:ph idx="1"/>
          </p:nvPr>
        </p:nvSpPr>
        <p:spPr/>
        <p:txBody>
          <a:bodyPr/>
          <a:lstStyle/>
          <a:p>
            <a:r>
              <a:rPr lang="it-IT" dirty="0"/>
              <a:t>Abuso dello strumento societario per eludere vincoli pubblicistici nazionali o </a:t>
            </a:r>
            <a:r>
              <a:rPr lang="it-IT" dirty="0" err="1"/>
              <a:t>eurounitari</a:t>
            </a:r>
            <a:endParaRPr lang="it-IT" dirty="0"/>
          </a:p>
          <a:p>
            <a:r>
              <a:rPr lang="it-IT" dirty="0"/>
              <a:t>Dal dispendio di risorse pubbliche relativo al mancato raggiungimento dei risultati di pubblica utilità</a:t>
            </a:r>
          </a:p>
          <a:p>
            <a:r>
              <a:rPr lang="it-IT" dirty="0"/>
              <a:t>Versamenti a favore delle società in violazione dell’art. 21 del TUSP</a:t>
            </a:r>
          </a:p>
          <a:p>
            <a:r>
              <a:rPr lang="it-IT" dirty="0"/>
              <a:t>Dalla prestazione di garanzie su finanziamenti alle società</a:t>
            </a:r>
          </a:p>
          <a:p>
            <a:r>
              <a:rPr lang="it-IT" dirty="0"/>
              <a:t>Dalla svalutazione della partecipazione derivante da gestioni sociali che abbiano pregiudicato il valore della partecipazione</a:t>
            </a:r>
          </a:p>
          <a:p>
            <a:pPr marL="0" indent="0">
              <a:buNone/>
            </a:pPr>
            <a:endParaRPr lang="it-IT" dirty="0"/>
          </a:p>
        </p:txBody>
      </p:sp>
    </p:spTree>
    <p:extLst>
      <p:ext uri="{BB962C8B-B14F-4D97-AF65-F5344CB8AC3E}">
        <p14:creationId xmlns:p14="http://schemas.microsoft.com/office/powerpoint/2010/main" val="1786589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CBC5E3-783C-414B-9220-2570577EE2F1}"/>
              </a:ext>
            </a:extLst>
          </p:cNvPr>
          <p:cNvSpPr>
            <a:spLocks noGrp="1"/>
          </p:cNvSpPr>
          <p:nvPr>
            <p:ph type="title"/>
          </p:nvPr>
        </p:nvSpPr>
        <p:spPr/>
        <p:txBody>
          <a:bodyPr/>
          <a:lstStyle/>
          <a:p>
            <a:r>
              <a:rPr lang="it-IT" dirty="0"/>
              <a:t>I possibili danni patrimoniali al socio pubblico</a:t>
            </a:r>
          </a:p>
        </p:txBody>
      </p:sp>
      <p:sp>
        <p:nvSpPr>
          <p:cNvPr id="3" name="Segnaposto contenuto 2">
            <a:extLst>
              <a:ext uri="{FF2B5EF4-FFF2-40B4-BE49-F238E27FC236}">
                <a16:creationId xmlns:a16="http://schemas.microsoft.com/office/drawing/2014/main" id="{F964EE4E-D4C6-E34D-B199-1AFF0377F0EF}"/>
              </a:ext>
            </a:extLst>
          </p:cNvPr>
          <p:cNvSpPr>
            <a:spLocks noGrp="1"/>
          </p:cNvSpPr>
          <p:nvPr>
            <p:ph idx="1"/>
          </p:nvPr>
        </p:nvSpPr>
        <p:spPr/>
        <p:txBody>
          <a:bodyPr/>
          <a:lstStyle/>
          <a:p>
            <a:r>
              <a:rPr lang="it-IT" dirty="0"/>
              <a:t>Dalle perdite conseguenti al mancato esercizio dell’azione di responsabilità nei confronti degli amministratori responsabili del pregiudizio del patrimonio sociale</a:t>
            </a:r>
          </a:p>
          <a:p>
            <a:r>
              <a:rPr lang="it-IT" dirty="0"/>
              <a:t>Dalla mancata razionalizzazione delle partecipazioni societarie in ragione dei costi inutilmente sopportati dall’ente (es. continue perdite di esercizio)</a:t>
            </a:r>
          </a:p>
          <a:p>
            <a:r>
              <a:rPr lang="it-IT" dirty="0"/>
              <a:t>Dalla stessa lesione all’immagine della Pubblica amministrazione</a:t>
            </a:r>
          </a:p>
          <a:p>
            <a:r>
              <a:rPr lang="it-IT" dirty="0"/>
              <a:t>Dalla perdita integrale del capitale </a:t>
            </a:r>
          </a:p>
          <a:p>
            <a:r>
              <a:rPr lang="it-IT" dirty="0"/>
              <a:t>Dalla nomina di amministratori privi dei requisiti previsti dalla legge o dallo statuto</a:t>
            </a:r>
          </a:p>
          <a:p>
            <a:endParaRPr lang="it-IT" dirty="0"/>
          </a:p>
        </p:txBody>
      </p:sp>
    </p:spTree>
    <p:extLst>
      <p:ext uri="{BB962C8B-B14F-4D97-AF65-F5344CB8AC3E}">
        <p14:creationId xmlns:p14="http://schemas.microsoft.com/office/powerpoint/2010/main" val="54732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F6D9A9-E43F-9043-B042-2B0936519FD8}"/>
              </a:ext>
            </a:extLst>
          </p:cNvPr>
          <p:cNvSpPr>
            <a:spLocks noGrp="1"/>
          </p:cNvSpPr>
          <p:nvPr>
            <p:ph type="title"/>
          </p:nvPr>
        </p:nvSpPr>
        <p:spPr/>
        <p:txBody>
          <a:bodyPr/>
          <a:lstStyle/>
          <a:p>
            <a:r>
              <a:rPr lang="it-IT" dirty="0"/>
              <a:t>E quindi . . . </a:t>
            </a:r>
          </a:p>
        </p:txBody>
      </p:sp>
      <p:sp>
        <p:nvSpPr>
          <p:cNvPr id="3" name="Segnaposto contenuto 2">
            <a:extLst>
              <a:ext uri="{FF2B5EF4-FFF2-40B4-BE49-F238E27FC236}">
                <a16:creationId xmlns:a16="http://schemas.microsoft.com/office/drawing/2014/main" id="{870A5EA5-4E84-7847-A514-C890991CC2B1}"/>
              </a:ext>
            </a:extLst>
          </p:cNvPr>
          <p:cNvSpPr>
            <a:spLocks noGrp="1"/>
          </p:cNvSpPr>
          <p:nvPr>
            <p:ph idx="1"/>
          </p:nvPr>
        </p:nvSpPr>
        <p:spPr/>
        <p:txBody>
          <a:bodyPr/>
          <a:lstStyle/>
          <a:p>
            <a:r>
              <a:rPr lang="it-IT" dirty="0">
                <a:latin typeface="TimesNewRomanPSMT"/>
              </a:rPr>
              <a:t>Q</a:t>
            </a:r>
            <a:r>
              <a:rPr lang="it-IT" sz="1800" dirty="0">
                <a:effectLst/>
                <a:latin typeface="TimesNewRomanPSMT"/>
              </a:rPr>
              <a:t>uando nelle società vengono coinvolte le risorse pubbliche, il c.d. </a:t>
            </a:r>
            <a:r>
              <a:rPr lang="it-IT" sz="1800" i="1" dirty="0">
                <a:effectLst/>
                <a:latin typeface="TimesNewRomanPS"/>
              </a:rPr>
              <a:t>vulnus </a:t>
            </a:r>
            <a:r>
              <a:rPr lang="it-IT" sz="1800" dirty="0">
                <a:effectLst/>
                <a:latin typeface="TimesNewRomanPSMT"/>
              </a:rPr>
              <a:t>al patrimonio della società pubblica va collocato, contrariamente a quanto sostenuto dalla Cassazione, in un contesto che va ben oltre la distinzione tra imputazione possessoria delle azioni e patrimonio della società, interessando attraverso il bilancio dell’ente locale anche gli equilibri di finanza pubblica alla cui tutela, non va dimenticato, la costituzione ha preposto la Corte dei conti sia nell’esercizio delle funzioni di controllo che nell’esercizio delle funzioni giurisdizionali </a:t>
            </a:r>
            <a:endParaRPr lang="it-IT" dirty="0">
              <a:latin typeface="TimesNewRomanPSMT"/>
            </a:endParaRPr>
          </a:p>
          <a:p>
            <a:pPr marL="3657600" lvl="8" indent="0">
              <a:buNone/>
            </a:pPr>
            <a:r>
              <a:rPr lang="it-IT" sz="1000" i="1" dirty="0"/>
              <a:t>G. Colombini, </a:t>
            </a:r>
            <a:r>
              <a:rPr lang="it-IT" sz="1000" b="1" i="1" dirty="0">
                <a:effectLst/>
              </a:rPr>
              <a:t>PARTECIPATE DEGLI ENTI LOCALI E RUOLO DELLA CORTE DEI CONTI , in </a:t>
            </a:r>
            <a:r>
              <a:rPr lang="it-IT" sz="1000" b="1" i="1" dirty="0" err="1">
                <a:effectLst/>
              </a:rPr>
              <a:t>Riv</a:t>
            </a:r>
            <a:r>
              <a:rPr lang="it-IT" sz="1000" b="1" i="1" dirty="0">
                <a:effectLst/>
              </a:rPr>
              <a:t>. Corte conti, 1/2 2015, p. 428 ss.</a:t>
            </a:r>
            <a:endParaRPr lang="it-IT" sz="1000" i="1" dirty="0"/>
          </a:p>
          <a:p>
            <a:pPr lvl="8"/>
            <a:endParaRPr lang="it-IT" dirty="0"/>
          </a:p>
          <a:p>
            <a:pPr marL="0" indent="0">
              <a:buNone/>
            </a:pPr>
            <a:endParaRPr lang="it-IT" dirty="0"/>
          </a:p>
        </p:txBody>
      </p:sp>
    </p:spTree>
    <p:extLst>
      <p:ext uri="{BB962C8B-B14F-4D97-AF65-F5344CB8AC3E}">
        <p14:creationId xmlns:p14="http://schemas.microsoft.com/office/powerpoint/2010/main" val="2193731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9B59B7-8065-7144-B145-3010AD1DDA95}"/>
              </a:ext>
            </a:extLst>
          </p:cNvPr>
          <p:cNvSpPr>
            <a:spLocks noGrp="1"/>
          </p:cNvSpPr>
          <p:nvPr>
            <p:ph type="title"/>
          </p:nvPr>
        </p:nvSpPr>
        <p:spPr/>
        <p:txBody>
          <a:bodyPr>
            <a:normAutofit fontScale="90000"/>
          </a:bodyPr>
          <a:lstStyle/>
          <a:p>
            <a:r>
              <a:rPr lang="it-IT" dirty="0"/>
              <a:t>Il tema della responsabilità erariale con riferimento alle società a partecipazione pubblica, riprendiamo l’art. 12 TUSP</a:t>
            </a:r>
          </a:p>
        </p:txBody>
      </p:sp>
      <p:sp>
        <p:nvSpPr>
          <p:cNvPr id="3" name="Segnaposto contenuto 2">
            <a:extLst>
              <a:ext uri="{FF2B5EF4-FFF2-40B4-BE49-F238E27FC236}">
                <a16:creationId xmlns:a16="http://schemas.microsoft.com/office/drawing/2014/main" id="{B268C1D9-81B5-0C46-A761-70FB64936261}"/>
              </a:ext>
            </a:extLst>
          </p:cNvPr>
          <p:cNvSpPr>
            <a:spLocks noGrp="1"/>
          </p:cNvSpPr>
          <p:nvPr>
            <p:ph idx="1"/>
          </p:nvPr>
        </p:nvSpPr>
        <p:spPr/>
        <p:txBody>
          <a:bodyPr>
            <a:normAutofit fontScale="92500" lnSpcReduction="10000"/>
          </a:bodyPr>
          <a:lstStyle/>
          <a:p>
            <a:pPr algn="ctr"/>
            <a:r>
              <a:rPr lang="it-IT" b="1" i="0" dirty="0">
                <a:effectLst/>
                <a:latin typeface="Titillium Web" pitchFamily="2" charset="77"/>
              </a:rPr>
              <a:t>Art. 12</a:t>
            </a:r>
          </a:p>
          <a:p>
            <a:pPr algn="ctr"/>
            <a:r>
              <a:rPr lang="it-IT" b="0" i="0" dirty="0">
                <a:effectLst/>
                <a:latin typeface="Titillium Web" pitchFamily="2" charset="77"/>
              </a:rPr>
              <a:t>Responsabilità degli enti partecipanti e dei componenti</a:t>
            </a:r>
            <a:br>
              <a:rPr lang="it-IT" b="0" i="0" dirty="0">
                <a:effectLst/>
                <a:latin typeface="Titillium Web" pitchFamily="2" charset="77"/>
              </a:rPr>
            </a:br>
            <a:r>
              <a:rPr lang="it-IT" b="0" i="0" dirty="0">
                <a:effectLst/>
                <a:latin typeface="Titillium Web" pitchFamily="2" charset="77"/>
              </a:rPr>
              <a:t>degli organi delle società partecipate</a:t>
            </a:r>
          </a:p>
          <a:p>
            <a:pPr algn="l"/>
            <a:r>
              <a:rPr lang="it-IT" b="1" i="0" dirty="0">
                <a:effectLst/>
                <a:latin typeface="Titillium Web" pitchFamily="2" charset="77"/>
              </a:rPr>
              <a:t>1. </a:t>
            </a:r>
            <a:r>
              <a:rPr lang="it-IT" b="0" i="0" dirty="0">
                <a:effectLst/>
                <a:latin typeface="Titillium Web" pitchFamily="2" charset="77"/>
              </a:rPr>
              <a:t>I componenti degli organi di amministrazione e controllo delle società partecipate sono soggetti alle azioni civili di responsabilità previste dalla disciplina ordinaria delle società di capitali, salva la giurisdizione della Corte dei conti per il danno erariale causato dagli amministratori e dai dipendenti delle società in </a:t>
            </a:r>
            <a:r>
              <a:rPr lang="it-IT" b="0" i="0" dirty="0" err="1">
                <a:effectLst/>
                <a:latin typeface="Titillium Web" pitchFamily="2" charset="77"/>
              </a:rPr>
              <a:t>house</a:t>
            </a:r>
            <a:r>
              <a:rPr lang="it-IT" b="0" i="0" dirty="0">
                <a:effectLst/>
                <a:latin typeface="Titillium Web" pitchFamily="2" charset="77"/>
              </a:rPr>
              <a:t>. È devoluta alla Corte dei conti, nei limiti della quota di partecipazione pubblica, la giurisdizione sulle controversie in materia di danno erariale di cui al comma 2.</a:t>
            </a:r>
          </a:p>
          <a:p>
            <a:pPr algn="l"/>
            <a:r>
              <a:rPr lang="it-IT" b="1" i="0" dirty="0">
                <a:effectLst/>
                <a:latin typeface="Titillium Web" pitchFamily="2" charset="77"/>
              </a:rPr>
              <a:t> 2. </a:t>
            </a:r>
            <a:r>
              <a:rPr lang="it-IT" b="0" i="0" dirty="0">
                <a:effectLst/>
                <a:latin typeface="Titillium Web" pitchFamily="2" charset="77"/>
              </a:rPr>
              <a:t>Costituisce danno erariale il danno, patrimoniale o non patrimoniale, subito dagli enti partecipanti, ivi compreso il danno conseguente alla condotta dei rappresentanti degli enti pubblici partecipanti o comunque dei titolari del potere di decidere per essi, che, nell'esercizio dei propri diritti di socio, abbiano con dolo o colpa grave pregiudicato il valore della partecipazione.</a:t>
            </a:r>
          </a:p>
          <a:p>
            <a:endParaRPr lang="it-IT" dirty="0"/>
          </a:p>
        </p:txBody>
      </p:sp>
    </p:spTree>
    <p:extLst>
      <p:ext uri="{BB962C8B-B14F-4D97-AF65-F5344CB8AC3E}">
        <p14:creationId xmlns:p14="http://schemas.microsoft.com/office/powerpoint/2010/main" val="2027314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A1C364-86AF-4E43-9BF1-5A1E5470531F}"/>
              </a:ext>
            </a:extLst>
          </p:cNvPr>
          <p:cNvSpPr>
            <a:spLocks noGrp="1"/>
          </p:cNvSpPr>
          <p:nvPr>
            <p:ph type="title"/>
          </p:nvPr>
        </p:nvSpPr>
        <p:spPr/>
        <p:txBody>
          <a:bodyPr/>
          <a:lstStyle/>
          <a:p>
            <a:r>
              <a:rPr lang="it-IT" dirty="0"/>
              <a:t>Una possibile interpretazione dell’art. 12 TUSP</a:t>
            </a:r>
          </a:p>
        </p:txBody>
      </p:sp>
      <p:sp>
        <p:nvSpPr>
          <p:cNvPr id="3" name="Segnaposto contenuto 2">
            <a:extLst>
              <a:ext uri="{FF2B5EF4-FFF2-40B4-BE49-F238E27FC236}">
                <a16:creationId xmlns:a16="http://schemas.microsoft.com/office/drawing/2014/main" id="{E03686DC-F072-D745-A4E0-D062BB26E7AF}"/>
              </a:ext>
            </a:extLst>
          </p:cNvPr>
          <p:cNvSpPr>
            <a:spLocks noGrp="1"/>
          </p:cNvSpPr>
          <p:nvPr>
            <p:ph idx="1"/>
          </p:nvPr>
        </p:nvSpPr>
        <p:spPr/>
        <p:txBody>
          <a:bodyPr>
            <a:normAutofit/>
          </a:bodyPr>
          <a:lstStyle/>
          <a:p>
            <a:r>
              <a:rPr lang="it-IT" dirty="0"/>
              <a:t>L’art. 12 nella sua formulazione si occupa non di  definire le diverse tipologie di danno concernenti le società pubbliche ma di stabilire un insieme di regole per individuare  il plesso giurisdizionale al quale va attribuita la cognizione del danno. </a:t>
            </a:r>
          </a:p>
          <a:p>
            <a:r>
              <a:rPr lang="it-IT" dirty="0"/>
              <a:t>Detto in altri termini sembra, per come è congegnata la disposizione, che l’art. 12 immagini la coesistenza di due tipologie di danno: uno erariale e uno civile. </a:t>
            </a:r>
          </a:p>
          <a:p>
            <a:r>
              <a:rPr lang="it-IT" dirty="0"/>
              <a:t>In sostanza, così come per le società in </a:t>
            </a:r>
            <a:r>
              <a:rPr lang="it-IT" dirty="0" err="1"/>
              <a:t>house</a:t>
            </a:r>
            <a:r>
              <a:rPr lang="it-IT" dirty="0"/>
              <a:t> non può escludersi in radice la possibilità di un danno civile, per le società partecipate da capitale pubblico può verificarsi il caso che accanto ad un danno civilistico concorra un danno erariale.</a:t>
            </a:r>
          </a:p>
          <a:p>
            <a:pPr marL="0" indent="0">
              <a:buNone/>
            </a:pPr>
            <a:endParaRPr lang="it-IT" dirty="0"/>
          </a:p>
          <a:p>
            <a:endParaRPr lang="it-IT" dirty="0"/>
          </a:p>
        </p:txBody>
      </p:sp>
    </p:spTree>
    <p:extLst>
      <p:ext uri="{BB962C8B-B14F-4D97-AF65-F5344CB8AC3E}">
        <p14:creationId xmlns:p14="http://schemas.microsoft.com/office/powerpoint/2010/main" val="849102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81E54-54DE-604F-BCE8-40E3687EB26C}"/>
              </a:ext>
            </a:extLst>
          </p:cNvPr>
          <p:cNvSpPr>
            <a:spLocks noGrp="1"/>
          </p:cNvSpPr>
          <p:nvPr>
            <p:ph type="title"/>
          </p:nvPr>
        </p:nvSpPr>
        <p:spPr/>
        <p:txBody>
          <a:bodyPr/>
          <a:lstStyle/>
          <a:p>
            <a:r>
              <a:rPr lang="it-IT" dirty="0"/>
              <a:t> . . . Tuttavia (secondo l’interpretazione dominante) . . . L’art. 12 </a:t>
            </a:r>
            <a:r>
              <a:rPr lang="it-IT" dirty="0" err="1"/>
              <a:t>tusp</a:t>
            </a:r>
            <a:r>
              <a:rPr lang="it-IT" dirty="0"/>
              <a:t> . . . </a:t>
            </a:r>
          </a:p>
        </p:txBody>
      </p:sp>
      <p:sp>
        <p:nvSpPr>
          <p:cNvPr id="3" name="Segnaposto contenuto 2">
            <a:extLst>
              <a:ext uri="{FF2B5EF4-FFF2-40B4-BE49-F238E27FC236}">
                <a16:creationId xmlns:a16="http://schemas.microsoft.com/office/drawing/2014/main" id="{3BF6F603-CA2C-5C4A-836A-89A5B881C85A}"/>
              </a:ext>
            </a:extLst>
          </p:cNvPr>
          <p:cNvSpPr>
            <a:spLocks noGrp="1"/>
          </p:cNvSpPr>
          <p:nvPr>
            <p:ph idx="1"/>
          </p:nvPr>
        </p:nvSpPr>
        <p:spPr/>
        <p:txBody>
          <a:bodyPr/>
          <a:lstStyle/>
          <a:p>
            <a:r>
              <a:rPr lang="it-IT" dirty="0"/>
              <a:t>. . . non altera del principio di unicità del modello societario che non è influenzato dall’assetto proprietario, della proprietà pubblica o privata del capitale nel rispetto del principio generale (che trova la sua matrice nel diritto </a:t>
            </a:r>
            <a:r>
              <a:rPr lang="it-IT" dirty="0" err="1"/>
              <a:t>eurounitario</a:t>
            </a:r>
            <a:r>
              <a:rPr lang="it-IT" dirty="0"/>
              <a:t>) della soggezione alla responsabilità ordinaria civilistica rispetto al corrispondente regime pubblicistico delle responsabilità (ad eccezione delle società in </a:t>
            </a:r>
            <a:r>
              <a:rPr lang="it-IT" dirty="0" err="1"/>
              <a:t>house</a:t>
            </a:r>
            <a:r>
              <a:rPr lang="it-IT" dirty="0"/>
              <a:t>)</a:t>
            </a:r>
          </a:p>
        </p:txBody>
      </p:sp>
    </p:spTree>
    <p:extLst>
      <p:ext uri="{BB962C8B-B14F-4D97-AF65-F5344CB8AC3E}">
        <p14:creationId xmlns:p14="http://schemas.microsoft.com/office/powerpoint/2010/main" val="241960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3A1AD3-CAC4-344F-9536-1F3DD1853825}"/>
              </a:ext>
            </a:extLst>
          </p:cNvPr>
          <p:cNvSpPr>
            <a:spLocks noGrp="1"/>
          </p:cNvSpPr>
          <p:nvPr>
            <p:ph type="title"/>
          </p:nvPr>
        </p:nvSpPr>
        <p:spPr/>
        <p:txBody>
          <a:bodyPr>
            <a:normAutofit fontScale="90000"/>
          </a:bodyPr>
          <a:lstStyle/>
          <a:p>
            <a:r>
              <a:rPr lang="it-IT" dirty="0"/>
              <a:t>il perimetro soggettivo della responsabilità degli organi e dei responsabili della struttura amministrativa degli enti locali</a:t>
            </a:r>
          </a:p>
        </p:txBody>
      </p:sp>
      <p:sp>
        <p:nvSpPr>
          <p:cNvPr id="3" name="Segnaposto contenuto 2">
            <a:extLst>
              <a:ext uri="{FF2B5EF4-FFF2-40B4-BE49-F238E27FC236}">
                <a16:creationId xmlns:a16="http://schemas.microsoft.com/office/drawing/2014/main" id="{6E839F8C-19F7-E149-A475-E6193218CBCC}"/>
              </a:ext>
            </a:extLst>
          </p:cNvPr>
          <p:cNvSpPr>
            <a:spLocks noGrp="1"/>
          </p:cNvSpPr>
          <p:nvPr>
            <p:ph idx="1"/>
          </p:nvPr>
        </p:nvSpPr>
        <p:spPr/>
        <p:txBody>
          <a:bodyPr/>
          <a:lstStyle/>
          <a:p>
            <a:r>
              <a:rPr lang="it-IT" dirty="0"/>
              <a:t>La responsabilità va attribuita all’organo di vertice espressivo della sovranità popolare ed al quale legge attribuisce il compito (e l’onere) di definire l’indirizzo politico amministrativo dell’ente (i.e. il consiglio comunale).</a:t>
            </a:r>
          </a:p>
          <a:p>
            <a:r>
              <a:rPr lang="it-IT" dirty="0"/>
              <a:t>La responsabilità potrebbe anche riguardare l’organo politico istituzionale (sindaco, presidente, giunta) che sia nell’esercizio di un potere «formalizzato» ovvero attraverso metodiche sostanziali (espressione del peso «politico» rivestito che si sia tradotto in una indebita ingerenza nella competenza dei funzionari) abbia impartito (di diritto o di fatto) direttive che hanno orientato in modo decisivo le azioni della società</a:t>
            </a:r>
          </a:p>
        </p:txBody>
      </p:sp>
    </p:spTree>
    <p:extLst>
      <p:ext uri="{BB962C8B-B14F-4D97-AF65-F5344CB8AC3E}">
        <p14:creationId xmlns:p14="http://schemas.microsoft.com/office/powerpoint/2010/main" val="502930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8036FB-3262-C24C-AC0D-EEBCB1AFB6E1}"/>
              </a:ext>
            </a:extLst>
          </p:cNvPr>
          <p:cNvSpPr>
            <a:spLocks noGrp="1"/>
          </p:cNvSpPr>
          <p:nvPr>
            <p:ph type="title"/>
          </p:nvPr>
        </p:nvSpPr>
        <p:spPr>
          <a:xfrm>
            <a:off x="1030287" y="462844"/>
            <a:ext cx="10131425" cy="1456267"/>
          </a:xfrm>
        </p:spPr>
        <p:txBody>
          <a:bodyPr>
            <a:normAutofit fontScale="90000"/>
          </a:bodyPr>
          <a:lstStyle/>
          <a:p>
            <a:r>
              <a:rPr lang="it-IT" dirty="0"/>
              <a:t>il perimetro soggettivo della responsabilità degli organi e dei responsabili della struttura amministrativa degli enti locali</a:t>
            </a:r>
          </a:p>
        </p:txBody>
      </p:sp>
      <p:sp>
        <p:nvSpPr>
          <p:cNvPr id="3" name="Segnaposto contenuto 2">
            <a:extLst>
              <a:ext uri="{FF2B5EF4-FFF2-40B4-BE49-F238E27FC236}">
                <a16:creationId xmlns:a16="http://schemas.microsoft.com/office/drawing/2014/main" id="{2ED9E217-4107-4742-9C66-81236F71AB38}"/>
              </a:ext>
            </a:extLst>
          </p:cNvPr>
          <p:cNvSpPr>
            <a:spLocks noGrp="1"/>
          </p:cNvSpPr>
          <p:nvPr>
            <p:ph idx="1"/>
          </p:nvPr>
        </p:nvSpPr>
        <p:spPr/>
        <p:txBody>
          <a:bodyPr>
            <a:normAutofit/>
          </a:bodyPr>
          <a:lstStyle/>
          <a:p>
            <a:pPr marL="0" indent="0">
              <a:buNone/>
            </a:pPr>
            <a:r>
              <a:rPr lang="it-IT" dirty="0"/>
              <a:t>Può essere ravvisata una responsabilità anche con riferimento ai componenti della struttura burocratica, segretario comunale, dirigenti e funzionari preposti alle strutture organizzative interne dell’ente competenti in materia di partecipate pubbliche secondo il quadro normativo ricavabile appunto dal coordinamento sistematico del Testo unico in materia di società a partecipazione pubblica, dal Testo unico delle leggi sull’ordinamento degli enti locali, statuto e regolamenti organizzativi dell’ente locale. </a:t>
            </a:r>
          </a:p>
          <a:p>
            <a:pPr marL="0" indent="0">
              <a:buNone/>
            </a:pPr>
            <a:endParaRPr lang="it-IT" dirty="0"/>
          </a:p>
        </p:txBody>
      </p:sp>
    </p:spTree>
    <p:extLst>
      <p:ext uri="{BB962C8B-B14F-4D97-AF65-F5344CB8AC3E}">
        <p14:creationId xmlns:p14="http://schemas.microsoft.com/office/powerpoint/2010/main" val="1448035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CB47FF-8E21-3F4D-B05D-B7233E4A6F88}"/>
              </a:ext>
            </a:extLst>
          </p:cNvPr>
          <p:cNvSpPr>
            <a:spLocks noGrp="1"/>
          </p:cNvSpPr>
          <p:nvPr>
            <p:ph type="title"/>
          </p:nvPr>
        </p:nvSpPr>
        <p:spPr/>
        <p:txBody>
          <a:bodyPr>
            <a:normAutofit fontScale="90000"/>
          </a:bodyPr>
          <a:lstStyle/>
          <a:p>
            <a:r>
              <a:rPr lang="it-IT" dirty="0"/>
              <a:t>il perimetro soggettivo della responsabilità degli organi e dei responsabili della struttura amministrativa degli enti locali</a:t>
            </a:r>
          </a:p>
        </p:txBody>
      </p:sp>
      <p:sp>
        <p:nvSpPr>
          <p:cNvPr id="3" name="Segnaposto contenuto 2">
            <a:extLst>
              <a:ext uri="{FF2B5EF4-FFF2-40B4-BE49-F238E27FC236}">
                <a16:creationId xmlns:a16="http://schemas.microsoft.com/office/drawing/2014/main" id="{E7065C84-F26E-3C4A-8D30-068723530AA1}"/>
              </a:ext>
            </a:extLst>
          </p:cNvPr>
          <p:cNvSpPr>
            <a:spLocks noGrp="1"/>
          </p:cNvSpPr>
          <p:nvPr>
            <p:ph idx="1"/>
          </p:nvPr>
        </p:nvSpPr>
        <p:spPr/>
        <p:txBody>
          <a:bodyPr/>
          <a:lstStyle/>
          <a:p>
            <a:pPr marL="0" indent="0">
              <a:buNone/>
            </a:pPr>
            <a:r>
              <a:rPr lang="it-IT" dirty="0"/>
              <a:t>Dunque, conclude la giurisprudenza, “. . . la responsabilità - in caso di omessa azione propulsiva e/o di omessa istruttoria dei procedimenti amministrativi di competenza dell’ente locale, tra cui rientra la revisione ordinaria delle partecipate - è ascrivibile al Sindaco e all’Assessore a meno che non risulti individuato nel regolamento comunale altro soggetto responsabile del procedimento ai sensi degli artt. 4, 5 e 6 della l. 7.8.1990 n. 241. (Ciò in quanto) . . . “Il complesso normativo ha il chiaro intento di evitare che “le responsabilità dei pubblici funzionari sfumino nell’apparato istituzionale o si nascondano dietro quelle dell’Autorità di vertice” (</a:t>
            </a:r>
            <a:r>
              <a:rPr lang="it-IT" dirty="0" err="1"/>
              <a:t>Cons</a:t>
            </a:r>
            <a:r>
              <a:rPr lang="it-IT" dirty="0"/>
              <a:t>. Stato A.G. 17.2.1987 n.7). </a:t>
            </a:r>
          </a:p>
        </p:txBody>
      </p:sp>
    </p:spTree>
    <p:extLst>
      <p:ext uri="{BB962C8B-B14F-4D97-AF65-F5344CB8AC3E}">
        <p14:creationId xmlns:p14="http://schemas.microsoft.com/office/powerpoint/2010/main" val="298366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83D5C6-3F9B-F24B-9080-D1EB3E5D2096}"/>
              </a:ext>
            </a:extLst>
          </p:cNvPr>
          <p:cNvSpPr>
            <a:spLocks noGrp="1"/>
          </p:cNvSpPr>
          <p:nvPr>
            <p:ph type="title"/>
          </p:nvPr>
        </p:nvSpPr>
        <p:spPr/>
        <p:txBody>
          <a:bodyPr>
            <a:normAutofit/>
          </a:bodyPr>
          <a:lstStyle/>
          <a:p>
            <a:pPr algn="ctr"/>
            <a:r>
              <a:rPr lang="it-IT" sz="4400" dirty="0"/>
              <a:t>I controlli previsti dal testo unico delle società partecipate </a:t>
            </a:r>
          </a:p>
        </p:txBody>
      </p:sp>
    </p:spTree>
    <p:extLst>
      <p:ext uri="{BB962C8B-B14F-4D97-AF65-F5344CB8AC3E}">
        <p14:creationId xmlns:p14="http://schemas.microsoft.com/office/powerpoint/2010/main" val="3034382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C03037-3738-034F-B0BD-17F9F6F4F145}"/>
              </a:ext>
            </a:extLst>
          </p:cNvPr>
          <p:cNvSpPr>
            <a:spLocks noGrp="1"/>
          </p:cNvSpPr>
          <p:nvPr>
            <p:ph type="title"/>
          </p:nvPr>
        </p:nvSpPr>
        <p:spPr/>
        <p:txBody>
          <a:bodyPr/>
          <a:lstStyle/>
          <a:p>
            <a:r>
              <a:rPr lang="it-IT" dirty="0"/>
              <a:t>L’abuso di </a:t>
            </a:r>
            <a:r>
              <a:rPr lang="it-IT" dirty="0" err="1"/>
              <a:t>eterodirezione</a:t>
            </a:r>
            <a:r>
              <a:rPr lang="it-IT" dirty="0"/>
              <a:t> </a:t>
            </a:r>
          </a:p>
        </p:txBody>
      </p:sp>
      <p:sp>
        <p:nvSpPr>
          <p:cNvPr id="3" name="Segnaposto contenuto 2">
            <a:extLst>
              <a:ext uri="{FF2B5EF4-FFF2-40B4-BE49-F238E27FC236}">
                <a16:creationId xmlns:a16="http://schemas.microsoft.com/office/drawing/2014/main" id="{70BF7A74-5387-0845-A37A-F08E9EF624BF}"/>
              </a:ext>
            </a:extLst>
          </p:cNvPr>
          <p:cNvSpPr>
            <a:spLocks noGrp="1"/>
          </p:cNvSpPr>
          <p:nvPr>
            <p:ph idx="1"/>
          </p:nvPr>
        </p:nvSpPr>
        <p:spPr/>
        <p:txBody>
          <a:bodyPr>
            <a:normAutofit/>
          </a:bodyPr>
          <a:lstStyle/>
          <a:p>
            <a:r>
              <a:rPr lang="it-IT" dirty="0"/>
              <a:t>L’abuso di </a:t>
            </a:r>
            <a:r>
              <a:rPr lang="it-IT" dirty="0" err="1"/>
              <a:t>eterodirezione</a:t>
            </a:r>
            <a:r>
              <a:rPr lang="it-IT" dirty="0"/>
              <a:t> finisce con il generare anche la violazione delle regole di contabilità pubblica, in ordine all’assunzione indiretta di spese di ammontare indeterminato come quella derivante dalla responsabilità ex art. 2497 c.c. Insomma, siamo in una situazione in cui c’è la responsabilità dell’ente pubblico per abuso del dominio, dei suoi amministratori e dirigenti per la stessa ragione (e per aver violato le regole di contabilità) esponendo l’ente a spese indiscriminate e degli amministratori e dirigenti della società partecipata per aver preso parte al fatto lesivo e, nei limiti del vantaggio conseguito, per averne consapevolmente tratto beneficio. Se la responsabilità consiste nel depauperamento del patrimonio dell’ente generato dal danno al patrimonio della società partecipata e dominata, gli amministratori di quest’ultima saranno responsabili in solido come quelli dell’ente-dominus per aver preso parte al fatto lesivo.</a:t>
            </a:r>
          </a:p>
        </p:txBody>
      </p:sp>
    </p:spTree>
    <p:extLst>
      <p:ext uri="{BB962C8B-B14F-4D97-AF65-F5344CB8AC3E}">
        <p14:creationId xmlns:p14="http://schemas.microsoft.com/office/powerpoint/2010/main" val="3761394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58FF81-86BA-3749-B266-A4E25655F4D1}"/>
              </a:ext>
            </a:extLst>
          </p:cNvPr>
          <p:cNvSpPr>
            <a:spLocks noGrp="1"/>
          </p:cNvSpPr>
          <p:nvPr>
            <p:ph type="title"/>
          </p:nvPr>
        </p:nvSpPr>
        <p:spPr/>
        <p:txBody>
          <a:bodyPr/>
          <a:lstStyle/>
          <a:p>
            <a:r>
              <a:rPr lang="it-IT" dirty="0"/>
              <a:t>L’abuso di </a:t>
            </a:r>
            <a:r>
              <a:rPr lang="it-IT" dirty="0" err="1"/>
              <a:t>eterodirezione</a:t>
            </a:r>
            <a:r>
              <a:rPr lang="it-IT" dirty="0"/>
              <a:t> </a:t>
            </a:r>
          </a:p>
        </p:txBody>
      </p:sp>
      <p:sp>
        <p:nvSpPr>
          <p:cNvPr id="3" name="Segnaposto contenuto 2">
            <a:extLst>
              <a:ext uri="{FF2B5EF4-FFF2-40B4-BE49-F238E27FC236}">
                <a16:creationId xmlns:a16="http://schemas.microsoft.com/office/drawing/2014/main" id="{71C13CE9-842C-E64B-BD0E-A3A8FA11AE4D}"/>
              </a:ext>
            </a:extLst>
          </p:cNvPr>
          <p:cNvSpPr>
            <a:spLocks noGrp="1"/>
          </p:cNvSpPr>
          <p:nvPr>
            <p:ph idx="1"/>
          </p:nvPr>
        </p:nvSpPr>
        <p:spPr/>
        <p:txBody>
          <a:bodyPr/>
          <a:lstStyle/>
          <a:p>
            <a:r>
              <a:rPr lang="it-IT" dirty="0"/>
              <a:t>Ed è naturale che . . . ci sia anche la responsabilità di amministratori e consiglieri degli enti pubblici, per atti (le delibere di giunta e di consiglio) adottati con efficacia esterna rispetto all’ente e malamente indirizzati, nei contenuti attributivi di risorse pubbliche, a beneficio della società partecipata dall’ente senza rispetto dei comuni criteri della prudente gestione amministrativa. Anche questo schema va nella logica complessiva del sistema “in quanto è responsabile chiunque abbia preso parte al fatto lesivo” (responsabilità c.d. aggiuntiva ex art. 2997, c. 2, c.c.)</a:t>
            </a:r>
          </a:p>
          <a:p>
            <a:pPr marL="0" indent="0" algn="r">
              <a:buNone/>
            </a:pPr>
            <a:r>
              <a:rPr lang="it-IT" sz="2400" b="1" dirty="0">
                <a:effectLst/>
                <a:latin typeface="TimesNewRomanPS"/>
              </a:rPr>
              <a:t> </a:t>
            </a:r>
            <a:r>
              <a:rPr lang="it-IT" sz="1400" i="1" dirty="0" err="1"/>
              <a:t>F</a:t>
            </a:r>
            <a:r>
              <a:rPr lang="it-IT" sz="1400" i="1" dirty="0"/>
              <a:t>. </a:t>
            </a:r>
            <a:r>
              <a:rPr lang="it-IT" sz="1400" i="1" dirty="0" err="1"/>
              <a:t>Fimmanò</a:t>
            </a:r>
            <a:r>
              <a:rPr lang="it-IT" sz="1400" i="1" dirty="0"/>
              <a:t>, </a:t>
            </a:r>
            <a:r>
              <a:rPr lang="it-IT" sz="1400" i="1" dirty="0">
                <a:effectLst/>
              </a:rPr>
              <a:t>LE “PLURI-RESPONSABILITÀ” CONNESSE E COLLEGATE DI ORGANI SOCIALI DELLE PARTECIPATE E DEGLI AMMINISTRATORI E DIRIGENTI DEGLI ENTI PUBBLICI SOCI NELLA EVOLUZIONE DELLA GIURISPRUDENZA, in </a:t>
            </a:r>
            <a:r>
              <a:rPr lang="it-IT" sz="1400" i="1" dirty="0" err="1">
                <a:effectLst/>
              </a:rPr>
              <a:t>Riv</a:t>
            </a:r>
            <a:r>
              <a:rPr lang="it-IT" sz="1400" i="1" dirty="0">
                <a:effectLst/>
              </a:rPr>
              <a:t>. della Corte dei conti, 5/2022, p. 1 e ss.  </a:t>
            </a:r>
            <a:endParaRPr lang="it-IT" sz="1400" i="1" dirty="0"/>
          </a:p>
          <a:p>
            <a:pPr marL="0" indent="0">
              <a:buNone/>
            </a:pPr>
            <a:endParaRPr lang="it-IT" dirty="0"/>
          </a:p>
        </p:txBody>
      </p:sp>
    </p:spTree>
    <p:extLst>
      <p:ext uri="{BB962C8B-B14F-4D97-AF65-F5344CB8AC3E}">
        <p14:creationId xmlns:p14="http://schemas.microsoft.com/office/powerpoint/2010/main" val="3673313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CBFA68-E665-9540-8480-7FCCBA5090AB}"/>
              </a:ext>
            </a:extLst>
          </p:cNvPr>
          <p:cNvSpPr>
            <a:spLocks noGrp="1"/>
          </p:cNvSpPr>
          <p:nvPr>
            <p:ph type="title"/>
          </p:nvPr>
        </p:nvSpPr>
        <p:spPr/>
        <p:txBody>
          <a:bodyPr/>
          <a:lstStyle/>
          <a:p>
            <a:r>
              <a:rPr lang="it-IT" dirty="0"/>
              <a:t>. . . Rispondono a titolo di danno erariale  . . . </a:t>
            </a:r>
          </a:p>
        </p:txBody>
      </p:sp>
      <p:sp>
        <p:nvSpPr>
          <p:cNvPr id="3" name="Segnaposto contenuto 2">
            <a:extLst>
              <a:ext uri="{FF2B5EF4-FFF2-40B4-BE49-F238E27FC236}">
                <a16:creationId xmlns:a16="http://schemas.microsoft.com/office/drawing/2014/main" id="{46EA0A34-CAEB-ED47-90EA-1EF54EC25066}"/>
              </a:ext>
            </a:extLst>
          </p:cNvPr>
          <p:cNvSpPr>
            <a:spLocks noGrp="1"/>
          </p:cNvSpPr>
          <p:nvPr>
            <p:ph idx="1"/>
          </p:nvPr>
        </p:nvSpPr>
        <p:spPr/>
        <p:txBody>
          <a:bodyPr/>
          <a:lstStyle/>
          <a:p>
            <a:r>
              <a:rPr lang="it-IT" dirty="0"/>
              <a:t>I dirigenti o funzionari responsabili dell’unità amministrativa preposti all’espletamento dell’istruttoria e alla formulazione della proposta operativa che, pur non essedo titolari del formale potere di rappresentanza in seno agli organi societari, abbiano comunque esercitato una influenza determinante nel percorso decisionale che ha poi </a:t>
            </a:r>
            <a:r>
              <a:rPr lang="it-IT" dirty="0" err="1"/>
              <a:t>eziologicamente</a:t>
            </a:r>
            <a:r>
              <a:rPr lang="it-IT" dirty="0"/>
              <a:t> portato alla condotta o all’atto dannoso. </a:t>
            </a:r>
          </a:p>
          <a:p>
            <a:r>
              <a:rPr lang="it-IT" dirty="0"/>
              <a:t>I componenti dell’organo politico-istituzionale (es. sindaco, presidente, assessore, giunta, consiglio) che, sia nell’esercizio di potere formale sia proprio che delegato (es. attraverso un atto di indirizzo formalizzato) o anche solo di un potere concreto e sostanziale (es. attraverso indirizzi non formalizzati ma comunque impartiti in forza del peso politico rivestito, che abbiano integrato una concreta ingerenza, quand’anche indebita o illecita, nelle competenze degli uffici e funzionari prepositi), abbia impartito, in via di diritto o anche di mero fatto, disposizioni e direttive atte ad orientare in modo determinante le decisioni assunte dall’ente pubblico partecipante nell’esercizio dei poteri </a:t>
            </a:r>
            <a:r>
              <a:rPr lang="it-IT" dirty="0" err="1"/>
              <a:t>spettantigli</a:t>
            </a:r>
            <a:r>
              <a:rPr lang="it-IT" dirty="0"/>
              <a:t> in seno alla società partecipata. </a:t>
            </a:r>
          </a:p>
        </p:txBody>
      </p:sp>
    </p:spTree>
    <p:extLst>
      <p:ext uri="{BB962C8B-B14F-4D97-AF65-F5344CB8AC3E}">
        <p14:creationId xmlns:p14="http://schemas.microsoft.com/office/powerpoint/2010/main" val="3421519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2980B7-2E2B-7D44-8F6D-B59BB821F121}"/>
              </a:ext>
            </a:extLst>
          </p:cNvPr>
          <p:cNvSpPr>
            <a:spLocks noGrp="1"/>
          </p:cNvSpPr>
          <p:nvPr>
            <p:ph type="title"/>
          </p:nvPr>
        </p:nvSpPr>
        <p:spPr/>
        <p:txBody>
          <a:bodyPr/>
          <a:lstStyle/>
          <a:p>
            <a:r>
              <a:rPr lang="it-IT" dirty="0"/>
              <a:t>l’art. 2086 del Codice civile </a:t>
            </a:r>
          </a:p>
        </p:txBody>
      </p:sp>
      <p:sp>
        <p:nvSpPr>
          <p:cNvPr id="3" name="Segnaposto contenuto 2">
            <a:extLst>
              <a:ext uri="{FF2B5EF4-FFF2-40B4-BE49-F238E27FC236}">
                <a16:creationId xmlns:a16="http://schemas.microsoft.com/office/drawing/2014/main" id="{D1B919B9-444F-4944-8E53-928CF355779A}"/>
              </a:ext>
            </a:extLst>
          </p:cNvPr>
          <p:cNvSpPr>
            <a:spLocks noGrp="1"/>
          </p:cNvSpPr>
          <p:nvPr>
            <p:ph idx="1"/>
          </p:nvPr>
        </p:nvSpPr>
        <p:spPr/>
        <p:txBody>
          <a:bodyPr>
            <a:normAutofit/>
          </a:bodyPr>
          <a:lstStyle/>
          <a:p>
            <a:r>
              <a:rPr lang="it-IT" sz="2000" dirty="0"/>
              <a:t>L</a:t>
            </a:r>
            <a:r>
              <a:rPr lang="it-IT" sz="2000" b="0" i="0" dirty="0">
                <a:effectLst/>
              </a:rPr>
              <a:t>’imprenditore “</a:t>
            </a:r>
            <a:r>
              <a:rPr lang="it-IT" sz="2000" b="0" i="1" dirty="0">
                <a:effectLst/>
              </a:rPr>
              <a:t>ha il dovere di istituire un assetto organizzativo, amministrativo e contabile adeguato alla natura e alle dimensioni dell'impresa, anche in funzione della rilevazione tempestiva della crisi dell'impresa e della perdita della continuità aziendale, nonché di attivarsi senza indugio per l'adozione e l'attuazione di uno degli strumenti previsti dall'ordinamento per il superamento della crisi e il recupero della continuità aziendale</a:t>
            </a:r>
            <a:r>
              <a:rPr lang="it-IT" sz="2000" b="0" i="0" dirty="0">
                <a:effectLst/>
              </a:rPr>
              <a:t>”.</a:t>
            </a:r>
            <a:endParaRPr lang="it-IT" sz="2000" dirty="0"/>
          </a:p>
        </p:txBody>
      </p:sp>
    </p:spTree>
    <p:extLst>
      <p:ext uri="{BB962C8B-B14F-4D97-AF65-F5344CB8AC3E}">
        <p14:creationId xmlns:p14="http://schemas.microsoft.com/office/powerpoint/2010/main" val="2062166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7A30C1-5DFF-6845-A918-50C1905AD2A8}"/>
              </a:ext>
            </a:extLst>
          </p:cNvPr>
          <p:cNvSpPr>
            <a:spLocks noGrp="1"/>
          </p:cNvSpPr>
          <p:nvPr>
            <p:ph type="title"/>
          </p:nvPr>
        </p:nvSpPr>
        <p:spPr/>
        <p:txBody>
          <a:bodyPr/>
          <a:lstStyle/>
          <a:p>
            <a:r>
              <a:rPr lang="it-IT" dirty="0"/>
              <a:t>L’art. 14 del d. </a:t>
            </a:r>
            <a:r>
              <a:rPr lang="it-IT" dirty="0" err="1"/>
              <a:t>lgs</a:t>
            </a:r>
            <a:r>
              <a:rPr lang="it-IT" dirty="0"/>
              <a:t>. N. 175 del 2016</a:t>
            </a:r>
          </a:p>
        </p:txBody>
      </p:sp>
      <p:sp>
        <p:nvSpPr>
          <p:cNvPr id="3" name="Segnaposto contenuto 2">
            <a:extLst>
              <a:ext uri="{FF2B5EF4-FFF2-40B4-BE49-F238E27FC236}">
                <a16:creationId xmlns:a16="http://schemas.microsoft.com/office/drawing/2014/main" id="{448ED1C1-D91B-F743-A191-C06ACF272DEA}"/>
              </a:ext>
            </a:extLst>
          </p:cNvPr>
          <p:cNvSpPr>
            <a:spLocks noGrp="1"/>
          </p:cNvSpPr>
          <p:nvPr>
            <p:ph idx="1"/>
          </p:nvPr>
        </p:nvSpPr>
        <p:spPr/>
        <p:txBody>
          <a:bodyPr>
            <a:normAutofit fontScale="85000" lnSpcReduction="10000"/>
          </a:bodyPr>
          <a:lstStyle/>
          <a:p>
            <a:pPr algn="l"/>
            <a:r>
              <a:rPr lang="it-IT" b="1" i="0" dirty="0">
                <a:effectLst/>
                <a:latin typeface="Titillium Web" pitchFamily="2" charset="77"/>
              </a:rPr>
              <a:t>2. </a:t>
            </a:r>
            <a:r>
              <a:rPr lang="it-IT" b="0" i="0" dirty="0">
                <a:effectLst/>
                <a:latin typeface="Titillium Web" pitchFamily="2" charset="77"/>
              </a:rPr>
              <a:t>Qualora emergano, nell'ambito dei programmi di valutazione del rischio di cui all'articolo 6 uno o più indicatori di crisi aziendale, l'organo amministrativo della società a controllo pubblico adotta senza indugio i provvedimenti necessari al fine di prevenire l'aggravamento della crisi, di correggerne gli effetti ed eliminarne le cause, attraverso un idoneo piano di risanamento.</a:t>
            </a:r>
            <a:br>
              <a:rPr lang="it-IT" b="0" i="0" dirty="0">
                <a:effectLst/>
                <a:latin typeface="Titillium Web" pitchFamily="2" charset="77"/>
              </a:rPr>
            </a:br>
            <a:endParaRPr lang="it-IT" b="0" i="0" dirty="0">
              <a:effectLst/>
              <a:latin typeface="Titillium Web" pitchFamily="2" charset="77"/>
            </a:endParaRPr>
          </a:p>
          <a:p>
            <a:pPr algn="l"/>
            <a:r>
              <a:rPr lang="it-IT" b="1" i="0" dirty="0">
                <a:effectLst/>
                <a:latin typeface="Titillium Web" pitchFamily="2" charset="77"/>
              </a:rPr>
              <a:t>3. </a:t>
            </a:r>
            <a:r>
              <a:rPr lang="it-IT" b="0" i="0" dirty="0">
                <a:effectLst/>
                <a:latin typeface="Titillium Web" pitchFamily="2" charset="77"/>
              </a:rPr>
              <a:t>Quando si determini la situazione di cui al </a:t>
            </a:r>
            <a:r>
              <a:rPr lang="it-IT" b="1" i="1" dirty="0">
                <a:effectLst/>
                <a:latin typeface="Titillium Web" pitchFamily="2" charset="77"/>
              </a:rPr>
              <a:t>((comma 2)) </a:t>
            </a:r>
            <a:r>
              <a:rPr lang="it-IT" b="0" i="0" dirty="0">
                <a:effectLst/>
                <a:latin typeface="Titillium Web" pitchFamily="2" charset="77"/>
              </a:rPr>
              <a:t>la mancata adozione di provvedimenti adeguati, da parte dell'organo amministrativo, costituisce grave irregolarità ai sensi dell'</a:t>
            </a:r>
            <a:r>
              <a:rPr lang="it-IT" b="0" i="0" u="sng" dirty="0">
                <a:effectLst/>
                <a:latin typeface="Titillium Web" pitchFamily="2" charset="77"/>
                <a:hlinkClick r:id="rId2">
                  <a:extLst>
                    <a:ext uri="{A12FA001-AC4F-418D-AE19-62706E023703}">
                      <ahyp:hlinkClr xmlns:ahyp="http://schemas.microsoft.com/office/drawing/2018/hyperlinkcolor" val="tx"/>
                    </a:ext>
                  </a:extLst>
                </a:hlinkClick>
              </a:rPr>
              <a:t>articolo 2409 del codice civile</a:t>
            </a:r>
            <a:r>
              <a:rPr lang="it-IT" b="0" i="0" dirty="0">
                <a:effectLst/>
                <a:latin typeface="Titillium Web" pitchFamily="2" charset="77"/>
              </a:rPr>
              <a:t>.</a:t>
            </a:r>
            <a:br>
              <a:rPr lang="it-IT" b="0" i="0" dirty="0">
                <a:effectLst/>
                <a:latin typeface="Titillium Web" pitchFamily="2" charset="77"/>
              </a:rPr>
            </a:br>
            <a:endParaRPr lang="it-IT" b="0" i="0" dirty="0">
              <a:effectLst/>
              <a:latin typeface="Titillium Web" pitchFamily="2" charset="77"/>
            </a:endParaRPr>
          </a:p>
          <a:p>
            <a:pPr algn="l"/>
            <a:r>
              <a:rPr lang="it-IT" b="1" i="0" dirty="0">
                <a:effectLst/>
                <a:latin typeface="Titillium Web" pitchFamily="2" charset="77"/>
              </a:rPr>
              <a:t>4. </a:t>
            </a:r>
            <a:r>
              <a:rPr lang="it-IT" b="0" i="0" dirty="0">
                <a:effectLst/>
                <a:latin typeface="Titillium Web" pitchFamily="2" charset="77"/>
              </a:rPr>
              <a:t>Non costituisce provvedimento adeguato, ai sensi dei commi 1 e 2, la previsione di un ripianamento delle perdite da parte dell'amministrazione o delle amministrazioni pubbliche socie, anche se attuato in concomitanza a un aumento di capitale o ad un trasferimento straordinario di partecipazioni o al rilascio di garanzie o in qualsiasi altra forma giuridica, a meno che tale intervento sia accompagnato da un piano di ristrutturazione aziendale, dal quale risulti comprovata la sussistenza di concrete prospettive di recupero dell'equilibrio economico delle attività svolte, approvato ai sensi del </a:t>
            </a:r>
            <a:r>
              <a:rPr lang="it-IT" b="1" i="1" dirty="0">
                <a:effectLst/>
                <a:latin typeface="Titillium Web" pitchFamily="2" charset="77"/>
              </a:rPr>
              <a:t>((comma 2))</a:t>
            </a:r>
            <a:br>
              <a:rPr lang="it-IT" b="0" i="0" dirty="0">
                <a:effectLst/>
                <a:latin typeface="Titillium Web" pitchFamily="2" charset="77"/>
              </a:rPr>
            </a:br>
            <a:br>
              <a:rPr lang="it-IT" dirty="0"/>
            </a:br>
            <a:endParaRPr lang="it-IT" dirty="0"/>
          </a:p>
        </p:txBody>
      </p:sp>
    </p:spTree>
    <p:extLst>
      <p:ext uri="{BB962C8B-B14F-4D97-AF65-F5344CB8AC3E}">
        <p14:creationId xmlns:p14="http://schemas.microsoft.com/office/powerpoint/2010/main" val="22438130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1B49B5-4E85-9E49-AE60-C461376B7F18}"/>
              </a:ext>
            </a:extLst>
          </p:cNvPr>
          <p:cNvSpPr>
            <a:spLocks noGrp="1"/>
          </p:cNvSpPr>
          <p:nvPr>
            <p:ph type="title"/>
          </p:nvPr>
        </p:nvSpPr>
        <p:spPr/>
        <p:txBody>
          <a:bodyPr>
            <a:normAutofit fontScale="90000"/>
          </a:bodyPr>
          <a:lstStyle/>
          <a:p>
            <a:pPr algn="ctr"/>
            <a:r>
              <a:rPr lang="it-IT" dirty="0"/>
              <a:t>La prevenzione della crisi e la responsabilità erariale </a:t>
            </a:r>
            <a:br>
              <a:rPr lang="it-IT" dirty="0"/>
            </a:br>
            <a:r>
              <a:rPr lang="it-IT" sz="2200" i="1" dirty="0"/>
              <a:t>(in relazione all’art. 2409 c. c.)   </a:t>
            </a:r>
          </a:p>
        </p:txBody>
      </p:sp>
      <p:sp>
        <p:nvSpPr>
          <p:cNvPr id="3" name="Segnaposto contenuto 2">
            <a:extLst>
              <a:ext uri="{FF2B5EF4-FFF2-40B4-BE49-F238E27FC236}">
                <a16:creationId xmlns:a16="http://schemas.microsoft.com/office/drawing/2014/main" id="{C45E91A6-854B-F244-AA41-2A50A8FCB6C5}"/>
              </a:ext>
            </a:extLst>
          </p:cNvPr>
          <p:cNvSpPr>
            <a:spLocks noGrp="1"/>
          </p:cNvSpPr>
          <p:nvPr>
            <p:ph idx="1"/>
          </p:nvPr>
        </p:nvSpPr>
        <p:spPr/>
        <p:txBody>
          <a:bodyPr>
            <a:normAutofit fontScale="92500" lnSpcReduction="20000"/>
          </a:bodyPr>
          <a:lstStyle/>
          <a:p>
            <a:pPr algn="just"/>
            <a:r>
              <a:rPr lang="it-IT" sz="1800" dirty="0">
                <a:effectLst/>
                <a:latin typeface="TimesNewRomanPSMT"/>
              </a:rPr>
              <a:t>nel caso di società </a:t>
            </a:r>
            <a:r>
              <a:rPr lang="it-IT" sz="1800" i="1" dirty="0">
                <a:effectLst/>
                <a:latin typeface="TimesNewRomanPS"/>
              </a:rPr>
              <a:t>in </a:t>
            </a:r>
            <a:r>
              <a:rPr lang="it-IT" sz="1800" i="1" dirty="0" err="1">
                <a:effectLst/>
                <a:latin typeface="TimesNewRomanPS"/>
              </a:rPr>
              <a:t>house</a:t>
            </a:r>
            <a:r>
              <a:rPr lang="it-IT" sz="1800" dirty="0">
                <a:effectLst/>
                <a:latin typeface="TimesNewRomanPSMT"/>
              </a:rPr>
              <a:t>, l’organo amministrativo ( o anche l’organo di controllo) che (a) non abbia adottato un programma di valutazione del rischio di crisi aziendale ovvero che (b) non ne abbia dato informativa all’assemblea dei soci (al fine di consentirne un’adeguata valutazione da parte delle amministrazioni socie) nell’ambito della relazione sul governo societario ovvero che (c) non abbia adottato un piano di risanamento ovvero ancora che (d) lo abbia adottato, ma senza che lo stesso sia idoneo a garantire concrete e comprovate prospettive di recupero dell’equilibrio economico della società ovvero, infine, che (e) non vi abbia dato corretta esecuzione, potrebbe essere chiamato a rispondere, davanti alla Corte dei conti, per il danno erariale eventualmente provocato al patrimonio della società in ragione di tali inadempimenti; </a:t>
            </a:r>
            <a:endParaRPr lang="it-IT" dirty="0"/>
          </a:p>
          <a:p>
            <a:pPr algn="just"/>
            <a:r>
              <a:rPr lang="it-IT" sz="1800" dirty="0">
                <a:effectLst/>
                <a:latin typeface="TimesNewRomanPSMT"/>
              </a:rPr>
              <a:t>nel caso di società controllate, ma non </a:t>
            </a:r>
            <a:r>
              <a:rPr lang="it-IT" sz="1800" i="1" dirty="0">
                <a:effectLst/>
                <a:latin typeface="TimesNewRomanPS"/>
              </a:rPr>
              <a:t>in </a:t>
            </a:r>
            <a:r>
              <a:rPr lang="it-IT" sz="1800" i="1" dirty="0" err="1">
                <a:effectLst/>
                <a:latin typeface="TimesNewRomanPS"/>
              </a:rPr>
              <a:t>house</a:t>
            </a:r>
            <a:r>
              <a:rPr lang="it-IT" sz="1800" dirty="0">
                <a:effectLst/>
                <a:latin typeface="TimesNewRomanPSMT"/>
              </a:rPr>
              <a:t>, si può sviluppare – nel caso in cui le amministrazioni socie non attivino, nei confronti degli organi amministrativi e di controllo, a fronte dei comportamenti negligenti, omissivi, le azioni civili di responsabilità previste “dalla disciplina ordinaria delle società di capitali” (art. 12, c. 1) – lo stesso ragionamento previsto per la mancata denuncia delle gravi irregolarità ai sensi dell’art. 2409 c.c., potendosi configurare, pertanto, una responsabilità dei soci pubblici per il danno erariale (in termini di pregiudizio al valore della partecipazione) causato con il loro comportamento dolosamente o colpevolmente inerte. </a:t>
            </a:r>
            <a:endParaRPr lang="it-IT" dirty="0"/>
          </a:p>
          <a:p>
            <a:endParaRPr lang="it-IT" dirty="0"/>
          </a:p>
        </p:txBody>
      </p:sp>
    </p:spTree>
    <p:extLst>
      <p:ext uri="{BB962C8B-B14F-4D97-AF65-F5344CB8AC3E}">
        <p14:creationId xmlns:p14="http://schemas.microsoft.com/office/powerpoint/2010/main" val="1297805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773FDA-0C3D-A34E-B0F4-E08D39AEBB98}"/>
              </a:ext>
            </a:extLst>
          </p:cNvPr>
          <p:cNvSpPr>
            <a:spLocks noGrp="1"/>
          </p:cNvSpPr>
          <p:nvPr>
            <p:ph type="title"/>
          </p:nvPr>
        </p:nvSpPr>
        <p:spPr/>
        <p:txBody>
          <a:bodyPr/>
          <a:lstStyle/>
          <a:p>
            <a:r>
              <a:rPr lang="it-IT" dirty="0"/>
              <a:t>I controlli previsti dal TUSP con specifico riferimento alla corte dei conti</a:t>
            </a:r>
          </a:p>
        </p:txBody>
      </p:sp>
      <p:sp>
        <p:nvSpPr>
          <p:cNvPr id="3" name="Segnaposto contenuto 2">
            <a:extLst>
              <a:ext uri="{FF2B5EF4-FFF2-40B4-BE49-F238E27FC236}">
                <a16:creationId xmlns:a16="http://schemas.microsoft.com/office/drawing/2014/main" id="{D0D6A235-8B57-5844-9A0E-0EA0BC0D8E46}"/>
              </a:ext>
            </a:extLst>
          </p:cNvPr>
          <p:cNvSpPr>
            <a:spLocks noGrp="1"/>
          </p:cNvSpPr>
          <p:nvPr>
            <p:ph idx="1"/>
          </p:nvPr>
        </p:nvSpPr>
        <p:spPr/>
        <p:txBody>
          <a:bodyPr>
            <a:normAutofit/>
          </a:bodyPr>
          <a:lstStyle/>
          <a:p>
            <a:r>
              <a:rPr lang="it-IT" dirty="0"/>
              <a:t>Art. 4: le finalità delle società a partecipazione pubblica</a:t>
            </a:r>
          </a:p>
          <a:p>
            <a:r>
              <a:rPr lang="it-IT" dirty="0"/>
              <a:t>Art. 5: onere di motivazione analitica per la costituzione o l’acquisto di partecipazioni</a:t>
            </a:r>
          </a:p>
          <a:p>
            <a:r>
              <a:rPr lang="it-IT" dirty="0"/>
              <a:t>Art. 11: norme di tema di organi amministrativi e di controllo delle società a controllo pubblico</a:t>
            </a:r>
          </a:p>
          <a:p>
            <a:r>
              <a:rPr lang="it-IT" dirty="0"/>
              <a:t>Art. 14, c. 5: il divieto di sottoscrivere aumenti di capitale, effettuare trasferimenti straordinari, aperture di credito, di rilasciare garanzie a favore delle società partecipate, con esclusione delle società quotate e degli istituti di credito, che abbiano registrato, per tre esercizi consecutivi, perdite di esercizio ovvero che abbiano utilizzato riserve disponibili per il ripianamento di perdite anche </a:t>
            </a:r>
            <a:r>
              <a:rPr lang="it-IT" dirty="0" err="1"/>
              <a:t>infrannuali</a:t>
            </a:r>
            <a:endParaRPr lang="it-IT" dirty="0"/>
          </a:p>
          <a:p>
            <a:r>
              <a:rPr lang="it-IT" dirty="0"/>
              <a:t>Art. 20: la ricognizione delle partecipazioni societarie e l’adozione dell’eventuale piano di razionalizzazione</a:t>
            </a:r>
          </a:p>
          <a:p>
            <a:r>
              <a:rPr lang="it-IT" dirty="0"/>
              <a:t>Art. 24: la revisione straordinaria delle partecipazioni</a:t>
            </a:r>
          </a:p>
          <a:p>
            <a:endParaRPr lang="it-IT" dirty="0"/>
          </a:p>
        </p:txBody>
      </p:sp>
    </p:spTree>
    <p:extLst>
      <p:ext uri="{BB962C8B-B14F-4D97-AF65-F5344CB8AC3E}">
        <p14:creationId xmlns:p14="http://schemas.microsoft.com/office/powerpoint/2010/main" val="2273748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873C95-D194-714F-B5FC-4AA93DF0A09A}"/>
              </a:ext>
            </a:extLst>
          </p:cNvPr>
          <p:cNvSpPr>
            <a:spLocks noGrp="1"/>
          </p:cNvSpPr>
          <p:nvPr>
            <p:ph type="title"/>
          </p:nvPr>
        </p:nvSpPr>
        <p:spPr/>
        <p:txBody>
          <a:bodyPr>
            <a:normAutofit fontScale="90000"/>
          </a:bodyPr>
          <a:lstStyle/>
          <a:p>
            <a:r>
              <a:rPr lang="it-IT" dirty="0"/>
              <a:t>Le azioni dell’amministrazione ed i controlli che deve eseguire nell’esercizio delle sue attribuzioni secondo il disegno del D. </a:t>
            </a:r>
            <a:r>
              <a:rPr lang="it-IT" dirty="0" err="1"/>
              <a:t>Lgs</a:t>
            </a:r>
            <a:r>
              <a:rPr lang="it-IT" dirty="0"/>
              <a:t>. N. 175 del 2016</a:t>
            </a:r>
          </a:p>
        </p:txBody>
      </p:sp>
      <p:sp>
        <p:nvSpPr>
          <p:cNvPr id="3" name="Segnaposto contenuto 2">
            <a:extLst>
              <a:ext uri="{FF2B5EF4-FFF2-40B4-BE49-F238E27FC236}">
                <a16:creationId xmlns:a16="http://schemas.microsoft.com/office/drawing/2014/main" id="{0314F79D-2DE3-8545-A954-B1216B7D515A}"/>
              </a:ext>
            </a:extLst>
          </p:cNvPr>
          <p:cNvSpPr>
            <a:spLocks noGrp="1"/>
          </p:cNvSpPr>
          <p:nvPr>
            <p:ph idx="1"/>
          </p:nvPr>
        </p:nvSpPr>
        <p:spPr/>
        <p:txBody>
          <a:bodyPr>
            <a:normAutofit fontScale="85000" lnSpcReduction="20000"/>
          </a:bodyPr>
          <a:lstStyle/>
          <a:p>
            <a:r>
              <a:rPr lang="it-IT" dirty="0"/>
              <a:t>Art. 11: 4. Nella scelta degli amministratori delle società a controllo pubblico, </a:t>
            </a:r>
            <a:r>
              <a:rPr lang="it-IT" b="1" u="sng" dirty="0"/>
              <a:t>le amministrazioni </a:t>
            </a:r>
            <a:r>
              <a:rPr lang="it-IT" dirty="0"/>
              <a:t>assicurano il rispetto del principio di equilibrio di genere, almeno nella misura di un terzo, da computare sul numero complessivo delle designazioni o nomine effettuate in corso d'anno. Qualora la società abbia un organo amministrativo collegiale, lo statuto prevede che la scelta</a:t>
            </a:r>
          </a:p>
          <a:p>
            <a:r>
              <a:rPr lang="it-IT" dirty="0"/>
              <a:t>Art. 13: 1. Nelle società a controllo pubblico, in deroga ai limiti minimi di partecipazione previsti dall'articolo 2409 del codice civile, </a:t>
            </a:r>
            <a:r>
              <a:rPr lang="it-IT" b="1" u="sng" dirty="0"/>
              <a:t>ciascuna amministrazione pubblica socia,</a:t>
            </a:r>
            <a:r>
              <a:rPr lang="it-IT" dirty="0"/>
              <a:t> indipendentemente dall'entità della partecipazione di cui è titolare, è legittimata a presentare denunzia di gravi irregolarità al tribunale. </a:t>
            </a:r>
          </a:p>
          <a:p>
            <a:r>
              <a:rPr lang="it-IT" dirty="0"/>
              <a:t>Art. 14 : 6. Nei cinque anni successivi alla dichiarazione di fallimento di una società a controllo pubblico titolare di affidamenti diretti, </a:t>
            </a:r>
            <a:r>
              <a:rPr lang="it-IT" b="1" u="sng" dirty="0"/>
              <a:t>le pubbliche amministrazioni controllanti</a:t>
            </a:r>
            <a:r>
              <a:rPr lang="it-IT" dirty="0"/>
              <a:t> non possono costituire nuove società, né acquisire o mantenere partecipazioni in società, qualora le stesse gestiscano i medesimi servizi di quella dichiarata fallita. </a:t>
            </a:r>
          </a:p>
          <a:p>
            <a:r>
              <a:rPr lang="it-IT" dirty="0"/>
              <a:t>Art. 19: 5. </a:t>
            </a:r>
            <a:r>
              <a:rPr lang="it-IT" b="1" u="sng" dirty="0"/>
              <a:t>Le amministrazioni pubbliche socie </a:t>
            </a:r>
            <a:r>
              <a:rPr lang="it-IT" dirty="0"/>
              <a:t>fissano, con propri provvedimenti, obiettivi specifici, annuali e pluriennali, sul complesso delle spese di funzionamento, ivi comprese quelle per il personale, delle società controllate, anche attraverso il contenimento degli oneri contrattuali e delle assunzioni di personale e tenuto conto di quanto stabilito all'articolo 25, ovvero delle eventuali disposizioni che stabiliscono, a loro carico, divieti o limitazioni alle assunzioni di personale, tenendo conto del settore in cui ciascun soggetto opera. </a:t>
            </a:r>
          </a:p>
          <a:p>
            <a:endParaRPr lang="it-IT" dirty="0"/>
          </a:p>
        </p:txBody>
      </p:sp>
    </p:spTree>
    <p:extLst>
      <p:ext uri="{BB962C8B-B14F-4D97-AF65-F5344CB8AC3E}">
        <p14:creationId xmlns:p14="http://schemas.microsoft.com/office/powerpoint/2010/main" val="280382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7540EB-8BF6-1C47-937D-3ADE33DBE028}"/>
              </a:ext>
            </a:extLst>
          </p:cNvPr>
          <p:cNvSpPr>
            <a:spLocks noGrp="1"/>
          </p:cNvSpPr>
          <p:nvPr>
            <p:ph type="title"/>
          </p:nvPr>
        </p:nvSpPr>
        <p:spPr/>
        <p:txBody>
          <a:bodyPr>
            <a:noAutofit/>
          </a:bodyPr>
          <a:lstStyle/>
          <a:p>
            <a:pPr algn="ctr"/>
            <a:r>
              <a:rPr lang="it-IT" dirty="0"/>
              <a:t>I controlli previsti da altre fonti normative diverse dal testo unico delle società partecipate </a:t>
            </a:r>
          </a:p>
        </p:txBody>
      </p:sp>
    </p:spTree>
    <p:extLst>
      <p:ext uri="{BB962C8B-B14F-4D97-AF65-F5344CB8AC3E}">
        <p14:creationId xmlns:p14="http://schemas.microsoft.com/office/powerpoint/2010/main" val="288777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F05773-ACBF-7B49-849F-272A180BE157}"/>
              </a:ext>
            </a:extLst>
          </p:cNvPr>
          <p:cNvSpPr>
            <a:spLocks noGrp="1"/>
          </p:cNvSpPr>
          <p:nvPr>
            <p:ph type="title"/>
          </p:nvPr>
        </p:nvSpPr>
        <p:spPr/>
        <p:txBody>
          <a:bodyPr>
            <a:normAutofit/>
          </a:bodyPr>
          <a:lstStyle/>
          <a:p>
            <a:pPr algn="ctr"/>
            <a:r>
              <a:rPr lang="it-IT" sz="3100" b="1" dirty="0">
                <a:latin typeface="Titillium Web" pitchFamily="2" charset="77"/>
              </a:rPr>
              <a:t>Art. 147-quater D. </a:t>
            </a:r>
            <a:r>
              <a:rPr lang="it-IT" sz="3100" b="1" dirty="0" err="1">
                <a:latin typeface="Titillium Web" pitchFamily="2" charset="77"/>
              </a:rPr>
              <a:t>lgs</a:t>
            </a:r>
            <a:r>
              <a:rPr lang="it-IT" sz="3100" b="1" dirty="0">
                <a:latin typeface="Titillium Web" pitchFamily="2" charset="77"/>
              </a:rPr>
              <a:t>. N. 267 del 2000</a:t>
            </a:r>
            <a:br>
              <a:rPr lang="it-IT" sz="3100" b="1" dirty="0">
                <a:latin typeface="Titillium Web" pitchFamily="2" charset="77"/>
              </a:rPr>
            </a:br>
            <a:r>
              <a:rPr lang="it-IT" sz="2000" i="1" dirty="0">
                <a:latin typeface="Titillium Web" pitchFamily="2" charset="77"/>
              </a:rPr>
              <a:t>(Controlli sulle società partecipate non quotate).</a:t>
            </a:r>
            <a:br>
              <a:rPr lang="it-IT" dirty="0">
                <a:latin typeface="Titillium Web" pitchFamily="2" charset="77"/>
              </a:rPr>
            </a:br>
            <a:endParaRPr lang="it-IT" dirty="0"/>
          </a:p>
        </p:txBody>
      </p:sp>
      <p:sp>
        <p:nvSpPr>
          <p:cNvPr id="3" name="Segnaposto contenuto 2">
            <a:extLst>
              <a:ext uri="{FF2B5EF4-FFF2-40B4-BE49-F238E27FC236}">
                <a16:creationId xmlns:a16="http://schemas.microsoft.com/office/drawing/2014/main" id="{159BA88B-5A85-CB49-B26B-620268B6E58E}"/>
              </a:ext>
            </a:extLst>
          </p:cNvPr>
          <p:cNvSpPr>
            <a:spLocks noGrp="1"/>
          </p:cNvSpPr>
          <p:nvPr>
            <p:ph idx="1"/>
          </p:nvPr>
        </p:nvSpPr>
        <p:spPr/>
        <p:txBody>
          <a:bodyPr>
            <a:normAutofit fontScale="77500" lnSpcReduction="20000"/>
          </a:bodyPr>
          <a:lstStyle/>
          <a:p>
            <a:pPr algn="just"/>
            <a:r>
              <a:rPr lang="it-IT" b="1" i="0" dirty="0">
                <a:effectLst/>
                <a:latin typeface="Titillium Web" pitchFamily="2" charset="77"/>
              </a:rPr>
              <a:t>1. </a:t>
            </a:r>
            <a:r>
              <a:rPr lang="it-IT" b="0" i="0" dirty="0">
                <a:effectLst/>
                <a:latin typeface="Titillium Web" pitchFamily="2" charset="77"/>
              </a:rPr>
              <a:t>L'ente locale definisce, secondo la propria autonomia organizzativa, un sistema di controlli sulle società non quotate, partecipate dallo stesso ente locale. Tali controlli sono esercitati dalle strutture proprie dell'ente locale, che ne sono responsabili.</a:t>
            </a:r>
            <a:br>
              <a:rPr lang="it-IT" b="0" i="0" dirty="0">
                <a:effectLst/>
                <a:latin typeface="Titillium Web" pitchFamily="2" charset="77"/>
              </a:rPr>
            </a:br>
            <a:endParaRPr lang="it-IT" b="0" i="0" dirty="0">
              <a:effectLst/>
              <a:latin typeface="Titillium Web" pitchFamily="2" charset="77"/>
            </a:endParaRPr>
          </a:p>
          <a:p>
            <a:r>
              <a:rPr lang="it-IT" b="1" i="0" dirty="0">
                <a:effectLst/>
                <a:latin typeface="Titillium Web" pitchFamily="2" charset="77"/>
              </a:rPr>
              <a:t>2. </a:t>
            </a:r>
            <a:r>
              <a:rPr lang="it-IT" b="0" i="0" dirty="0">
                <a:effectLst/>
                <a:latin typeface="Titillium Web" pitchFamily="2" charset="77"/>
              </a:rPr>
              <a:t>Per l'attuazione di quanto previsto al comma 1 del presente articolo, l'amministrazione definisce preventivamente, in riferimento all'articolo 170, comma 6, gli obiettivi gestionali a cui deve tendere la società partecipata, secondo parametri qualitativi e quantitativi, e organizza un idoneo sistema informativo finalizzato a rilevare i rapporti finanziari tra l'ente proprietario e la società, la situazione contabile, gestionale e organizzativa della società, i contratti di servizio, la qualità dei servizi, il rispetto delle norme di legge sui vincoli di finanza pubblica.</a:t>
            </a:r>
            <a:br>
              <a:rPr lang="it-IT" b="0" i="0" dirty="0">
                <a:effectLst/>
                <a:latin typeface="Titillium Web" pitchFamily="2" charset="77"/>
              </a:rPr>
            </a:br>
            <a:endParaRPr lang="it-IT" b="0" i="0" dirty="0">
              <a:effectLst/>
              <a:latin typeface="Titillium Web" pitchFamily="2" charset="77"/>
            </a:endParaRPr>
          </a:p>
          <a:p>
            <a:pPr algn="l"/>
            <a:r>
              <a:rPr lang="it-IT" b="1" i="0" dirty="0">
                <a:effectLst/>
                <a:latin typeface="Titillium Web" pitchFamily="2" charset="77"/>
              </a:rPr>
              <a:t>3. </a:t>
            </a:r>
            <a:r>
              <a:rPr lang="it-IT" b="0" i="0" dirty="0">
                <a:effectLst/>
                <a:latin typeface="Titillium Web" pitchFamily="2" charset="77"/>
              </a:rPr>
              <a:t>Sulla base delle informazioni di cui al comma 2, l'ente locale effettua il monitoraggio periodico sull'andamento delle società non quotate partecipate, analizza gli scostamenti rispetto agli obiettivi assegnati e individua le opportune azioni correttive, anche in riferimento a possibili squilibri economico-finanziari rilevanti per il bilancio dell'ente.</a:t>
            </a:r>
            <a:br>
              <a:rPr lang="it-IT" b="0" i="0" dirty="0">
                <a:effectLst/>
                <a:latin typeface="Titillium Web" pitchFamily="2" charset="77"/>
              </a:rPr>
            </a:br>
            <a:endParaRPr lang="it-IT" b="0" i="0" dirty="0">
              <a:effectLst/>
              <a:latin typeface="Titillium Web" pitchFamily="2" charset="77"/>
            </a:endParaRPr>
          </a:p>
          <a:p>
            <a:pPr algn="l"/>
            <a:r>
              <a:rPr lang="it-IT" b="1" i="0" dirty="0">
                <a:effectLst/>
                <a:latin typeface="Titillium Web" pitchFamily="2" charset="77"/>
              </a:rPr>
              <a:t>4. </a:t>
            </a:r>
            <a:r>
              <a:rPr lang="it-IT" b="0" i="0" dirty="0">
                <a:effectLst/>
                <a:latin typeface="Titillium Web" pitchFamily="2" charset="77"/>
              </a:rPr>
              <a:t>I risultati complessivi della gestione dell'ente locale e delle aziende non quotate partecipate sono rilevati mediante bilancio consolidato, secondo la competenza economica </a:t>
            </a:r>
            <a:r>
              <a:rPr lang="it-IT" b="1" i="1" dirty="0">
                <a:effectLst/>
                <a:latin typeface="Titillium Web" pitchFamily="2" charset="77"/>
              </a:rPr>
              <a:t>((, predisposto secondo le modalità previste dal </a:t>
            </a:r>
            <a:r>
              <a:rPr lang="it-IT" b="1" i="1" u="sng" dirty="0">
                <a:effectLst/>
                <a:latin typeface="Titillium Web" pitchFamily="2" charset="77"/>
                <a:hlinkClick r:id="rId2">
                  <a:extLst>
                    <a:ext uri="{A12FA001-AC4F-418D-AE19-62706E023703}">
                      <ahyp:hlinkClr xmlns:ahyp="http://schemas.microsoft.com/office/drawing/2018/hyperlinkcolor" val="tx"/>
                    </a:ext>
                  </a:extLst>
                </a:hlinkClick>
              </a:rPr>
              <a:t>decreto legislativo 23 giugno 2011, n. 118</a:t>
            </a:r>
            <a:r>
              <a:rPr lang="it-IT" b="1" i="1" dirty="0">
                <a:effectLst/>
                <a:latin typeface="Titillium Web" pitchFamily="2" charset="77"/>
              </a:rPr>
              <a:t>, e successive modificazioni))</a:t>
            </a:r>
          </a:p>
          <a:p>
            <a:pPr algn="l"/>
            <a:r>
              <a:rPr lang="it-IT" b="0" i="0" dirty="0">
                <a:effectLst/>
                <a:latin typeface="Titillium Web" pitchFamily="2" charset="77"/>
              </a:rPr>
              <a:t>. . . </a:t>
            </a:r>
          </a:p>
          <a:p>
            <a:endParaRPr lang="it-IT" dirty="0"/>
          </a:p>
        </p:txBody>
      </p:sp>
    </p:spTree>
    <p:extLst>
      <p:ext uri="{BB962C8B-B14F-4D97-AF65-F5344CB8AC3E}">
        <p14:creationId xmlns:p14="http://schemas.microsoft.com/office/powerpoint/2010/main" val="2146612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C398F7-F64A-5C47-8BEA-2B40D39B25E0}"/>
              </a:ext>
            </a:extLst>
          </p:cNvPr>
          <p:cNvSpPr>
            <a:spLocks noGrp="1"/>
          </p:cNvSpPr>
          <p:nvPr>
            <p:ph type="title"/>
          </p:nvPr>
        </p:nvSpPr>
        <p:spPr/>
        <p:txBody>
          <a:bodyPr>
            <a:normAutofit fontScale="90000"/>
          </a:bodyPr>
          <a:lstStyle/>
          <a:p>
            <a:pPr algn="ctr"/>
            <a:r>
              <a:rPr lang="it-IT" dirty="0"/>
              <a:t>Il </a:t>
            </a:r>
            <a:r>
              <a:rPr lang="it-IT" dirty="0" err="1"/>
              <a:t>risk</a:t>
            </a:r>
            <a:r>
              <a:rPr lang="it-IT" dirty="0"/>
              <a:t> management: identificazione dei rischi e creazione di protocolli di prevenzione</a:t>
            </a:r>
            <a:br>
              <a:rPr lang="it-IT" dirty="0"/>
            </a:br>
            <a:r>
              <a:rPr lang="it-IT" sz="3100" i="1" dirty="0"/>
              <a:t>(d. </a:t>
            </a:r>
            <a:r>
              <a:rPr lang="it-IT" sz="3100" i="1" dirty="0" err="1"/>
              <a:t>lgs</a:t>
            </a:r>
            <a:r>
              <a:rPr lang="it-IT" sz="3100" i="1" dirty="0"/>
              <a:t>. N. 231 del 2001) </a:t>
            </a:r>
          </a:p>
        </p:txBody>
      </p:sp>
      <p:sp>
        <p:nvSpPr>
          <p:cNvPr id="3" name="Segnaposto contenuto 2">
            <a:extLst>
              <a:ext uri="{FF2B5EF4-FFF2-40B4-BE49-F238E27FC236}">
                <a16:creationId xmlns:a16="http://schemas.microsoft.com/office/drawing/2014/main" id="{67AC0800-BDD5-CC4B-9090-E1A743691424}"/>
              </a:ext>
            </a:extLst>
          </p:cNvPr>
          <p:cNvSpPr>
            <a:spLocks noGrp="1"/>
          </p:cNvSpPr>
          <p:nvPr>
            <p:ph idx="1"/>
          </p:nvPr>
        </p:nvSpPr>
        <p:spPr/>
        <p:txBody>
          <a:bodyPr/>
          <a:lstStyle/>
          <a:p>
            <a:r>
              <a:rPr lang="it-IT" dirty="0"/>
              <a:t>Individuazione delle aree di rischio</a:t>
            </a:r>
          </a:p>
          <a:p>
            <a:r>
              <a:rPr lang="it-IT" dirty="0"/>
              <a:t>Adozione di protocolli specifici di prevenzione </a:t>
            </a:r>
          </a:p>
          <a:p>
            <a:r>
              <a:rPr lang="it-IT" dirty="0"/>
              <a:t>Obblighi di formazione</a:t>
            </a:r>
          </a:p>
          <a:p>
            <a:r>
              <a:rPr lang="it-IT" dirty="0"/>
              <a:t>Modello disciplinare idoneo a sanzionare le condotte trasgressive </a:t>
            </a:r>
          </a:p>
          <a:p>
            <a:pPr marL="0" indent="0">
              <a:buNone/>
            </a:pPr>
            <a:endParaRPr lang="it-IT" dirty="0"/>
          </a:p>
        </p:txBody>
      </p:sp>
    </p:spTree>
    <p:extLst>
      <p:ext uri="{BB962C8B-B14F-4D97-AF65-F5344CB8AC3E}">
        <p14:creationId xmlns:p14="http://schemas.microsoft.com/office/powerpoint/2010/main" val="4255477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B84B6A-02BC-384F-A161-B61F380D49A7}"/>
              </a:ext>
            </a:extLst>
          </p:cNvPr>
          <p:cNvSpPr>
            <a:spLocks noGrp="1"/>
          </p:cNvSpPr>
          <p:nvPr>
            <p:ph type="title"/>
          </p:nvPr>
        </p:nvSpPr>
        <p:spPr/>
        <p:txBody>
          <a:bodyPr/>
          <a:lstStyle/>
          <a:p>
            <a:r>
              <a:rPr lang="it-IT" dirty="0"/>
              <a:t>. . . Segue. La legge n. 190 del 2012 e il d. </a:t>
            </a:r>
            <a:r>
              <a:rPr lang="it-IT" dirty="0" err="1"/>
              <a:t>lgs</a:t>
            </a:r>
            <a:r>
              <a:rPr lang="it-IT" dirty="0"/>
              <a:t>. N. 33 del 2013</a:t>
            </a:r>
          </a:p>
        </p:txBody>
      </p:sp>
      <p:sp>
        <p:nvSpPr>
          <p:cNvPr id="3" name="Segnaposto contenuto 2">
            <a:extLst>
              <a:ext uri="{FF2B5EF4-FFF2-40B4-BE49-F238E27FC236}">
                <a16:creationId xmlns:a16="http://schemas.microsoft.com/office/drawing/2014/main" id="{4754551F-CE69-FF40-B452-9350F8AC6CF7}"/>
              </a:ext>
            </a:extLst>
          </p:cNvPr>
          <p:cNvSpPr>
            <a:spLocks noGrp="1"/>
          </p:cNvSpPr>
          <p:nvPr>
            <p:ph idx="1"/>
          </p:nvPr>
        </p:nvSpPr>
        <p:spPr/>
        <p:txBody>
          <a:bodyPr>
            <a:normAutofit/>
          </a:bodyPr>
          <a:lstStyle/>
          <a:p>
            <a:pPr algn="just"/>
            <a:r>
              <a:rPr lang="it-IT" dirty="0"/>
              <a:t>L’art. 1. c. 2 bis, della legge n. 190 del 2012 stabilisce che il piano nazionale anticorruzione ha durata triennale ed è aggiornato annualmente e costituisce atto di indirizzo . . .  (e) Per gli atri soggetti di cui all’art. 2 bis del d. </a:t>
            </a:r>
            <a:r>
              <a:rPr lang="it-IT" dirty="0" err="1"/>
              <a:t>lgs</a:t>
            </a:r>
            <a:r>
              <a:rPr lang="it-IT" dirty="0"/>
              <a:t>. n. 33 del 2013 ai fini dell’adozione di ulteriori misure per la prevenzione della corruzione </a:t>
            </a:r>
            <a:r>
              <a:rPr lang="it-IT" u="sng" dirty="0"/>
              <a:t>integrative</a:t>
            </a:r>
            <a:r>
              <a:rPr lang="it-IT" dirty="0"/>
              <a:t> di quelle disposte ai sensi del d.lgs. n. 231 del 2001.</a:t>
            </a:r>
          </a:p>
          <a:p>
            <a:pPr algn="just"/>
            <a:r>
              <a:rPr lang="it-IT" dirty="0">
                <a:latin typeface="Titillium Web" pitchFamily="2" charset="77"/>
              </a:rPr>
              <a:t>L’art. 2 bis del d. </a:t>
            </a:r>
            <a:r>
              <a:rPr lang="it-IT" dirty="0" err="1">
                <a:latin typeface="Titillium Web" pitchFamily="2" charset="77"/>
              </a:rPr>
              <a:t>lgs</a:t>
            </a:r>
            <a:r>
              <a:rPr lang="it-IT" dirty="0">
                <a:latin typeface="Titillium Web" pitchFamily="2" charset="77"/>
              </a:rPr>
              <a:t>. n. 33 del 2013 «Riordino della disciplina riguardante il diritto di accesso civico e gli obblighi di pubblicità, trasparenza e di diffusione di informazioni da parte delle pubbliche amministrazioni» e</a:t>
            </a:r>
            <a:r>
              <a:rPr lang="it-IT" dirty="0">
                <a:effectLst/>
                <a:latin typeface="Titillium Web" pitchFamily="2" charset="77"/>
              </a:rPr>
              <a:t>stende l’ambito di applicazione  alle « . . . società in controllo pubblico come definite dall</a:t>
            </a:r>
            <a:r>
              <a:rPr lang="it-IT" dirty="0">
                <a:effectLst/>
                <a:latin typeface="Titillium Web" pitchFamily="2" charset="77"/>
                <a:hlinkClick r:id="rId2">
                  <a:extLst>
                    <a:ext uri="{A12FA001-AC4F-418D-AE19-62706E023703}">
                      <ahyp:hlinkClr xmlns:ahyp="http://schemas.microsoft.com/office/drawing/2018/hyperlinkcolor" val="tx"/>
                    </a:ext>
                  </a:extLst>
                </a:hlinkClick>
              </a:rPr>
              <a:t>’</a:t>
            </a:r>
            <a:r>
              <a:rPr lang="it-IT" dirty="0">
                <a:effectLst/>
                <a:latin typeface="Titillium Web" pitchFamily="2" charset="77"/>
              </a:rPr>
              <a:t>art. 2, c. </a:t>
            </a:r>
            <a:r>
              <a:rPr lang="it-IT" dirty="0">
                <a:latin typeface="Titillium Web" pitchFamily="2" charset="77"/>
              </a:rPr>
              <a:t>1, </a:t>
            </a:r>
            <a:r>
              <a:rPr lang="it-IT" dirty="0" err="1">
                <a:latin typeface="Titillium Web" pitchFamily="2" charset="77"/>
              </a:rPr>
              <a:t>lett</a:t>
            </a:r>
            <a:r>
              <a:rPr lang="it-IT" dirty="0">
                <a:latin typeface="Titillium Web" pitchFamily="2" charset="77"/>
              </a:rPr>
              <a:t>.) m del d. </a:t>
            </a:r>
            <a:r>
              <a:rPr lang="it-IT" dirty="0" err="1">
                <a:latin typeface="Titillium Web" pitchFamily="2" charset="77"/>
              </a:rPr>
              <a:t>lgs</a:t>
            </a:r>
            <a:r>
              <a:rPr lang="it-IT" dirty="0">
                <a:latin typeface="Titillium Web" pitchFamily="2" charset="77"/>
              </a:rPr>
              <a:t>. 19 agosto 2016 n. 175. </a:t>
            </a:r>
            <a:r>
              <a:rPr lang="it-IT" dirty="0">
                <a:effectLst/>
                <a:latin typeface="Titillium Web" pitchFamily="2" charset="77"/>
              </a:rPr>
              <a:t>Sono escluse le società quotate come definite dall'articolo 2, comma 1, lettera </a:t>
            </a:r>
            <a:r>
              <a:rPr lang="it-IT" dirty="0" err="1">
                <a:effectLst/>
                <a:latin typeface="Titillium Web" pitchFamily="2" charset="77"/>
              </a:rPr>
              <a:t>p</a:t>
            </a:r>
            <a:r>
              <a:rPr lang="it-IT" dirty="0">
                <a:effectLst/>
                <a:latin typeface="Titillium Web" pitchFamily="2" charset="77"/>
              </a:rPr>
              <a:t>), dello stesso decreto legislativo, nonché le società da esse partecipate, salvo che queste ultime siano, non per il tramite di società quotate, controllate o partecipate da amministrazioni pubbliche.</a:t>
            </a:r>
            <a:r>
              <a:rPr lang="it-IT" dirty="0"/>
              <a:t> </a:t>
            </a:r>
          </a:p>
        </p:txBody>
      </p:sp>
    </p:spTree>
    <p:extLst>
      <p:ext uri="{BB962C8B-B14F-4D97-AF65-F5344CB8AC3E}">
        <p14:creationId xmlns:p14="http://schemas.microsoft.com/office/powerpoint/2010/main" val="33519907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Celestiale</Template>
  <TotalTime>624</TotalTime>
  <Words>4177</Words>
  <Application>Microsoft Macintosh PowerPoint</Application>
  <PresentationFormat>Widescreen</PresentationFormat>
  <Paragraphs>124</Paragraphs>
  <Slides>35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35</vt:i4>
      </vt:variant>
    </vt:vector>
  </HeadingPairs>
  <TitlesOfParts>
    <vt:vector size="42" baseType="lpstr">
      <vt:lpstr>Arial</vt:lpstr>
      <vt:lpstr>Calibri</vt:lpstr>
      <vt:lpstr>Calibri Light</vt:lpstr>
      <vt:lpstr>TimesNewRomanPS</vt:lpstr>
      <vt:lpstr>TimesNewRomanPSMT</vt:lpstr>
      <vt:lpstr>Titillium Web</vt:lpstr>
      <vt:lpstr>Celestiale</vt:lpstr>
      <vt:lpstr>Il danno erariale dei «responsabili» degli enti locali  per i mancati controlli sulle società partecipate</vt:lpstr>
      <vt:lpstr>Il percorso che propongo </vt:lpstr>
      <vt:lpstr>I controlli previsti dal testo unico delle società partecipate </vt:lpstr>
      <vt:lpstr>I controlli previsti dal TUSP con specifico riferimento alla corte dei conti</vt:lpstr>
      <vt:lpstr>Le azioni dell’amministrazione ed i controlli che deve eseguire nell’esercizio delle sue attribuzioni secondo il disegno del D. Lgs. N. 175 del 2016</vt:lpstr>
      <vt:lpstr>I controlli previsti da altre fonti normative diverse dal testo unico delle società partecipate </vt:lpstr>
      <vt:lpstr>Art. 147-quater D. lgs. N. 267 del 2000 (Controlli sulle società partecipate non quotate). </vt:lpstr>
      <vt:lpstr>Il risk management: identificazione dei rischi e creazione di protocolli di prevenzione (d. lgs. N. 231 del 2001) </vt:lpstr>
      <vt:lpstr>. . . Segue. La legge n. 190 del 2012 e il d. lgs. N. 33 del 2013</vt:lpstr>
      <vt:lpstr>. . . Ne discende che . . . </vt:lpstr>
      <vt:lpstr>Alla luce di quanto finora detto possiamo affermare . . . </vt:lpstr>
      <vt:lpstr>Gli enti locali e le società a partecipazione pubblica (Corte dei conti, Sez. controllo Veneto, del. N. 903 del 9 novembre 2012) gli obiettivi dell’ente locale </vt:lpstr>
      <vt:lpstr>Gli enti locali e le società a partecipazione pubblica (Corte dei conti, Sez. controllo Veneto, del. N. 903 del 9 novembre 2012)</vt:lpstr>
      <vt:lpstr>Le società partecipate e l’ente locale.  Profili di «connessione»</vt:lpstr>
      <vt:lpstr>La legge n. 124 del 2015 Deleghe al Governo in materia di riorganizzazione delle amministrazioni pubbliche </vt:lpstr>
      <vt:lpstr>Il quadro normativo delineato dal d. lgs. N. 175 del 2016</vt:lpstr>
      <vt:lpstr>Art. 148 bis del d. lgs. N. 267 del 2000</vt:lpstr>
      <vt:lpstr>L’art. 21 del d. lgs. N. 175 del 2016</vt:lpstr>
      <vt:lpstr>LA «proiezione» dell’art. 21 del d. lgs. N. 175 del 2016 sul bilancio dell’ente locale</vt:lpstr>
      <vt:lpstr>. . . E quindi l’art. 21 del TUSP cosa tutela?</vt:lpstr>
      <vt:lpstr>I danni che il socio pubblico potrebbe subire per effetto di condotte dei propri agenti</vt:lpstr>
      <vt:lpstr>I possibili danni patrimoniali al socio pubblico</vt:lpstr>
      <vt:lpstr>E quindi . . . </vt:lpstr>
      <vt:lpstr>Il tema della responsabilità erariale con riferimento alle società a partecipazione pubblica, riprendiamo l’art. 12 TUSP</vt:lpstr>
      <vt:lpstr>Una possibile interpretazione dell’art. 12 TUSP</vt:lpstr>
      <vt:lpstr> . . . Tuttavia (secondo l’interpretazione dominante) . . . L’art. 12 tusp . . . </vt:lpstr>
      <vt:lpstr>il perimetro soggettivo della responsabilità degli organi e dei responsabili della struttura amministrativa degli enti locali</vt:lpstr>
      <vt:lpstr>il perimetro soggettivo della responsabilità degli organi e dei responsabili della struttura amministrativa degli enti locali</vt:lpstr>
      <vt:lpstr>il perimetro soggettivo della responsabilità degli organi e dei responsabili della struttura amministrativa degli enti locali</vt:lpstr>
      <vt:lpstr>L’abuso di eterodirezione </vt:lpstr>
      <vt:lpstr>L’abuso di eterodirezione </vt:lpstr>
      <vt:lpstr>. . . Rispondono a titolo di danno erariale  . . . </vt:lpstr>
      <vt:lpstr>l’art. 2086 del Codice civile </vt:lpstr>
      <vt:lpstr>L’art. 14 del d. lgs. N. 175 del 2016</vt:lpstr>
      <vt:lpstr>La prevenzione della crisi e la responsabilità erariale  (in relazione all’art. 2409 c. 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danno erariale dei «responsabili» degli enti locali  per i mancati controlli sulle società partecipate</dc:title>
  <dc:creator>Microsoft Office User</dc:creator>
  <cp:lastModifiedBy>Microsoft Office User</cp:lastModifiedBy>
  <cp:revision>58</cp:revision>
  <dcterms:created xsi:type="dcterms:W3CDTF">2024-06-15T13:35:58Z</dcterms:created>
  <dcterms:modified xsi:type="dcterms:W3CDTF">2024-06-18T19:56:49Z</dcterms:modified>
</cp:coreProperties>
</file>