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0" r:id="rId5"/>
    <p:sldId id="259" r:id="rId6"/>
    <p:sldId id="261" r:id="rId7"/>
    <p:sldId id="263" r:id="rId8"/>
    <p:sldId id="264" r:id="rId9"/>
    <p:sldId id="265" r:id="rId10"/>
    <p:sldId id="266" r:id="rId11"/>
    <p:sldId id="267" r:id="rId12"/>
    <p:sldId id="270" r:id="rId13"/>
    <p:sldId id="271" r:id="rId14"/>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46" autoAdjust="0"/>
    <p:restoredTop sz="95260" autoAdjust="0"/>
  </p:normalViewPr>
  <p:slideViewPr>
    <p:cSldViewPr snapToGrid="0">
      <p:cViewPr varScale="1">
        <p:scale>
          <a:sx n="87" d="100"/>
          <a:sy n="87" d="100"/>
        </p:scale>
        <p:origin x="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34" tIns="45718" rIns="91434" bIns="45718"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34" tIns="45718" rIns="91434" bIns="45718" rtlCol="0"/>
          <a:lstStyle>
            <a:lvl1pPr algn="r">
              <a:defRPr sz="1200"/>
            </a:lvl1pPr>
          </a:lstStyle>
          <a:p>
            <a:fld id="{5AA3C945-9616-4329-9E7C-674757C434F6}" type="datetimeFigureOut">
              <a:rPr lang="it-IT" smtClean="0"/>
              <a:t>09/11/2022</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34" tIns="45718" rIns="91434" bIns="45718" rtlCol="0" anchor="ctr"/>
          <a:lstStyle/>
          <a:p>
            <a:endParaRPr lang="it-IT"/>
          </a:p>
        </p:txBody>
      </p:sp>
      <p:sp>
        <p:nvSpPr>
          <p:cNvPr id="5" name="Segnaposto note 4"/>
          <p:cNvSpPr>
            <a:spLocks noGrp="1"/>
          </p:cNvSpPr>
          <p:nvPr>
            <p:ph type="body" sz="quarter" idx="3"/>
          </p:nvPr>
        </p:nvSpPr>
        <p:spPr>
          <a:xfrm>
            <a:off x="666909" y="4777195"/>
            <a:ext cx="5335270" cy="3908614"/>
          </a:xfrm>
          <a:prstGeom prst="rect">
            <a:avLst/>
          </a:prstGeom>
        </p:spPr>
        <p:txBody>
          <a:bodyPr vert="horz" lIns="91434" tIns="45718" rIns="91434" bIns="4571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5"/>
            <a:ext cx="2889938" cy="498055"/>
          </a:xfrm>
          <a:prstGeom prst="rect">
            <a:avLst/>
          </a:prstGeom>
        </p:spPr>
        <p:txBody>
          <a:bodyPr vert="horz" lIns="91434" tIns="45718" rIns="91434" bIns="45718"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5"/>
            <a:ext cx="2889938" cy="498055"/>
          </a:xfrm>
          <a:prstGeom prst="rect">
            <a:avLst/>
          </a:prstGeom>
        </p:spPr>
        <p:txBody>
          <a:bodyPr vert="horz" lIns="91434" tIns="45718" rIns="91434" bIns="45718" rtlCol="0" anchor="b"/>
          <a:lstStyle>
            <a:lvl1pPr algn="r">
              <a:defRPr sz="1200"/>
            </a:lvl1pPr>
          </a:lstStyle>
          <a:p>
            <a:fld id="{C2301E45-D808-4155-8181-D6B227413C5B}" type="slidenum">
              <a:rPr lang="it-IT" smtClean="0"/>
              <a:t>‹N›</a:t>
            </a:fld>
            <a:endParaRPr lang="it-IT"/>
          </a:p>
        </p:txBody>
      </p:sp>
    </p:spTree>
    <p:extLst>
      <p:ext uri="{BB962C8B-B14F-4D97-AF65-F5344CB8AC3E}">
        <p14:creationId xmlns:p14="http://schemas.microsoft.com/office/powerpoint/2010/main" val="236866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ormattiva.it/uri-res/N2Ls?urn:nir:stato:decreto.legislativo:2001-03-30;165~art52-com1bi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ormattiva.it/uri-res/N2Ls?urn:nir:stato:decreto.legislativo:2001-03-30;165~art6ter-com1"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ormattiva.it/uri-res/N2Ls?urn:nir:stato:decreto.legislativo:1997-08-28;281~art9-com2-letc" TargetMode="External"/><Relationship Id="rId4" Type="http://schemas.openxmlformats.org/officeDocument/2006/relationships/hyperlink" Target="https://www.normattiva.it/uri-res/N2Ls?urn:nir:stato:decreto.legislativo:2001-03-30;165~art6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2301E45-D808-4155-8181-D6B227413C5B}" type="slidenum">
              <a:rPr lang="it-IT" smtClean="0"/>
              <a:t>1</a:t>
            </a:fld>
            <a:endParaRPr lang="it-IT"/>
          </a:p>
        </p:txBody>
      </p:sp>
    </p:spTree>
    <p:extLst>
      <p:ext uri="{BB962C8B-B14F-4D97-AF65-F5344CB8AC3E}">
        <p14:creationId xmlns:p14="http://schemas.microsoft.com/office/powerpoint/2010/main" val="260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defTabSz="914344">
              <a:defRPr/>
            </a:pPr>
            <a:r>
              <a:rPr lang="it-IT" b="1" dirty="0"/>
              <a:t>Le progressioni “verticali”, infatti, consistono </a:t>
            </a:r>
            <a:r>
              <a:rPr lang="it-IT" dirty="0"/>
              <a:t>nel passaggio ad una posizione funzionale qualitativamente diversa, tale da comportare “una novazione oggettiva” del rapporto di lavoro con mutamento dello status professionale (ex </a:t>
            </a:r>
            <a:r>
              <a:rPr lang="it-IT" dirty="0" err="1"/>
              <a:t>multis</a:t>
            </a:r>
            <a:r>
              <a:rPr lang="it-IT" dirty="0"/>
              <a:t> Cass. SS.UU., 11 aprile 2018, n. 8985); esse sono quindi equiparabili ad una forma di reclutamento, di regola assoggettato allo schema del pubblico concorso, quale meccanismo di selezione tecnica e neutrale che garantisce il rispetto dell’art. 97 Cost. Ciò non esclude che si debba trovare «un ragionevole punto di equilibrio fra quest’ultimo principio e l’interesse a consolidare pregresse esperienze lavorative» (Cfr. Corte Cost., sentenza n. 159 del 2005, nonché sentenze n. 205 e n. 34 del 2004), non potendosi tuttavia considerare tali, norme che prevedano scivolamenti automatici verso posizioni superiori (senza concorso o comunque senza adeguate selezioni o verifiche attitudinali) o concorsi interni per la copertura della totalità dei posti vacanti (Cfr. Corte Cost., sentenza n. 407 del 2005).</a:t>
            </a:r>
            <a:endParaRPr lang="it-IT" sz="1600" b="1" dirty="0"/>
          </a:p>
          <a:p>
            <a:pPr algn="just"/>
            <a:endParaRPr lang="it-IT" b="1" dirty="0"/>
          </a:p>
          <a:p>
            <a:pPr algn="just"/>
            <a:endParaRPr lang="it-IT" b="1" dirty="0"/>
          </a:p>
          <a:p>
            <a:pPr algn="just"/>
            <a:r>
              <a:rPr lang="it-IT" b="1" dirty="0"/>
              <a:t>Ma quali sono in concreto le differenze e gli elementi comuni tra procedura a regime e procedura transitoria per le progressioni verticali? </a:t>
            </a:r>
          </a:p>
          <a:p>
            <a:pPr algn="just"/>
            <a:r>
              <a:rPr lang="it-IT" dirty="0"/>
              <a:t>Mutuando le indicazioni fornite recentemente dall'Aran per il comparto Funzioni Centrali (il cui CCNL è stato già sottoscritto in via definitiva), possiamo così riassumere le differenze fondamentali: </a:t>
            </a:r>
          </a:p>
          <a:p>
            <a:pPr marL="171439" indent="-171439" algn="just">
              <a:buFontTx/>
              <a:buChar char="-"/>
            </a:pPr>
            <a:r>
              <a:rPr lang="it-IT" b="1" dirty="0"/>
              <a:t>la prima differenza </a:t>
            </a:r>
            <a:r>
              <a:rPr lang="it-IT" dirty="0"/>
              <a:t>concerne i requisiti: nella procedura transitoria, i requisiti sono quelli della tabella C allegata al CCNL (titolo di studio + esperienza), che dà la possibilità di candidarsi anche a coloro che hanno un titolo di studio immediatamente inferiore a quello richiesto per l’accesso dall’esterno, ma sono in possesso di un numero maggiore di anni di esperienza; nella procedura a regime, i requisiti sono invece quelli previsti dall’art. 52, comma 1-bis, del </a:t>
            </a:r>
            <a:r>
              <a:rPr lang="it-IT" dirty="0" err="1"/>
              <a:t>D.Lgs.</a:t>
            </a:r>
            <a:r>
              <a:rPr lang="it-IT" dirty="0"/>
              <a:t> n. 165/2001; 5 </a:t>
            </a:r>
          </a:p>
          <a:p>
            <a:pPr marL="171439" indent="-171439" algn="just">
              <a:buFontTx/>
              <a:buChar char="-"/>
            </a:pPr>
            <a:r>
              <a:rPr lang="it-IT" b="1" dirty="0"/>
              <a:t>la seconda differenza </a:t>
            </a:r>
            <a:r>
              <a:rPr lang="it-IT" dirty="0"/>
              <a:t>riguarda i criteri selettivi: nella procedura transitoria, i criteri sono quelli previsti dall’art. 13, comma 7 dell’Ipotesi di contratto (esperienza, titolo di studio e competenze professionali) e ciascuno di tali criteri deve pesare almeno il 20%; nella procedura a regime, invece, i criteri sono quelli previsti dall’art. 15 dell’Ipotesi stessa e dal nuovo art. 52, comma 1-bis del </a:t>
            </a:r>
            <a:r>
              <a:rPr lang="it-IT" dirty="0" err="1"/>
              <a:t>D.Lgs.</a:t>
            </a:r>
            <a:r>
              <a:rPr lang="it-IT" dirty="0"/>
              <a:t> n. 165/2001 (valutazione positiva conseguita negli ultimi tre anni di servizio, titoli o competenze professionali, titoli di studio ulteriori rispetto a quelli richiesti per l’accesso dall’esterno, numero e tipologia degli incarichi rivestiti); </a:t>
            </a:r>
          </a:p>
          <a:p>
            <a:pPr marL="171439" indent="-171439" algn="just">
              <a:buFontTx/>
              <a:buChar char="-"/>
            </a:pPr>
            <a:r>
              <a:rPr lang="it-IT" b="1" dirty="0"/>
              <a:t>la terza differenza </a:t>
            </a:r>
            <a:r>
              <a:rPr lang="it-IT" dirty="0"/>
              <a:t>riguarda le relazioni sindacali: nella procedura transitoria, i criteri più specifici che declinano i criteri generali stabiliti dal contratto, nonché i pesi loro attribuiti, sono definiti dalle amministrazioni previo confronto con i sindacati; nella procedura a regime, invece, non è previsto il previo confronto con i sindacati sui criteri; </a:t>
            </a:r>
          </a:p>
          <a:p>
            <a:pPr marL="171439" indent="-171439" algn="just">
              <a:buFontTx/>
              <a:buChar char="-"/>
            </a:pPr>
            <a:r>
              <a:rPr lang="it-IT" b="1" dirty="0"/>
              <a:t>la quarta ed ultima differenza </a:t>
            </a:r>
            <a:r>
              <a:rPr lang="it-IT" dirty="0"/>
              <a:t>riguarda il finanziamento: le progressioni verticali effettuate con la procedura transitoria sono finanziate esclusivamente dalle risorse determinate ai sensi dell’art. 1, comma 612, della legge n. 234 del 30 dicembre 2021 (Legge di bilancio 2022) in misura non superiore allo 0,55% del monte salari dell’anno 2018; quelle effettuate con la procedura a regime sono invece finanziate solo dalle facoltà assunzionali. </a:t>
            </a:r>
          </a:p>
          <a:p>
            <a:pPr algn="just"/>
            <a:r>
              <a:rPr lang="it-IT" dirty="0"/>
              <a:t>Come detto, però, vi sono anche delle analogie tra le due procedure. In entrambi i casi infatti: </a:t>
            </a:r>
          </a:p>
          <a:p>
            <a:pPr algn="just"/>
            <a:r>
              <a:rPr lang="it-IT" dirty="0"/>
              <a:t>• vi è una procedura che prevede: un bando, una istanza di ammissione alla procedura da parte del dipendente, un’ammissione alla procedura dopo la verifica dei requisiti, una fase istruttoria per l’attribuzione dei punteggi, un ordine di merito finale tra i candidati in base al quale sono individuati coloro che conseguono la progressione verticale; </a:t>
            </a:r>
          </a:p>
          <a:p>
            <a:pPr algn="just"/>
            <a:r>
              <a:rPr lang="it-IT" dirty="0"/>
              <a:t>• la progressione deve essere prevista nel piano dei fabbisogni (oggi confluito nel PIAO), con indicazione del profilo professionale per il quale si manifesta il fabbisogno; </a:t>
            </a:r>
          </a:p>
          <a:p>
            <a:pPr algn="just"/>
            <a:r>
              <a:rPr lang="it-IT" dirty="0"/>
              <a:t>• occorre garantire che una percentuale almeno pari al 50% del personale reclutato con le ordinarie facoltà assunzionali sia destinata all’accesso dall’esterno, in base a quanto previsto dall’art. 52 comma 1-bis del </a:t>
            </a:r>
            <a:r>
              <a:rPr lang="it-IT" dirty="0" err="1"/>
              <a:t>D.Lgs.</a:t>
            </a:r>
            <a:r>
              <a:rPr lang="it-IT" dirty="0"/>
              <a:t> n. 165/2001, in coerenza con i principi, anche di rango costituzionale, che regolano l’accesso alla PA</a:t>
            </a:r>
            <a:endParaRPr lang="it-IT" b="1"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10</a:t>
            </a:fld>
            <a:endParaRPr lang="it-IT"/>
          </a:p>
        </p:txBody>
      </p:sp>
    </p:spTree>
    <p:extLst>
      <p:ext uri="{BB962C8B-B14F-4D97-AF65-F5344CB8AC3E}">
        <p14:creationId xmlns:p14="http://schemas.microsoft.com/office/powerpoint/2010/main" val="392420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1</a:t>
            </a:r>
            <a:r>
              <a:rPr lang="it-IT" b="1" dirty="0"/>
              <a:t>D.Lgs 150/2009 - Art. 23. Progressioni economiche </a:t>
            </a:r>
          </a:p>
          <a:p>
            <a:pPr marL="228586" indent="-228586" algn="just">
              <a:buAutoNum type="arabicPeriod"/>
            </a:pPr>
            <a:r>
              <a:rPr lang="it-IT" dirty="0"/>
              <a:t>Le amministrazioni pubbliche riconoscono selettivamente le progressioni economiche di cui all'</a:t>
            </a:r>
            <a:r>
              <a:rPr lang="it-IT" u="sng" dirty="0">
                <a:solidFill>
                  <a:srgbClr val="0066CC"/>
                </a:solidFill>
                <a:effectLst/>
                <a:hlinkClick r:id="rId3"/>
              </a:rPr>
              <a:t>articolo 52, comma 1-bis, del </a:t>
            </a:r>
            <a:r>
              <a:rPr lang="it-IT" b="1" u="sng" dirty="0">
                <a:solidFill>
                  <a:srgbClr val="0066CC"/>
                </a:solidFill>
                <a:effectLst/>
                <a:hlinkClick r:id="rId3"/>
              </a:rPr>
              <a:t>decreto</a:t>
            </a:r>
            <a:r>
              <a:rPr lang="it-IT" u="sng" dirty="0">
                <a:solidFill>
                  <a:srgbClr val="0066CC"/>
                </a:solidFill>
                <a:effectLst/>
                <a:hlinkClick r:id="rId3"/>
              </a:rPr>
              <a:t> </a:t>
            </a:r>
            <a:r>
              <a:rPr lang="it-IT" b="1" u="sng" dirty="0">
                <a:solidFill>
                  <a:srgbClr val="0066CC"/>
                </a:solidFill>
                <a:effectLst/>
                <a:hlinkClick r:id="rId3"/>
              </a:rPr>
              <a:t>legislativo</a:t>
            </a:r>
            <a:r>
              <a:rPr lang="it-IT" u="sng" dirty="0">
                <a:solidFill>
                  <a:srgbClr val="0066CC"/>
                </a:solidFill>
                <a:effectLst/>
                <a:hlinkClick r:id="rId3"/>
              </a:rPr>
              <a:t> 30 marzo 2001, n.165</a:t>
            </a:r>
            <a:r>
              <a:rPr lang="it-IT" dirty="0"/>
              <a:t>, </a:t>
            </a:r>
            <a:r>
              <a:rPr lang="it-IT" b="1" i="1" dirty="0">
                <a:effectLst/>
              </a:rPr>
              <a:t>((...))</a:t>
            </a:r>
            <a:r>
              <a:rPr lang="it-IT" dirty="0"/>
              <a:t> sulla base di quanto previsto dai contratti collettivi nazionali e integrativi di lavoro e nei limiti delle risorse disponibili. </a:t>
            </a:r>
          </a:p>
          <a:p>
            <a:pPr marL="228600" indent="-228600" algn="just">
              <a:buAutoNum type="arabicPeriod" startAt="2"/>
            </a:pPr>
            <a:r>
              <a:rPr lang="it-IT" dirty="0"/>
              <a:t>Le progressioni economiche sono attribuite in modo selettivo, ad una quota limitata di dipendenti, in relazione allo sviluppo delle competenze professionali ed ai risultati individuali e collettivi rilevati dal sistema di valutazione. </a:t>
            </a:r>
          </a:p>
          <a:p>
            <a:pPr marL="228600" indent="-228600" algn="just">
              <a:buAutoNum type="arabicPeriod" startAt="2"/>
            </a:pPr>
            <a:endParaRPr lang="it-IT" b="1" dirty="0"/>
          </a:p>
          <a:p>
            <a:pPr marL="228600" indent="-228600" algn="just">
              <a:buAutoNum type="arabicPeriod" startAt="2"/>
            </a:pPr>
            <a:endParaRPr lang="it-IT" b="1" dirty="0"/>
          </a:p>
          <a:p>
            <a:pPr>
              <a:lnSpc>
                <a:spcPct val="107000"/>
              </a:lnSpc>
              <a:spcAft>
                <a:spcPts val="800"/>
              </a:spcAft>
            </a:pPr>
            <a:r>
              <a:rPr lang="it-IT"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Progressioni economiche tra le aree e differenziali stipendiali</a:t>
            </a:r>
            <a:endParaRPr lang="it-IT"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Risulterà infine rimodulato il sistema delle progressioni economiche all’interno delle aree, incentrandolo sui </a:t>
            </a:r>
            <a:r>
              <a:rPr lang="it-IT" sz="1200" b="1" dirty="0">
                <a:effectLst/>
                <a:latin typeface="Calibri" panose="020F0502020204030204" pitchFamily="34" charset="0"/>
                <a:ea typeface="Calibri" panose="020F0502020204030204" pitchFamily="34" charset="0"/>
                <a:cs typeface="Times New Roman" panose="02020603050405020304" pitchFamily="18" charset="0"/>
              </a:rPr>
              <a:t>differenziali stipendiali</a:t>
            </a:r>
            <a:r>
              <a:rPr lang="it-IT"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E così l’attribuzione dei “differenziali stipendiali” avverrà mediante procedura selettiva di area nel rispetto delle modalità e dei criteri di seguito specificati:</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possono partecipare alla procedura selettiva i lavoratori che</a:t>
            </a:r>
            <a:r>
              <a:rPr lang="it-IT" sz="1200" b="1" dirty="0">
                <a:effectLst/>
                <a:latin typeface="Calibri" panose="020F0502020204030204" pitchFamily="34" charset="0"/>
                <a:ea typeface="Calibri" panose="020F0502020204030204" pitchFamily="34" charset="0"/>
                <a:cs typeface="Times New Roman" panose="02020603050405020304" pitchFamily="18" charset="0"/>
              </a:rPr>
              <a:t> negli ultimi 3 anni</a:t>
            </a:r>
            <a:r>
              <a:rPr lang="it-IT" sz="1200" dirty="0">
                <a:effectLst/>
                <a:latin typeface="Calibri" panose="020F0502020204030204" pitchFamily="34" charset="0"/>
                <a:ea typeface="Calibri" panose="020F0502020204030204" pitchFamily="34" charset="0"/>
                <a:cs typeface="Times New Roman" panose="02020603050405020304" pitchFamily="18" charset="0"/>
              </a:rPr>
              <a:t> non abbiano beneficiato di alcuna progressione economica;</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di conseguenza il </a:t>
            </a:r>
            <a:r>
              <a:rPr lang="it-IT" sz="1200" b="1" dirty="0">
                <a:effectLst/>
                <a:latin typeface="Calibri" panose="020F0502020204030204" pitchFamily="34" charset="0"/>
                <a:ea typeface="Calibri" panose="020F0502020204030204" pitchFamily="34" charset="0"/>
                <a:cs typeface="Times New Roman" panose="02020603050405020304" pitchFamily="18" charset="0"/>
              </a:rPr>
              <a:t>numero di “differenziali stipendiali”</a:t>
            </a:r>
            <a:r>
              <a:rPr lang="it-IT" sz="1200" dirty="0">
                <a:effectLst/>
                <a:latin typeface="Calibri" panose="020F0502020204030204" pitchFamily="34" charset="0"/>
                <a:ea typeface="Calibri" panose="020F0502020204030204" pitchFamily="34" charset="0"/>
                <a:cs typeface="Times New Roman" panose="02020603050405020304" pitchFamily="18" charset="0"/>
              </a:rPr>
              <a:t> attribuibili nell’anno per ciascuna area viene definito in sede di contrattazione integrativa in coerenza con le risorse previste per la copertura finanziaria degli stessi;</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non è possibile attribuire più di un differenziale stipendiale/dipendente </a:t>
            </a:r>
            <a:r>
              <a:rPr lang="it-IT" sz="1200" b="1" dirty="0">
                <a:effectLst/>
                <a:latin typeface="Calibri" panose="020F0502020204030204" pitchFamily="34" charset="0"/>
                <a:ea typeface="Calibri" panose="020F0502020204030204" pitchFamily="34" charset="0"/>
                <a:cs typeface="Times New Roman" panose="02020603050405020304" pitchFamily="18" charset="0"/>
              </a:rPr>
              <a:t>per ciascuna procedura selettiva</a:t>
            </a:r>
            <a:r>
              <a:rPr lang="it-IT"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i “differenziali stipendiali” sono attribuiti,</a:t>
            </a:r>
            <a:r>
              <a:rPr lang="it-IT" sz="1200" b="1" dirty="0">
                <a:effectLst/>
                <a:latin typeface="Calibri" panose="020F0502020204030204" pitchFamily="34" charset="0"/>
                <a:ea typeface="Calibri" panose="020F0502020204030204" pitchFamily="34" charset="0"/>
                <a:cs typeface="Times New Roman" panose="02020603050405020304" pitchFamily="18" charset="0"/>
              </a:rPr>
              <a:t> fino a concorrenza del numero fissato per ciascuna area</a:t>
            </a:r>
            <a:r>
              <a:rPr lang="it-IT" sz="1200" dirty="0">
                <a:effectLst/>
                <a:latin typeface="Calibri" panose="020F0502020204030204" pitchFamily="34" charset="0"/>
                <a:ea typeface="Calibri" panose="020F0502020204030204" pitchFamily="34" charset="0"/>
                <a:cs typeface="Times New Roman" panose="02020603050405020304" pitchFamily="18" charset="0"/>
              </a:rPr>
              <a:t>, previa graduatoria dei partecipanti alla procedura selettiva, definita in base alla media delle ultime tre valutazioni annuali individuali conseguite;</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per il personale che non abbia conseguito progressioni economiche </a:t>
            </a:r>
            <a:r>
              <a:rPr lang="it-IT" sz="1200" b="1" dirty="0">
                <a:effectLst/>
                <a:latin typeface="Calibri" panose="020F0502020204030204" pitchFamily="34" charset="0"/>
                <a:ea typeface="Calibri" panose="020F0502020204030204" pitchFamily="34" charset="0"/>
                <a:cs typeface="Times New Roman" panose="02020603050405020304" pitchFamily="18" charset="0"/>
              </a:rPr>
              <a:t>da più di 6 anni </a:t>
            </a:r>
            <a:r>
              <a:rPr lang="it-IT" sz="1200" dirty="0">
                <a:effectLst/>
                <a:latin typeface="Calibri" panose="020F0502020204030204" pitchFamily="34" charset="0"/>
                <a:ea typeface="Calibri" panose="020F0502020204030204" pitchFamily="34" charset="0"/>
                <a:cs typeface="Times New Roman" panose="02020603050405020304" pitchFamily="18" charset="0"/>
              </a:rPr>
              <a:t>è possibile attribuire un punteggio aggiuntivo;</a:t>
            </a:r>
          </a:p>
          <a:p>
            <a:pPr marL="342900" lvl="0" indent="-342900">
              <a:lnSpc>
                <a:spcPct val="107000"/>
              </a:lnSpc>
              <a:spcAft>
                <a:spcPts val="800"/>
              </a:spcAft>
              <a:buSzPts val="1000"/>
              <a:buFont typeface="Symbol" panose="05050102010706020507" pitchFamily="18" charset="2"/>
              <a:buChar char=""/>
              <a:tabLst>
                <a:tab pos="457200" algn="l"/>
              </a:tabLst>
            </a:pPr>
            <a:r>
              <a:rPr lang="it-IT" sz="1200" dirty="0">
                <a:effectLst/>
                <a:latin typeface="Calibri" panose="020F0502020204030204" pitchFamily="34" charset="0"/>
                <a:ea typeface="Calibri" panose="020F0502020204030204" pitchFamily="34" charset="0"/>
                <a:cs typeface="Times New Roman" panose="02020603050405020304" pitchFamily="18" charset="0"/>
              </a:rPr>
              <a:t>infine, in sede di contrattazione integrativa possono essere inoltre definiti i criteri di priorità in caso di parità dei punteggi determinati </a:t>
            </a:r>
            <a:r>
              <a:rPr lang="it-IT" sz="1200" b="1" dirty="0">
                <a:effectLst/>
                <a:latin typeface="Calibri" panose="020F0502020204030204" pitchFamily="34" charset="0"/>
                <a:ea typeface="Calibri" panose="020F0502020204030204" pitchFamily="34" charset="0"/>
                <a:cs typeface="Times New Roman" panose="02020603050405020304" pitchFamily="18" charset="0"/>
              </a:rPr>
              <a:t>nel rispetto del principio di non discriminazione</a:t>
            </a:r>
            <a:r>
              <a:rPr lang="it-IT" sz="1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endParaRPr lang="it-IT" b="1"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11</a:t>
            </a:fld>
            <a:endParaRPr lang="it-IT"/>
          </a:p>
        </p:txBody>
      </p:sp>
    </p:spTree>
    <p:extLst>
      <p:ext uri="{BB962C8B-B14F-4D97-AF65-F5344CB8AC3E}">
        <p14:creationId xmlns:p14="http://schemas.microsoft.com/office/powerpoint/2010/main" val="193206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2301E45-D808-4155-8181-D6B227413C5B}" type="slidenum">
              <a:rPr lang="it-IT" smtClean="0"/>
              <a:t>12</a:t>
            </a:fld>
            <a:endParaRPr lang="it-IT"/>
          </a:p>
        </p:txBody>
      </p:sp>
    </p:spTree>
    <p:extLst>
      <p:ext uri="{BB962C8B-B14F-4D97-AF65-F5344CB8AC3E}">
        <p14:creationId xmlns:p14="http://schemas.microsoft.com/office/powerpoint/2010/main" val="371743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a:t>Ma cosa accadrà agli incarichi di posizione organizzativa già in essere alla data di entra in vigore del nuovo sistema di classificazione? </a:t>
            </a:r>
          </a:p>
          <a:p>
            <a:pPr algn="just"/>
            <a:r>
              <a:rPr lang="it-IT" dirty="0"/>
              <a:t>Sulla base di quanto disposto dall’art. 13, comma 3, dell’Ipotesi di accordo, gli stessi verranno automaticamente ricondotti alla nuova tipologia di incarichi di EQ, fermo restando che gli incarichi di posizione organizzativa conferiti secondo la predetta disciplina proseguiranno fino alla loro naturale scadenza.</a:t>
            </a:r>
            <a:endParaRPr lang="it-IT" b="1"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13</a:t>
            </a:fld>
            <a:endParaRPr lang="it-IT"/>
          </a:p>
        </p:txBody>
      </p:sp>
    </p:spTree>
    <p:extLst>
      <p:ext uri="{BB962C8B-B14F-4D97-AF65-F5344CB8AC3E}">
        <p14:creationId xmlns:p14="http://schemas.microsoft.com/office/powerpoint/2010/main" val="227617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a:t>Dlgs.165/2001 - Art. 47 (( (Procedimento di contrattazione collettiva). </a:t>
            </a:r>
          </a:p>
          <a:p>
            <a:pPr algn="just"/>
            <a:r>
              <a:rPr lang="it-IT" dirty="0"/>
              <a:t>1. </a:t>
            </a:r>
            <a:r>
              <a:rPr lang="it-IT" b="1" dirty="0"/>
              <a:t>Gli indirizzi per la contrattazione collettiva nazionale sono emanati dai Comitati di settore prima di ogni rinnovo contrattuale</a:t>
            </a:r>
            <a:r>
              <a:rPr lang="it-IT" dirty="0"/>
              <a:t>. </a:t>
            </a:r>
          </a:p>
          <a:p>
            <a:pPr algn="just"/>
            <a:r>
              <a:rPr lang="it-IT" dirty="0"/>
              <a:t>2. </a:t>
            </a:r>
            <a:r>
              <a:rPr lang="it-IT" b="1" dirty="0"/>
              <a:t>Gli atti di indirizzo delle amministrazioni di cui all'articolo 41, comma 2, emanati dai rispettivi comitati di settore, sono sottoposti al Governo che, nei successivi venti giorni, </a:t>
            </a:r>
            <a:r>
              <a:rPr lang="it-IT" b="1" dirty="0" err="1"/>
              <a:t>puo'</a:t>
            </a:r>
            <a:r>
              <a:rPr lang="it-IT" b="1" dirty="0"/>
              <a:t> esprimere le sue valutazioni per quanto attiene agli aspetti riguardanti la </a:t>
            </a:r>
            <a:r>
              <a:rPr lang="it-IT" b="1" dirty="0" err="1"/>
              <a:t>compatibilita'</a:t>
            </a:r>
            <a:r>
              <a:rPr lang="it-IT" b="1" dirty="0"/>
              <a:t> con le linee di politica economica e finanziaria nazionale. Trascorso inutilmente tale termine l'atto di indirizzo </a:t>
            </a:r>
            <a:r>
              <a:rPr lang="it-IT" b="1" dirty="0" err="1"/>
              <a:t>puo'</a:t>
            </a:r>
            <a:r>
              <a:rPr lang="it-IT" b="1" dirty="0"/>
              <a:t> essere inviato all'ARAN. </a:t>
            </a:r>
          </a:p>
          <a:p>
            <a:pPr algn="just"/>
            <a:r>
              <a:rPr lang="it-IT" dirty="0"/>
              <a:t>3. Sono </a:t>
            </a:r>
            <a:r>
              <a:rPr lang="it-IT" dirty="0" err="1"/>
              <a:t>altresi'</a:t>
            </a:r>
            <a:r>
              <a:rPr lang="it-IT" dirty="0"/>
              <a:t> inviati appositi atti di indirizzo all'ARAN in tutti gli altri casi in cui </a:t>
            </a:r>
            <a:r>
              <a:rPr lang="it-IT" dirty="0" err="1"/>
              <a:t>e'</a:t>
            </a:r>
            <a:r>
              <a:rPr lang="it-IT" dirty="0"/>
              <a:t> richiesta una </a:t>
            </a:r>
            <a:r>
              <a:rPr lang="it-IT" dirty="0" err="1"/>
              <a:t>attivita'</a:t>
            </a:r>
            <a:r>
              <a:rPr lang="it-IT" dirty="0"/>
              <a:t> negoziale. L'ARAN informa costantemente i comitati di settore e il Governo sullo svolgimento delle trattative. </a:t>
            </a:r>
          </a:p>
          <a:p>
            <a:pPr algn="just"/>
            <a:r>
              <a:rPr lang="it-IT" dirty="0"/>
              <a:t>4. </a:t>
            </a:r>
            <a:r>
              <a:rPr lang="it-IT" b="1" dirty="0"/>
              <a:t>L'ipotesi di accordo </a:t>
            </a:r>
            <a:r>
              <a:rPr lang="it-IT" b="1" dirty="0" err="1"/>
              <a:t>e'</a:t>
            </a:r>
            <a:r>
              <a:rPr lang="it-IT" b="1" dirty="0"/>
              <a:t> trasmessa dall'ARAN, corredata dalla prescritta relazione tecnica, ai comitati di settore ed al Governo entro 10 giorni dalla data di sottoscrizione</a:t>
            </a:r>
            <a:r>
              <a:rPr lang="it-IT" dirty="0"/>
              <a:t>. Per le amministrazioni di cui all'articolo 41, comma 2, il comitato di settore esprime il parere sul testo contrattuale e sugli oneri finanziari diretti e indiretti a carico dei bilanci delle amministrazioni interessate. Fino alla data di entrata in vigore dei decreti di attuazione della legge 5 maggio 2009, n. 42, il Consiglio dei Ministri </a:t>
            </a:r>
            <a:r>
              <a:rPr lang="it-IT" dirty="0" err="1"/>
              <a:t>puo'</a:t>
            </a:r>
            <a:r>
              <a:rPr lang="it-IT" dirty="0"/>
              <a:t> esprimere </a:t>
            </a:r>
            <a:r>
              <a:rPr lang="it-IT" b="1" dirty="0"/>
              <a:t>osservazioni entro 20 giorni </a:t>
            </a:r>
            <a:r>
              <a:rPr lang="it-IT" dirty="0"/>
              <a:t>dall'invio del contratto da parte dell'ARAN. Per le amministrazioni di cui al comma 3 del medesimo articolo 41, il parere </a:t>
            </a:r>
            <a:r>
              <a:rPr lang="it-IT" dirty="0" err="1"/>
              <a:t>e'</a:t>
            </a:r>
            <a:r>
              <a:rPr lang="it-IT" dirty="0"/>
              <a:t> espresso dal Presidente del Consiglio dei Ministri, tramite il Ministro per la pubblica amministrazione e l'innovazione, previa deliberazione del Consiglio dei Ministri. </a:t>
            </a:r>
          </a:p>
          <a:p>
            <a:pPr algn="just"/>
            <a:r>
              <a:rPr lang="it-IT" dirty="0"/>
              <a:t>5. </a:t>
            </a:r>
            <a:r>
              <a:rPr lang="it-IT" b="1" dirty="0"/>
              <a:t>Acquisito il parere favorevole sull'ipotesi di accordo, </a:t>
            </a:r>
            <a:r>
              <a:rPr lang="it-IT" dirty="0" err="1"/>
              <a:t>nonche</a:t>
            </a:r>
            <a:r>
              <a:rPr lang="it-IT" dirty="0"/>
              <a:t>' la verifica da parte delle amministrazioni interessate sulla copertura degli oneri contrattuali, </a:t>
            </a:r>
            <a:r>
              <a:rPr lang="it-IT" b="1" dirty="0"/>
              <a:t>il giorno successivo l'ARAN trasmette la quantificazione dei costi contrattuali alla Corte dei conti ai fini della certificazione di </a:t>
            </a:r>
            <a:r>
              <a:rPr lang="it-IT" b="1" dirty="0" err="1"/>
              <a:t>compatibilita'</a:t>
            </a:r>
            <a:r>
              <a:rPr lang="it-IT" b="1" dirty="0"/>
              <a:t> con gli strumenti di programmazione e di bilancio di cui all'articolo 1-bis della legge 5 agosto 1978, n. 468, e successive modificazioni.</a:t>
            </a:r>
            <a:r>
              <a:rPr lang="it-IT" dirty="0"/>
              <a:t> La Corte dei conti certifica </a:t>
            </a:r>
            <a:r>
              <a:rPr lang="it-IT" dirty="0" err="1"/>
              <a:t>l'attendibilita'</a:t>
            </a:r>
            <a:r>
              <a:rPr lang="it-IT" dirty="0"/>
              <a:t> dei costi quantificati e la loro </a:t>
            </a:r>
            <a:r>
              <a:rPr lang="it-IT" dirty="0" err="1"/>
              <a:t>compatibilita'</a:t>
            </a:r>
            <a:r>
              <a:rPr lang="it-IT" dirty="0"/>
              <a:t> con gli strumenti di programmazione e di bilancio. </a:t>
            </a:r>
            <a:r>
              <a:rPr lang="it-IT" b="1" dirty="0"/>
              <a:t>La Corte dei conti delibera entro quindici giorni </a:t>
            </a:r>
            <a:r>
              <a:rPr lang="it-IT" dirty="0"/>
              <a:t>dalla trasmissione della quantificazione dei costi contrattuali, decorsi i quali la certificazione si intende effettuata positivamente. L'esito della certificazione viene comunicato dalla Corte all'ARAN, al comitato di settore e al Governo. Se la certificazione </a:t>
            </a:r>
            <a:r>
              <a:rPr lang="it-IT" dirty="0" err="1"/>
              <a:t>e'</a:t>
            </a:r>
            <a:r>
              <a:rPr lang="it-IT" dirty="0"/>
              <a:t> positiva, il presidente dell'ARAN sottoscrive definitivamente il contratto collettivo. </a:t>
            </a:r>
          </a:p>
          <a:p>
            <a:pPr algn="just"/>
            <a:r>
              <a:rPr lang="it-IT" dirty="0"/>
              <a:t>6. La Corte dei conti </a:t>
            </a:r>
            <a:r>
              <a:rPr lang="it-IT" dirty="0" err="1"/>
              <a:t>puo'</a:t>
            </a:r>
            <a:r>
              <a:rPr lang="it-IT" dirty="0"/>
              <a:t> acquisire elementi istruttori e valutazioni sul contratto collettivo da parte di tre esperti in materia di relazioni sindacali e costo del lavoro individuati dal Ministro per la pubblica amministrazione e l'innovazione, tramite il Capo del Dipartimento della funzione pubblica di intesa con il Capo del Dipartimento della Ragioneria generale dello Stato, nell'ambito di un elenco definito di concerto con il Ministro dell'economia e delle finanze. Nel caso delle amministrazioni di cui all'articolo 41, comma 2, la designazione di due esperti viene effettuata dall'ANCI, dall' UPI e dalla Conferenza delle Regioni e delle province autonome. </a:t>
            </a:r>
          </a:p>
          <a:p>
            <a:pPr algn="just"/>
            <a:r>
              <a:rPr lang="it-IT" dirty="0"/>
              <a:t>7. </a:t>
            </a:r>
            <a:r>
              <a:rPr lang="it-IT" b="1" dirty="0"/>
              <a:t>In caso di certificazione non positiva della Corte dei conti le parti contraenti non possono procedere alla sottoscrizione definitiva dell'ipotesi di accordo</a:t>
            </a:r>
            <a:r>
              <a:rPr lang="it-IT" dirty="0"/>
              <a:t>. Nella predetta ipotesi, il Presidente dell'ARAN, d'intesa con il competente comitato di settore, che </a:t>
            </a:r>
            <a:r>
              <a:rPr lang="it-IT" dirty="0" err="1"/>
              <a:t>puo'</a:t>
            </a:r>
            <a:r>
              <a:rPr lang="it-IT" dirty="0"/>
              <a:t> dettare indirizzi aggiuntivi, provvede alla riapertura delle trattative ed alla sottoscrizione di una nuova ipotesi di accordo adeguando i costi contrattuali ai fini delle certificazioni. In seguito alla sottoscrizione della nuova ipotesi di accordo si riapre la procedura di certificazione prevista dai commi precedenti. </a:t>
            </a:r>
            <a:r>
              <a:rPr lang="it-IT" b="1" dirty="0"/>
              <a:t>Nel caso in cui la certificazione non positiva sia limitata a singole clausole contrattuali l'ipotesi </a:t>
            </a:r>
            <a:r>
              <a:rPr lang="it-IT" b="1" dirty="0" err="1"/>
              <a:t>puo'</a:t>
            </a:r>
            <a:r>
              <a:rPr lang="it-IT" b="1" dirty="0"/>
              <a:t> essere sottoscritta definitivamente ferma restando l'inefficacia delle clausole contrattuali non positivamente certificate. </a:t>
            </a:r>
          </a:p>
          <a:p>
            <a:pPr algn="just"/>
            <a:r>
              <a:rPr lang="it-IT" dirty="0"/>
              <a:t>8. I contratti e accordi collettivi nazionali, </a:t>
            </a:r>
            <a:r>
              <a:rPr lang="it-IT" dirty="0" err="1"/>
              <a:t>nonche</a:t>
            </a:r>
            <a:r>
              <a:rPr lang="it-IT" dirty="0"/>
              <a:t>' le eventuali interpretazioni autentiche sono pubblicati nella Gazzetta Ufficiale della Repubblica italiana oltre che sul sito dell'ARAN e delle amministrazioni interessate.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dirty="0"/>
              <a:t>9. </a:t>
            </a:r>
            <a:r>
              <a:rPr lang="it-IT" b="1" dirty="0"/>
              <a:t>Dal computo dei termini previsti dal presente articolo sono esclusi i giorni considerati festivi per legge, </a:t>
            </a:r>
            <a:r>
              <a:rPr lang="it-IT" b="1" dirty="0" err="1"/>
              <a:t>nonche</a:t>
            </a:r>
            <a:r>
              <a:rPr lang="it-IT" b="1" dirty="0"/>
              <a:t>' il sabato</a:t>
            </a:r>
            <a:r>
              <a:rPr lang="it-IT" dirty="0"/>
              <a:t>.))</a:t>
            </a:r>
          </a:p>
        </p:txBody>
      </p:sp>
      <p:sp>
        <p:nvSpPr>
          <p:cNvPr id="4" name="Segnaposto numero diapositiva 3"/>
          <p:cNvSpPr>
            <a:spLocks noGrp="1"/>
          </p:cNvSpPr>
          <p:nvPr>
            <p:ph type="sldNum" sz="quarter" idx="5"/>
          </p:nvPr>
        </p:nvSpPr>
        <p:spPr/>
        <p:txBody>
          <a:bodyPr/>
          <a:lstStyle/>
          <a:p>
            <a:fld id="{C2301E45-D808-4155-8181-D6B227413C5B}" type="slidenum">
              <a:rPr lang="it-IT" smtClean="0"/>
              <a:t>2</a:t>
            </a:fld>
            <a:endParaRPr lang="it-IT"/>
          </a:p>
        </p:txBody>
      </p:sp>
    </p:spTree>
    <p:extLst>
      <p:ext uri="{BB962C8B-B14F-4D97-AF65-F5344CB8AC3E}">
        <p14:creationId xmlns:p14="http://schemas.microsoft.com/office/powerpoint/2010/main" val="338606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Dlgs 165/2001 - Articolo 49 (( (Interpretazione autentica dei contratti collettivi). </a:t>
            </a:r>
          </a:p>
          <a:p>
            <a:pPr marL="228586" indent="-228586">
              <a:buAutoNum type="arabicPeriod"/>
            </a:pPr>
            <a:r>
              <a:rPr lang="it-IT" dirty="0"/>
              <a:t>Quando insorgano controversie sull'interpretazione dei contratti collettivi, le parti che li hanno sottoscritti si incontrano per definire consensualmente il significato delle clausole controverse. </a:t>
            </a:r>
          </a:p>
          <a:p>
            <a:r>
              <a:rPr lang="it-IT" dirty="0"/>
              <a:t>2. </a:t>
            </a:r>
            <a:r>
              <a:rPr lang="it-IT" b="1" dirty="0"/>
              <a:t>L'eventuale accordo di interpretazione autentica, stipulato con le procedure di cui all'articolo 47, sostituisce la clausola in questione  sin dall'inizio della vigenza del contratto</a:t>
            </a:r>
            <a:r>
              <a:rPr lang="it-IT" dirty="0"/>
              <a:t>. Qualora tale accordo non comporti oneri aggiuntivi e non vi sia divergenza sulla valutazione degli stessi, il parere del Presidente del Consiglio dei Ministri </a:t>
            </a:r>
            <a:r>
              <a:rPr lang="it-IT" dirty="0" err="1"/>
              <a:t>e'</a:t>
            </a:r>
            <a:r>
              <a:rPr lang="it-IT" dirty="0"/>
              <a:t> espresso tramite il Ministro per la pubblica amministrazione e l'innovazione, di concerto con il Ministro dell'economia e delle finanze.)) </a:t>
            </a:r>
          </a:p>
          <a:p>
            <a:endParaRPr lang="it-IT" dirty="0"/>
          </a:p>
          <a:p>
            <a:pPr algn="just"/>
            <a:r>
              <a:rPr lang="it-IT" b="1" dirty="0"/>
              <a:t>Dlgs 165/2001 - Articolo 64 Accertamento pregiudiziale sull'efficacia, </a:t>
            </a:r>
            <a:r>
              <a:rPr lang="it-IT" b="1" dirty="0" err="1"/>
              <a:t>validita'</a:t>
            </a:r>
            <a:r>
              <a:rPr lang="it-IT" b="1" dirty="0"/>
              <a:t> ed interpretazione dei contratto collettivi (Art. 68-bis del </a:t>
            </a:r>
            <a:r>
              <a:rPr lang="it-IT" b="1" dirty="0" err="1"/>
              <a:t>d.lgs</a:t>
            </a:r>
            <a:r>
              <a:rPr lang="it-IT" b="1" dirty="0"/>
              <a:t> n.29 del 1993, aggiunto dall'art.30 del </a:t>
            </a:r>
            <a:r>
              <a:rPr lang="it-IT" b="1" dirty="0" err="1"/>
              <a:t>d.lgs</a:t>
            </a:r>
            <a:r>
              <a:rPr lang="it-IT" b="1" dirty="0"/>
              <a:t> n.80 del 1998 e successivamente modificato dall'art.19, commi 1 e 2 del </a:t>
            </a:r>
            <a:r>
              <a:rPr lang="it-IT" b="1" dirty="0" err="1"/>
              <a:t>d.lgs</a:t>
            </a:r>
            <a:r>
              <a:rPr lang="it-IT" b="1" dirty="0"/>
              <a:t> n.387 del 1998) </a:t>
            </a:r>
          </a:p>
          <a:p>
            <a:pPr algn="just"/>
            <a:r>
              <a:rPr lang="it-IT" dirty="0"/>
              <a:t>1. </a:t>
            </a:r>
            <a:r>
              <a:rPr lang="it-IT" b="1" dirty="0"/>
              <a:t>Quando per la definizione di una controversia individuale di cui all'articolo 63, </a:t>
            </a:r>
            <a:r>
              <a:rPr lang="it-IT" b="1" dirty="0" err="1"/>
              <a:t>e'</a:t>
            </a:r>
            <a:r>
              <a:rPr lang="it-IT" b="1" dirty="0"/>
              <a:t> necessario risolvere in via pregiudiziale una questione concernente l'efficacia, la </a:t>
            </a:r>
            <a:r>
              <a:rPr lang="it-IT" b="1" dirty="0" err="1"/>
              <a:t>validita'</a:t>
            </a:r>
            <a:r>
              <a:rPr lang="it-IT" b="1" dirty="0"/>
              <a:t> o l'interpretazione delle clausole di un contratto o accordo collettivo nazionale</a:t>
            </a:r>
            <a:r>
              <a:rPr lang="it-IT" dirty="0"/>
              <a:t>, sottoscritto dall'ARAN ai sensi dell'articolo 40 e seguenti, il giudice, con ordinanza non impugnabile, nella quale indica la questione da risolvere, fissa una nuova udienza di discussione non prima di centoventi giorni e dispone la comunicazione, a cura della cancelleria, dell'ordinanza, del ricorso introduttivo e della memoria difensiva all'ARAN. </a:t>
            </a:r>
          </a:p>
          <a:p>
            <a:pPr algn="just"/>
            <a:r>
              <a:rPr lang="it-IT" dirty="0"/>
              <a:t>2. Entro trenta giorni dalla comunicazione di cui al comma 1, l'ARAN convoca le organizzazioni sindacali firmatarie per verificare la </a:t>
            </a:r>
            <a:r>
              <a:rPr lang="it-IT" dirty="0" err="1"/>
              <a:t>possibilita'</a:t>
            </a:r>
            <a:r>
              <a:rPr lang="it-IT" dirty="0"/>
              <a:t> di un accordo sull'interpretazione autentica del contratto o accordo collettivo, ovvero sulla modifica della clausola controversa. All'accordo sull'interpretazione autentica o sulla modifica della clausola si applicano le disposizioni dell'articolo 49. </a:t>
            </a:r>
            <a:r>
              <a:rPr lang="it-IT" b="1" dirty="0"/>
              <a:t>Il testo dell'accordo </a:t>
            </a:r>
            <a:r>
              <a:rPr lang="it-IT" b="1" dirty="0" err="1"/>
              <a:t>e'</a:t>
            </a:r>
            <a:r>
              <a:rPr lang="it-IT" b="1" dirty="0"/>
              <a:t> trasmesso, a cura dell'ARAN, alla cancelleria del giudice procedente</a:t>
            </a:r>
            <a:r>
              <a:rPr lang="it-IT" dirty="0"/>
              <a:t>, la quale provvede a darne avviso alle parti almeno dieci giorni prima dell'udienza. Decorsi novanta giorni dalla comunicazione di cui al comma 1, in mancanza di accordo, la procedura si intende conclusa. </a:t>
            </a:r>
          </a:p>
          <a:p>
            <a:pPr algn="just"/>
            <a:r>
              <a:rPr lang="it-IT" dirty="0"/>
              <a:t>3. </a:t>
            </a:r>
            <a:r>
              <a:rPr lang="it-IT" b="1" dirty="0"/>
              <a:t>Se non interviene l'accordo sull'interpretazione autentica o sulla modifica della clausola controversa, il giudice decide con sentenza</a:t>
            </a:r>
            <a:r>
              <a:rPr lang="it-IT" dirty="0"/>
              <a:t> sulla sola questione di cui al comma 1, impartendo distinti provvedimenti per l'ulteriore istruzione o, comunque, per la prosecuzione della causa. La sentenza </a:t>
            </a:r>
            <a:r>
              <a:rPr lang="it-IT" dirty="0" err="1"/>
              <a:t>e'</a:t>
            </a:r>
            <a:r>
              <a:rPr lang="it-IT" dirty="0"/>
              <a:t> impugnabile soltanto con ricorso immediato per Cassazione, proposto nel termine di sessanta giorni dalla comunicazione dell'avviso di deposito della sentenza. Il deposito nella cancelleria del giudice davanti a cui pende la causa di una copia del ricorso per cassazione, dopo la notificazione alle altre parti, determina la sospensione del processo. </a:t>
            </a:r>
          </a:p>
          <a:p>
            <a:pPr algn="just"/>
            <a:r>
              <a:rPr lang="it-IT" dirty="0"/>
              <a:t>4. La Corte di cassazione, quando accoglie il ricorso a norma dell'articolo 383 del codice di procedura civile, rinvia la causa allo stesso giudice che ha pronunciato la sentenza cassata. La riassunzione della causa </a:t>
            </a:r>
            <a:r>
              <a:rPr lang="it-IT" dirty="0" err="1"/>
              <a:t>puo'</a:t>
            </a:r>
            <a:r>
              <a:rPr lang="it-IT" dirty="0"/>
              <a:t> essere fatta da ciascuna delle parti entro il termine perentorio di sessanta giorni dalla comunicazione della sentenza di cassazione. In caso di estinzione del processo, per qualsiasi causa, la sentenza della Corte di cassazione conserva i suoi effetti. </a:t>
            </a:r>
          </a:p>
          <a:p>
            <a:pPr algn="just"/>
            <a:r>
              <a:rPr lang="it-IT" dirty="0"/>
              <a:t>5. L'ARAN e le organizzazioni sindacali firmatarie possono intervenire nel processo anche oltre i] termine previsto dall'articolo 419 del codice di procedura civile e sono legittimate, a seguito dell'intervento alla proposizione dei mezzi di' impugnazione delle sentenze che decidono una questione di cui al comma 1. Possono, anche se non intervenute, presentare memorie nel giudizio di merito ed in quello per cassazione. Della presentazione di memorie </a:t>
            </a:r>
            <a:r>
              <a:rPr lang="it-IT" dirty="0" err="1"/>
              <a:t>e'</a:t>
            </a:r>
            <a:r>
              <a:rPr lang="it-IT" dirty="0"/>
              <a:t> dato avviso alle parti, a cura della cancelleria. </a:t>
            </a:r>
          </a:p>
          <a:p>
            <a:pPr algn="just"/>
            <a:r>
              <a:rPr lang="it-IT" dirty="0"/>
              <a:t>6. In pendenza del giudizio davanti alla Corte di cassazione, possono essere sospesi i processi la cui definizione dipende dalla risoluzione della medesima questione sulla quale la Corte </a:t>
            </a:r>
            <a:r>
              <a:rPr lang="it-IT" dirty="0" err="1"/>
              <a:t>e'</a:t>
            </a:r>
            <a:r>
              <a:rPr lang="it-IT" dirty="0"/>
              <a:t> chiamata a pronunciarsi. Intervenuta la decisione della Corte di cassazione, il giudice fissa, anche d'ufficio, l'udienza per la prosecuzione del processo. </a:t>
            </a:r>
          </a:p>
          <a:p>
            <a:pPr algn="just"/>
            <a:r>
              <a:rPr lang="it-IT" dirty="0"/>
              <a:t>7. Quando per la definizione di altri processi </a:t>
            </a:r>
            <a:r>
              <a:rPr lang="it-IT" dirty="0" err="1"/>
              <a:t>e'</a:t>
            </a:r>
            <a:r>
              <a:rPr lang="it-IT" dirty="0"/>
              <a:t> necessario risolvere una questione di cui al comma 1 sulla quale </a:t>
            </a:r>
            <a:r>
              <a:rPr lang="it-IT" dirty="0" err="1"/>
              <a:t>e'</a:t>
            </a:r>
            <a:r>
              <a:rPr lang="it-IT" dirty="0"/>
              <a:t> </a:t>
            </a:r>
            <a:r>
              <a:rPr lang="it-IT" dirty="0" err="1"/>
              <a:t>gia'</a:t>
            </a:r>
            <a:r>
              <a:rPr lang="it-IT" dirty="0"/>
              <a:t> intervenuta una pronuncia della Corte di cassazione e il giudice non ritiene di uniformarsi alla pronuncia della Corte, si applica il disposto del comma 3. </a:t>
            </a:r>
          </a:p>
          <a:p>
            <a:pPr algn="just"/>
            <a:r>
              <a:rPr lang="it-IT" dirty="0"/>
              <a:t>8. La Corte di cassazione, nelle controversie di cui </a:t>
            </a:r>
            <a:r>
              <a:rPr lang="it-IT" dirty="0" err="1"/>
              <a:t>e'</a:t>
            </a:r>
            <a:r>
              <a:rPr lang="it-IT" dirty="0"/>
              <a:t> investita ai sensi del comma 3, </a:t>
            </a:r>
            <a:r>
              <a:rPr lang="it-IT" dirty="0" err="1"/>
              <a:t>puo'</a:t>
            </a:r>
            <a:r>
              <a:rPr lang="it-IT" dirty="0"/>
              <a:t> condannare la parte soccombente, a norma dell'articolo 96 del codice di procedura civile, anche in assenza di istanza di parte.</a:t>
            </a:r>
          </a:p>
        </p:txBody>
      </p:sp>
      <p:sp>
        <p:nvSpPr>
          <p:cNvPr id="4" name="Segnaposto numero diapositiva 3"/>
          <p:cNvSpPr>
            <a:spLocks noGrp="1"/>
          </p:cNvSpPr>
          <p:nvPr>
            <p:ph type="sldNum" sz="quarter" idx="5"/>
          </p:nvPr>
        </p:nvSpPr>
        <p:spPr/>
        <p:txBody>
          <a:bodyPr/>
          <a:lstStyle/>
          <a:p>
            <a:fld id="{C2301E45-D808-4155-8181-D6B227413C5B}" type="slidenum">
              <a:rPr lang="it-IT" smtClean="0"/>
              <a:t>3</a:t>
            </a:fld>
            <a:endParaRPr lang="it-IT"/>
          </a:p>
        </p:txBody>
      </p:sp>
    </p:spTree>
    <p:extLst>
      <p:ext uri="{BB962C8B-B14F-4D97-AF65-F5344CB8AC3E}">
        <p14:creationId xmlns:p14="http://schemas.microsoft.com/office/powerpoint/2010/main" val="344734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21.05.2018 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 disapplica e sostituisce l’art. 3 del CCNL del 21.05.2018</a:t>
            </a:r>
          </a:p>
          <a:p>
            <a:pPr>
              <a:lnSpc>
                <a:spcPct val="107000"/>
              </a:lnSpc>
              <a:spcAft>
                <a:spcPts val="800"/>
              </a:spcAft>
            </a:pPr>
            <a:r>
              <a:rPr lang="it-IT" dirty="0" err="1">
                <a:latin typeface="Calibri" panose="020F0502020204030204" pitchFamily="34" charset="0"/>
                <a:ea typeface="Calibri" panose="020F0502020204030204" pitchFamily="34" charset="0"/>
                <a:cs typeface="Times New Roman" panose="02020603050405020304" pitchFamily="18" charset="0"/>
              </a:rPr>
              <a:t>ll</a:t>
            </a:r>
            <a:r>
              <a:rPr lang="it-IT" dirty="0">
                <a:latin typeface="Calibri" panose="020F0502020204030204" pitchFamily="34" charset="0"/>
                <a:ea typeface="Calibri" panose="020F0502020204030204" pitchFamily="34" charset="0"/>
                <a:cs typeface="Times New Roman" panose="02020603050405020304" pitchFamily="18" charset="0"/>
              </a:rPr>
              <a:t> presente articolo 4 disapplica e sostituisce l’art. 4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 disapplica e sostituisce l’art. 5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6 disapplica e sostituisce l’art. 6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 disapplica e sostituisce l’art. 7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 disapplica e sostituisce l’art. 8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 disapplica e sostituisce l’art. 10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21 disapplica e sostituisce l’art. 12, 13,14,15,16,17,18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23 disapplica e sostituisce l’art. 17, comma 6,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24 disapplica e sostituisce l’art. 19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25 disapplica e sostituisce l’art. 20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27 disapplica e sostituisce l’art. 21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29 disapplica e sostituisce l’art. 22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30 disapplica e sostituisce l’art. 23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31 disapplica e sostituisce l’art. 25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34 disapplica e sostituisce l’art. 26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36 disapplica e sostituisce l’art. 27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38 disapplica e sostituisce l’art. 28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39 disapplica e sostituisce l’art. 29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40 disapplica e sostituisce l’art. 31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41 disapplica e sostituisce l’art. 32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42 disapplica e sostituisce l’art. 33-bis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43 disapplica e sostituisce l’art. 34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44 disapplica e sostituisce l’art. 35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48 disapplica e sostituisce l’art. 36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50 disapplica e sostituisce l’art. 37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49 disapplica e sostituisce l’art. 38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51 disapplica e sostituisce l’art. 40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52 disapplica e sostituisce l’art. 42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45 disapplica e sostituisce l’art. 43 del CCNL del 21.05. 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46 disapplica e sostituisce l’art. 45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47 disapplica e sostituisce l’art. 46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53 disapplica e sostituisce l’art. 47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54 disapplica e sostituisce l’art. 49- bis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55 disapplica e sostituisce l’art. 49-ter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60 disapplica e sostituisce l’art. 50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61 disapplica e sostituisce l’art. 51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62 disapplica e sostituisce l’art. 55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98 disapplica e sostituisce l’art. 56 quater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100 disapplica e sostituisce l’art. 56 quinquies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97 disapplica e sostituisce l’art. 56 sexies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71 disapplica e sostituisce l’art. 57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72 disapplica e sostituisce l’art. 59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79 disapplica e sostituisce dal 1° gennaio 2023 le clausole di cui all’art. 67 del CCNL del 21.05.2018, fatte salve quelle richiamate nel presente articolo.7</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80 disapplica e sostituisce dal 1° gennaio 2023 le clausole di cui all’art. 68 del CCNL del 21.05.2018, fatte salve quelle richiamate nel presente articolo.</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81 disapplica e sostituisce l’art. 69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84-bis disapplica e sostituisce l’art.70-quinquies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57 disapplica e sostituisce l’art. 70-octies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82 disapplica e sostituisce l’art. 72 del CCNL del 21.05.2018.</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a:t>
            </a:r>
            <a:r>
              <a:rPr lang="it-IT"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6.07.1995 </a:t>
            </a:r>
            <a:r>
              <a:rPr lang="it-IT" b="1" u="sng" dirty="0">
                <a:latin typeface="Calibri" panose="020F0502020204030204" pitchFamily="34" charset="0"/>
                <a:ea typeface="Calibri" panose="020F0502020204030204" pitchFamily="34" charset="0"/>
                <a:cs typeface="Times New Roman" panose="02020603050405020304" pitchFamily="18" charset="0"/>
              </a:rPr>
              <a:t>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94 integra e modifica l’art. 37 comma 1 lett. c) e d) e </a:t>
            </a:r>
            <a:r>
              <a:rPr lang="it-IT" dirty="0" err="1">
                <a:latin typeface="Calibri" panose="020F0502020204030204" pitchFamily="34" charset="0"/>
                <a:ea typeface="Calibri" panose="020F0502020204030204" pitchFamily="34" charset="0"/>
                <a:cs typeface="Times New Roman" panose="02020603050405020304" pitchFamily="18" charset="0"/>
              </a:rPr>
              <a:t>ss</a:t>
            </a:r>
            <a:r>
              <a:rPr lang="it-IT" dirty="0">
                <a:latin typeface="Calibri" panose="020F0502020204030204" pitchFamily="34" charset="0"/>
                <a:ea typeface="Calibri" panose="020F0502020204030204" pitchFamily="34" charset="0"/>
                <a:cs typeface="Times New Roman" panose="02020603050405020304" pitchFamily="18" charset="0"/>
              </a:rPr>
              <a:t> del CCNL del 6.07.1995</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a:t>
            </a:r>
            <a:r>
              <a:rPr lang="it-IT"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31.03.1999 </a:t>
            </a:r>
            <a:r>
              <a:rPr lang="it-IT" b="1" u="sng" dirty="0">
                <a:latin typeface="Calibri" panose="020F0502020204030204" pitchFamily="34" charset="0"/>
                <a:ea typeface="Calibri" panose="020F0502020204030204" pitchFamily="34" charset="0"/>
                <a:cs typeface="Times New Roman" panose="02020603050405020304" pitchFamily="18" charset="0"/>
              </a:rPr>
              <a:t>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21 disapplica l’art. 3 del CCNL del 31.3.1999 </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21 disapplica l’Allegato A “Declaratorie” al CCNL del 31.3.1999</a:t>
            </a:r>
          </a:p>
          <a:p>
            <a:pPr>
              <a:lnSpc>
                <a:spcPct val="107000"/>
              </a:lnSpc>
              <a:spcAft>
                <a:spcPts val="800"/>
              </a:spcAft>
            </a:pPr>
            <a:endParaRPr lang="it-IT"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14.09.2000 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70 disapplica e sostituisce l’art. 1 del CCNL del 14.9.2000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10 disapplica e sostituisce l’art. 56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26 disapplica e sostituisce l’art. 26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59 disapplica e sostituisce l’art. 28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86 disapplica e sostituisce gli artt. 30 e 33 del CCNL del 14.9.2000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87 disapplica e sostituisce l’art. 31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88 disapplica e sostituisce l’art. 32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89 disapplica e sostituisce l’art. 32 bis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32 disapplica e sostituisce l’art. 38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33 disapplica e sostituisce l’art. 38bis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90 disapplica e sostituisce l’art. 34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35 disapplica e sostituisce gli artt. 45 e 46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57 disapplica e sostituisce l’art. 41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58 disapplica e sostituisce l’art. 43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83 disapplica e sostituisce l’art.44 del CCNL del 14.09.2000.</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a:t>
            </a:r>
            <a:r>
              <a:rPr lang="it-IT"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05.10.2001 </a:t>
            </a:r>
            <a:r>
              <a:rPr lang="it-IT" b="1" u="sng" dirty="0">
                <a:latin typeface="Calibri" panose="020F0502020204030204" pitchFamily="34" charset="0"/>
                <a:ea typeface="Calibri" panose="020F0502020204030204" pitchFamily="34" charset="0"/>
                <a:cs typeface="Times New Roman" panose="02020603050405020304" pitchFamily="18" charset="0"/>
              </a:rPr>
              <a:t>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94 integra e modifica l’art. 6 del CCNL del 5.10.2001</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89 disapplica e sostituisce l’art. 7 del CCNL del 5.10.2001</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26 disapplica e sostituisce l’art. 17 del CCNL del 5.10.2001.</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57 disapplica e sostituisce l’art. 16-bis del CCNL del 5.10.2001</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a:t>
            </a:r>
            <a:r>
              <a:rPr lang="it-IT" b="1" u="sng"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22.01.2004</a:t>
            </a:r>
            <a:r>
              <a:rPr lang="it-IT" u="sng" dirty="0">
                <a:latin typeface="Calibri" panose="020F0502020204030204" pitchFamily="34" charset="0"/>
                <a:ea typeface="Calibri" panose="020F0502020204030204" pitchFamily="34" charset="0"/>
                <a:cs typeface="Times New Roman" panose="02020603050405020304" pitchFamily="18" charset="0"/>
              </a:rPr>
              <a:t> </a:t>
            </a:r>
            <a:r>
              <a:rPr lang="it-IT" b="1" u="sng" dirty="0">
                <a:latin typeface="Calibri" panose="020F0502020204030204" pitchFamily="34" charset="0"/>
                <a:ea typeface="Calibri" panose="020F0502020204030204" pitchFamily="34" charset="0"/>
                <a:cs typeface="Times New Roman" panose="02020603050405020304" pitchFamily="18" charset="0"/>
              </a:rPr>
              <a:t>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22 disapplica e sostituisce l’art. 13 CCNL del 22.01.2004</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23 disapplica e sostituisce l’art. 14 CCNL del 22.01.2004</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b="1" u="sng" dirty="0">
                <a:latin typeface="Calibri" panose="020F0502020204030204" pitchFamily="34" charset="0"/>
                <a:ea typeface="Calibri" panose="020F0502020204030204" pitchFamily="34" charset="0"/>
                <a:cs typeface="Times New Roman" panose="02020603050405020304" pitchFamily="18" charset="0"/>
              </a:rPr>
              <a:t>NORME DISAPPLICATE DEL CCNL DEL </a:t>
            </a:r>
            <a:r>
              <a:rPr lang="it-IT" b="1" u="sng"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09.05.2006</a:t>
            </a:r>
            <a:r>
              <a:rPr lang="it-IT"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it-IT" b="1" u="sng" dirty="0">
                <a:latin typeface="Calibri" panose="020F0502020204030204" pitchFamily="34" charset="0"/>
                <a:ea typeface="Calibri" panose="020F0502020204030204" pitchFamily="34" charset="0"/>
                <a:cs typeface="Times New Roman" panose="02020603050405020304" pitchFamily="18" charset="0"/>
              </a:rPr>
              <a:t>NEL NUOVO CCNL DEL 04.08.2022</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75 disapplica e sostituisce l’art. 5 del CCNL del 9.05.2006.</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74 disapplica e sostituisce l’art. 10 del CCNL del 9.05.2006</a:t>
            </a:r>
          </a:p>
          <a:p>
            <a:pP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presente articolo 35 disapplica e sostituisce l’art. 13 del CCNL del 9.05.2006</a:t>
            </a:r>
          </a:p>
          <a:p>
            <a:endParaRPr lang="it-IT"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4</a:t>
            </a:fld>
            <a:endParaRPr lang="it-IT"/>
          </a:p>
        </p:txBody>
      </p:sp>
    </p:spTree>
    <p:extLst>
      <p:ext uri="{BB962C8B-B14F-4D97-AF65-F5344CB8AC3E}">
        <p14:creationId xmlns:p14="http://schemas.microsoft.com/office/powerpoint/2010/main" val="178299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9" indent="-171439">
              <a:buFont typeface="Arial" panose="020B0604020202020204" pitchFamily="34" charset="0"/>
              <a:buChar char="•"/>
            </a:pPr>
            <a:r>
              <a:rPr lang="it-IT" b="1" dirty="0"/>
              <a:t>Dlgs  165/2001 – Art. 6 Organizzazione degli uffici e fabbisogni di personale (Art. 6 del </a:t>
            </a:r>
            <a:r>
              <a:rPr lang="it-IT" b="1" dirty="0" err="1"/>
              <a:t>d.lgs</a:t>
            </a:r>
            <a:r>
              <a:rPr lang="it-IT" b="1" dirty="0"/>
              <a:t> n. 29 del 1993, come sostituito prima dall'art. 4 del </a:t>
            </a:r>
            <a:r>
              <a:rPr lang="it-IT" b="1" dirty="0" err="1"/>
              <a:t>d.lgs</a:t>
            </a:r>
            <a:r>
              <a:rPr lang="it-IT" b="1" dirty="0"/>
              <a:t> n. 546 del 1993 e poi dall'art. 5 del </a:t>
            </a:r>
            <a:r>
              <a:rPr lang="it-IT" b="1" dirty="0" err="1"/>
              <a:t>d.lgs</a:t>
            </a:r>
            <a:r>
              <a:rPr lang="it-IT" b="1" dirty="0"/>
              <a:t> n. 80 del 1998 e successivamente modificato dall'art. 2 del </a:t>
            </a:r>
            <a:r>
              <a:rPr lang="it-IT" b="1" dirty="0" err="1"/>
              <a:t>d.lgs</a:t>
            </a:r>
            <a:r>
              <a:rPr lang="it-IT" b="1" dirty="0"/>
              <a:t> n. 387 del 1998) </a:t>
            </a:r>
          </a:p>
          <a:p>
            <a:r>
              <a:rPr lang="it-IT" dirty="0"/>
              <a:t>1. Le amministrazioni pubbliche definiscono l'organizzazione degli uffici per le </a:t>
            </a:r>
            <a:r>
              <a:rPr lang="it-IT" dirty="0" err="1"/>
              <a:t>finalita'</a:t>
            </a:r>
            <a:r>
              <a:rPr lang="it-IT" dirty="0"/>
              <a:t> indicate all'articolo 1, comma 1, adottando, in </a:t>
            </a:r>
            <a:r>
              <a:rPr lang="it-IT" dirty="0" err="1"/>
              <a:t>conformita'</a:t>
            </a:r>
            <a:r>
              <a:rPr lang="it-IT" dirty="0"/>
              <a:t> al piano triennale dei fabbisogni di cui al comma 2, gli atti previsti dai rispettivi ordinamenti, previa informazione sindacale, ove prevista nei contratti collettivi nazionali. (89) ((116))</a:t>
            </a:r>
            <a:endParaRPr lang="it-IT" b="1" dirty="0"/>
          </a:p>
          <a:p>
            <a:endParaRPr lang="it-IT" b="1" dirty="0"/>
          </a:p>
          <a:p>
            <a:endParaRPr lang="it-IT" b="1" dirty="0"/>
          </a:p>
          <a:p>
            <a:endParaRPr lang="it-IT" b="1" dirty="0"/>
          </a:p>
          <a:p>
            <a:endParaRPr lang="it-IT" b="1" dirty="0"/>
          </a:p>
          <a:p>
            <a:r>
              <a:rPr lang="it-IT" b="1" dirty="0"/>
              <a:t>** Dlgs  165/2001 - Art. 40 Comma 3-ter</a:t>
            </a:r>
            <a:r>
              <a:rPr lang="it-IT" dirty="0"/>
              <a:t>. </a:t>
            </a:r>
          </a:p>
          <a:p>
            <a:pPr algn="just"/>
            <a:r>
              <a:rPr lang="it-IT" dirty="0"/>
              <a:t>Nel caso in cui non si raggiunga l'accordo per la stipulazione di un contratto collettivo integrativo, qualora il protrarsi delle trattative determini un pregiudizio alla </a:t>
            </a:r>
            <a:r>
              <a:rPr lang="it-IT" dirty="0" err="1"/>
              <a:t>funzionalita'</a:t>
            </a:r>
            <a:r>
              <a:rPr lang="it-IT" dirty="0"/>
              <a:t> dell'azione amministrativa, nel rispetto dei principi di correttezza e buona fede fra le parti, l'amministrazione interessata </a:t>
            </a:r>
            <a:r>
              <a:rPr lang="it-IT" dirty="0" err="1"/>
              <a:t>puo'</a:t>
            </a:r>
            <a:r>
              <a:rPr lang="it-IT" dirty="0"/>
              <a:t> provvedere, in via provvisoria, sulle materie oggetto del mancato accordo fino alla successiva sottoscrizione e prosegue le trattative al fine di pervenire in tempi celeri alla conclusione dell'accordo. Agli atti adottati unilateralmente si applicano le procedure di controllo di </a:t>
            </a:r>
            <a:r>
              <a:rPr lang="it-IT" dirty="0" err="1"/>
              <a:t>compatibilita'</a:t>
            </a:r>
            <a:r>
              <a:rPr lang="it-IT" dirty="0"/>
              <a:t> economico-finanziaria previste dall'articolo 40-bis. I contratti collettivi nazionali possono individuare un termine minimo di durata delle sessioni negoziali in sede decentrata, decorso il quale l'amministrazione interessata </a:t>
            </a:r>
            <a:r>
              <a:rPr lang="it-IT" dirty="0" err="1"/>
              <a:t>puo'</a:t>
            </a:r>
            <a:r>
              <a:rPr lang="it-IT" dirty="0"/>
              <a:t> in ogni caso provvedere, in via provvisoria, sulle materie oggetto del mancato accordo. E' istituito presso l'ARAN, senza nuovi o maggiori oneri a carico della finanza pubblica, un osservatorio a composizione paritetica con il compito di monitorare i casi e le </a:t>
            </a:r>
            <a:r>
              <a:rPr lang="it-IT" dirty="0" err="1"/>
              <a:t>modalita'</a:t>
            </a:r>
            <a:r>
              <a:rPr lang="it-IT" dirty="0"/>
              <a:t> con cui ciascuna amministrazione adotta gli atti di cui al primo periodo. L'osservatorio verifica </a:t>
            </a:r>
            <a:r>
              <a:rPr lang="it-IT" dirty="0" err="1"/>
              <a:t>altresi'</a:t>
            </a:r>
            <a:r>
              <a:rPr lang="it-IT" dirty="0"/>
              <a:t> che tali atti siano adeguatamente motivati in ordine alla sussistenza del pregiudizio alla </a:t>
            </a:r>
            <a:r>
              <a:rPr lang="it-IT" dirty="0" err="1"/>
              <a:t>funzionalita'</a:t>
            </a:r>
            <a:r>
              <a:rPr lang="it-IT" dirty="0"/>
              <a:t> dell'azione amministrativa. Ai componenti non spettano compensi, gettoni, emolumenti, </a:t>
            </a:r>
            <a:r>
              <a:rPr lang="it-IT" dirty="0" err="1"/>
              <a:t>indennita'</a:t>
            </a:r>
            <a:r>
              <a:rPr lang="it-IT" dirty="0"/>
              <a:t> o rimborsi di spese comunque denominati.))</a:t>
            </a:r>
          </a:p>
        </p:txBody>
      </p:sp>
      <p:sp>
        <p:nvSpPr>
          <p:cNvPr id="4" name="Segnaposto numero diapositiva 3"/>
          <p:cNvSpPr>
            <a:spLocks noGrp="1"/>
          </p:cNvSpPr>
          <p:nvPr>
            <p:ph type="sldNum" sz="quarter" idx="5"/>
          </p:nvPr>
        </p:nvSpPr>
        <p:spPr/>
        <p:txBody>
          <a:bodyPr/>
          <a:lstStyle/>
          <a:p>
            <a:fld id="{C2301E45-D808-4155-8181-D6B227413C5B}" type="slidenum">
              <a:rPr lang="it-IT" smtClean="0"/>
              <a:t>5</a:t>
            </a:fld>
            <a:endParaRPr lang="it-IT"/>
          </a:p>
        </p:txBody>
      </p:sp>
    </p:spTree>
    <p:extLst>
      <p:ext uri="{BB962C8B-B14F-4D97-AF65-F5344CB8AC3E}">
        <p14:creationId xmlns:p14="http://schemas.microsoft.com/office/powerpoint/2010/main" val="264618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39" indent="-171439">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6</a:t>
            </a:fld>
            <a:endParaRPr lang="it-IT"/>
          </a:p>
        </p:txBody>
      </p:sp>
    </p:spTree>
    <p:extLst>
      <p:ext uri="{BB962C8B-B14F-4D97-AF65-F5344CB8AC3E}">
        <p14:creationId xmlns:p14="http://schemas.microsoft.com/office/powerpoint/2010/main" val="60753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a:t>D.lgs. 165/2001 - Nuovo Art. 6-ter (Linee di indirizzo per la pianificazione dei fabbisogni di personale)</a:t>
            </a:r>
          </a:p>
          <a:p>
            <a:pPr algn="just"/>
            <a:r>
              <a:rPr lang="it-IT" dirty="0"/>
              <a:t>1. Con decreti di natura non regolamentare adottati dal Ministro per la pubblica amministrazione di concerto con il Ministro dell'economia e delle finanze, sono definite, nel rispetto degli equilibri di finanza pubblica, linee di indirizzo per orientare le amministrazioni pubbliche nella predisposizione dei rispettivi piani dei fabbisogni di personale ai sensi dell'articolo 6, comma 2, anche con riferimento a fabbisogni prioritari o emergenti e </a:t>
            </a:r>
            <a:r>
              <a:rPr lang="it-IT" b="1" dirty="0"/>
              <a:t>alla definizione dei nuovi profili professionali individuati dalla contrattazione collettiva</a:t>
            </a:r>
            <a:r>
              <a:rPr lang="it-IT" dirty="0"/>
              <a:t>, con particolare riguardo all'insieme di conoscenze, ((competenze e capacità del personale)) da assumere anche per sostenere la transizione digitale ed ecologica della pubblica amministrazione ((e relative anche a strumenti e tecniche di progettazione e partecipazione a bandi nazionali ed europei, nonché' alla gestione dei relativi finanziamenti)). </a:t>
            </a:r>
          </a:p>
          <a:p>
            <a:pPr algn="just"/>
            <a:r>
              <a:rPr lang="it-IT" dirty="0"/>
              <a:t>2. Le linee di indirizzo di cui al comma 1 sono definite anche sulla base delle informazioni rese disponibili dal sistema informativo del personale del Ministero dell'economia e delle finanze - Dipartimento della Ragioneria generale dello Stato, di cui all'articolo 60. </a:t>
            </a:r>
          </a:p>
          <a:p>
            <a:pPr algn="just"/>
            <a:r>
              <a:rPr lang="it-IT" dirty="0"/>
              <a:t>3. Con riguardo alle regioni, agli enti regionali, al sistema sanitario nazionale e agli enti locali, i decreti di cui al comma 1 sono adottati previa intesa in sede di Conferenza unificata di cui all'articolo 8, comma 6, della legge 5 giugno 2003, n. 131. Con riguardo alle aziende e agli enti del Servizio sanitario nazionale, i decreti di cui al comma 1 sono adottati di concerto anche con il Ministro della salute. </a:t>
            </a:r>
          </a:p>
          <a:p>
            <a:pPr algn="just"/>
            <a:r>
              <a:rPr lang="it-IT" dirty="0"/>
              <a:t>4. Le modalità di acquisizione dei dati del personale di cui all'articolo 60 sono a tal fine implementate per consentire l'acquisizione delle informazioni riguardanti le professioni e relative competenze professionali, nonché' i dati correlati ai fabbisogni. </a:t>
            </a:r>
          </a:p>
          <a:p>
            <a:pPr algn="just"/>
            <a:r>
              <a:rPr lang="it-IT" dirty="0"/>
              <a:t>5. Ciascuna amministrazione pubblica comunica secondo le modalità definite dall'articolo 60 le predette informazioni e i relativi aggiornamenti annuali che vengono resi tempestivamente disponibili al Dipartimento della funzione pubblica. La comunicazione dei contenuti dei piani </a:t>
            </a:r>
            <a:r>
              <a:rPr lang="it-IT" dirty="0" err="1"/>
              <a:t>e'</a:t>
            </a:r>
            <a:r>
              <a:rPr lang="it-IT" dirty="0"/>
              <a:t> effettuata entro trenta giorni dalla loro adozione e, in assenza di tale comunicazione, </a:t>
            </a:r>
            <a:r>
              <a:rPr lang="it-IT" dirty="0" err="1"/>
              <a:t>e'</a:t>
            </a:r>
            <a:r>
              <a:rPr lang="it-IT" dirty="0"/>
              <a:t> fatto divieto alle amministrazioni di procedere alle assunzioni. </a:t>
            </a:r>
          </a:p>
          <a:p>
            <a:pPr algn="just"/>
            <a:r>
              <a:rPr lang="it-IT" dirty="0"/>
              <a:t>6. Qualora, sulla base del monitoraggio effettuato dal Ministero dell'economia e delle finanze di intesa con il Dipartimento della funzione pubblica attraverso il sistema informativo di cui al comma 2, con riferimento alle amministrazioni dello Stato, si rilevino incrementi di spesa correlati alle politiche assunzionali tali da compromettere gli obiettivi e gli equilibri di finanza pubblica, il Ministro per la semplificazione e la pubblica amministrazione, con decreto di natura non regolamentare, di concerto con il Ministro dell'economia e delle finanze, adotta le necessarie misure correttive delle linee di indirizzo di cui al comma 1. Con riguardo alle regioni, agli enti regionali, al sistema sanitario nazionale ed agli enti locali, le misure correttive sono adottate con le modalità di cui al comma 3. </a:t>
            </a:r>
          </a:p>
          <a:p>
            <a:pPr algn="just"/>
            <a:endParaRPr lang="it-IT" dirty="0"/>
          </a:p>
          <a:p>
            <a:pPr algn="ctr"/>
            <a:r>
              <a:rPr lang="it-IT" b="1" dirty="0"/>
              <a:t>Il D.L. 30 aprile 2022, n. 36, convertito con modificazioni dalla L. 29 giugno 2022, n. 79 </a:t>
            </a:r>
          </a:p>
          <a:p>
            <a:pPr algn="ctr"/>
            <a:r>
              <a:rPr lang="it-IT" dirty="0"/>
              <a:t>Art. 1 Definizione dei profili professionali specifici nell'ambito della pianificazione di fabbisogni di personale </a:t>
            </a:r>
          </a:p>
          <a:p>
            <a:pPr algn="just"/>
            <a:r>
              <a:rPr lang="it-IT" dirty="0"/>
              <a:t>1. All'</a:t>
            </a:r>
            <a:r>
              <a:rPr lang="it-IT" u="sng" dirty="0">
                <a:solidFill>
                  <a:srgbClr val="0066CC"/>
                </a:solidFill>
                <a:effectLst/>
                <a:hlinkClick r:id="rId3"/>
              </a:rPr>
              <a:t>articolo 6-ter, comma 1, del </a:t>
            </a:r>
            <a:r>
              <a:rPr lang="it-IT" b="1" u="sng" dirty="0">
                <a:solidFill>
                  <a:srgbClr val="0066CC"/>
                </a:solidFill>
                <a:effectLst/>
                <a:hlinkClick r:id="rId3"/>
              </a:rPr>
              <a:t>decreto</a:t>
            </a:r>
            <a:r>
              <a:rPr lang="it-IT" u="sng" dirty="0">
                <a:solidFill>
                  <a:srgbClr val="0066CC"/>
                </a:solidFill>
                <a:effectLst/>
                <a:hlinkClick r:id="rId3"/>
              </a:rPr>
              <a:t> legislativo 30 marzo 2001, n. 165</a:t>
            </a:r>
            <a:r>
              <a:rPr lang="it-IT" dirty="0"/>
              <a:t>, le parole «la semplificazione e» sono soppresse e </a:t>
            </a:r>
            <a:r>
              <a:rPr lang="it-IT" b="1" dirty="0"/>
              <a:t>le parole «di nuove figure e competenze professionali» sono sostituite dalle seguenti: «e alla definizione dei nuovi profili professionali individuati dalla contrattazione collettiva, con particolare riguardo all'insieme di conoscenze</a:t>
            </a:r>
            <a:r>
              <a:rPr lang="it-IT" dirty="0"/>
              <a:t>, </a:t>
            </a:r>
            <a:r>
              <a:rPr lang="it-IT" b="1" i="1" dirty="0">
                <a:effectLst/>
              </a:rPr>
              <a:t>((competenze e capacità del personale))</a:t>
            </a:r>
            <a:r>
              <a:rPr lang="it-IT" dirty="0"/>
              <a:t> </a:t>
            </a:r>
            <a:r>
              <a:rPr lang="it-IT" b="1" dirty="0"/>
              <a:t>da assumere anche per sostenere la transizione digitale ed ecologica della pubblica amministrazion</a:t>
            </a:r>
            <a:r>
              <a:rPr lang="it-IT" dirty="0"/>
              <a:t>e </a:t>
            </a:r>
            <a:r>
              <a:rPr lang="it-IT" b="1" i="1" dirty="0">
                <a:effectLst/>
              </a:rPr>
              <a:t>((e relative anche a strumenti e tecniche di progettazione e partecipazione a bandi nazionali ed europei, nonché' alla gestione dei relativi finanziamenti))</a:t>
            </a:r>
            <a:r>
              <a:rPr lang="it-IT" dirty="0"/>
              <a:t>». </a:t>
            </a:r>
          </a:p>
          <a:p>
            <a:pPr algn="just"/>
            <a:r>
              <a:rPr lang="it-IT" dirty="0"/>
              <a:t>2. In fase di prima applicazione delle disposizioni di cui all'</a:t>
            </a:r>
            <a:r>
              <a:rPr lang="it-IT" u="sng" dirty="0">
                <a:solidFill>
                  <a:srgbClr val="0066CC"/>
                </a:solidFill>
                <a:effectLst/>
                <a:hlinkClick r:id="rId4"/>
              </a:rPr>
              <a:t>articolo 6-ter del </a:t>
            </a:r>
            <a:r>
              <a:rPr lang="it-IT" b="1" u="sng" dirty="0">
                <a:solidFill>
                  <a:srgbClr val="0066CC"/>
                </a:solidFill>
                <a:effectLst/>
                <a:hlinkClick r:id="rId4"/>
              </a:rPr>
              <a:t>decreto</a:t>
            </a:r>
            <a:r>
              <a:rPr lang="it-IT" u="sng" dirty="0">
                <a:solidFill>
                  <a:srgbClr val="0066CC"/>
                </a:solidFill>
                <a:effectLst/>
                <a:hlinkClick r:id="rId4"/>
              </a:rPr>
              <a:t> legislativo 30 marzo 2001, n. 165</a:t>
            </a:r>
            <a:r>
              <a:rPr lang="it-IT" dirty="0"/>
              <a:t>, come modificato </a:t>
            </a:r>
            <a:r>
              <a:rPr lang="it-IT" b="1" i="1" dirty="0">
                <a:effectLst/>
              </a:rPr>
              <a:t>((dal presente articolo))</a:t>
            </a:r>
            <a:r>
              <a:rPr lang="it-IT" dirty="0"/>
              <a:t>, le linee di indirizzo sono emanate entro il 30 giugno </a:t>
            </a:r>
            <a:r>
              <a:rPr lang="it-IT" b="1" dirty="0">
                <a:effectLst/>
              </a:rPr>
              <a:t>2022</a:t>
            </a:r>
            <a:r>
              <a:rPr lang="it-IT" dirty="0"/>
              <a:t> </a:t>
            </a:r>
            <a:r>
              <a:rPr lang="it-IT" b="1" i="1" dirty="0">
                <a:effectLst/>
              </a:rPr>
              <a:t>((, previo accordo in sede di Conferenza unificata ai sensi dell'</a:t>
            </a:r>
            <a:r>
              <a:rPr lang="it-IT" b="1" i="1" u="sng" dirty="0">
                <a:solidFill>
                  <a:srgbClr val="0066CC"/>
                </a:solidFill>
                <a:effectLst/>
                <a:hlinkClick r:id="rId5"/>
              </a:rPr>
              <a:t>articolo 9, comma 2, lettera c), del decreto legislativo 28 agosto 1997, n. 281</a:t>
            </a:r>
            <a:r>
              <a:rPr lang="it-IT" b="1" i="1" dirty="0">
                <a:effectLst/>
              </a:rPr>
              <a:t>))</a:t>
            </a:r>
            <a:r>
              <a:rPr lang="it-IT" dirty="0"/>
              <a:t>.</a:t>
            </a:r>
          </a:p>
          <a:p>
            <a:pPr algn="just"/>
            <a:endParaRPr lang="it-IT"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7</a:t>
            </a:fld>
            <a:endParaRPr lang="it-IT"/>
          </a:p>
        </p:txBody>
      </p:sp>
    </p:spTree>
    <p:extLst>
      <p:ext uri="{BB962C8B-B14F-4D97-AF65-F5344CB8AC3E}">
        <p14:creationId xmlns:p14="http://schemas.microsoft.com/office/powerpoint/2010/main" val="282016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b="1" dirty="0" err="1"/>
              <a:t>D.lgs</a:t>
            </a:r>
            <a:r>
              <a:rPr lang="it-IT" b="1" dirty="0"/>
              <a:t> 80/2021 - Art. 3 Misure per la valorizzazione del personale e per il riconoscimento del merito </a:t>
            </a:r>
          </a:p>
          <a:p>
            <a:pPr marL="228586" indent="-228586" algn="just">
              <a:buAutoNum type="arabicPeriod"/>
            </a:pPr>
            <a:r>
              <a:rPr lang="it-IT" dirty="0"/>
              <a:t>All'articolo 52 del decreto legislativo 30 marzo 2001, n. 165, il comma 1-bis è sostituito dal seguente: </a:t>
            </a:r>
          </a:p>
          <a:p>
            <a:pPr marL="228586" indent="-228586" algn="just">
              <a:buAutoNum type="arabicPeriod"/>
            </a:pPr>
            <a:endParaRPr lang="it-IT" dirty="0"/>
          </a:p>
          <a:p>
            <a:pPr marL="0" indent="0" algn="just">
              <a:buNone/>
            </a:pPr>
            <a:r>
              <a:rPr lang="it-IT" dirty="0"/>
              <a:t>1-bis. </a:t>
            </a:r>
            <a:r>
              <a:rPr lang="it-IT" b="1" dirty="0"/>
              <a:t>I dipendenti pubblici, </a:t>
            </a:r>
            <a:r>
              <a:rPr lang="it-IT" b="0" dirty="0"/>
              <a:t>con esclusione dei dirigenti e del personale docente della scuola, delle accademie, dei conservatori e degli istituti assimilati</a:t>
            </a:r>
            <a:r>
              <a:rPr lang="it-IT" b="1" dirty="0"/>
              <a:t>, sono inquadrati in almeno tre distinte aree funzionali. La contrattazione collettiva individua un'ulteriore area per l'inquadramento del personale di elevata qualificazione. Le progressioni all'interno della stessa area avvengono, con modalità stabilite dalla contrattazione collettiva, in funzione delle capacità culturali e professionali e dell'esperienza maturata e secondo principi di selettività, in funzione della qualità dell'attività svolta e dei risultati conseguiti, attraverso l'attribuzione di fasce di merito. Fatta salva una riserva di almeno il 50 per cento delle posizioni disponibili destinata all'accesso dall'esterno, le progressioni fra le aree e, negli enti locali, anche fra qualifiche diverse, avvengono tramite procedura comparativa basata sulla valutazione positiva conseguita dal dipendente negli ultimi tre anni in servizio, sull'assenza di provvedimenti disciplinari, sul possesso di titoli o competenze professionali ovvero di studio ulteriori rispetto a quelli previsti per l'accesso all'area dall'esterno, nonché' sul numero e sulla tipologia de gli incarichi rivestiti. In sede di revisione degli ordinamenti professionali, i contratti collettivi nazionali di lavoro di comparto per il periodo 2019-2021 possono definire tabelle di corrispondenza tra vecchi e nuovi inquadramenti, ad esclusione dell'area di cui al secondo periodo, sulla base di requisiti di esperienza e professionalità maturate ed effettivamente utilizzate dall'amministrazione di appartenenza per almeno cinque anni, anche in deroga al possesso del titolo di studio richiesto per l'accesso all'area dall'esterno. All'attuazione del presente comma si provvede nei limiti delle risorse destinate ad assunzioni di personale a tempo indeterminato disponibili a legislazione vigente.»</a:t>
            </a:r>
            <a:r>
              <a:rPr lang="it-IT" dirty="0"/>
              <a:t>. </a:t>
            </a:r>
          </a:p>
          <a:p>
            <a:pPr marL="0" indent="0" algn="just">
              <a:buNone/>
            </a:pPr>
            <a:endParaRPr lang="it-IT" dirty="0"/>
          </a:p>
          <a:p>
            <a:pPr algn="just"/>
            <a:r>
              <a:rPr lang="it-IT" dirty="0"/>
              <a:t>2.   </a:t>
            </a:r>
            <a:r>
              <a:rPr lang="it-IT" b="1" dirty="0"/>
              <a:t>I limiti di spesa relativi al trattamento economico accessorio di cui all'articolo 23, comma 2, del decreto legislativo 25 maggio 2017, n. 75, compatibilmente con il raggiungimento degli obiettivi di finanza pubblica, possono essere superati, secondo criteri e modalità da definire nell'ambito dei contratti collettivi nazionali di lavoro e nei limiti delle risorse finanziarie destinate a tale finalità. </a:t>
            </a:r>
          </a:p>
        </p:txBody>
      </p:sp>
      <p:sp>
        <p:nvSpPr>
          <p:cNvPr id="4" name="Segnaposto numero diapositiva 3"/>
          <p:cNvSpPr>
            <a:spLocks noGrp="1"/>
          </p:cNvSpPr>
          <p:nvPr>
            <p:ph type="sldNum" sz="quarter" idx="5"/>
          </p:nvPr>
        </p:nvSpPr>
        <p:spPr/>
        <p:txBody>
          <a:bodyPr/>
          <a:lstStyle/>
          <a:p>
            <a:fld id="{C2301E45-D808-4155-8181-D6B227413C5B}" type="slidenum">
              <a:rPr lang="it-IT" smtClean="0"/>
              <a:t>8</a:t>
            </a:fld>
            <a:endParaRPr lang="it-IT"/>
          </a:p>
        </p:txBody>
      </p:sp>
    </p:spTree>
    <p:extLst>
      <p:ext uri="{BB962C8B-B14F-4D97-AF65-F5344CB8AC3E}">
        <p14:creationId xmlns:p14="http://schemas.microsoft.com/office/powerpoint/2010/main" val="99857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1" i="0" dirty="0">
                <a:solidFill>
                  <a:srgbClr val="2D353D"/>
                </a:solidFill>
                <a:effectLst/>
                <a:latin typeface="Fira Sans" panose="020B0503050000020004" pitchFamily="34" charset="0"/>
              </a:rPr>
              <a:t>Livelli e mansioni</a:t>
            </a:r>
          </a:p>
          <a:p>
            <a:pPr algn="l"/>
            <a:r>
              <a:rPr lang="it-IT" b="0" i="0" dirty="0">
                <a:solidFill>
                  <a:srgbClr val="2D353D"/>
                </a:solidFill>
                <a:effectLst/>
                <a:latin typeface="Domine"/>
              </a:rPr>
              <a:t>Il CCNL enti locali prevede specifici </a:t>
            </a:r>
            <a:r>
              <a:rPr lang="it-IT" b="1" i="0" dirty="0">
                <a:solidFill>
                  <a:srgbClr val="2D353D"/>
                </a:solidFill>
                <a:effectLst/>
                <a:latin typeface="Domine"/>
              </a:rPr>
              <a:t>livelli professionali</a:t>
            </a:r>
            <a:r>
              <a:rPr lang="it-IT" b="0" i="0" dirty="0">
                <a:solidFill>
                  <a:srgbClr val="2D353D"/>
                </a:solidFill>
                <a:effectLst/>
                <a:latin typeface="Domine"/>
              </a:rPr>
              <a:t>, allo scopo di garantire un’efficiente attuazione e gestione dei singolo compiti. Ecco di seguito i livelli previsti, in ordine decrescente a seconda di responsabilità, autonomia, competenza e laboriosità delle funzioni:</a:t>
            </a:r>
          </a:p>
          <a:p>
            <a:pPr algn="l">
              <a:buFont typeface="Arial" panose="020B0604020202020204" pitchFamily="34" charset="0"/>
              <a:buChar char="•"/>
            </a:pPr>
            <a:r>
              <a:rPr lang="it-IT" b="1" i="0" dirty="0">
                <a:solidFill>
                  <a:srgbClr val="2D353D"/>
                </a:solidFill>
                <a:effectLst/>
                <a:latin typeface="Domine"/>
              </a:rPr>
              <a:t>Livello D</a:t>
            </a:r>
            <a:r>
              <a:rPr lang="it-IT" b="0" i="0" dirty="0">
                <a:solidFill>
                  <a:srgbClr val="2D353D"/>
                </a:solidFill>
                <a:effectLst/>
                <a:latin typeface="Domine"/>
              </a:rPr>
              <a:t> (D7, D6, D5, D4, D3, D2, D1);</a:t>
            </a:r>
          </a:p>
          <a:p>
            <a:pPr algn="l">
              <a:buFont typeface="Arial" panose="020B0604020202020204" pitchFamily="34" charset="0"/>
              <a:buChar char="•"/>
            </a:pPr>
            <a:r>
              <a:rPr lang="it-IT" b="1" i="0" dirty="0">
                <a:solidFill>
                  <a:srgbClr val="2D353D"/>
                </a:solidFill>
                <a:effectLst/>
                <a:latin typeface="Domine"/>
              </a:rPr>
              <a:t>Livello C</a:t>
            </a:r>
            <a:r>
              <a:rPr lang="it-IT" b="0" i="0" dirty="0">
                <a:solidFill>
                  <a:srgbClr val="2D353D"/>
                </a:solidFill>
                <a:effectLst/>
                <a:latin typeface="Domine"/>
              </a:rPr>
              <a:t> (C6, C5, C4, C3, C2, C1);</a:t>
            </a:r>
          </a:p>
          <a:p>
            <a:pPr algn="l">
              <a:buFont typeface="Arial" panose="020B0604020202020204" pitchFamily="34" charset="0"/>
              <a:buChar char="•"/>
            </a:pPr>
            <a:r>
              <a:rPr lang="it-IT" b="1" i="0" dirty="0">
                <a:solidFill>
                  <a:srgbClr val="2D353D"/>
                </a:solidFill>
                <a:effectLst/>
                <a:latin typeface="Domine"/>
              </a:rPr>
              <a:t>Livello B</a:t>
            </a:r>
            <a:r>
              <a:rPr lang="it-IT" b="0" i="0" dirty="0">
                <a:solidFill>
                  <a:srgbClr val="2D353D"/>
                </a:solidFill>
                <a:effectLst/>
                <a:latin typeface="Domine"/>
              </a:rPr>
              <a:t> (B8, B7, B6, B5, B4, B3, B2, B1);</a:t>
            </a:r>
          </a:p>
          <a:p>
            <a:pPr algn="l">
              <a:buFont typeface="Arial" panose="020B0604020202020204" pitchFamily="34" charset="0"/>
              <a:buChar char="•"/>
            </a:pPr>
            <a:r>
              <a:rPr lang="it-IT" b="1" i="0" dirty="0">
                <a:solidFill>
                  <a:srgbClr val="2D353D"/>
                </a:solidFill>
                <a:effectLst/>
                <a:latin typeface="Domine"/>
              </a:rPr>
              <a:t>Livello A</a:t>
            </a:r>
            <a:r>
              <a:rPr lang="it-IT" b="0" i="0" dirty="0">
                <a:solidFill>
                  <a:srgbClr val="2D353D"/>
                </a:solidFill>
                <a:effectLst/>
                <a:latin typeface="Domine"/>
              </a:rPr>
              <a:t> (A6, A5, A4, A3, A2, A1)</a:t>
            </a:r>
          </a:p>
          <a:p>
            <a:endParaRPr lang="it-IT" b="1" dirty="0"/>
          </a:p>
          <a:p>
            <a:pPr algn="just"/>
            <a:r>
              <a:rPr lang="it-IT" dirty="0"/>
              <a:t>In chiave di semplificazione, tuttavia, </a:t>
            </a:r>
            <a:r>
              <a:rPr lang="it-IT" b="1" dirty="0"/>
              <a:t>per ciascuna area viene prevista un’unica posizione di accesso dall’esterno, eliminando le fasce economiche al loro interno</a:t>
            </a:r>
            <a:r>
              <a:rPr lang="it-IT" dirty="0"/>
              <a:t>. Dette aree corrispondono a livelli omogenei di competenze, conoscenze e capacità necessarie per l’espletamento di una vasta e diversificata gamma di attività lavorative, con equivalenza e fungibilità di mansioni ed esigibilità delle stesse in relazione alle esigenze dell’organizzazione del lavoro (art. 12). </a:t>
            </a:r>
            <a:r>
              <a:rPr lang="it-IT" b="1" dirty="0"/>
              <a:t>L’insieme dei requisiti indispensabili per l’inquadramento in ciascuna di queste aree viene individuato mediante le declaratorie del contratto, all’interno delle quali sono indicati a titolo esemplificativo alcuni profili professionali </a:t>
            </a:r>
            <a:r>
              <a:rPr lang="it-IT" dirty="0"/>
              <a:t>(i quali descrivono il contenuto professionale delle attribuzioni proprie dell’area). Saranno poi i singoli enti ad individuare tutti i profili necessari alle proprie esigenze, previo confronto con le OO.SS. (art. 5, comma 3, lettera c). </a:t>
            </a:r>
          </a:p>
          <a:p>
            <a:pPr algn="just"/>
            <a:endParaRPr lang="it-IT" dirty="0"/>
          </a:p>
          <a:p>
            <a:pPr algn="just"/>
            <a:r>
              <a:rPr lang="it-IT" dirty="0"/>
              <a:t>Per i neoassunti, l’accesso al nuovo ordinamento è regolato in base al livello di istruzione posseduto, mentre per il personale già in servizio il passaggio dal vecchio al nuovo inquadramento avviene, invece, automaticamente secondo la tabella B, allegata all’Ipotesi, di trasposizione automatica nel sistema di classificazione.</a:t>
            </a:r>
            <a:endParaRPr lang="it-IT" b="1" dirty="0"/>
          </a:p>
          <a:p>
            <a:pPr algn="just"/>
            <a:endParaRPr lang="it-IT" b="1" dirty="0"/>
          </a:p>
        </p:txBody>
      </p:sp>
      <p:sp>
        <p:nvSpPr>
          <p:cNvPr id="4" name="Segnaposto numero diapositiva 3"/>
          <p:cNvSpPr>
            <a:spLocks noGrp="1"/>
          </p:cNvSpPr>
          <p:nvPr>
            <p:ph type="sldNum" sz="quarter" idx="5"/>
          </p:nvPr>
        </p:nvSpPr>
        <p:spPr/>
        <p:txBody>
          <a:bodyPr/>
          <a:lstStyle/>
          <a:p>
            <a:fld id="{C2301E45-D808-4155-8181-D6B227413C5B}" type="slidenum">
              <a:rPr lang="it-IT" smtClean="0"/>
              <a:t>9</a:t>
            </a:fld>
            <a:endParaRPr lang="it-IT"/>
          </a:p>
        </p:txBody>
      </p:sp>
    </p:spTree>
    <p:extLst>
      <p:ext uri="{BB962C8B-B14F-4D97-AF65-F5344CB8AC3E}">
        <p14:creationId xmlns:p14="http://schemas.microsoft.com/office/powerpoint/2010/main" val="22220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858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746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28342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258622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77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12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80197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‹N›</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808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6253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4592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11/9/2022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‹N›</a:t>
            </a:fld>
            <a:endParaRPr lang="en-US"/>
          </a:p>
        </p:txBody>
      </p:sp>
    </p:spTree>
    <p:extLst>
      <p:ext uri="{BB962C8B-B14F-4D97-AF65-F5344CB8AC3E}">
        <p14:creationId xmlns:p14="http://schemas.microsoft.com/office/powerpoint/2010/main" val="379182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11/9/2022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‹N›</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135321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759CADBD-CD3F-630C-59C9-C556B64CD5E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alphaModFix/>
          </a:blip>
          <a:srcRect t="259" r="-1" b="-1"/>
          <a:stretch/>
        </p:blipFill>
        <p:spPr>
          <a:xfrm>
            <a:off x="0" y="57838"/>
            <a:ext cx="12188932" cy="6858000"/>
          </a:xfrm>
          <a:prstGeom prst="rect">
            <a:avLst/>
          </a:prstGeom>
        </p:spPr>
      </p:pic>
      <p:sp>
        <p:nvSpPr>
          <p:cNvPr id="11" name="Rectangle 10">
            <a:extLst>
              <a:ext uri="{FF2B5EF4-FFF2-40B4-BE49-F238E27FC236}">
                <a16:creationId xmlns:a16="http://schemas.microsoft.com/office/drawing/2014/main" id="{C89012F3-E872-4965-8202-7945C4E70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42DB23F-578C-4EE7-8963-3BA228C67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833D215-A2CC-8E0C-3B64-5832D84B2DA2}"/>
              </a:ext>
            </a:extLst>
          </p:cNvPr>
          <p:cNvSpPr>
            <a:spLocks noGrp="1"/>
          </p:cNvSpPr>
          <p:nvPr>
            <p:ph type="ctrTitle"/>
          </p:nvPr>
        </p:nvSpPr>
        <p:spPr>
          <a:xfrm>
            <a:off x="482600" y="1411760"/>
            <a:ext cx="6650871" cy="4956376"/>
          </a:xfrm>
        </p:spPr>
        <p:txBody>
          <a:bodyPr anchor="t">
            <a:normAutofit fontScale="90000"/>
          </a:bodyPr>
          <a:lstStyle/>
          <a:p>
            <a:pPr algn="ctr"/>
            <a:r>
              <a:rPr lang="it-IT" sz="2800" dirty="0">
                <a:solidFill>
                  <a:srgbClr val="FFFFFF"/>
                </a:solidFill>
              </a:rPr>
              <a:t>Ipotesi di Contratto Collettivo Nazionale di Lavoro</a:t>
            </a:r>
            <a:br>
              <a:rPr lang="it-IT" sz="2800" dirty="0">
                <a:solidFill>
                  <a:srgbClr val="FFFFFF"/>
                </a:solidFill>
              </a:rPr>
            </a:br>
            <a:r>
              <a:rPr lang="it-IT" sz="2800" dirty="0">
                <a:solidFill>
                  <a:srgbClr val="FFFFFF"/>
                </a:solidFill>
              </a:rPr>
              <a:t>relativo al personale del Comparto Funzioni Locali</a:t>
            </a:r>
            <a:br>
              <a:rPr lang="it-IT" sz="2800" dirty="0">
                <a:solidFill>
                  <a:srgbClr val="FFFFFF"/>
                </a:solidFill>
              </a:rPr>
            </a:br>
            <a:r>
              <a:rPr lang="it-IT" sz="2800" dirty="0">
                <a:solidFill>
                  <a:srgbClr val="FFFFFF"/>
                </a:solidFill>
              </a:rPr>
              <a:t>Triennio 2019 – 2021</a:t>
            </a:r>
            <a:br>
              <a:rPr lang="it-IT" sz="2800" dirty="0">
                <a:solidFill>
                  <a:srgbClr val="FFFFFF"/>
                </a:solidFill>
              </a:rPr>
            </a:br>
            <a:br>
              <a:rPr lang="it-IT" sz="2800" dirty="0">
                <a:solidFill>
                  <a:srgbClr val="FFFFFF"/>
                </a:solidFill>
              </a:rPr>
            </a:br>
            <a:br>
              <a:rPr lang="it-IT" sz="2800" dirty="0">
                <a:solidFill>
                  <a:srgbClr val="FFFFFF"/>
                </a:solidFill>
              </a:rPr>
            </a:br>
            <a:r>
              <a:rPr lang="it-IT" sz="2800" dirty="0">
                <a:solidFill>
                  <a:srgbClr val="FFFFFF"/>
                </a:solidFill>
              </a:rPr>
              <a:t>- </a:t>
            </a:r>
            <a:r>
              <a:rPr lang="it-IT" sz="1400" dirty="0">
                <a:solidFill>
                  <a:srgbClr val="FFFFFF"/>
                </a:solidFill>
              </a:rPr>
              <a:t>DPCM 22 luglio 2022  </a:t>
            </a:r>
            <a:r>
              <a:rPr lang="it-IT" sz="800" dirty="0"/>
              <a:t>Definizione di linee di indirizzo per l’individuazione dei nuovi fabbisogni professionali da parte delle amministrazioni  pubbliche. </a:t>
            </a:r>
            <a:br>
              <a:rPr lang="it-IT" sz="800" dirty="0"/>
            </a:br>
            <a:r>
              <a:rPr lang="it-IT" sz="2000" dirty="0">
                <a:solidFill>
                  <a:srgbClr val="FFFFFF"/>
                </a:solidFill>
              </a:rPr>
              <a:t>-</a:t>
            </a:r>
            <a:r>
              <a:rPr lang="it-IT" sz="2000" dirty="0"/>
              <a:t> </a:t>
            </a:r>
            <a:r>
              <a:rPr lang="it-IT" sz="1400" dirty="0">
                <a:solidFill>
                  <a:srgbClr val="FFFFFF"/>
                </a:solidFill>
              </a:rPr>
              <a:t>DL 80  del 09 giugno 2021</a:t>
            </a:r>
            <a:r>
              <a:rPr lang="it-IT" sz="800" dirty="0"/>
              <a:t>Misure urgenti per il rafforzamento della capacità amministrativa delle pubbliche amministrazioni funzionale     all'attuazione del Piano nazionale di ripresa e resilienza (PNRR) e per l'efficienza della giustizia</a:t>
            </a:r>
            <a:br>
              <a:rPr lang="it-IT" sz="2800" dirty="0">
                <a:solidFill>
                  <a:srgbClr val="FFFFFF"/>
                </a:solidFill>
              </a:rPr>
            </a:br>
            <a:br>
              <a:rPr lang="it-IT" sz="2800" dirty="0">
                <a:solidFill>
                  <a:srgbClr val="FFFFFF"/>
                </a:solidFill>
              </a:rPr>
            </a:br>
            <a:br>
              <a:rPr lang="it-IT" sz="2800" dirty="0">
                <a:solidFill>
                  <a:srgbClr val="FFFFFF"/>
                </a:solidFill>
              </a:rPr>
            </a:br>
            <a:br>
              <a:rPr lang="it-IT" sz="2800" dirty="0">
                <a:solidFill>
                  <a:srgbClr val="FFFFFF"/>
                </a:solidFill>
              </a:rPr>
            </a:br>
            <a:br>
              <a:rPr lang="it-IT" sz="2800" dirty="0">
                <a:solidFill>
                  <a:srgbClr val="FFFFFF"/>
                </a:solidFill>
              </a:rPr>
            </a:br>
            <a:endParaRPr lang="it-IT" sz="1600" dirty="0">
              <a:solidFill>
                <a:srgbClr val="FFFFFF"/>
              </a:solidFill>
              <a:latin typeface="Fairwater Script" panose="020B0604020202020204" pitchFamily="2" charset="0"/>
            </a:endParaRPr>
          </a:p>
        </p:txBody>
      </p:sp>
      <p:sp>
        <p:nvSpPr>
          <p:cNvPr id="3" name="Sottotitolo 2">
            <a:extLst>
              <a:ext uri="{FF2B5EF4-FFF2-40B4-BE49-F238E27FC236}">
                <a16:creationId xmlns:a16="http://schemas.microsoft.com/office/drawing/2014/main" id="{AD1B7580-65CE-6689-565C-5702B88192B0}"/>
              </a:ext>
            </a:extLst>
          </p:cNvPr>
          <p:cNvSpPr>
            <a:spLocks noGrp="1"/>
          </p:cNvSpPr>
          <p:nvPr>
            <p:ph type="subTitle" idx="1"/>
          </p:nvPr>
        </p:nvSpPr>
        <p:spPr>
          <a:xfrm>
            <a:off x="7436831" y="4201721"/>
            <a:ext cx="4472402" cy="1949813"/>
          </a:xfrm>
        </p:spPr>
        <p:txBody>
          <a:bodyPr anchor="b">
            <a:normAutofit fontScale="92500" lnSpcReduction="20000"/>
          </a:bodyPr>
          <a:lstStyle/>
          <a:p>
            <a:pPr algn="ctr"/>
            <a:endParaRPr lang="it-IT" dirty="0">
              <a:solidFill>
                <a:srgbClr val="FFFFFF"/>
              </a:solidFill>
            </a:endParaRPr>
          </a:p>
          <a:p>
            <a:pPr algn="ctr"/>
            <a:r>
              <a:rPr lang="it-IT" sz="3000" dirty="0">
                <a:solidFill>
                  <a:srgbClr val="FFFFFF"/>
                </a:solidFill>
                <a:latin typeface="CoronetPS" panose="03030502040406070605" pitchFamily="66" charset="0"/>
              </a:rPr>
              <a:t>a cura di</a:t>
            </a:r>
          </a:p>
          <a:p>
            <a:pPr algn="ctr"/>
            <a:r>
              <a:rPr lang="it-IT" sz="3200" dirty="0">
                <a:solidFill>
                  <a:srgbClr val="FFFFFF"/>
                </a:solidFill>
                <a:latin typeface="CoronetPS" panose="03030502040406070605" pitchFamily="66" charset="0"/>
              </a:rPr>
              <a:t>Dott. Rag. Pietro Parisi</a:t>
            </a:r>
          </a:p>
          <a:p>
            <a:pPr algn="ctr"/>
            <a:r>
              <a:rPr lang="it-IT" sz="1500" i="1" dirty="0">
                <a:solidFill>
                  <a:srgbClr val="FFFFFF"/>
                </a:solidFill>
                <a:latin typeface="Agency FB" panose="020B0503020202020204" pitchFamily="34" charset="0"/>
              </a:rPr>
              <a:t>Commercialista – Revisore contabile</a:t>
            </a:r>
          </a:p>
          <a:p>
            <a:pPr algn="ctr"/>
            <a:r>
              <a:rPr lang="it-IT" sz="1500" i="1" dirty="0">
                <a:solidFill>
                  <a:srgbClr val="FFFFFF"/>
                </a:solidFill>
                <a:latin typeface="Agency FB" panose="020B0503020202020204" pitchFamily="34" charset="0"/>
              </a:rPr>
              <a:t>Presidente Commissione di Studio «Enti locali» c/o Ordine di Modena</a:t>
            </a:r>
          </a:p>
          <a:p>
            <a:pPr algn="r"/>
            <a:endParaRPr lang="it-IT" dirty="0">
              <a:solidFill>
                <a:srgbClr val="FFFFFF"/>
              </a:solidFill>
            </a:endParaRPr>
          </a:p>
        </p:txBody>
      </p:sp>
      <p:cxnSp>
        <p:nvCxnSpPr>
          <p:cNvPr id="17" name="Straight Connector 16">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pic>
        <p:nvPicPr>
          <p:cNvPr id="5" name="Picture 3" descr="L:\InRete\CONTAB. STUDIO\Speranzoni Pietro\carta Intestata\Logo Ord.jpg">
            <a:extLst>
              <a:ext uri="{FF2B5EF4-FFF2-40B4-BE49-F238E27FC236}">
                <a16:creationId xmlns:a16="http://schemas.microsoft.com/office/drawing/2014/main" id="{51EAE8C4-847C-3017-B3E9-346ECBC29A53}"/>
              </a:ext>
            </a:extLst>
          </p:cNvPr>
          <p:cNvPicPr>
            <a:picLocks noChangeAspect="1" noChangeArrowheads="1"/>
          </p:cNvPicPr>
          <p:nvPr/>
        </p:nvPicPr>
        <p:blipFill>
          <a:blip r:embed="rId6" cstate="print"/>
          <a:srcRect/>
          <a:stretch>
            <a:fillRect/>
          </a:stretch>
        </p:blipFill>
        <p:spPr bwMode="auto">
          <a:xfrm>
            <a:off x="7436831" y="547664"/>
            <a:ext cx="4392488" cy="864096"/>
          </a:xfrm>
          <a:prstGeom prst="rect">
            <a:avLst/>
          </a:prstGeom>
          <a:noFill/>
          <a:ln w="9525">
            <a:noFill/>
            <a:miter lim="800000"/>
            <a:headEnd/>
            <a:tailEnd/>
          </a:ln>
        </p:spPr>
      </p:pic>
      <p:sp>
        <p:nvSpPr>
          <p:cNvPr id="7" name="CasellaDiTesto 6">
            <a:extLst>
              <a:ext uri="{FF2B5EF4-FFF2-40B4-BE49-F238E27FC236}">
                <a16:creationId xmlns:a16="http://schemas.microsoft.com/office/drawing/2014/main" id="{F4840300-60D4-1824-A981-1307AE231BCF}"/>
              </a:ext>
            </a:extLst>
          </p:cNvPr>
          <p:cNvSpPr txBox="1"/>
          <p:nvPr/>
        </p:nvSpPr>
        <p:spPr>
          <a:xfrm>
            <a:off x="8527055" y="1959425"/>
            <a:ext cx="3182344" cy="646331"/>
          </a:xfrm>
          <a:prstGeom prst="rect">
            <a:avLst/>
          </a:prstGeom>
          <a:noFill/>
        </p:spPr>
        <p:txBody>
          <a:bodyPr wrap="square">
            <a:spAutoFit/>
          </a:bodyPr>
          <a:lstStyle/>
          <a:p>
            <a:pPr algn="ctr"/>
            <a:r>
              <a:rPr lang="it-IT" sz="1800" dirty="0">
                <a:solidFill>
                  <a:srgbClr val="FFFFFF"/>
                </a:solidFill>
                <a:latin typeface="Fairwater Script" panose="020B0604020202020204" pitchFamily="2" charset="0"/>
              </a:rPr>
              <a:t>Modena 1</a:t>
            </a:r>
            <a:r>
              <a:rPr kumimoji="0" lang="it-IT" sz="1600" b="0" i="0" u="none" strike="noStrike" kern="1200" cap="none" spc="0" normalizeH="0" baseline="0" noProof="0" dirty="0">
                <a:ln>
                  <a:noFill/>
                </a:ln>
                <a:solidFill>
                  <a:srgbClr val="FFFFFF"/>
                </a:solidFill>
                <a:effectLst/>
                <a:uLnTx/>
                <a:uFillTx/>
                <a:latin typeface="Fairwater Script" panose="020B0604020202020204" pitchFamily="2" charset="0"/>
                <a:ea typeface="+mj-ea"/>
                <a:cs typeface="+mj-cs"/>
              </a:rPr>
              <a:t> Modena 12 novembre </a:t>
            </a:r>
            <a:r>
              <a:rPr lang="it-IT" i="1" dirty="0">
                <a:latin typeface="Agency FB" panose="020B0503020202020204" pitchFamily="34" charset="0"/>
                <a:ea typeface="+mj-ea"/>
                <a:cs typeface="+mj-cs"/>
              </a:rPr>
              <a:t>Modena </a:t>
            </a:r>
            <a:r>
              <a:rPr kumimoji="0" lang="it-IT" b="0" i="1" u="none" strike="noStrike" kern="1200" cap="none" spc="0" normalizeH="0" baseline="0" noProof="0" dirty="0">
                <a:ln>
                  <a:noFill/>
                </a:ln>
                <a:effectLst/>
                <a:uLnTx/>
                <a:uFillTx/>
                <a:latin typeface="Agency FB" panose="020B0503020202020204" pitchFamily="34" charset="0"/>
                <a:ea typeface="+mj-ea"/>
                <a:cs typeface="+mj-cs"/>
              </a:rPr>
              <a:t> 1</a:t>
            </a:r>
            <a:r>
              <a:rPr lang="it-IT" i="1" dirty="0">
                <a:latin typeface="Agency FB" panose="020B0503020202020204" pitchFamily="34" charset="0"/>
              </a:rPr>
              <a:t>2 novembre 2022</a:t>
            </a:r>
          </a:p>
        </p:txBody>
      </p:sp>
    </p:spTree>
    <p:extLst>
      <p:ext uri="{BB962C8B-B14F-4D97-AF65-F5344CB8AC3E}">
        <p14:creationId xmlns:p14="http://schemas.microsoft.com/office/powerpoint/2010/main" val="201714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A8536-6527-6A86-9172-42B867E1E525}"/>
              </a:ext>
            </a:extLst>
          </p:cNvPr>
          <p:cNvSpPr>
            <a:spLocks noGrp="1"/>
          </p:cNvSpPr>
          <p:nvPr>
            <p:ph type="ctrTitle"/>
          </p:nvPr>
        </p:nvSpPr>
        <p:spPr>
          <a:xfrm>
            <a:off x="482600" y="484743"/>
            <a:ext cx="10506991" cy="308472"/>
          </a:xfrm>
        </p:spPr>
        <p:txBody>
          <a:bodyPr/>
          <a:lstStyle/>
          <a:p>
            <a:pPr algn="ctr"/>
            <a:r>
              <a:rPr lang="it-IT" sz="1400" dirty="0"/>
              <a:t>Titolo III – ordinamento professionale</a:t>
            </a:r>
          </a:p>
        </p:txBody>
      </p:sp>
      <p:sp>
        <p:nvSpPr>
          <p:cNvPr id="3" name="Sottotitolo 2">
            <a:extLst>
              <a:ext uri="{FF2B5EF4-FFF2-40B4-BE49-F238E27FC236}">
                <a16:creationId xmlns:a16="http://schemas.microsoft.com/office/drawing/2014/main" id="{9AC7C0BF-D486-9F75-9E91-EDA46B10F935}"/>
              </a:ext>
            </a:extLst>
          </p:cNvPr>
          <p:cNvSpPr>
            <a:spLocks noGrp="1"/>
          </p:cNvSpPr>
          <p:nvPr>
            <p:ph type="subTitle" idx="1"/>
          </p:nvPr>
        </p:nvSpPr>
        <p:spPr>
          <a:xfrm>
            <a:off x="0" y="793215"/>
            <a:ext cx="12192000" cy="5580042"/>
          </a:xfrm>
        </p:spPr>
        <p:txBody>
          <a:bodyPr>
            <a:normAutofit fontScale="77500" lnSpcReduction="20000"/>
          </a:bodyPr>
          <a:lstStyle/>
          <a:p>
            <a:pPr algn="just">
              <a:defRPr/>
            </a:pPr>
            <a:r>
              <a:rPr lang="it-IT" sz="1600" dirty="0">
                <a:solidFill>
                  <a:srgbClr val="FF0000"/>
                </a:solidFill>
              </a:rPr>
              <a:t>                                                                                                                                                                                                                        le  c.d. «PROGRESSIONI» regime transitorio</a:t>
            </a:r>
          </a:p>
          <a:p>
            <a:pPr algn="just">
              <a:defRPr/>
            </a:pPr>
            <a:endParaRPr lang="it-IT" sz="1600" dirty="0">
              <a:solidFill>
                <a:srgbClr val="FF0000"/>
              </a:solidFill>
            </a:endParaRPr>
          </a:p>
          <a:p>
            <a:pPr algn="just">
              <a:defRPr/>
            </a:pPr>
            <a:r>
              <a:rPr lang="it-IT" sz="1500" dirty="0"/>
              <a:t>Le procedure per l’attribuzione di progressioni economiche definite dai contratti integrativi già sottoscritti alla data di entrata in vigore del nuovo ordinamento di cui al comma 1 sono portate a termine e concluse sulla base della previgente disciplina. (art. 13 comma 4 CCNL 2019-2021)</a:t>
            </a:r>
          </a:p>
          <a:p>
            <a:pPr algn="just"/>
            <a:r>
              <a:rPr lang="it-IT" sz="1500" dirty="0"/>
              <a:t>In applicazione dell’art. 52, comma 1-bis, penultimo periodo, del D.lgs. n. 165/2001, </a:t>
            </a:r>
            <a:r>
              <a:rPr lang="it-IT" sz="1500" b="1" dirty="0"/>
              <a:t>al fine di tener conto dell’esperienza e professionalità maturate ed effettivamente utilizzate dall’amministrazione di appartenenza, in fase di prima applicazione del nuovo ordinamento professionale e, comunque, entro il termine del </a:t>
            </a:r>
            <a:r>
              <a:rPr lang="it-IT" sz="1500" b="1" dirty="0">
                <a:solidFill>
                  <a:srgbClr val="FF0000"/>
                </a:solidFill>
              </a:rPr>
              <a:t>31 dicembre 2025</a:t>
            </a:r>
            <a:r>
              <a:rPr lang="it-IT" sz="1500" b="1" dirty="0"/>
              <a:t>, la progressione tra le aree può aver luogo con procedure valutative cui sono ammessi i dipendenti in servizio in possesso dei requisiti indicati nella allegata Tabella C di Corrispondenza.</a:t>
            </a:r>
            <a:r>
              <a:rPr lang="it-IT" sz="1500" dirty="0"/>
              <a:t> (art. 13 comma 6 CCNL 2019-2021) </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it-IT" sz="1500" dirty="0"/>
              <a:t>Le amministrazioni definiscono, in relazione alle caratteristiche proprie delle aree di destinazione e previo confronto di cui all’art. 5 (Confronto), i criteri per l’effettuazione delle procedure di cui al comma 6 sulla base dei seguenti elementi di valutazione a ciascuno dei quali deve essere attribuito un peso percentuale non inferiore al 20%: </a:t>
            </a:r>
          </a:p>
          <a:p>
            <a:pPr marR="0" lvl="0" algn="just" defTabSz="914400" rtl="0" eaLnBrk="1" fontAlgn="auto" latinLnBrk="0" hangingPunct="1">
              <a:lnSpc>
                <a:spcPct val="100000"/>
              </a:lnSpc>
              <a:spcBef>
                <a:spcPts val="1000"/>
              </a:spcBef>
              <a:spcAft>
                <a:spcPts val="0"/>
              </a:spcAft>
              <a:buClrTx/>
              <a:buSzTx/>
              <a:tabLst/>
              <a:defRPr/>
            </a:pPr>
            <a:r>
              <a:rPr lang="it-IT" sz="1500" dirty="0"/>
              <a:t>a) esperienza maturata nell’area di provenienza, anche a tempo determinato; </a:t>
            </a:r>
          </a:p>
          <a:p>
            <a:pPr marR="0" lvl="0" algn="just" defTabSz="914400" rtl="0" eaLnBrk="1" fontAlgn="auto" latinLnBrk="0" hangingPunct="1">
              <a:lnSpc>
                <a:spcPct val="100000"/>
              </a:lnSpc>
              <a:spcBef>
                <a:spcPts val="1000"/>
              </a:spcBef>
              <a:spcAft>
                <a:spcPts val="0"/>
              </a:spcAft>
              <a:buClrTx/>
              <a:buSzTx/>
              <a:tabLst/>
              <a:defRPr/>
            </a:pPr>
            <a:r>
              <a:rPr lang="it-IT" sz="1500" dirty="0"/>
              <a:t>b) titolo di studio; </a:t>
            </a:r>
          </a:p>
          <a:p>
            <a:pPr marR="0" lvl="0" algn="just" defTabSz="914400" rtl="0" eaLnBrk="1" fontAlgn="auto" latinLnBrk="0" hangingPunct="1">
              <a:lnSpc>
                <a:spcPct val="100000"/>
              </a:lnSpc>
              <a:spcBef>
                <a:spcPts val="1000"/>
              </a:spcBef>
              <a:spcAft>
                <a:spcPts val="0"/>
              </a:spcAft>
              <a:buClrTx/>
              <a:buSzTx/>
              <a:tabLst/>
              <a:defRPr/>
            </a:pPr>
            <a:r>
              <a:rPr lang="it-IT" sz="1500" dirty="0"/>
              <a:t>c) competenze professionali quali, a titolo esemplificativo, le competenze acquisite attraverso percorsi formativi, le competenze certificate (es. competenze informatiche o linguistiche), le competenze acquisite nei contesti lavorativi, le abilitazioni professionali. </a:t>
            </a:r>
            <a:r>
              <a:rPr kumimoji="0" lang="it-IT" sz="1500" b="0" i="0" u="none" strike="noStrike" kern="1200" cap="none" spc="0" normalizeH="0" baseline="0" noProof="0" dirty="0">
                <a:ln>
                  <a:noFill/>
                </a:ln>
                <a:solidFill>
                  <a:srgbClr val="000000"/>
                </a:solidFill>
                <a:effectLst/>
                <a:uLnTx/>
                <a:uFillTx/>
                <a:latin typeface="Seaford"/>
                <a:ea typeface="+mn-ea"/>
                <a:cs typeface="+mn-cs"/>
              </a:rPr>
              <a:t>(art. 13 comma 7 CCNL 2019-2021)</a:t>
            </a:r>
          </a:p>
          <a:p>
            <a:pPr algn="just">
              <a:defRPr/>
            </a:pPr>
            <a:r>
              <a:rPr lang="it-IT" sz="1500" dirty="0"/>
              <a:t>Le progressioni di cui al comma 6, ivi comprese quelle di cui all’art. 93 e art.107 sono finanziate mediante l’utilizzo delle risorse determinate ai sensi dell’art.1, comma 612, della L. n. 234 del 30.12.2021 (Legge di Bilancio 2022), in misura non superiore allo 0.55% del m.s. dell’anno 2018, relativo al personale destinatario del presente CCNL. (</a:t>
            </a:r>
            <a:r>
              <a:rPr lang="it-IT" sz="1500" dirty="0">
                <a:solidFill>
                  <a:srgbClr val="000000"/>
                </a:solidFill>
                <a:latin typeface="Seaford"/>
              </a:rPr>
              <a:t>art. 13 comma 8 CCNL 2019-2021)</a:t>
            </a:r>
            <a:r>
              <a:rPr lang="it-IT" sz="1500" i="1" dirty="0">
                <a:solidFill>
                  <a:srgbClr val="FF0000"/>
                </a:solidFill>
              </a:rPr>
              <a:t> </a:t>
            </a:r>
          </a:p>
          <a:p>
            <a:pPr algn="just">
              <a:defRPr/>
            </a:pPr>
            <a:r>
              <a:rPr lang="it-IT" sz="1500" i="1" dirty="0">
                <a:solidFill>
                  <a:srgbClr val="FF0000"/>
                </a:solidFill>
              </a:rPr>
              <a:t>Sotto il profilo finanziario, il meccanismo di progressione tra le aree previsto in via di prima applicazione dall’articolo 13, comma 6, dell’Ipotesi, potrà aver luogo all’interno del piano triennale dei fabbisogni di personale e delle dotazioni organiche, nonché nei limiti delle risorse di cui al richiamato articolo 1, comma 612, della legge n 234 del 2021 (determinate nella misura massima dello 0,55per cento del monte salari 2018, come dettagliato nella successiva tabella). A differenza di quanto stabilito per il comparto delle Funzioni Centrali, dunque, non sembra consentito agli enti locali avvalersi a tal fine delle risorse destinate alle assunzioni di personale a tempo indeterminato disponibili a legislazione vigente, dal momento che la clausola contrattuale di riferimento (comma 8 del citato articolo 13) non contiene l’avverbio “anche”.</a:t>
            </a:r>
            <a:endParaRPr lang="it-IT" sz="1500" dirty="0">
              <a:solidFill>
                <a:srgbClr val="000000"/>
              </a:solidFill>
              <a:latin typeface="Seaford"/>
            </a:endParaRPr>
          </a:p>
          <a:p>
            <a:pPr algn="just">
              <a:defRPr/>
            </a:pPr>
            <a:r>
              <a:rPr lang="it-IT" sz="1500" i="1" dirty="0">
                <a:solidFill>
                  <a:srgbClr val="FF0000"/>
                </a:solidFill>
              </a:rPr>
              <a:t>Sarà al riguardo importante che le procedure per le progressioni verticali, anche nel regime transitorio, siano strutturate in modo da rappresentare un incentivo all’impegno lavorativo e al raggiungimento dei risultati, evitando selezioni meramente basate su anzianità di servizio o competenze generali, nonché responsabilizzando adeguatamente i titolari delle strutture in cui si rendono disponibili le posizioni.</a:t>
            </a:r>
            <a:endParaRPr lang="it-IT" sz="1500" i="1" dirty="0">
              <a:solidFill>
                <a:srgbClr val="FF0000"/>
              </a:solidFill>
              <a:latin typeface="Seaford"/>
            </a:endParaRPr>
          </a:p>
          <a:p>
            <a:pPr algn="just"/>
            <a:endParaRPr lang="it-IT" sz="1600" b="1" dirty="0"/>
          </a:p>
        </p:txBody>
      </p:sp>
    </p:spTree>
    <p:extLst>
      <p:ext uri="{BB962C8B-B14F-4D97-AF65-F5344CB8AC3E}">
        <p14:creationId xmlns:p14="http://schemas.microsoft.com/office/powerpoint/2010/main" val="17078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A8536-6527-6A86-9172-42B867E1E525}"/>
              </a:ext>
            </a:extLst>
          </p:cNvPr>
          <p:cNvSpPr>
            <a:spLocks noGrp="1"/>
          </p:cNvSpPr>
          <p:nvPr>
            <p:ph type="ctrTitle"/>
          </p:nvPr>
        </p:nvSpPr>
        <p:spPr>
          <a:xfrm>
            <a:off x="482600" y="484743"/>
            <a:ext cx="10506991" cy="308472"/>
          </a:xfrm>
        </p:spPr>
        <p:txBody>
          <a:bodyPr/>
          <a:lstStyle/>
          <a:p>
            <a:pPr algn="ctr"/>
            <a:r>
              <a:rPr lang="it-IT" sz="1400" dirty="0"/>
              <a:t>Titolo III – ordinamento professionale</a:t>
            </a:r>
          </a:p>
        </p:txBody>
      </p:sp>
      <p:sp>
        <p:nvSpPr>
          <p:cNvPr id="3" name="Sottotitolo 2">
            <a:extLst>
              <a:ext uri="{FF2B5EF4-FFF2-40B4-BE49-F238E27FC236}">
                <a16:creationId xmlns:a16="http://schemas.microsoft.com/office/drawing/2014/main" id="{9AC7C0BF-D486-9F75-9E91-EDA46B10F935}"/>
              </a:ext>
            </a:extLst>
          </p:cNvPr>
          <p:cNvSpPr>
            <a:spLocks noGrp="1"/>
          </p:cNvSpPr>
          <p:nvPr>
            <p:ph type="subTitle" idx="1"/>
          </p:nvPr>
        </p:nvSpPr>
        <p:spPr>
          <a:xfrm>
            <a:off x="0" y="793215"/>
            <a:ext cx="12192000" cy="5580042"/>
          </a:xfrm>
        </p:spPr>
        <p:txBody>
          <a:bodyPr>
            <a:normAutofit/>
          </a:bodyPr>
          <a:lstStyle/>
          <a:p>
            <a:pPr algn="just">
              <a:defRPr/>
            </a:pPr>
            <a:r>
              <a:rPr lang="it-IT" sz="1600" dirty="0">
                <a:solidFill>
                  <a:srgbClr val="FF0000"/>
                </a:solidFill>
              </a:rPr>
              <a:t>                                                                                                                                                                           le  c.d. «PROGRESSIONI» </a:t>
            </a:r>
          </a:p>
          <a:p>
            <a:pPr algn="just">
              <a:defRPr/>
            </a:pPr>
            <a:r>
              <a:rPr lang="it-IT" sz="1200" dirty="0"/>
              <a:t>In sostituzione delle posizioni economiche interne alle precedenti categorie, il nuovo accordo prevede che la progressione c.d. “ in orizzontale” possa avvenire attraverso l’assegnazione di “differenziali stipendiali”, come da </a:t>
            </a:r>
            <a:r>
              <a:rPr lang="it-IT" sz="1400" b="1" dirty="0"/>
              <a:t>Tabella A</a:t>
            </a:r>
            <a:r>
              <a:rPr lang="it-IT" sz="1200" dirty="0"/>
              <a:t> da intendersi come incrementi stabili dello stipendio (art. 14), tutti di pari importo (si veda la tabella riportata sotto); al riguardo, l’Ipotesi definisce le tempistiche e il numero massimo dei differenziali conseguibili nel periodo di permanenza del dipendente nella medesima area, riaffermando altresì il principio che l’attribuzione degli scatti retributivi debba avvenire attraverso procedure selettive, sulla base di criteri e modalità da definirsi in sede di contrattazione integrativa, oltre che in ragione delle valutazioni conseguite e della professionalità maturata, in linea peraltro con quanto richiesto dall’art. 3 del D.L. n. 80/2021, che ha modificato l’art. 52, comma 1-bis, del D.lgs. n. 165/2001. Di regola, i dipendenti potranno partecipare alle procedure selettive per i differenziali stipendiali ogni tre anni, ma la contrattazione integrativa potrà stabilire un tempo più breve (2 anni) o più lungo (4 anni)</a:t>
            </a:r>
          </a:p>
          <a:p>
            <a:pPr algn="just">
              <a:defRPr/>
            </a:pPr>
            <a:r>
              <a:rPr lang="it-IT" sz="1200" dirty="0">
                <a:solidFill>
                  <a:srgbClr val="FF0000"/>
                </a:solidFill>
              </a:rPr>
              <a:t>FUNZIONARI ED ELEVATA QUALIFICAZIONE 1.600 - 6</a:t>
            </a:r>
          </a:p>
          <a:p>
            <a:pPr algn="just">
              <a:defRPr/>
            </a:pPr>
            <a:r>
              <a:rPr lang="it-IT" sz="1200" dirty="0">
                <a:solidFill>
                  <a:srgbClr val="FF0000"/>
                </a:solidFill>
              </a:rPr>
              <a:t>ISTRUTTORI 750 - 5</a:t>
            </a:r>
          </a:p>
          <a:p>
            <a:pPr algn="just">
              <a:defRPr/>
            </a:pPr>
            <a:r>
              <a:rPr lang="it-IT" sz="1200" dirty="0">
                <a:solidFill>
                  <a:srgbClr val="FF0000"/>
                </a:solidFill>
              </a:rPr>
              <a:t>OPERATORI ESPERTI 650 -  5</a:t>
            </a:r>
          </a:p>
          <a:p>
            <a:pPr algn="just">
              <a:defRPr/>
            </a:pPr>
            <a:r>
              <a:rPr lang="it-IT" sz="1200" dirty="0">
                <a:solidFill>
                  <a:srgbClr val="FF0000"/>
                </a:solidFill>
              </a:rPr>
              <a:t>OPERATORI 550 - 5</a:t>
            </a:r>
          </a:p>
          <a:p>
            <a:pPr algn="just">
              <a:defRPr/>
            </a:pPr>
            <a:r>
              <a:rPr lang="it-IT" sz="1200" dirty="0"/>
              <a:t>L’art. 14, comma 3, conferma poi </a:t>
            </a:r>
            <a:r>
              <a:rPr lang="it-IT" sz="1200" b="1" dirty="0"/>
              <a:t>la decorrenza della progressione economica al primo gennaio dell’anno in cui viene sottoscritto il contratto integrativo</a:t>
            </a:r>
            <a:r>
              <a:rPr lang="it-IT" sz="1200" dirty="0"/>
              <a:t>, anziché dell’anno in cui viene completata la procedura selettiva. Sul punto, appare opportuno richiamare quanto già osservato in passato dalla Corte dei conti (in sede di certificazione del CCNL delle Funzioni Locali 2016- 2018) in merito all’esigenza che siano tempestivamente definiti i criteri per l’esperimento delle procedure selettive, che siano assicurati i necessari requisiti di trasparenza e di attribuzione di fasce di merito, nonché che le predette procedure siano concluse celermente. </a:t>
            </a:r>
          </a:p>
          <a:p>
            <a:pPr algn="just">
              <a:defRPr/>
            </a:pPr>
            <a:r>
              <a:rPr lang="it-IT" sz="1200" dirty="0"/>
              <a:t>Le progressioni economiche all’interno delle aree continueranno ovviamente ad essere finanziate attraverso la quota di risorse con caratteristiche di stabilità e certezza del Fondo risorse decentrate (art. 79) allo scopo individuate in sede di contrattazione integrativa (art. 7, comma 4, lettera c). Deve però al riguardo ribadirsi che rimangano comunque fermi i limiti imposti dall’art. 23, comma 2, del D.lgs. n. 150/2009. Infine, per garantire i livelli stipendiali in essere al momento del passaggio al nuovo sistema classificatorio, al personale in servizio vengono mantenute le differenze retributive di maggior favore, ove esistenti in base al precedente inquadramento, a titolo di differenziale stipendiale di passaggio (art. 78, comma 3, lett. b), cui si potranno aggiungere, come detto, i nuovi differenziali stipendiali (progressioni economiche) attribuibili nel corso della vita lavorativa, ampliando così le potenzialità di crescita economica del personale in servizio.</a:t>
            </a:r>
            <a:endParaRPr lang="it-IT" sz="1600" dirty="0">
              <a:solidFill>
                <a:srgbClr val="FF0000"/>
              </a:solidFill>
            </a:endParaRPr>
          </a:p>
        </p:txBody>
      </p:sp>
    </p:spTree>
    <p:extLst>
      <p:ext uri="{BB962C8B-B14F-4D97-AF65-F5344CB8AC3E}">
        <p14:creationId xmlns:p14="http://schemas.microsoft.com/office/powerpoint/2010/main" val="184973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8549B7C-DE8F-830A-9A20-7DAC8F2803DF}"/>
              </a:ext>
            </a:extLst>
          </p:cNvPr>
          <p:cNvSpPr txBox="1"/>
          <p:nvPr/>
        </p:nvSpPr>
        <p:spPr>
          <a:xfrm>
            <a:off x="0" y="-1184755"/>
            <a:ext cx="12164992" cy="7571303"/>
          </a:xfrm>
          <a:prstGeom prst="rect">
            <a:avLst/>
          </a:prstGeom>
          <a:noFill/>
        </p:spPr>
        <p:txBody>
          <a:bodyPr wrap="square">
            <a:spAutoFit/>
          </a:bodyPr>
          <a:lstStyle/>
          <a:p>
            <a:endParaRPr lang="it-IT" dirty="0"/>
          </a:p>
          <a:p>
            <a:endParaRPr lang="it-IT" dirty="0"/>
          </a:p>
          <a:p>
            <a:endParaRPr lang="it-IT" dirty="0"/>
          </a:p>
          <a:p>
            <a:pPr algn="ctr"/>
            <a:endParaRPr lang="it-IT" dirty="0"/>
          </a:p>
          <a:p>
            <a:pPr algn="ctr"/>
            <a:endParaRPr lang="it-IT" sz="1800" dirty="0">
              <a:solidFill>
                <a:srgbClr val="FF0000"/>
              </a:solidFill>
            </a:endParaRPr>
          </a:p>
          <a:p>
            <a:pPr algn="ctr"/>
            <a:endParaRPr lang="it-IT" dirty="0">
              <a:solidFill>
                <a:srgbClr val="FF0000"/>
              </a:solidFill>
            </a:endParaRPr>
          </a:p>
          <a:p>
            <a:pPr algn="ctr"/>
            <a:r>
              <a:rPr lang="it-IT" sz="1800" dirty="0">
                <a:solidFill>
                  <a:srgbClr val="FF0000"/>
                </a:solidFill>
              </a:rPr>
              <a:t>   </a:t>
            </a:r>
            <a:r>
              <a:rPr lang="it-IT" sz="1800" dirty="0"/>
              <a:t>Titolo III – ordinamento professionale</a:t>
            </a:r>
            <a:r>
              <a:rPr lang="it-IT" sz="1800" dirty="0">
                <a:solidFill>
                  <a:srgbClr val="FF0000"/>
                </a:solidFill>
              </a:rPr>
              <a:t>   </a:t>
            </a:r>
          </a:p>
          <a:p>
            <a:pPr algn="ctr"/>
            <a:r>
              <a:rPr lang="it-IT" sz="1800" dirty="0">
                <a:solidFill>
                  <a:srgbClr val="FF0000"/>
                </a:solidFill>
              </a:rPr>
              <a:t>                                                                  </a:t>
            </a:r>
          </a:p>
          <a:p>
            <a:pPr algn="r"/>
            <a:r>
              <a:rPr lang="it-IT" sz="1800" dirty="0">
                <a:solidFill>
                  <a:srgbClr val="FF0000"/>
                </a:solidFill>
              </a:rPr>
              <a:t>   le  c.d. «PROGRESSIONI»  a regime</a:t>
            </a:r>
          </a:p>
          <a:p>
            <a:r>
              <a:rPr lang="it-IT" b="1" dirty="0"/>
              <a:t>Art. 15 Progressioni tra le aree</a:t>
            </a:r>
          </a:p>
          <a:p>
            <a:pPr algn="just"/>
            <a:r>
              <a:rPr lang="it-IT" b="1" dirty="0"/>
              <a:t>1. </a:t>
            </a:r>
            <a:r>
              <a:rPr lang="it-IT" dirty="0"/>
              <a:t>Ai sensi dell’art. 52, comma 1-bis del D.lgs. n. 165/2001, fatta salva una riserva di almeno il 50 per cento delle posizioni disponibili destinata all’accesso dall’esterno, gli Enti disciplinano le progressioni tra le aree tramite procedura comparativa basata: 25 - sulla valutazione positiva conseguita dal dipendente negli ultimi tre anni in servizio, o comunque le ultime tre valutazioni disponibili in ordine cronologico, qualora non sia stato possibile effettuare la valutazione a causa di assenza dal servizio in relazione ad una delle annualità; - sull’assenza di provvedimenti disciplinari; - sul possesso di titoli o competenze professionali ovvero di studio ulteriori rispetto a quelli previsti per l’accesso all’area dall’esterno; - sul numero e sulla tipologia degli incarichi rivestiti. </a:t>
            </a:r>
          </a:p>
          <a:p>
            <a:pPr algn="just"/>
            <a:r>
              <a:rPr lang="it-IT" b="1" dirty="0"/>
              <a:t>2. </a:t>
            </a:r>
            <a:r>
              <a:rPr lang="it-IT" dirty="0"/>
              <a:t>In caso di passaggio all’area immediatamente superiore, il dipendente, è esonerato dal periodo di prova ai sensi dell’art. 25 (Periodo di prova) comma 2 e, nel rispetto della disciplina vigente, conserva le giornate di ferie maturate e non fruite. Conserva, inoltre la retribuzione individuale di anzianità (RIA) che, conseguentemente non confluisce nel Fondo risorse decentrate. </a:t>
            </a:r>
          </a:p>
          <a:p>
            <a:pPr algn="just"/>
            <a:r>
              <a:rPr lang="it-IT" b="1" dirty="0"/>
              <a:t>3. </a:t>
            </a:r>
            <a:r>
              <a:rPr lang="it-IT" dirty="0"/>
              <a:t>Al dipendente viene attribuito il tabellare inziale per la nuova area. Qualora il trattamento economico in godimento acquisito per effetto della progressione economica, risulti superiore al predetto trattamento tabellare inziale, il dipendente conserva a titolo di assegno personale, a valere sul Fondo risorse decentrate, la differenza assorbibile nelle successive progressioni economiche all’interno della stessa area. Nel caso di progressione tra le aree del personale di cui alla sezione “Personale educativo e scolastico” di cui al Titolo IX, effettuate durante la fase di prima applicazione di cui all’art. 13, comma 6, si applica quanto previsto dall’art. 93, comma 2.</a:t>
            </a:r>
          </a:p>
        </p:txBody>
      </p:sp>
    </p:spTree>
    <p:extLst>
      <p:ext uri="{BB962C8B-B14F-4D97-AF65-F5344CB8AC3E}">
        <p14:creationId xmlns:p14="http://schemas.microsoft.com/office/powerpoint/2010/main" val="346217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A8536-6527-6A86-9172-42B867E1E525}"/>
              </a:ext>
            </a:extLst>
          </p:cNvPr>
          <p:cNvSpPr>
            <a:spLocks noGrp="1"/>
          </p:cNvSpPr>
          <p:nvPr>
            <p:ph type="ctrTitle"/>
          </p:nvPr>
        </p:nvSpPr>
        <p:spPr>
          <a:xfrm>
            <a:off x="482600" y="484743"/>
            <a:ext cx="10506991" cy="308472"/>
          </a:xfrm>
        </p:spPr>
        <p:txBody>
          <a:bodyPr/>
          <a:lstStyle/>
          <a:p>
            <a:pPr algn="ctr"/>
            <a:r>
              <a:rPr lang="it-IT" sz="1400" dirty="0"/>
              <a:t>Titolo III – ordinamento professionale</a:t>
            </a:r>
          </a:p>
        </p:txBody>
      </p:sp>
      <p:sp>
        <p:nvSpPr>
          <p:cNvPr id="3" name="Sottotitolo 2">
            <a:extLst>
              <a:ext uri="{FF2B5EF4-FFF2-40B4-BE49-F238E27FC236}">
                <a16:creationId xmlns:a16="http://schemas.microsoft.com/office/drawing/2014/main" id="{9AC7C0BF-D486-9F75-9E91-EDA46B10F935}"/>
              </a:ext>
            </a:extLst>
          </p:cNvPr>
          <p:cNvSpPr>
            <a:spLocks noGrp="1"/>
          </p:cNvSpPr>
          <p:nvPr>
            <p:ph type="subTitle" idx="1"/>
          </p:nvPr>
        </p:nvSpPr>
        <p:spPr>
          <a:xfrm>
            <a:off x="0" y="793214"/>
            <a:ext cx="12192000" cy="6064785"/>
          </a:xfrm>
        </p:spPr>
        <p:txBody>
          <a:bodyPr>
            <a:normAutofit/>
          </a:bodyPr>
          <a:lstStyle/>
          <a:p>
            <a:pPr algn="just">
              <a:defRPr/>
            </a:pPr>
            <a:r>
              <a:rPr lang="it-IT" sz="1400" dirty="0"/>
              <a:t>                                                                                                                                                                                                                                                     </a:t>
            </a:r>
            <a:r>
              <a:rPr lang="it-IT" sz="1400" b="1" dirty="0">
                <a:solidFill>
                  <a:srgbClr val="FF0000"/>
                </a:solidFill>
              </a:rPr>
              <a:t>E.Q.</a:t>
            </a:r>
          </a:p>
          <a:p>
            <a:pPr algn="just">
              <a:defRPr/>
            </a:pPr>
            <a:r>
              <a:rPr lang="it-IT" sz="1400" dirty="0"/>
              <a:t>Con l’entrata in vigore del presente CCNL gli incarichi di posizione organizzativa assumeranno la nuova denominazione di incarichi di Elevata Qualificazione. </a:t>
            </a:r>
          </a:p>
          <a:p>
            <a:pPr algn="just">
              <a:defRPr/>
            </a:pPr>
            <a:r>
              <a:rPr lang="it-IT" sz="1400" dirty="0"/>
              <a:t>Si tratta di poco più di un’operazione di mera ridenominazione, anche se accompagnata da tre importanti elementi di novità. </a:t>
            </a:r>
          </a:p>
          <a:p>
            <a:pPr algn="just">
              <a:defRPr/>
            </a:pPr>
            <a:r>
              <a:rPr lang="it-IT" sz="1400" dirty="0"/>
              <a:t>Per il resto, si tratta di riproporre, nei fatti, la stessa disciplina oggi vigente per le posizioni organizzative.</a:t>
            </a:r>
          </a:p>
          <a:p>
            <a:pPr algn="just">
              <a:defRPr/>
            </a:pPr>
            <a:r>
              <a:rPr lang="it-IT" sz="1100" dirty="0"/>
              <a:t>Gli incarichi di elevata qualificazione sono conferiti dall’ente al personale appartenente all’Area dei Funzionari, su posizioni di elevata responsabilità individuate preventivamente dallo stesso ente. </a:t>
            </a:r>
          </a:p>
          <a:p>
            <a:pPr algn="just">
              <a:defRPr/>
            </a:pPr>
            <a:r>
              <a:rPr lang="it-IT" sz="1100" dirty="0"/>
              <a:t>Le suddette posizioni sono distinte in due tipologie: </a:t>
            </a:r>
          </a:p>
          <a:p>
            <a:pPr marL="228600" indent="-228600" algn="just">
              <a:buAutoNum type="alphaLcParenR"/>
              <a:defRPr/>
            </a:pPr>
            <a:r>
              <a:rPr lang="it-IT" sz="1100" dirty="0"/>
              <a:t>posizione di responsabilità di direzione di unità organizzative di particolare complessità, caratterizzate da elevato grado di autonomia gestionale e organizzativa; </a:t>
            </a:r>
          </a:p>
          <a:p>
            <a:pPr marL="228600" indent="-228600" algn="just">
              <a:buAutoNum type="alphaLcParenR" startAt="2"/>
              <a:defRPr/>
            </a:pPr>
            <a:r>
              <a:rPr lang="it-IT" sz="1100" dirty="0"/>
              <a:t>posizione di responsabilità con contenuti di alta professionalità, comprese quelle comportanti anche l’iscrizione ad albi professionali, richiedenti elevata competenza specialistica acquisita attraverso titoli formali di livello universitario del sistema educativo e di istruzione oppure attraverso consolidate e rilevanti esperienze lavorative in posizioni ad elevata qualificazione professionale o di responsabilità, risultanti dal curriculum. </a:t>
            </a:r>
          </a:p>
          <a:p>
            <a:pPr algn="just">
              <a:defRPr/>
            </a:pPr>
            <a:r>
              <a:rPr lang="it-IT" sz="1100" dirty="0"/>
              <a:t>Gli incarichi di EQ sono a termine (per un periodo massimo non superiore a 3 anni) e conferiti dai dirigenti, previa determinazione di criteri generali individuati dall’Ente. </a:t>
            </a:r>
          </a:p>
          <a:p>
            <a:pPr algn="just">
              <a:defRPr/>
            </a:pPr>
            <a:r>
              <a:rPr lang="it-IT" sz="1100" dirty="0"/>
              <a:t>È previsto un trattamento economico accessorio distinto con una retribuzione di posizione e di risultato. La retribuzione di posizione varia da un minimo di 5.000 euro ad un massimo di 18.000 euro lordi per tredici mensilità, sulla base della graduazione delle posizioni stabilite dall’Ente. La retribuzione di risultato, invece, è pari ad una quota non inferiore al 15% delle risorse complessivamente destinate all’erogazione della retribuzione di posizione e di risultato. </a:t>
            </a:r>
          </a:p>
          <a:p>
            <a:pPr algn="just">
              <a:defRPr/>
            </a:pPr>
            <a:r>
              <a:rPr lang="it-IT" sz="1100" dirty="0"/>
              <a:t>Negli enti locali privi di personale con qualifica dirigenziale la posizione di responsabile di strutture di vertice coincide necessariamente con la posizione lavorativa alla quale spetta un incarico di EQ.</a:t>
            </a:r>
          </a:p>
          <a:p>
            <a:pPr algn="just">
              <a:defRPr/>
            </a:pPr>
            <a:r>
              <a:rPr lang="it-IT" sz="1100" dirty="0"/>
              <a:t>Tuttavia, ai sensi di quanto disposto dall’art. 19, commi 2 e 3, dell’Ipotesi di contratto in esame, nei comuni privi di posizioni dirigenziali, in cui, pure essendo in servizio dipendenti appartenenti all’Area dei Funzionari e dell’Elevata Qualificazione, non sia possibile attribuire agli stessi un incarico ad interim di EQ per la carenza delle competenze professionali richieste, al fine di garantire la continuità e la regolarità dei servizi istituzionali, è possibile, in via eccezionale e temporanea, conferire l’incarico di EQ anche a personale dell’Area degli Istruttori, purché in possesso delle necessarie capacità ed esperienze professionali. Questa facoltà, però, può essere esercitata per una sola volta, salvo il caso in cui una eventuale reiterazione sia giustificata dalla circostanza che siano già state avviate le procedure per l’acquisizione di personale dell’Area dei Funzionari e dell’Elevata Qualificazione.</a:t>
            </a:r>
          </a:p>
          <a:p>
            <a:pPr algn="just">
              <a:defRPr/>
            </a:pPr>
            <a:r>
              <a:rPr lang="it-IT" sz="1100" dirty="0"/>
              <a:t>Invece, nel caso in cui gli enti siano del tutto privi di personale dell’Area dei Funzionari e dell’Elevata Qualificazione, l’incarico può essere conferito ai dipendenti classificati nell’Area degli Istruttori o degli Operatori esperti e l’importo della retribuzione di posizione varia da un minimo di € 3.000 ad un massimo di € 9.500 annui lordi per tredici mensilità</a:t>
            </a:r>
            <a:endParaRPr lang="it-IT" sz="1400" dirty="0"/>
          </a:p>
        </p:txBody>
      </p:sp>
    </p:spTree>
    <p:extLst>
      <p:ext uri="{BB962C8B-B14F-4D97-AF65-F5344CB8AC3E}">
        <p14:creationId xmlns:p14="http://schemas.microsoft.com/office/powerpoint/2010/main" val="333943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F39763-AC54-562C-6192-D9E378D1ED9B}"/>
              </a:ext>
            </a:extLst>
          </p:cNvPr>
          <p:cNvSpPr>
            <a:spLocks noGrp="1"/>
          </p:cNvSpPr>
          <p:nvPr>
            <p:ph type="title"/>
          </p:nvPr>
        </p:nvSpPr>
        <p:spPr>
          <a:xfrm>
            <a:off x="405482" y="484743"/>
            <a:ext cx="10634472" cy="672029"/>
          </a:xfrm>
        </p:spPr>
        <p:txBody>
          <a:bodyPr/>
          <a:lstStyle/>
          <a:p>
            <a:r>
              <a:rPr lang="it-IT" sz="2000" b="1" dirty="0"/>
              <a:t>Pre-intesa sulla nuova ipotesi di CCNL relativo al personale del comparto Funzioni Locali firmata il 04 agosto 2022                   </a:t>
            </a:r>
            <a:r>
              <a:rPr lang="it-IT" sz="900" b="1" i="1" dirty="0"/>
              <a:t>terzo contratto da concludere dopo quello per il comparto delle Funzioni centrali e Sanità</a:t>
            </a:r>
          </a:p>
        </p:txBody>
      </p:sp>
      <p:sp>
        <p:nvSpPr>
          <p:cNvPr id="3" name="Segnaposto contenuto 2">
            <a:extLst>
              <a:ext uri="{FF2B5EF4-FFF2-40B4-BE49-F238E27FC236}">
                <a16:creationId xmlns:a16="http://schemas.microsoft.com/office/drawing/2014/main" id="{EF6231FB-EA67-10C0-CBA3-324B1562E3AA}"/>
              </a:ext>
            </a:extLst>
          </p:cNvPr>
          <p:cNvSpPr>
            <a:spLocks noGrp="1"/>
          </p:cNvSpPr>
          <p:nvPr>
            <p:ph idx="1"/>
          </p:nvPr>
        </p:nvSpPr>
        <p:spPr>
          <a:xfrm>
            <a:off x="1" y="1266939"/>
            <a:ext cx="12192000" cy="5106317"/>
          </a:xfrm>
        </p:spPr>
        <p:txBody>
          <a:bodyPr>
            <a:normAutofit fontScale="92500"/>
          </a:bodyPr>
          <a:lstStyle/>
          <a:p>
            <a:r>
              <a:rPr lang="it-IT" dirty="0"/>
              <a:t>Titoli                                    :  9</a:t>
            </a:r>
          </a:p>
          <a:p>
            <a:r>
              <a:rPr lang="it-IT" dirty="0"/>
              <a:t>Articoli                                :  108</a:t>
            </a:r>
          </a:p>
          <a:p>
            <a:r>
              <a:rPr lang="it-IT" dirty="0"/>
              <a:t>Dichiarazioni congiunte  :  1</a:t>
            </a:r>
          </a:p>
          <a:p>
            <a:r>
              <a:rPr lang="it-IT" dirty="0"/>
              <a:t>Parte Datoriale                 :   ARAN*  </a:t>
            </a:r>
            <a:r>
              <a:rPr lang="it-IT" i="1" dirty="0"/>
              <a:t>agisce su indirizzi del Governo</a:t>
            </a:r>
          </a:p>
          <a:p>
            <a:r>
              <a:rPr lang="it-IT" dirty="0"/>
              <a:t>Rappresentanza dei lavoratori: CGIL –CISL –UIL – CISAL </a:t>
            </a:r>
            <a:r>
              <a:rPr lang="it-IT" sz="900" i="1" dirty="0"/>
              <a:t>circa 430.000 dipendenti **</a:t>
            </a:r>
          </a:p>
          <a:p>
            <a:r>
              <a:rPr lang="it-IT" sz="900" b="0" i="1" dirty="0">
                <a:solidFill>
                  <a:srgbClr val="000000"/>
                </a:solidFill>
                <a:effectLst/>
                <a:latin typeface="verdana" panose="020B0604030504040204" pitchFamily="34" charset="0"/>
              </a:rPr>
              <a:t>* L’Aran (Agenzia per la rappresentanza Negoziale delle Pubbliche Amministrazioni), istituita già dal D. Lgs 29/1993 ed accresciuta e riconfermata nelle sue funzioni dai D.lgs. 165/2001 e 150/2009, è l’Agenzia tecnica - dotata di personalità giuridica di diritto pubblico e di autonomia organizzativa, gestionale e contabile - che rappresenta le pubbliche amministrazioni nella contrattazione collettiva nazionale di lavoro.</a:t>
            </a:r>
          </a:p>
          <a:p>
            <a:r>
              <a:rPr lang="it-IT" sz="900" i="1" dirty="0">
                <a:solidFill>
                  <a:srgbClr val="000000"/>
                </a:solidFill>
                <a:latin typeface="verdana" panose="020B0604030504040204" pitchFamily="34" charset="0"/>
              </a:rPr>
              <a:t>** art 4 CCNQ del 03 agosto 2021: </a:t>
            </a:r>
            <a:r>
              <a:rPr lang="it-IT" sz="800" dirty="0"/>
              <a:t>Regioni a statuto ordinario e dagli Enti pubblici non economici dalle stesse dipendenti - Province, Città metropolitane, Enti di area vasta, Liberi consorzi comunali di cui alla legge 4 agosto 2015, n. 15 della regione Sicilia; - Comuni; - Comunità montane; 3 - ex Istituti autonomi per le case popolari ancora in regime di diritto pubblico, comunque denominati; - Consorzi e associazioni, incluse le Unioni di Comuni; - Aziende pubbliche di servizi alla persona (ex IPAB), che svolgono prevalentemente funzioni assistenziali; - Camere di commercio, industria, artigianato e agricoltura. </a:t>
            </a:r>
          </a:p>
          <a:p>
            <a:r>
              <a:rPr lang="it-IT" sz="900" b="0" i="1" u="sng" dirty="0">
                <a:solidFill>
                  <a:srgbClr val="FF0000"/>
                </a:solidFill>
                <a:effectLst/>
                <a:latin typeface="verdana" panose="020B0604030504040204" pitchFamily="34" charset="0"/>
              </a:rPr>
              <a:t>PROCEDURA SECONDO ART. 47 Dlgs 165/2001</a:t>
            </a:r>
            <a:r>
              <a:rPr lang="it-IT" sz="900" b="0" i="1" dirty="0">
                <a:solidFill>
                  <a:srgbClr val="FF0000"/>
                </a:solidFill>
                <a:effectLst/>
                <a:latin typeface="verdana" panose="020B0604030504040204" pitchFamily="34" charset="0"/>
              </a:rPr>
              <a:t>: </a:t>
            </a:r>
            <a:r>
              <a:rPr lang="it-IT" sz="2000" dirty="0">
                <a:solidFill>
                  <a:srgbClr val="000000"/>
                </a:solidFill>
                <a:latin typeface="verdana" panose="020B0604030504040204" pitchFamily="34" charset="0"/>
              </a:rPr>
              <a:t>Approvato dal Consiglio dei Ministri il 19 ottobre 2022 </a:t>
            </a:r>
          </a:p>
          <a:p>
            <a:pPr algn="ctr"/>
            <a:r>
              <a:rPr lang="it-IT" sz="2000" dirty="0">
                <a:solidFill>
                  <a:srgbClr val="000000"/>
                </a:solidFill>
                <a:latin typeface="verdana" panose="020B0604030504040204" pitchFamily="34" charset="0"/>
              </a:rPr>
              <a:t>Passa alla Corte dei Conti per la verifica necessaria alla firma finale </a:t>
            </a:r>
          </a:p>
          <a:p>
            <a:pPr algn="ctr"/>
            <a:r>
              <a:rPr lang="it-IT" sz="800" dirty="0"/>
              <a:t>i magistrati hanno  </a:t>
            </a:r>
            <a:r>
              <a:rPr lang="it-IT" sz="800" dirty="0">
                <a:solidFill>
                  <a:srgbClr val="FF0000"/>
                </a:solidFill>
              </a:rPr>
              <a:t>15 giorni </a:t>
            </a:r>
            <a:r>
              <a:rPr lang="it-IT" sz="800" dirty="0"/>
              <a:t>per l’esame dei costi , in sostanza verificano l'attendibilità e la loro compatibilità con gli strumenti di programmazione e di bilancio, decorsi i quali la certificazione si intende effettuata positivamente . </a:t>
            </a:r>
          </a:p>
          <a:p>
            <a:pPr algn="ctr"/>
            <a:r>
              <a:rPr lang="it-IT" sz="800" dirty="0"/>
              <a:t>in caso di certificazione non positiva della Corte dei conti le parti contraenti non possono procedere alla sottoscrizione definitiva dell'ipotesi di accordo                                                                         </a:t>
            </a:r>
            <a:r>
              <a:rPr lang="it-IT" sz="900" b="0" i="1" dirty="0">
                <a:solidFill>
                  <a:srgbClr val="000000"/>
                </a:solidFill>
                <a:effectLst/>
                <a:highlight>
                  <a:srgbClr val="FFFF00"/>
                </a:highlight>
                <a:latin typeface="verdana" panose="020B0604030504040204" pitchFamily="34" charset="0"/>
              </a:rPr>
              <a:t>scadenza 11 novembre 2022</a:t>
            </a:r>
          </a:p>
          <a:p>
            <a:pPr algn="ctr"/>
            <a:endParaRPr lang="it-IT" sz="900" b="0" i="1" dirty="0">
              <a:solidFill>
                <a:srgbClr val="000000"/>
              </a:solidFill>
              <a:effectLst/>
              <a:highlight>
                <a:srgbClr val="FFFF00"/>
              </a:highlight>
              <a:latin typeface="verdana" panose="020B0604030504040204" pitchFamily="34" charset="0"/>
            </a:endParaRPr>
          </a:p>
          <a:p>
            <a:pPr algn="ctr"/>
            <a:r>
              <a:rPr lang="it-IT" sz="1800" dirty="0">
                <a:solidFill>
                  <a:srgbClr val="000000"/>
                </a:solidFill>
                <a:latin typeface="verdana" panose="020B0604030504040204" pitchFamily="34" charset="0"/>
              </a:rPr>
              <a:t>Comunicato stampa ARAN : firma definitiva entro metà novembre</a:t>
            </a:r>
          </a:p>
          <a:p>
            <a:pPr algn="ctr"/>
            <a:endParaRPr lang="it-IT" sz="1800" dirty="0">
              <a:solidFill>
                <a:srgbClr val="000000"/>
              </a:solidFill>
              <a:latin typeface="verdana" panose="020B0604030504040204" pitchFamily="34" charset="0"/>
            </a:endParaRPr>
          </a:p>
          <a:p>
            <a:endParaRPr lang="it-IT" sz="900" b="0" i="1" dirty="0">
              <a:solidFill>
                <a:srgbClr val="000000"/>
              </a:solidFill>
              <a:effectLst/>
              <a:latin typeface="verdana" panose="020B0604030504040204" pitchFamily="34" charset="0"/>
            </a:endParaRPr>
          </a:p>
          <a:p>
            <a:endParaRPr lang="it-IT" sz="900" b="0" i="1" dirty="0">
              <a:solidFill>
                <a:srgbClr val="000000"/>
              </a:solidFill>
              <a:effectLst/>
              <a:latin typeface="verdana" panose="020B0604030504040204" pitchFamily="34" charset="0"/>
            </a:endParaRPr>
          </a:p>
          <a:p>
            <a:pPr marL="171450" indent="-171450">
              <a:buFont typeface="Arial" panose="020B0604020202020204" pitchFamily="34" charset="0"/>
              <a:buChar char="•"/>
            </a:pPr>
            <a:endParaRPr lang="it-IT" sz="900" dirty="0"/>
          </a:p>
        </p:txBody>
      </p:sp>
    </p:spTree>
    <p:extLst>
      <p:ext uri="{BB962C8B-B14F-4D97-AF65-F5344CB8AC3E}">
        <p14:creationId xmlns:p14="http://schemas.microsoft.com/office/powerpoint/2010/main" val="392184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35459-EAB0-12E3-58E0-169CEB360934}"/>
              </a:ext>
            </a:extLst>
          </p:cNvPr>
          <p:cNvSpPr>
            <a:spLocks noGrp="1"/>
          </p:cNvSpPr>
          <p:nvPr>
            <p:ph type="title"/>
          </p:nvPr>
        </p:nvSpPr>
        <p:spPr>
          <a:xfrm>
            <a:off x="482599" y="978409"/>
            <a:ext cx="11147071" cy="497852"/>
          </a:xfrm>
        </p:spPr>
        <p:txBody>
          <a:bodyPr/>
          <a:lstStyle/>
          <a:p>
            <a:pPr algn="ctr"/>
            <a:r>
              <a:rPr lang="it-IT" sz="1800" dirty="0"/>
              <a:t>Titolo I – disposizioni generali</a:t>
            </a:r>
          </a:p>
        </p:txBody>
      </p:sp>
      <p:sp>
        <p:nvSpPr>
          <p:cNvPr id="3" name="Segnaposto contenuto 2">
            <a:extLst>
              <a:ext uri="{FF2B5EF4-FFF2-40B4-BE49-F238E27FC236}">
                <a16:creationId xmlns:a16="http://schemas.microsoft.com/office/drawing/2014/main" id="{233563B1-7DE1-6BD1-2BC0-83ED8740D308}"/>
              </a:ext>
            </a:extLst>
          </p:cNvPr>
          <p:cNvSpPr>
            <a:spLocks noGrp="1"/>
          </p:cNvSpPr>
          <p:nvPr>
            <p:ph sz="half" idx="1"/>
          </p:nvPr>
        </p:nvSpPr>
        <p:spPr>
          <a:xfrm>
            <a:off x="482601" y="3103131"/>
            <a:ext cx="2899577" cy="3301560"/>
          </a:xfrm>
        </p:spPr>
        <p:txBody>
          <a:bodyPr>
            <a:normAutofit fontScale="92500" lnSpcReduction="10000"/>
          </a:bodyPr>
          <a:lstStyle/>
          <a:p>
            <a:pPr algn="ctr"/>
            <a:r>
              <a:rPr lang="it-IT" dirty="0"/>
              <a:t>Campo di applicazione:</a:t>
            </a:r>
          </a:p>
          <a:p>
            <a:pPr marL="285750" indent="-285750" algn="just">
              <a:buFontTx/>
              <a:buChar char="-"/>
            </a:pPr>
            <a:r>
              <a:rPr lang="it-IT" sz="1400" dirty="0"/>
              <a:t>Personale a tempo indeterminato e determinato e addetti alle attività di informazione dei medesimi enti.</a:t>
            </a:r>
          </a:p>
          <a:p>
            <a:pPr marL="285750" indent="-285750" algn="just">
              <a:buFontTx/>
              <a:buChar char="-"/>
            </a:pPr>
            <a:endParaRPr lang="it-IT" sz="1400" dirty="0"/>
          </a:p>
          <a:p>
            <a:pPr marL="285750" indent="-285750" algn="just">
              <a:buFontTx/>
              <a:buChar char="-"/>
            </a:pPr>
            <a:r>
              <a:rPr lang="it-IT" sz="1400" b="1" dirty="0"/>
              <a:t>N.B</a:t>
            </a:r>
            <a:r>
              <a:rPr lang="it-IT" sz="1400" dirty="0"/>
              <a:t>: nel contratto si fa riferimento al D.lgs. 165 del 30 marzo 2001 </a:t>
            </a:r>
            <a:r>
              <a:rPr lang="it-IT" sz="1400" i="1" kern="1200" dirty="0">
                <a:solidFill>
                  <a:schemeClr val="tx1"/>
                </a:solidFill>
                <a:effectLst/>
                <a:latin typeface="+mn-lt"/>
                <a:ea typeface="+mn-ea"/>
                <a:cs typeface="+mn-cs"/>
              </a:rPr>
              <a:t>“Norme generali sull'ordinamento del lavoro alle dipendenze delle amministrazioni pubbliche”</a:t>
            </a:r>
            <a:endParaRPr lang="it-IT" sz="1400" i="1" dirty="0"/>
          </a:p>
        </p:txBody>
      </p:sp>
      <p:sp>
        <p:nvSpPr>
          <p:cNvPr id="4" name="Segnaposto contenuto 3">
            <a:extLst>
              <a:ext uri="{FF2B5EF4-FFF2-40B4-BE49-F238E27FC236}">
                <a16:creationId xmlns:a16="http://schemas.microsoft.com/office/drawing/2014/main" id="{77E28F02-90CD-41CD-85A2-FE0CFB63DFA5}"/>
              </a:ext>
            </a:extLst>
          </p:cNvPr>
          <p:cNvSpPr>
            <a:spLocks noGrp="1"/>
          </p:cNvSpPr>
          <p:nvPr>
            <p:ph sz="half" idx="2"/>
          </p:nvPr>
        </p:nvSpPr>
        <p:spPr>
          <a:xfrm>
            <a:off x="3492347" y="2985572"/>
            <a:ext cx="8283377" cy="3301560"/>
          </a:xfrm>
        </p:spPr>
        <p:txBody>
          <a:bodyPr>
            <a:normAutofit fontScale="92500" lnSpcReduction="10000"/>
          </a:bodyPr>
          <a:lstStyle/>
          <a:p>
            <a:pPr algn="just"/>
            <a:r>
              <a:rPr lang="it-IT" sz="1400" b="1" dirty="0"/>
              <a:t>Durata:</a:t>
            </a:r>
            <a:r>
              <a:rPr lang="it-IT" b="1" dirty="0"/>
              <a:t> </a:t>
            </a:r>
            <a:r>
              <a:rPr lang="it-IT" sz="1600" dirty="0"/>
              <a:t>1° gennaio 2019 -31 dicembre 2021 </a:t>
            </a:r>
            <a:r>
              <a:rPr lang="it-IT" sz="800" dirty="0"/>
              <a:t>parte giuridica ed economica</a:t>
            </a:r>
          </a:p>
          <a:p>
            <a:pPr algn="just"/>
            <a:r>
              <a:rPr lang="it-IT" sz="1600" b="1" dirty="0"/>
              <a:t>Effetti: </a:t>
            </a:r>
            <a:r>
              <a:rPr lang="it-IT" sz="1600" dirty="0"/>
              <a:t>dal giorno successivo alla stipula </a:t>
            </a:r>
            <a:r>
              <a:rPr lang="it-IT" sz="800" dirty="0"/>
              <a:t>salvo diversa previsione</a:t>
            </a:r>
          </a:p>
          <a:p>
            <a:pPr algn="just"/>
            <a:r>
              <a:rPr lang="it-IT" sz="1600" b="1" dirty="0"/>
              <a:t>Istituti a contenuto economico e normativo</a:t>
            </a:r>
            <a:r>
              <a:rPr lang="it-IT" sz="1600" dirty="0"/>
              <a:t>: entro 30gg</a:t>
            </a:r>
          </a:p>
          <a:p>
            <a:pPr algn="just"/>
            <a:r>
              <a:rPr lang="it-IT" sz="1600" b="1" dirty="0"/>
              <a:t>Rinnovo tacito</a:t>
            </a:r>
            <a:r>
              <a:rPr lang="it-IT" sz="1600" dirty="0"/>
              <a:t>: di anno in anno salvo disdetta </a:t>
            </a:r>
            <a:r>
              <a:rPr lang="it-IT" sz="800" dirty="0"/>
              <a:t>le disposizioni contrattuali rimangono in vigore fino alla firma del successivo contratto</a:t>
            </a:r>
          </a:p>
          <a:p>
            <a:pPr algn="just"/>
            <a:r>
              <a:rPr lang="it-IT" sz="1600" b="1" dirty="0"/>
              <a:t>Interpretazione autentica: </a:t>
            </a:r>
            <a:r>
              <a:rPr lang="it-IT" sz="1600" dirty="0"/>
              <a:t>art. 49  o art. 64 D.lgs. 165/2001</a:t>
            </a:r>
          </a:p>
          <a:p>
            <a:pPr algn="just"/>
            <a:r>
              <a:rPr lang="it-IT" sz="1600" b="1" dirty="0"/>
              <a:t>Disapplicazioni delle disposizioni contrattuali dei precedenti CCNL: </a:t>
            </a:r>
          </a:p>
          <a:p>
            <a:pPr algn="just"/>
            <a:r>
              <a:rPr lang="it-IT" sz="1300" b="1" dirty="0">
                <a:solidFill>
                  <a:srgbClr val="FF0000"/>
                </a:solidFill>
              </a:rPr>
              <a:t>continuano a trovare applicazione, ove non espressamente disapplicate o sostituite dalle norme del presente CCNL</a:t>
            </a:r>
          </a:p>
        </p:txBody>
      </p:sp>
    </p:spTree>
    <p:extLst>
      <p:ext uri="{BB962C8B-B14F-4D97-AF65-F5344CB8AC3E}">
        <p14:creationId xmlns:p14="http://schemas.microsoft.com/office/powerpoint/2010/main" val="291412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E66EC-B6D7-53B4-CE5B-11A460DFF542}"/>
              </a:ext>
            </a:extLst>
          </p:cNvPr>
          <p:cNvSpPr>
            <a:spLocks noGrp="1"/>
          </p:cNvSpPr>
          <p:nvPr>
            <p:ph type="title"/>
          </p:nvPr>
        </p:nvSpPr>
        <p:spPr>
          <a:xfrm>
            <a:off x="482599" y="513348"/>
            <a:ext cx="11147071" cy="866274"/>
          </a:xfrm>
        </p:spPr>
        <p:txBody>
          <a:bodyPr/>
          <a:lstStyle/>
          <a:p>
            <a:pPr algn="ctr"/>
            <a:r>
              <a:rPr lang="it-IT" dirty="0"/>
              <a:t>Disapplicazioni</a:t>
            </a:r>
          </a:p>
        </p:txBody>
      </p:sp>
      <p:sp>
        <p:nvSpPr>
          <p:cNvPr id="3" name="Segnaposto contenuto 2">
            <a:extLst>
              <a:ext uri="{FF2B5EF4-FFF2-40B4-BE49-F238E27FC236}">
                <a16:creationId xmlns:a16="http://schemas.microsoft.com/office/drawing/2014/main" id="{A4A84E01-F093-8116-4489-622E30426F65}"/>
              </a:ext>
            </a:extLst>
          </p:cNvPr>
          <p:cNvSpPr>
            <a:spLocks noGrp="1"/>
          </p:cNvSpPr>
          <p:nvPr>
            <p:ph sz="half" idx="1"/>
          </p:nvPr>
        </p:nvSpPr>
        <p:spPr>
          <a:xfrm>
            <a:off x="482600" y="1938969"/>
            <a:ext cx="5418551" cy="4919031"/>
          </a:xfrm>
        </p:spPr>
        <p:txBody>
          <a:bodyPr>
            <a:normAutofit/>
          </a:bodyPr>
          <a:lstStyle/>
          <a:p>
            <a:pPr algn="ctr"/>
            <a:r>
              <a:rPr lang="it-IT" b="1" dirty="0"/>
              <a:t>Vecchi CCNL</a:t>
            </a:r>
          </a:p>
          <a:p>
            <a:pPr algn="ctr"/>
            <a:endParaRPr lang="it-IT"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it-IT" sz="1800" b="1" u="sng" dirty="0">
              <a:latin typeface="Calibri" panose="020F0502020204030204" pitchFamily="34" charset="0"/>
              <a:ea typeface="Calibri" panose="020F0502020204030204" pitchFamily="34" charset="0"/>
              <a:cs typeface="Times New Roman" panose="02020603050405020304" pitchFamily="18" charset="0"/>
            </a:endParaRPr>
          </a:p>
          <a:p>
            <a:pPr algn="ct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6.07.1995 </a:t>
            </a:r>
          </a:p>
          <a:p>
            <a:pPr algn="ct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31.03.1999</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14.09.2000 </a:t>
            </a:r>
          </a:p>
          <a:p>
            <a:pPr algn="ctr">
              <a:lnSpc>
                <a:spcPct val="107000"/>
              </a:lnSpc>
              <a:spcAft>
                <a:spcPts val="800"/>
              </a:spcAft>
            </a:pP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05.10.2001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22.01.2004</a:t>
            </a:r>
          </a:p>
          <a:p>
            <a:pPr algn="ct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09.05.2006</a:t>
            </a:r>
            <a:endParaRPr lang="it-IT" b="1" dirty="0"/>
          </a:p>
        </p:txBody>
      </p:sp>
      <p:sp>
        <p:nvSpPr>
          <p:cNvPr id="4" name="Segnaposto contenuto 3">
            <a:extLst>
              <a:ext uri="{FF2B5EF4-FFF2-40B4-BE49-F238E27FC236}">
                <a16:creationId xmlns:a16="http://schemas.microsoft.com/office/drawing/2014/main" id="{BB4300D6-F830-3261-D6B6-8D5B86748FAD}"/>
              </a:ext>
            </a:extLst>
          </p:cNvPr>
          <p:cNvSpPr>
            <a:spLocks noGrp="1"/>
          </p:cNvSpPr>
          <p:nvPr>
            <p:ph sz="half" idx="2"/>
          </p:nvPr>
        </p:nvSpPr>
        <p:spPr>
          <a:xfrm>
            <a:off x="6211120" y="1938969"/>
            <a:ext cx="5418551" cy="4237993"/>
          </a:xfrm>
        </p:spPr>
        <p:txBody>
          <a:bodyPr>
            <a:normAutofit/>
          </a:bodyPr>
          <a:lstStyle/>
          <a:p>
            <a:pPr algn="ctr"/>
            <a:r>
              <a:rPr lang="it-IT" b="1" dirty="0"/>
              <a:t>Ultimo CCNL</a:t>
            </a:r>
          </a:p>
          <a:p>
            <a:pPr algn="ctr"/>
            <a:endParaRPr lang="it-IT" b="1" dirty="0"/>
          </a:p>
          <a:p>
            <a:pPr algn="ctr"/>
            <a:endParaRPr lang="it-IT" b="1" dirty="0"/>
          </a:p>
          <a:p>
            <a:pPr algn="ctr"/>
            <a:endParaRPr lang="it-IT" b="1" dirty="0"/>
          </a:p>
          <a:p>
            <a:pPr algn="ctr"/>
            <a:r>
              <a:rPr lang="it-IT" sz="1800" b="1" dirty="0">
                <a:effectLst/>
                <a:latin typeface="Calibri" panose="020F0502020204030204" pitchFamily="34" charset="0"/>
                <a:ea typeface="Calibri" panose="020F0502020204030204" pitchFamily="34" charset="0"/>
                <a:cs typeface="Times New Roman" panose="02020603050405020304" pitchFamily="18" charset="0"/>
              </a:rPr>
              <a:t>CCNL DEL 21.05.2018</a:t>
            </a:r>
            <a:endParaRPr lang="it-IT" b="1" dirty="0"/>
          </a:p>
        </p:txBody>
      </p:sp>
    </p:spTree>
    <p:extLst>
      <p:ext uri="{BB962C8B-B14F-4D97-AF65-F5344CB8AC3E}">
        <p14:creationId xmlns:p14="http://schemas.microsoft.com/office/powerpoint/2010/main" val="54629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C6DD20-3E5F-E252-8699-FF436B1B2C76}"/>
              </a:ext>
            </a:extLst>
          </p:cNvPr>
          <p:cNvSpPr>
            <a:spLocks noGrp="1"/>
          </p:cNvSpPr>
          <p:nvPr>
            <p:ph type="title"/>
          </p:nvPr>
        </p:nvSpPr>
        <p:spPr>
          <a:xfrm>
            <a:off x="482600" y="473726"/>
            <a:ext cx="10634472" cy="396608"/>
          </a:xfrm>
        </p:spPr>
        <p:txBody>
          <a:bodyPr/>
          <a:lstStyle/>
          <a:p>
            <a:pPr algn="ctr"/>
            <a:r>
              <a:rPr lang="it-IT" sz="1800" dirty="0"/>
              <a:t>Titolo II- relazioni sindacali</a:t>
            </a:r>
          </a:p>
        </p:txBody>
      </p:sp>
      <p:sp>
        <p:nvSpPr>
          <p:cNvPr id="3" name="Segnaposto contenuto 2">
            <a:extLst>
              <a:ext uri="{FF2B5EF4-FFF2-40B4-BE49-F238E27FC236}">
                <a16:creationId xmlns:a16="http://schemas.microsoft.com/office/drawing/2014/main" id="{4C18D46F-8AFD-40C1-7ADD-6FF337DCAEB9}"/>
              </a:ext>
            </a:extLst>
          </p:cNvPr>
          <p:cNvSpPr>
            <a:spLocks noGrp="1"/>
          </p:cNvSpPr>
          <p:nvPr>
            <p:ph idx="1"/>
          </p:nvPr>
        </p:nvSpPr>
        <p:spPr>
          <a:xfrm>
            <a:off x="482600" y="793215"/>
            <a:ext cx="10506991" cy="6064786"/>
          </a:xfrm>
        </p:spPr>
        <p:txBody>
          <a:bodyPr>
            <a:normAutofit/>
          </a:bodyPr>
          <a:lstStyle/>
          <a:p>
            <a:pPr algn="just"/>
            <a:r>
              <a:rPr lang="it-IT" sz="1100" b="1" dirty="0"/>
              <a:t>art. 3 </a:t>
            </a:r>
            <a:r>
              <a:rPr lang="it-IT" sz="1100" dirty="0"/>
              <a:t>- Il sistema delle relazioni sindacali è lo strumento per costruire relazioni stabili tra enti e soggetti sindacali</a:t>
            </a:r>
          </a:p>
          <a:p>
            <a:pPr algn="just"/>
            <a:r>
              <a:rPr lang="it-IT" sz="1100" dirty="0"/>
              <a:t>Le relazioni sindacali si articolano nei seguenti modelli relazionali:</a:t>
            </a:r>
          </a:p>
          <a:p>
            <a:pPr algn="just"/>
            <a:r>
              <a:rPr lang="it-IT" sz="1100" dirty="0"/>
              <a:t> </a:t>
            </a:r>
            <a:r>
              <a:rPr lang="it-IT" sz="1100" b="1" dirty="0">
                <a:highlight>
                  <a:srgbClr val="FFFF00"/>
                </a:highlight>
              </a:rPr>
              <a:t>a) </a:t>
            </a:r>
            <a:r>
              <a:rPr lang="it-IT" sz="1100" b="1" dirty="0"/>
              <a:t>partecipazione</a:t>
            </a:r>
            <a:r>
              <a:rPr lang="it-IT" sz="1100" dirty="0"/>
              <a:t>, che a sua volta si articola in : </a:t>
            </a:r>
          </a:p>
          <a:p>
            <a:pPr algn="just"/>
            <a:r>
              <a:rPr lang="it-IT" sz="1100" b="1" dirty="0"/>
              <a:t>art. 4 </a:t>
            </a:r>
            <a:r>
              <a:rPr lang="it-IT" sz="1100" dirty="0"/>
              <a:t>- </a:t>
            </a:r>
            <a:r>
              <a:rPr lang="it-IT" sz="1100" u="sng" dirty="0"/>
              <a:t>informazione</a:t>
            </a:r>
            <a:r>
              <a:rPr lang="it-IT" sz="1100" dirty="0"/>
              <a:t> preventivo e in forma scritta ed entro </a:t>
            </a:r>
            <a:r>
              <a:rPr lang="it-IT" sz="1100" b="1" dirty="0"/>
              <a:t>5 gg. lavorativi ( prima dell’adozione degli atti) </a:t>
            </a:r>
            <a:r>
              <a:rPr lang="it-IT" sz="1100" dirty="0"/>
              <a:t>su tutte le materie previste artt.  5 e 7, altresì gli atti previsti dall’art. 6 del D.lgs. 165/2001*,  mentre </a:t>
            </a:r>
            <a:r>
              <a:rPr lang="it-IT" sz="1100" b="1" dirty="0"/>
              <a:t>è un informativa semestrale</a:t>
            </a:r>
            <a:r>
              <a:rPr lang="it-IT" sz="1100" dirty="0"/>
              <a:t>  per gli Enti (+ di 70 dipendenti) in cui è previsto l’obbligo di costituzione </a:t>
            </a:r>
            <a:r>
              <a:rPr lang="it-IT" sz="1100" i="1" dirty="0"/>
              <a:t>« </a:t>
            </a:r>
            <a:r>
              <a:rPr lang="it-IT" sz="1100" i="1" dirty="0" err="1"/>
              <a:t>dell</a:t>
            </a:r>
            <a:r>
              <a:rPr lang="it-IT" sz="1100" i="1" dirty="0"/>
              <a:t> ‘Organismo paritetico per l’innovazione » </a:t>
            </a:r>
            <a:r>
              <a:rPr lang="it-IT" sz="1100" dirty="0"/>
              <a:t>anche i dati sulle ore di lavoro straordinario , dati sui tempi determinati</a:t>
            </a:r>
            <a:r>
              <a:rPr lang="it-IT" sz="1100" i="1" dirty="0"/>
              <a:t>, contratti di somministrazione </a:t>
            </a:r>
            <a:r>
              <a:rPr lang="it-IT" sz="1100" i="1" dirty="0" err="1"/>
              <a:t>ecc.ecc</a:t>
            </a:r>
            <a:r>
              <a:rPr lang="it-IT" sz="1100" i="1" dirty="0"/>
              <a:t>.  </a:t>
            </a:r>
          </a:p>
          <a:p>
            <a:pPr algn="just"/>
            <a:r>
              <a:rPr lang="it-IT" sz="1100" i="1" dirty="0">
                <a:solidFill>
                  <a:srgbClr val="FF0000"/>
                </a:solidFill>
              </a:rPr>
              <a:t>                                                                                                                        Termine</a:t>
            </a:r>
            <a:r>
              <a:rPr lang="it-IT" sz="1100" b="1" i="1" dirty="0">
                <a:solidFill>
                  <a:srgbClr val="FF0000"/>
                </a:solidFill>
              </a:rPr>
              <a:t> non </a:t>
            </a:r>
            <a:r>
              <a:rPr lang="it-IT" sz="1100" i="1" dirty="0">
                <a:solidFill>
                  <a:srgbClr val="FF0000"/>
                </a:solidFill>
              </a:rPr>
              <a:t>perentorio ma necessario per non ledere le prerogative sindacali – non è prevista un’accettazione</a:t>
            </a:r>
          </a:p>
          <a:p>
            <a:pPr algn="just"/>
            <a:r>
              <a:rPr lang="it-IT" sz="1100" b="1" dirty="0"/>
              <a:t>art. 5 </a:t>
            </a:r>
            <a:r>
              <a:rPr lang="it-IT" sz="1100" dirty="0"/>
              <a:t>– </a:t>
            </a:r>
            <a:r>
              <a:rPr lang="it-IT" sz="1100" u="sng" dirty="0"/>
              <a:t>confronto </a:t>
            </a:r>
            <a:r>
              <a:rPr lang="it-IT" sz="1100" dirty="0"/>
              <a:t>si avvia con le modalità previste per l’informazione e su richiesta dei soggetti sindacali entro 5 gg dall’informazione ricevuta e deve avvenire nei successivi 10gg lavorativi sulle materie previste dall’art. 5.</a:t>
            </a:r>
          </a:p>
          <a:p>
            <a:pPr algn="just"/>
            <a:r>
              <a:rPr lang="it-IT" sz="1100" dirty="0"/>
              <a:t>                                                                                                          </a:t>
            </a:r>
            <a:r>
              <a:rPr lang="it-IT" sz="1100" i="1" dirty="0">
                <a:solidFill>
                  <a:srgbClr val="FF0000"/>
                </a:solidFill>
              </a:rPr>
              <a:t>Trattasi di concertazione, è utile individuare già la delegazione trattante o meglio ancora anche un amministratore </a:t>
            </a:r>
          </a:p>
          <a:p>
            <a:pPr algn="just"/>
            <a:r>
              <a:rPr lang="it-IT" sz="1100" b="1" dirty="0"/>
              <a:t>art. 6 </a:t>
            </a:r>
            <a:r>
              <a:rPr lang="it-IT" sz="1100" dirty="0"/>
              <a:t>- </a:t>
            </a:r>
            <a:r>
              <a:rPr lang="it-IT" sz="1100" u="sng" dirty="0"/>
              <a:t>organismi paritetici  di partecipazione </a:t>
            </a:r>
            <a:r>
              <a:rPr lang="it-IT" sz="1000" dirty="0"/>
              <a:t>una modalità relazionale finalizzata al coinvolgimento partecipativo delle organizzazioni sindacali</a:t>
            </a:r>
            <a:endParaRPr lang="it-IT" sz="1100" u="sng" dirty="0"/>
          </a:p>
          <a:p>
            <a:pPr algn="just"/>
            <a:r>
              <a:rPr lang="it-IT" sz="1100" i="1" dirty="0"/>
              <a:t>**(Osservatorio istituito c/o ARAN </a:t>
            </a:r>
            <a:r>
              <a:rPr lang="it-IT" sz="1000" i="1" dirty="0"/>
              <a:t>con il compito di monitorare i casi di adozione di atti unilaterali è anche sede di confronto su temi contrattuali che assumano una rilevanza generale)</a:t>
            </a:r>
          </a:p>
          <a:p>
            <a:pPr algn="just"/>
            <a:r>
              <a:rPr lang="it-IT" sz="1100" b="1" dirty="0"/>
              <a:t>organismo paritetico per l’innovazione: </a:t>
            </a:r>
            <a:r>
              <a:rPr lang="it-IT" sz="1000" dirty="0"/>
              <a:t>una modalità relazionale finalizzata al coinvolgimento partecipativo delle organizzazioni sindacali </a:t>
            </a:r>
            <a:r>
              <a:rPr lang="it-IT" sz="1100" dirty="0"/>
              <a:t>in Enti  con più di 70 dipendenti  e da costituire entro 30 gg. dalla firma del CCNL, </a:t>
            </a:r>
            <a:r>
              <a:rPr lang="it-IT" sz="1000" dirty="0"/>
              <a:t>non venga istituito entro il termine previsto dal comma 3, le materie del comma 2 diventano oggetto di Confronto. </a:t>
            </a:r>
            <a:r>
              <a:rPr lang="it-IT" sz="1100" i="1" dirty="0">
                <a:solidFill>
                  <a:srgbClr val="FF0000"/>
                </a:solidFill>
              </a:rPr>
              <a:t>Non ci sono sanzioni</a:t>
            </a:r>
            <a:r>
              <a:rPr lang="it-IT" sz="1100" b="1" dirty="0">
                <a:highlight>
                  <a:srgbClr val="FFFF00"/>
                </a:highlight>
              </a:rPr>
              <a:t> </a:t>
            </a:r>
          </a:p>
          <a:p>
            <a:pPr algn="just"/>
            <a:r>
              <a:rPr lang="it-IT" sz="1100" b="1" dirty="0">
                <a:highlight>
                  <a:srgbClr val="FFFF00"/>
                </a:highlight>
              </a:rPr>
              <a:t>b) </a:t>
            </a:r>
            <a:r>
              <a:rPr lang="it-IT" sz="1100" b="1" dirty="0"/>
              <a:t>contrattazione integrativa : art. 7 (</a:t>
            </a:r>
            <a:r>
              <a:rPr lang="it-IT" sz="1100" dirty="0"/>
              <a:t>individua soggetti e materie) </a:t>
            </a:r>
            <a:r>
              <a:rPr lang="it-IT" sz="1100" b="1" dirty="0"/>
              <a:t>  </a:t>
            </a:r>
            <a:r>
              <a:rPr lang="it-IT" sz="1100" dirty="0"/>
              <a:t>è finalizzata alla stipulazione di contratti che obbligano reciprocamente le parti nel rispetto del CCNL</a:t>
            </a:r>
          </a:p>
          <a:p>
            <a:r>
              <a:rPr lang="it-IT" sz="1100" dirty="0"/>
              <a:t>Sono state Incrementate le materie  oggetto di contrattazione, ed in particolare:</a:t>
            </a:r>
          </a:p>
          <a:p>
            <a:pPr marL="228600" indent="-228600">
              <a:buAutoNum type="alphaLcParenR"/>
            </a:pPr>
            <a:r>
              <a:rPr lang="it-IT" sz="1100" dirty="0"/>
              <a:t>i criteri </a:t>
            </a:r>
            <a:r>
              <a:rPr lang="it-IT" sz="1100" b="1" dirty="0">
                <a:solidFill>
                  <a:srgbClr val="FF0000"/>
                </a:solidFill>
              </a:rPr>
              <a:t>di ripartizione </a:t>
            </a:r>
            <a:r>
              <a:rPr lang="it-IT" sz="1100" dirty="0"/>
              <a:t>delle risorse disponibili, espressi in termini percentuali o in valori assoluti</a:t>
            </a:r>
            <a:r>
              <a:rPr lang="it-IT" sz="1100" i="1" dirty="0">
                <a:solidFill>
                  <a:srgbClr val="FF0000"/>
                </a:solidFill>
              </a:rPr>
              <a:t> Novità </a:t>
            </a:r>
          </a:p>
          <a:p>
            <a:r>
              <a:rPr lang="it-IT" sz="1100" dirty="0"/>
              <a:t>aa) individuazione delle figure professionali di cui all’art. 35 comma 10</a:t>
            </a:r>
            <a:r>
              <a:rPr lang="it-IT" sz="1400" i="1" dirty="0">
                <a:solidFill>
                  <a:srgbClr val="FF0000"/>
                </a:solidFill>
              </a:rPr>
              <a:t> </a:t>
            </a:r>
            <a:r>
              <a:rPr lang="it-IT" sz="1100" i="1" dirty="0">
                <a:solidFill>
                  <a:srgbClr val="FF0000"/>
                </a:solidFill>
              </a:rPr>
              <a:t>Novità </a:t>
            </a:r>
          </a:p>
          <a:p>
            <a:r>
              <a:rPr lang="it-IT" sz="1100" dirty="0" err="1"/>
              <a:t>ac</a:t>
            </a:r>
            <a:r>
              <a:rPr lang="it-IT" sz="1100" dirty="0"/>
              <a:t>) previsione della facoltà, per i lavoratori turnisti che abbiano prestato la propria attività in una giornata festiva infrasettimanale, di optare per un numero equivalente di ore di riposo compensativo in luogo della corresponsione dell’indennità di turno di cui all’art. 30 comma 5, </a:t>
            </a:r>
            <a:r>
              <a:rPr lang="it-IT" sz="1100" dirty="0" err="1"/>
              <a:t>lett</a:t>
            </a:r>
            <a:r>
              <a:rPr lang="it-IT" sz="1100" dirty="0"/>
              <a:t> d)</a:t>
            </a:r>
            <a:r>
              <a:rPr lang="it-IT" sz="1400" i="1" dirty="0">
                <a:solidFill>
                  <a:srgbClr val="FF0000"/>
                </a:solidFill>
              </a:rPr>
              <a:t> </a:t>
            </a:r>
            <a:r>
              <a:rPr lang="it-IT" sz="1100" i="1" dirty="0">
                <a:solidFill>
                  <a:srgbClr val="FF0000"/>
                </a:solidFill>
              </a:rPr>
              <a:t>Novità</a:t>
            </a:r>
          </a:p>
          <a:p>
            <a:r>
              <a:rPr lang="it-IT" sz="1000" dirty="0" err="1"/>
              <a:t>af</a:t>
            </a:r>
            <a:r>
              <a:rPr lang="it-IT" sz="1000" dirty="0"/>
              <a:t>) criteri per la definizione di un incentivo economico a favore del personale  utilizzato in attività di docenza ai sensi dell’art. 55 comma 8 </a:t>
            </a:r>
            <a:r>
              <a:rPr lang="it-IT" sz="1100" i="1" dirty="0">
                <a:solidFill>
                  <a:srgbClr val="FF0000"/>
                </a:solidFill>
              </a:rPr>
              <a:t>Novità</a:t>
            </a:r>
          </a:p>
          <a:p>
            <a:endParaRPr lang="it-IT" sz="1100" i="1" dirty="0">
              <a:solidFill>
                <a:srgbClr val="FF0000"/>
              </a:solidFill>
            </a:endParaRPr>
          </a:p>
        </p:txBody>
      </p:sp>
    </p:spTree>
    <p:extLst>
      <p:ext uri="{BB962C8B-B14F-4D97-AF65-F5344CB8AC3E}">
        <p14:creationId xmlns:p14="http://schemas.microsoft.com/office/powerpoint/2010/main" val="139947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C6DD20-3E5F-E252-8699-FF436B1B2C76}"/>
              </a:ext>
            </a:extLst>
          </p:cNvPr>
          <p:cNvSpPr>
            <a:spLocks noGrp="1"/>
          </p:cNvSpPr>
          <p:nvPr>
            <p:ph type="title"/>
          </p:nvPr>
        </p:nvSpPr>
        <p:spPr>
          <a:xfrm>
            <a:off x="482600" y="473726"/>
            <a:ext cx="10634472" cy="396608"/>
          </a:xfrm>
        </p:spPr>
        <p:txBody>
          <a:bodyPr/>
          <a:lstStyle/>
          <a:p>
            <a:pPr algn="ctr"/>
            <a:r>
              <a:rPr lang="it-IT" sz="1800" dirty="0"/>
              <a:t>Titolo II- relazioni sindacali</a:t>
            </a:r>
          </a:p>
        </p:txBody>
      </p:sp>
      <p:sp>
        <p:nvSpPr>
          <p:cNvPr id="3" name="Segnaposto contenuto 2">
            <a:extLst>
              <a:ext uri="{FF2B5EF4-FFF2-40B4-BE49-F238E27FC236}">
                <a16:creationId xmlns:a16="http://schemas.microsoft.com/office/drawing/2014/main" id="{4C18D46F-8AFD-40C1-7ADD-6FF337DCAEB9}"/>
              </a:ext>
            </a:extLst>
          </p:cNvPr>
          <p:cNvSpPr>
            <a:spLocks noGrp="1"/>
          </p:cNvSpPr>
          <p:nvPr>
            <p:ph idx="1"/>
          </p:nvPr>
        </p:nvSpPr>
        <p:spPr>
          <a:xfrm>
            <a:off x="0" y="793214"/>
            <a:ext cx="12192000" cy="6064786"/>
          </a:xfrm>
        </p:spPr>
        <p:txBody>
          <a:bodyPr>
            <a:normAutofit/>
          </a:bodyPr>
          <a:lstStyle/>
          <a:p>
            <a:pPr algn="just"/>
            <a:r>
              <a:rPr lang="it-IT" sz="1100" b="1" dirty="0"/>
              <a:t>art. 8</a:t>
            </a:r>
            <a:r>
              <a:rPr lang="it-IT" sz="1000" dirty="0"/>
              <a:t> </a:t>
            </a:r>
            <a:r>
              <a:rPr lang="it-IT" sz="1000" dirty="0">
                <a:highlight>
                  <a:srgbClr val="FFFF00"/>
                </a:highlight>
              </a:rPr>
              <a:t>Contrattazione collettiva integrativa: tempi e procedure</a:t>
            </a:r>
          </a:p>
          <a:p>
            <a:pPr algn="just"/>
            <a:r>
              <a:rPr lang="it-IT" sz="1000" dirty="0"/>
              <a:t>1</a:t>
            </a:r>
            <a:r>
              <a:rPr lang="it-IT" sz="1000" b="1" dirty="0"/>
              <a:t>. Il contratto collettivo integrativo ha durata triennale </a:t>
            </a:r>
            <a:r>
              <a:rPr lang="it-IT" sz="1000" dirty="0"/>
              <a:t>e si riferisce a tutte le materie di cui all’art. 7 (Contrattazione integrativa soggetti e materie), comma 4. </a:t>
            </a:r>
            <a:r>
              <a:rPr lang="it-IT" sz="1000" b="1" dirty="0"/>
              <a:t>I criteri di ripartizione </a:t>
            </a:r>
            <a:r>
              <a:rPr lang="it-IT" sz="1000" dirty="0"/>
              <a:t>delle risorse tra le diverse modalità di utilizzo di cui all’art. 7 lett. a) del citato comma 4, </a:t>
            </a:r>
            <a:r>
              <a:rPr lang="it-IT" sz="1000" b="1" dirty="0"/>
              <a:t>possono essere negoziati con cadenza annuale</a:t>
            </a:r>
          </a:p>
          <a:p>
            <a:pPr algn="just"/>
            <a:r>
              <a:rPr lang="it-IT" sz="1000" dirty="0"/>
              <a:t>2. </a:t>
            </a:r>
            <a:r>
              <a:rPr lang="it-IT" sz="1000" b="1" dirty="0"/>
              <a:t>L'ente provvede a costituire la delegazione datoriale </a:t>
            </a:r>
            <a:r>
              <a:rPr lang="it-IT" sz="1000" dirty="0"/>
              <a:t>di cui all’art. 7 (Contrattazione collettiva integrativa soggetti e materie), comma 3 </a:t>
            </a:r>
            <a:r>
              <a:rPr lang="it-IT" sz="1000" b="1" dirty="0"/>
              <a:t>entro trenta giorni dalla stipulazione del presente contratto.</a:t>
            </a:r>
          </a:p>
          <a:p>
            <a:pPr algn="just"/>
            <a:r>
              <a:rPr lang="it-IT" sz="1000" dirty="0"/>
              <a:t>3</a:t>
            </a:r>
            <a:r>
              <a:rPr lang="it-IT" sz="1000" b="1" dirty="0"/>
              <a:t>. L’ente convoca la delegazione sindacale</a:t>
            </a:r>
            <a:r>
              <a:rPr lang="it-IT" sz="1100" b="1" dirty="0"/>
              <a:t> </a:t>
            </a:r>
            <a:r>
              <a:rPr lang="it-IT" sz="1100" dirty="0"/>
              <a:t>di cui all’art. 7 (Contrattazione integrativa soggetti e materie), </a:t>
            </a:r>
            <a:r>
              <a:rPr lang="it-IT" sz="1000" dirty="0"/>
              <a:t>entro trenta giorni dalla presentazione delle piattaforme e comunque non prima di aver costituito la propria delegazione</a:t>
            </a:r>
          </a:p>
          <a:p>
            <a:pPr algn="just"/>
            <a:r>
              <a:rPr lang="it-IT" sz="1000" dirty="0"/>
              <a:t>4</a:t>
            </a:r>
            <a:r>
              <a:rPr lang="it-IT" sz="1000" b="1" dirty="0"/>
              <a:t>. Al fine di garantire la piena funzionalità dei servizi e la puntuale applicazione degli istituti contrattuali</a:t>
            </a:r>
            <a:r>
              <a:rPr lang="it-IT" sz="1000" dirty="0"/>
              <a:t>, </a:t>
            </a:r>
            <a:r>
              <a:rPr lang="it-IT" sz="1000" b="1" dirty="0"/>
              <a:t>la sessione negoziale</a:t>
            </a:r>
            <a:r>
              <a:rPr lang="it-IT" sz="1000" dirty="0"/>
              <a:t>, di cui al comma 1, ultimo periodo, </a:t>
            </a:r>
            <a:r>
              <a:rPr lang="it-IT" sz="1000" b="1" dirty="0"/>
              <a:t>va avviata entro il primo quadrimestre dell’anno di riferimento</a:t>
            </a:r>
            <a:r>
              <a:rPr lang="it-IT" sz="1100" i="1" dirty="0">
                <a:solidFill>
                  <a:srgbClr val="FF0000"/>
                </a:solidFill>
              </a:rPr>
              <a:t> Novità </a:t>
            </a:r>
          </a:p>
          <a:p>
            <a:pPr algn="just"/>
            <a:r>
              <a:rPr lang="it-IT" sz="1000" dirty="0"/>
              <a:t>5. Fermi restando i principi dell’autonomia negoziale e quelli di comportamento indicati dall’art- 9 (Clausole di raffreddamento), </a:t>
            </a:r>
            <a:r>
              <a:rPr lang="it-IT" sz="1000" b="1" dirty="0"/>
              <a:t>qualora, decorsi trenta giorni dall’inizio delle trattative, eventualmente prorogabili fino ad un massimo di ulteriori trenta giorni, non si sia raggiunto l’accordo, le parti riassumono le rispettive prerogative e libertà di iniziativa e decisione, sulle materie di cui all’art. 7 (Contrattazione collettiva integrativa soggetti e materie), comma 4, lettere k), l), m), n), o), p), q), r), s), t), z), aa) e ad). </a:t>
            </a:r>
          </a:p>
          <a:p>
            <a:pPr algn="just"/>
            <a:r>
              <a:rPr lang="it-IT" sz="1000" dirty="0"/>
              <a:t>6. </a:t>
            </a:r>
            <a:r>
              <a:rPr lang="it-IT" sz="1000" b="1" dirty="0"/>
              <a:t>Qualora non si raggiunga l'accordo sulle materie di cui all’art. 7 (Contrattazione collettiva integrativa soggetti e materie), comma 4, lettere a), b), c), d), e) f), g), h), i), j), u), v), w), ab), </a:t>
            </a:r>
            <a:r>
              <a:rPr lang="it-IT" sz="1000" b="1" dirty="0" err="1"/>
              <a:t>ac</a:t>
            </a:r>
            <a:r>
              <a:rPr lang="it-IT" sz="1000" b="1" dirty="0"/>
              <a:t>), </a:t>
            </a:r>
            <a:r>
              <a:rPr lang="it-IT" sz="1000" b="1" dirty="0" err="1"/>
              <a:t>ae</a:t>
            </a:r>
            <a:r>
              <a:rPr lang="it-IT" sz="1000" b="1" dirty="0"/>
              <a:t>) e </a:t>
            </a:r>
            <a:r>
              <a:rPr lang="it-IT" sz="1000" b="1" dirty="0" err="1"/>
              <a:t>af</a:t>
            </a:r>
            <a:r>
              <a:rPr lang="it-IT" sz="1000" b="1" dirty="0"/>
              <a:t>) il protrarsi delle trattative determini un oggettivo pregiudizio alla funzionalità dell'azione amministrativa,</a:t>
            </a:r>
            <a:r>
              <a:rPr lang="it-IT" sz="1000" dirty="0"/>
              <a:t> nel rispetto dei principi di comportamento di cui all’art. 9 (Clausole di raffreddamento), </a:t>
            </a:r>
            <a:r>
              <a:rPr lang="it-IT" sz="1000" b="1" dirty="0"/>
              <a:t>l'ente interessato può provvedere, in via provvisoria, </a:t>
            </a:r>
            <a:r>
              <a:rPr lang="it-IT" sz="1000" dirty="0"/>
              <a:t>sulle materie oggetto del mancato accordo, fino alla successiva sottoscrizione e prosegue le trattative al fine di pervenire in tempi celeri alla conclusione dell'accordo. </a:t>
            </a:r>
            <a:r>
              <a:rPr lang="it-IT" sz="1000" b="1" dirty="0"/>
              <a:t>Il termine minimo di durata delle sessioni negoziali di cui all’art. 40, comma 3-ter del D. Lgs. n. 165/2001 è fissato in 45 giorni, eventualmente prorogabili di ulteriori 45.</a:t>
            </a:r>
          </a:p>
          <a:p>
            <a:pPr algn="just"/>
            <a:r>
              <a:rPr lang="it-IT" sz="1000" dirty="0"/>
              <a:t>7. </a:t>
            </a:r>
            <a:r>
              <a:rPr lang="it-IT" sz="1000" b="1" dirty="0"/>
              <a:t>Il controllo sulla compatibilità dei costi della contrattazione collettiva integrativa con i vincoli di bilancio e la relativa certificazione degli oneri sono effettuati dall’organo di controllo competente ai sensi dell’art. 40-bis, comma 1 del D.Lgs.n.165/2001</a:t>
            </a:r>
            <a:r>
              <a:rPr lang="it-IT" sz="1000" dirty="0"/>
              <a:t>. A tal fine, l'Ipotesi di contratto collettivo integrativo definita dalle 18 parti, corredata dalla relazione illustrativa e da quella tecnica, è inviata a tale organo </a:t>
            </a:r>
            <a:r>
              <a:rPr lang="it-IT" sz="1000" b="1" dirty="0"/>
              <a:t>entro dieci giorni dalla sottoscrizione</a:t>
            </a:r>
            <a:r>
              <a:rPr lang="it-IT" sz="1000" dirty="0"/>
              <a:t>. </a:t>
            </a:r>
            <a:r>
              <a:rPr lang="it-IT" sz="1000" b="1" dirty="0"/>
              <a:t>In caso di rilievi da parte del predetto organo, la trattativa deve essere ripresa entro cinque giorni. Trascorsi quindici giorni senza rilievi, l’organo di governo competente dell’ente può autorizzare il presidente della delegazione trattante di parte pubblica alla sottoscrizione del contratto. </a:t>
            </a:r>
          </a:p>
          <a:p>
            <a:pPr algn="just"/>
            <a:r>
              <a:rPr lang="it-IT" sz="1000" dirty="0"/>
              <a:t>9. </a:t>
            </a:r>
            <a:r>
              <a:rPr lang="it-IT" sz="1000" b="1" dirty="0"/>
              <a:t>Le amministrazioni sono tenute a trasmettere, per via telematica, all'ARAN ed al CNEL, entro cinque giorni dalla sottoscrizione definitiva, il testo del contratto collettivo integrativo </a:t>
            </a:r>
            <a:r>
              <a:rPr lang="it-IT" sz="1000" dirty="0"/>
              <a:t>ovvero il testo degli atti assunti ai sensi dei commi 4 o 5, corredati dalla relazione illustrativa e da quella tecnica.</a:t>
            </a:r>
          </a:p>
          <a:p>
            <a:pPr algn="just"/>
            <a:r>
              <a:rPr lang="it-IT" sz="1400" b="1" dirty="0"/>
              <a:t>art. 9</a:t>
            </a:r>
            <a:r>
              <a:rPr lang="it-IT" sz="1100" dirty="0"/>
              <a:t> </a:t>
            </a:r>
            <a:r>
              <a:rPr lang="it-IT" sz="1000" dirty="0">
                <a:highlight>
                  <a:srgbClr val="FFFF00"/>
                </a:highlight>
              </a:rPr>
              <a:t>Clausole di raffreddamento </a:t>
            </a:r>
            <a:endParaRPr lang="it-IT" sz="1100" dirty="0">
              <a:highlight>
                <a:srgbClr val="FFFF00"/>
              </a:highlight>
            </a:endParaRPr>
          </a:p>
          <a:p>
            <a:pPr algn="just"/>
            <a:r>
              <a:rPr lang="it-IT" sz="1000" dirty="0"/>
              <a:t>2. Nel rispetto dei suddetti principi, entro il primo mese del negoziato relativo alla contrattazione integrativa le parti non assumono iniziative unilaterali né procedono ad azioni dirette; compiono, inoltre, ogni ragionevole sforzo per raggiungere l’accordo nelle materie demandate. </a:t>
            </a:r>
          </a:p>
          <a:p>
            <a:r>
              <a:rPr lang="it-IT" sz="1000" dirty="0"/>
              <a:t>3. Analogamente, durante il periodo in cui si svolge il confronto le parti non assumono iniziative unilaterali sulle materie oggetto dello stesso</a:t>
            </a:r>
            <a:endParaRPr lang="it-IT" sz="1100" b="1" i="1" dirty="0">
              <a:solidFill>
                <a:srgbClr val="FF0000"/>
              </a:solidFill>
            </a:endParaRPr>
          </a:p>
        </p:txBody>
      </p:sp>
    </p:spTree>
    <p:extLst>
      <p:ext uri="{BB962C8B-B14F-4D97-AF65-F5344CB8AC3E}">
        <p14:creationId xmlns:p14="http://schemas.microsoft.com/office/powerpoint/2010/main" val="17369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C58FBF-07DB-78A0-E040-01183B8D2437}"/>
              </a:ext>
            </a:extLst>
          </p:cNvPr>
          <p:cNvSpPr>
            <a:spLocks noGrp="1"/>
          </p:cNvSpPr>
          <p:nvPr>
            <p:ph type="title"/>
          </p:nvPr>
        </p:nvSpPr>
        <p:spPr>
          <a:xfrm>
            <a:off x="484631" y="517794"/>
            <a:ext cx="11145039" cy="352540"/>
          </a:xfrm>
        </p:spPr>
        <p:txBody>
          <a:bodyPr/>
          <a:lstStyle/>
          <a:p>
            <a:pPr algn="ctr"/>
            <a:r>
              <a:rPr lang="it-IT" sz="1400" dirty="0"/>
              <a:t>Titolo III – ordinamento professionale</a:t>
            </a:r>
          </a:p>
        </p:txBody>
      </p:sp>
      <p:sp>
        <p:nvSpPr>
          <p:cNvPr id="3" name="Segnaposto testo 2">
            <a:extLst>
              <a:ext uri="{FF2B5EF4-FFF2-40B4-BE49-F238E27FC236}">
                <a16:creationId xmlns:a16="http://schemas.microsoft.com/office/drawing/2014/main" id="{5D20BF68-B3AF-DF55-4070-02775B5415B4}"/>
              </a:ext>
            </a:extLst>
          </p:cNvPr>
          <p:cNvSpPr>
            <a:spLocks noGrp="1"/>
          </p:cNvSpPr>
          <p:nvPr>
            <p:ph type="body" idx="1"/>
          </p:nvPr>
        </p:nvSpPr>
        <p:spPr>
          <a:xfrm>
            <a:off x="484632" y="870335"/>
            <a:ext cx="5346222" cy="352540"/>
          </a:xfrm>
        </p:spPr>
        <p:txBody>
          <a:bodyPr>
            <a:normAutofit lnSpcReduction="10000"/>
          </a:bodyPr>
          <a:lstStyle/>
          <a:p>
            <a:pPr algn="ctr"/>
            <a:r>
              <a:rPr lang="it-IT" sz="1800" dirty="0"/>
              <a:t>Riforma Madia </a:t>
            </a:r>
          </a:p>
        </p:txBody>
      </p:sp>
      <p:sp>
        <p:nvSpPr>
          <p:cNvPr id="4" name="Segnaposto contenuto 3">
            <a:extLst>
              <a:ext uri="{FF2B5EF4-FFF2-40B4-BE49-F238E27FC236}">
                <a16:creationId xmlns:a16="http://schemas.microsoft.com/office/drawing/2014/main" id="{47744749-19DD-03D9-6B03-5331E81A3F9D}"/>
              </a:ext>
            </a:extLst>
          </p:cNvPr>
          <p:cNvSpPr>
            <a:spLocks noGrp="1"/>
          </p:cNvSpPr>
          <p:nvPr>
            <p:ph sz="half" idx="2"/>
          </p:nvPr>
        </p:nvSpPr>
        <p:spPr>
          <a:xfrm>
            <a:off x="484632" y="1311007"/>
            <a:ext cx="4076351" cy="5029199"/>
          </a:xfrm>
        </p:spPr>
        <p:txBody>
          <a:bodyPr>
            <a:normAutofit/>
          </a:bodyPr>
          <a:lstStyle/>
          <a:p>
            <a:pPr algn="just"/>
            <a:r>
              <a:rPr lang="it-IT" sz="2400" dirty="0">
                <a:solidFill>
                  <a:schemeClr val="accent1"/>
                </a:solidFill>
              </a:rPr>
              <a:t>Legge 7 agosto 2015 n. 124 ( legge delega):</a:t>
            </a:r>
          </a:p>
          <a:p>
            <a:pPr algn="just"/>
            <a:r>
              <a:rPr lang="it-IT" sz="2400" dirty="0">
                <a:solidFill>
                  <a:schemeClr val="accent1"/>
                </a:solidFill>
              </a:rPr>
              <a:t>Delega al Governo in materia di riorganizzazione delle amministrazioni pubbliche</a:t>
            </a:r>
          </a:p>
          <a:p>
            <a:pPr algn="just"/>
            <a:r>
              <a:rPr lang="it-IT" sz="2400" dirty="0">
                <a:solidFill>
                  <a:schemeClr val="accent1"/>
                </a:solidFill>
              </a:rPr>
              <a:t>L. n.45 del 07 aprile 2017, di conversione del D.L. n. 8 del 9 febbraio 2017 e, i D.lgs.:</a:t>
            </a:r>
          </a:p>
          <a:p>
            <a:pPr algn="r"/>
            <a:r>
              <a:rPr lang="it-IT" sz="2400" dirty="0">
                <a:solidFill>
                  <a:schemeClr val="accent1"/>
                </a:solidFill>
              </a:rPr>
              <a:t>n.75 del 25/05/2017</a:t>
            </a:r>
          </a:p>
          <a:p>
            <a:pPr algn="r"/>
            <a:r>
              <a:rPr lang="it-IT" sz="2400" dirty="0">
                <a:solidFill>
                  <a:schemeClr val="accent1"/>
                </a:solidFill>
              </a:rPr>
              <a:t>n. 97 del 29/05/2017</a:t>
            </a:r>
          </a:p>
          <a:p>
            <a:pPr algn="r"/>
            <a:r>
              <a:rPr lang="it-IT" sz="2400" dirty="0">
                <a:solidFill>
                  <a:schemeClr val="accent1"/>
                </a:solidFill>
              </a:rPr>
              <a:t>n.118 del 20/07/2017</a:t>
            </a:r>
          </a:p>
          <a:p>
            <a:endParaRPr lang="it-IT" dirty="0"/>
          </a:p>
        </p:txBody>
      </p:sp>
      <p:sp>
        <p:nvSpPr>
          <p:cNvPr id="5" name="Segnaposto testo 4">
            <a:extLst>
              <a:ext uri="{FF2B5EF4-FFF2-40B4-BE49-F238E27FC236}">
                <a16:creationId xmlns:a16="http://schemas.microsoft.com/office/drawing/2014/main" id="{A423AB92-5EBA-DE6E-41E6-5CFCC5669281}"/>
              </a:ext>
            </a:extLst>
          </p:cNvPr>
          <p:cNvSpPr>
            <a:spLocks noGrp="1"/>
          </p:cNvSpPr>
          <p:nvPr>
            <p:ph type="body" sz="quarter" idx="3"/>
          </p:nvPr>
        </p:nvSpPr>
        <p:spPr>
          <a:xfrm>
            <a:off x="4649118" y="870335"/>
            <a:ext cx="6819434" cy="352540"/>
          </a:xfrm>
        </p:spPr>
        <p:txBody>
          <a:bodyPr>
            <a:noAutofit/>
          </a:bodyPr>
          <a:lstStyle/>
          <a:p>
            <a:pPr algn="ctr"/>
            <a:r>
              <a:rPr lang="it-IT" sz="1800" dirty="0"/>
              <a:t>Modifiche</a:t>
            </a:r>
          </a:p>
        </p:txBody>
      </p:sp>
      <p:sp>
        <p:nvSpPr>
          <p:cNvPr id="6" name="Segnaposto contenuto 5">
            <a:extLst>
              <a:ext uri="{FF2B5EF4-FFF2-40B4-BE49-F238E27FC236}">
                <a16:creationId xmlns:a16="http://schemas.microsoft.com/office/drawing/2014/main" id="{1872582D-E356-1456-5458-5555834C2692}"/>
              </a:ext>
            </a:extLst>
          </p:cNvPr>
          <p:cNvSpPr>
            <a:spLocks noGrp="1"/>
          </p:cNvSpPr>
          <p:nvPr>
            <p:ph sz="quarter" idx="4"/>
          </p:nvPr>
        </p:nvSpPr>
        <p:spPr>
          <a:xfrm>
            <a:off x="4649118" y="1222875"/>
            <a:ext cx="6980553" cy="5117332"/>
          </a:xfrm>
        </p:spPr>
        <p:txBody>
          <a:bodyPr>
            <a:normAutofit/>
          </a:bodyPr>
          <a:lstStyle/>
          <a:p>
            <a:pPr marL="0" indent="0">
              <a:buNone/>
            </a:pPr>
            <a:r>
              <a:rPr lang="it-IT" sz="1400" dirty="0"/>
              <a:t>ha disposto con l'art. 4, comma 3) l'introduzione dell'art. 6-ter</a:t>
            </a:r>
          </a:p>
          <a:p>
            <a:pPr marL="0" indent="0" algn="just">
              <a:buNone/>
            </a:pPr>
            <a:r>
              <a:rPr lang="it-IT" sz="1400" dirty="0">
                <a:highlight>
                  <a:srgbClr val="FFFF00"/>
                </a:highlight>
              </a:rPr>
              <a:t>successivament</a:t>
            </a:r>
            <a:r>
              <a:rPr lang="it-IT" sz="1400" dirty="0"/>
              <a:t>e </a:t>
            </a:r>
            <a:r>
              <a:rPr lang="it-IT" sz="1400" b="1" dirty="0"/>
              <a:t>Il  D.L. 30 aprile 2022, n. 36</a:t>
            </a:r>
            <a:r>
              <a:rPr lang="it-IT" sz="1400" dirty="0"/>
              <a:t>, convertito con modificazioni dalla L. 29 giugno 2022, n. 79, ha disposto con l’art 1 , comma 1, le modifiche al 6-ter e con  l'art. 1, comma 2, ha disposto che "In fase di prima applicazione delle disposizioni di cui all'articolo 6-ter del decreto legislativo 30 marzo 2001, n. 165, come modificato dal presente articolo, le linee di indirizzo sono emanate entro il 30 giugno 2022, previo accordo in sede di Conferenza unificata ai sensi dell'articolo 9, comma 2, lettera c), del decreto legislativo 28 agosto 1997, n. 281". </a:t>
            </a:r>
          </a:p>
          <a:p>
            <a:pPr marL="0" indent="0" algn="just">
              <a:buNone/>
            </a:pPr>
            <a:r>
              <a:rPr lang="it-IT" sz="1400" dirty="0">
                <a:highlight>
                  <a:srgbClr val="FFFF00"/>
                </a:highlight>
              </a:rPr>
              <a:t>successivamente</a:t>
            </a:r>
            <a:r>
              <a:rPr lang="it-IT" sz="1400" dirty="0"/>
              <a:t> </a:t>
            </a:r>
            <a:r>
              <a:rPr lang="it-IT" sz="1100" b="1" dirty="0"/>
              <a:t>Il DECRETO 22 luglio 2022 </a:t>
            </a:r>
            <a:r>
              <a:rPr lang="it-IT" sz="1100" dirty="0"/>
              <a:t>in G.U. n.215 del 14/09/2022 . Definizione di linee di indirizzo per l’individuazione dei nuovi fabbisogni professionali da parte delle amministrazioni pubbliche.</a:t>
            </a:r>
          </a:p>
          <a:p>
            <a:pPr algn="just"/>
            <a:r>
              <a:rPr lang="it-IT" sz="1400" dirty="0"/>
              <a:t>In coerenza con la nuova formulazione dell’art. 6-ter le «linee di indirizzo» intendono affiancare le amministrazioni impegnate  nel rinnovamento della gestione delle risorse umane Si tratta di spostare l’attenzione da </a:t>
            </a:r>
            <a:r>
              <a:rPr lang="it-IT" sz="1400" b="1" i="1" dirty="0"/>
              <a:t>cosa viene </a:t>
            </a:r>
            <a:r>
              <a:rPr lang="it-IT" sz="1400" i="1" dirty="0"/>
              <a:t>fatto </a:t>
            </a:r>
            <a:r>
              <a:rPr lang="it-IT" sz="1400" dirty="0"/>
              <a:t>a </a:t>
            </a:r>
            <a:r>
              <a:rPr lang="it-IT" sz="1400" b="1" i="1" dirty="0"/>
              <a:t>come viene fatto quindi, quali capacità tecniche e conoscenze  sono richieste. </a:t>
            </a:r>
            <a:r>
              <a:rPr lang="it-IT" sz="1400" i="1" dirty="0"/>
              <a:t>Un primo passo, verso il raggiungimento di questo ambizioso obiettivo è proprio nella revisione del sistema di classificazione del personale, attuato con il CCNL 2019-2021.</a:t>
            </a:r>
          </a:p>
          <a:p>
            <a:pPr algn="just"/>
            <a:r>
              <a:rPr lang="it-IT" sz="1400" i="1" dirty="0">
                <a:solidFill>
                  <a:srgbClr val="FF0000"/>
                </a:solidFill>
              </a:rPr>
              <a:t>NB: con riferimento al PTFP si rammenta che, per effetto dell’art. 6 del DL 80/2021, esso è confluito nel Piano integrato di attività e organizzazione (PIAO)</a:t>
            </a:r>
          </a:p>
        </p:txBody>
      </p:sp>
    </p:spTree>
    <p:extLst>
      <p:ext uri="{BB962C8B-B14F-4D97-AF65-F5344CB8AC3E}">
        <p14:creationId xmlns:p14="http://schemas.microsoft.com/office/powerpoint/2010/main" val="365819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A8536-6527-6A86-9172-42B867E1E525}"/>
              </a:ext>
            </a:extLst>
          </p:cNvPr>
          <p:cNvSpPr>
            <a:spLocks noGrp="1"/>
          </p:cNvSpPr>
          <p:nvPr>
            <p:ph type="ctrTitle"/>
          </p:nvPr>
        </p:nvSpPr>
        <p:spPr>
          <a:xfrm>
            <a:off x="482600" y="484743"/>
            <a:ext cx="10506991" cy="308472"/>
          </a:xfrm>
        </p:spPr>
        <p:txBody>
          <a:bodyPr/>
          <a:lstStyle/>
          <a:p>
            <a:pPr algn="ctr"/>
            <a:r>
              <a:rPr lang="it-IT" sz="1400" dirty="0"/>
              <a:t>Titolo III – ordinamento professionale</a:t>
            </a:r>
          </a:p>
        </p:txBody>
      </p:sp>
      <p:sp>
        <p:nvSpPr>
          <p:cNvPr id="3" name="Sottotitolo 2">
            <a:extLst>
              <a:ext uri="{FF2B5EF4-FFF2-40B4-BE49-F238E27FC236}">
                <a16:creationId xmlns:a16="http://schemas.microsoft.com/office/drawing/2014/main" id="{9AC7C0BF-D486-9F75-9E91-EDA46B10F935}"/>
              </a:ext>
            </a:extLst>
          </p:cNvPr>
          <p:cNvSpPr>
            <a:spLocks noGrp="1"/>
          </p:cNvSpPr>
          <p:nvPr>
            <p:ph type="subTitle" idx="1"/>
          </p:nvPr>
        </p:nvSpPr>
        <p:spPr>
          <a:xfrm>
            <a:off x="482600" y="793215"/>
            <a:ext cx="10506991" cy="5086377"/>
          </a:xfrm>
        </p:spPr>
        <p:txBody>
          <a:bodyPr>
            <a:normAutofit fontScale="92500" lnSpcReduction="10000"/>
          </a:bodyPr>
          <a:lstStyle/>
          <a:p>
            <a:pPr algn="just"/>
            <a:r>
              <a:rPr lang="it-IT" dirty="0"/>
              <a:t>Le coordinate del nuovo assetto professionale proposto nell’Ipotesi di contratto sono contenute, a livello di legislazione primaria, nell’art. 3, comma 1, del D.lgs. n. 80/2021, il quale ha modificato la disciplina sull’inquadramento dei dipendenti pubblici in almeno tre distinte aree funzionali, la progressione all’interno dell’area e l’accesso ad aree superiori, sostituendo il comma 1-bis dell’art. 52 del D.lgs. 165/2001. Ha inoltre previsto l’introduzione di un’ulteriore area funzionale, destinata all’inquadramento del personale di elevata qualificazione, demandando alla contrattazione collettiva l’istituzione della stessa.</a:t>
            </a:r>
          </a:p>
          <a:p>
            <a:pPr algn="just"/>
            <a:r>
              <a:rPr lang="it-IT" b="1" dirty="0">
                <a:highlight>
                  <a:srgbClr val="FFFF00"/>
                </a:highlight>
              </a:rPr>
              <a:t>NB: </a:t>
            </a:r>
            <a:r>
              <a:rPr lang="it-IT" i="1" dirty="0"/>
              <a:t>al comma 2 del medesimo articolo viene previsto che  i</a:t>
            </a:r>
            <a:r>
              <a:rPr lang="it-IT" b="1" i="1" dirty="0"/>
              <a:t> </a:t>
            </a:r>
            <a:r>
              <a:rPr lang="it-IT" b="1" dirty="0"/>
              <a:t>limiti di spesa relativi al trattamento economico accessorio di cui all'articolo 23, comma 2, del decreto legislativo 25 maggio 2017, n. 75 </a:t>
            </a:r>
            <a:r>
              <a:rPr lang="it-IT" sz="1700" b="1" dirty="0">
                <a:solidFill>
                  <a:srgbClr val="FF0000"/>
                </a:solidFill>
              </a:rPr>
              <a:t>(prevedeva che il tetto di spesa non  può superare il corrispondente importo determinato per  l'anno 2016) </a:t>
            </a:r>
            <a:r>
              <a:rPr lang="it-IT" b="1" dirty="0"/>
              <a:t>compatibilmente con il raggiungimento degli obiettivi di finanza pubblica, </a:t>
            </a:r>
            <a:r>
              <a:rPr lang="it-IT" b="1" u="sng" dirty="0"/>
              <a:t>possono essere superati</a:t>
            </a:r>
            <a:r>
              <a:rPr lang="it-IT" b="1" dirty="0"/>
              <a:t>, secondo criteri e modalità da definire nell'ambito dei contratti collettivi nazionali di lavoro e nei limiti delle risorse finanziarie destinate a tale finalità. </a:t>
            </a:r>
            <a:endParaRPr lang="it-IT" dirty="0"/>
          </a:p>
        </p:txBody>
      </p:sp>
    </p:spTree>
    <p:extLst>
      <p:ext uri="{BB962C8B-B14F-4D97-AF65-F5344CB8AC3E}">
        <p14:creationId xmlns:p14="http://schemas.microsoft.com/office/powerpoint/2010/main" val="72260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A8536-6527-6A86-9172-42B867E1E525}"/>
              </a:ext>
            </a:extLst>
          </p:cNvPr>
          <p:cNvSpPr>
            <a:spLocks noGrp="1"/>
          </p:cNvSpPr>
          <p:nvPr>
            <p:ph type="ctrTitle"/>
          </p:nvPr>
        </p:nvSpPr>
        <p:spPr>
          <a:xfrm>
            <a:off x="482600" y="484743"/>
            <a:ext cx="10506991" cy="308472"/>
          </a:xfrm>
        </p:spPr>
        <p:txBody>
          <a:bodyPr/>
          <a:lstStyle/>
          <a:p>
            <a:pPr algn="ctr"/>
            <a:r>
              <a:rPr lang="it-IT" sz="1400" dirty="0"/>
              <a:t>Titolo III – ordinamento professionale</a:t>
            </a:r>
          </a:p>
        </p:txBody>
      </p:sp>
      <p:sp>
        <p:nvSpPr>
          <p:cNvPr id="3" name="Sottotitolo 2">
            <a:extLst>
              <a:ext uri="{FF2B5EF4-FFF2-40B4-BE49-F238E27FC236}">
                <a16:creationId xmlns:a16="http://schemas.microsoft.com/office/drawing/2014/main" id="{9AC7C0BF-D486-9F75-9E91-EDA46B10F935}"/>
              </a:ext>
            </a:extLst>
          </p:cNvPr>
          <p:cNvSpPr>
            <a:spLocks noGrp="1"/>
          </p:cNvSpPr>
          <p:nvPr>
            <p:ph type="subTitle" idx="1"/>
          </p:nvPr>
        </p:nvSpPr>
        <p:spPr>
          <a:xfrm>
            <a:off x="0" y="793215"/>
            <a:ext cx="12192000" cy="5580042"/>
          </a:xfrm>
        </p:spPr>
        <p:txBody>
          <a:bodyPr>
            <a:normAutofit lnSpcReduction="10000"/>
          </a:bodyPr>
          <a:lstStyle/>
          <a:p>
            <a:pPr algn="just"/>
            <a:r>
              <a:rPr lang="it-IT" sz="1400" dirty="0"/>
              <a:t>In attuazione di tale disposto normativo, il nuovo sistema classificatorio prevede quattro aree professionali: </a:t>
            </a:r>
          </a:p>
          <a:p>
            <a:pPr algn="just"/>
            <a:r>
              <a:rPr lang="it-IT" sz="1400" dirty="0"/>
              <a:t>- Area degli Operatori; </a:t>
            </a:r>
          </a:p>
          <a:p>
            <a:pPr algn="just"/>
            <a:r>
              <a:rPr lang="it-IT" sz="1400" dirty="0"/>
              <a:t>- Area degli Operatori esperti; </a:t>
            </a:r>
          </a:p>
          <a:p>
            <a:pPr algn="just"/>
            <a:r>
              <a:rPr lang="it-IT" sz="1400" dirty="0"/>
              <a:t>- Area degli istruttori </a:t>
            </a:r>
          </a:p>
          <a:p>
            <a:pPr algn="just"/>
            <a:r>
              <a:rPr lang="it-IT" sz="1400" dirty="0"/>
              <a:t>- Area dei Funzionari e dell’Elevata Qualificazione (</a:t>
            </a:r>
            <a:r>
              <a:rPr lang="it-IT" sz="1400" i="1" dirty="0"/>
              <a:t>di seguito anche EQ</a:t>
            </a:r>
            <a:r>
              <a:rPr lang="it-IT" sz="1400" dirty="0"/>
              <a:t>). </a:t>
            </a:r>
          </a:p>
          <a:p>
            <a:pPr algn="just"/>
            <a:r>
              <a:rPr lang="it-IT" sz="1400" dirty="0"/>
              <a:t>In pratica, a fronte delle vecchie quattro categorie, oggi si prospettano quattro aree.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400" dirty="0"/>
              <a:t>Ciò nonostante, le aree di inquadramento del personale resteranno comunque quattro. Questo poiché in realtà viene previsto il progressivo superamento dell’attuale categoria A, che dovrebbe andare ad esaurimento.</a:t>
            </a:r>
          </a:p>
          <a:p>
            <a:pPr algn="just"/>
            <a:endParaRPr lang="it-IT" sz="1400" dirty="0"/>
          </a:p>
          <a:p>
            <a:pPr algn="just"/>
            <a:r>
              <a:rPr lang="it-IT" sz="1400" dirty="0">
                <a:highlight>
                  <a:srgbClr val="FFFF00"/>
                </a:highlight>
              </a:rPr>
              <a:t>NB: </a:t>
            </a:r>
            <a:r>
              <a:rPr lang="it-IT" sz="1400" dirty="0"/>
              <a:t>Al fine di consentire agli enti di procedere agli adempimenti necessari all’attuazione delle norme </a:t>
            </a:r>
            <a:r>
              <a:rPr lang="it-IT" sz="1400" dirty="0">
                <a:solidFill>
                  <a:srgbClr val="FF0000"/>
                </a:solidFill>
              </a:rPr>
              <a:t>di cui al presente Titolo</a:t>
            </a:r>
            <a:r>
              <a:rPr lang="it-IT" sz="1400" dirty="0"/>
              <a:t>, lo stesso entra in vigore il </a:t>
            </a:r>
            <a:r>
              <a:rPr lang="it-IT" sz="1400" dirty="0">
                <a:solidFill>
                  <a:srgbClr val="FF0000"/>
                </a:solidFill>
              </a:rPr>
              <a:t>1° giorno del quinto mese successivo alla sottoscrizione definitiva </a:t>
            </a:r>
            <a:r>
              <a:rPr lang="it-IT" sz="1400" dirty="0"/>
              <a:t>del presente CCNL (art. 13 comma 1 CCNL 2019-2021)</a:t>
            </a:r>
          </a:p>
          <a:p>
            <a:pPr algn="just"/>
            <a:r>
              <a:rPr lang="it-IT" sz="1400" dirty="0"/>
              <a:t>Il personale in servizio alla data di entrata in vigore del presente Titolo è inquadrato nel nuovo sistema di classificazione con effetto automatico dalla stessa data secondo la </a:t>
            </a:r>
            <a:r>
              <a:rPr lang="it-IT" sz="1400" b="1" dirty="0"/>
              <a:t>Tabella B</a:t>
            </a:r>
            <a:r>
              <a:rPr lang="it-IT" sz="1400" dirty="0"/>
              <a:t> di Trasposizione (Tabella di trasposizione automatica nel sistema di classificazione). (art. 13 comma 2 CCNL 2019-2021)</a:t>
            </a:r>
          </a:p>
          <a:p>
            <a:pPr algn="just"/>
            <a:r>
              <a:rPr lang="it-IT" sz="1400" dirty="0"/>
              <a:t>Al personale inquadrato nelle aree di cui al presente articolo viene attribuito il trattamento economico tabellare previsto nella </a:t>
            </a:r>
            <a:r>
              <a:rPr lang="it-IT" sz="1400" b="1" dirty="0"/>
              <a:t>Tabella D</a:t>
            </a:r>
            <a:r>
              <a:rPr lang="it-IT" sz="1400" dirty="0"/>
              <a:t> di cui all’art. 76</a:t>
            </a:r>
          </a:p>
          <a:p>
            <a:pPr algn="just"/>
            <a:r>
              <a:rPr lang="it-IT" sz="1400" dirty="0"/>
              <a:t>Gli incarichi di posizione organizzativa in essere alla data di entrata in vigore del presente Titolo, sono in prima applicazione, automaticamente ricondotti alla nuova tipologia di incarichi di EQ. Gli incarichi di posizione organizzativa conferiti secondo la predetta disciplina proseguono fino a naturale scadenza. (art. 13 comma 3 CCNL 2019-2021)</a:t>
            </a:r>
          </a:p>
          <a:p>
            <a:pPr algn="just"/>
            <a:r>
              <a:rPr lang="it-IT" sz="1400" dirty="0"/>
              <a:t>Fermo restando il potere di autotutela dell’amministrazione, le procedure concorsuali di accesso alle aree o posizioni di inquadramento giuridico del precedente ordinamento professionale, ivi incluse quelle riservate al personale già in servizio presso l’amministrazione, già bandite prima dell’entrata in vigore del nuovo ordinamento, sono portate a termine e concluse sulla base del precedente ordinamento professionale. Il personale utilmente collocato nelle graduatorie delle stesse procedure viene inquadrato nel nuovo sistema di classificazione applicando la disciplina di cui al comma 2, secondo la Tabella B di Trasposizione. (art. 13 comma 5 CCNL 2019-2021)</a:t>
            </a:r>
          </a:p>
          <a:p>
            <a:pPr algn="just"/>
            <a:endParaRPr lang="it-IT" sz="1400" dirty="0"/>
          </a:p>
        </p:txBody>
      </p:sp>
    </p:spTree>
    <p:extLst>
      <p:ext uri="{BB962C8B-B14F-4D97-AF65-F5344CB8AC3E}">
        <p14:creationId xmlns:p14="http://schemas.microsoft.com/office/powerpoint/2010/main" val="3315263629"/>
      </p:ext>
    </p:extLst>
  </p:cSld>
  <p:clrMapOvr>
    <a:masterClrMapping/>
  </p:clrMapOvr>
</p:sld>
</file>

<file path=ppt/theme/theme1.xml><?xml version="1.0" encoding="utf-8"?>
<a:theme xmlns:a="http://schemas.openxmlformats.org/drawingml/2006/main" name="LevelVTI">
  <a:themeElements>
    <a:clrScheme name="Slipstream">
      <a:dk1>
        <a:srgbClr val="000000"/>
      </a:dk1>
      <a:lt1>
        <a:srgbClr val="FFFFFF"/>
      </a:lt1>
      <a:dk2>
        <a:srgbClr val="212745"/>
      </a:dk2>
      <a:lt2>
        <a:srgbClr val="B4DCFA"/>
      </a:lt2>
      <a:accent1>
        <a:srgbClr val="4E67C8"/>
      </a:accent1>
      <a:accent2>
        <a:srgbClr val="16A1D2"/>
      </a:accent2>
      <a:accent3>
        <a:srgbClr val="76A53A"/>
      </a:accent3>
      <a:accent4>
        <a:srgbClr val="4BA68D"/>
      </a:accent4>
      <a:accent5>
        <a:srgbClr val="FA6B00"/>
      </a:accent5>
      <a:accent6>
        <a:srgbClr val="F14124"/>
      </a:accent6>
      <a:hlink>
        <a:srgbClr val="398470"/>
      </a:hlink>
      <a:folHlink>
        <a:srgbClr val="347FA7"/>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C64F494-1F22-4E79-9977-4742FF8ACED3}">
  <we:reference id="wa104380955" version="3.16.2.1" store="it-IT" storeType="OMEX"/>
  <we:alternateReferences>
    <we:reference id="WA104380955" version="3.16.2.1" store="WA10438095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3231</TotalTime>
  <Words>10499</Words>
  <Application>Microsoft Office PowerPoint</Application>
  <PresentationFormat>Widescreen</PresentationFormat>
  <Paragraphs>348</Paragraphs>
  <Slides>13</Slides>
  <Notes>13</Notes>
  <HiddenSlides>0</HiddenSlides>
  <MMClips>1</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13</vt:i4>
      </vt:variant>
    </vt:vector>
  </HeadingPairs>
  <TitlesOfParts>
    <vt:vector size="24" baseType="lpstr">
      <vt:lpstr>Agency FB</vt:lpstr>
      <vt:lpstr>Arial</vt:lpstr>
      <vt:lpstr>Calibri</vt:lpstr>
      <vt:lpstr>CoronetPS</vt:lpstr>
      <vt:lpstr>Domine</vt:lpstr>
      <vt:lpstr>Fairwater Script</vt:lpstr>
      <vt:lpstr>Fira Sans</vt:lpstr>
      <vt:lpstr>Seaford</vt:lpstr>
      <vt:lpstr>Symbol</vt:lpstr>
      <vt:lpstr>verdana</vt:lpstr>
      <vt:lpstr>LevelVTI</vt:lpstr>
      <vt:lpstr>Ipotesi di Contratto Collettivo Nazionale di Lavoro relativo al personale del Comparto Funzioni Locali Triennio 2019 – 2021   - DPCM 22 luglio 2022  Definizione di linee di indirizzo per l’individuazione dei nuovi fabbisogni professionali da parte delle amministrazioni  pubbliche.  - DL 80  del 09 giugno 2021Misure urgenti per il rafforzamento della capacità amministrativa delle pubbliche amministrazioni funzionale     all'attuazione del Piano nazionale di ripresa e resilienza (PNRR) e per l'efficienza della giustizia     </vt:lpstr>
      <vt:lpstr>Pre-intesa sulla nuova ipotesi di CCNL relativo al personale del comparto Funzioni Locali firmata il 04 agosto 2022                   terzo contratto da concludere dopo quello per il comparto delle Funzioni centrali e Sanità</vt:lpstr>
      <vt:lpstr>Titolo I – disposizioni generali</vt:lpstr>
      <vt:lpstr>Disapplicazioni</vt:lpstr>
      <vt:lpstr>Titolo II- relazioni sindacali</vt:lpstr>
      <vt:lpstr>Titolo II- relazioni sindacali</vt:lpstr>
      <vt:lpstr>Titolo III – ordinamento professionale</vt:lpstr>
      <vt:lpstr>Titolo III – ordinamento professionale</vt:lpstr>
      <vt:lpstr>Titolo III – ordinamento professionale</vt:lpstr>
      <vt:lpstr>Titolo III – ordinamento professionale</vt:lpstr>
      <vt:lpstr>Titolo III – ordinamento professionale</vt:lpstr>
      <vt:lpstr>Presentazione standard di PowerPoint</vt:lpstr>
      <vt:lpstr>Titolo III – ordinamento professionale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Contratto collettivo nazionale di lavoro Relativo al personale del Comparto Funzioni Locali Triennio 2019 – 2021        </dc:title>
  <dc:creator>Pietro</dc:creator>
  <cp:lastModifiedBy>Pietro</cp:lastModifiedBy>
  <cp:revision>96</cp:revision>
  <cp:lastPrinted>2022-11-08T08:35:30Z</cp:lastPrinted>
  <dcterms:created xsi:type="dcterms:W3CDTF">2022-10-15T16:42:32Z</dcterms:created>
  <dcterms:modified xsi:type="dcterms:W3CDTF">2022-11-09T18:11:37Z</dcterms:modified>
</cp:coreProperties>
</file>