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30" r:id="rId2"/>
    <p:sldId id="345" r:id="rId3"/>
    <p:sldId id="362" r:id="rId4"/>
    <p:sldId id="342" r:id="rId5"/>
    <p:sldId id="363" r:id="rId6"/>
    <p:sldId id="364" r:id="rId7"/>
    <p:sldId id="365" r:id="rId8"/>
    <p:sldId id="366" r:id="rId9"/>
    <p:sldId id="336" r:id="rId10"/>
    <p:sldId id="368" r:id="rId11"/>
    <p:sldId id="335" r:id="rId12"/>
    <p:sldId id="369" r:id="rId13"/>
    <p:sldId id="371" r:id="rId14"/>
    <p:sldId id="372" r:id="rId15"/>
    <p:sldId id="341" r:id="rId16"/>
    <p:sldId id="374" r:id="rId17"/>
    <p:sldId id="375" r:id="rId18"/>
    <p:sldId id="376" r:id="rId19"/>
    <p:sldId id="377" r:id="rId20"/>
    <p:sldId id="378" r:id="rId21"/>
    <p:sldId id="379" r:id="rId22"/>
    <p:sldId id="340" r:id="rId23"/>
    <p:sldId id="300" r:id="rId24"/>
    <p:sldId id="324" r:id="rId25"/>
    <p:sldId id="321" r:id="rId26"/>
    <p:sldId id="317" r:id="rId27"/>
    <p:sldId id="319" r:id="rId28"/>
    <p:sldId id="320" r:id="rId29"/>
    <p:sldId id="301" r:id="rId30"/>
    <p:sldId id="302" r:id="rId31"/>
    <p:sldId id="303" r:id="rId32"/>
    <p:sldId id="304" r:id="rId33"/>
    <p:sldId id="305" r:id="rId34"/>
    <p:sldId id="313" r:id="rId35"/>
    <p:sldId id="314" r:id="rId36"/>
    <p:sldId id="315" r:id="rId37"/>
    <p:sldId id="316" r:id="rId38"/>
    <p:sldId id="326" r:id="rId39"/>
    <p:sldId id="331" r:id="rId40"/>
    <p:sldId id="325" r:id="rId41"/>
    <p:sldId id="327" r:id="rId42"/>
    <p:sldId id="328" r:id="rId43"/>
    <p:sldId id="329" r:id="rId44"/>
    <p:sldId id="332" r:id="rId45"/>
    <p:sldId id="333" r:id="rId4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016" autoAdjust="0"/>
  </p:normalViewPr>
  <p:slideViewPr>
    <p:cSldViewPr snapToGrid="0">
      <p:cViewPr varScale="1">
        <p:scale>
          <a:sx n="70" d="100"/>
          <a:sy n="70" d="100"/>
        </p:scale>
        <p:origin x="7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CFACD-DCAE-475D-971B-06EA3C086EC5}" type="doc">
      <dgm:prSet loTypeId="urn:microsoft.com/office/officeart/2005/8/layout/process4" loCatId="process" qsTypeId="urn:microsoft.com/office/officeart/2005/8/quickstyle/simple3" qsCatId="simple" csTypeId="urn:microsoft.com/office/officeart/2005/8/colors/colorful1#2" csCatId="colorful" phldr="1"/>
      <dgm:spPr/>
      <dgm:t>
        <a:bodyPr/>
        <a:lstStyle/>
        <a:p>
          <a:endParaRPr lang="it-IT"/>
        </a:p>
      </dgm:t>
    </dgm:pt>
    <dgm:pt modelId="{F9F031B8-BB87-40F5-87F1-9400749C58C0}">
      <dgm:prSet custT="1"/>
      <dgm:spPr/>
      <dgm:t>
        <a:bodyPr/>
        <a:lstStyle/>
        <a:p>
          <a:pPr rtl="0"/>
          <a:r>
            <a:rPr lang="it-IT" sz="2000" b="1" dirty="0"/>
            <a:t>L'AMMINISTRAZIONE NON ADEMPIE AGLI OBBLIGHI </a:t>
          </a:r>
          <a:r>
            <a:rPr lang="it-IT" sz="2000" b="1" dirty="0" err="1"/>
            <a:t>DI</a:t>
          </a:r>
          <a:r>
            <a:rPr lang="it-IT" sz="2000" b="1" dirty="0"/>
            <a:t> PUBBLICITÀ </a:t>
          </a:r>
          <a:r>
            <a:rPr lang="it-IT" sz="2000" b="1" dirty="0" err="1"/>
            <a:t>DI</a:t>
          </a:r>
          <a:r>
            <a:rPr lang="it-IT" sz="2000" b="1" dirty="0"/>
            <a:t> CUI AL DECRETO LEGISLATIVO N. 33 DEL 2013</a:t>
          </a:r>
        </a:p>
      </dgm:t>
    </dgm:pt>
    <dgm:pt modelId="{BB0B53C2-9F97-4A60-8E36-897E503F7DE0}" type="parTrans" cxnId="{380901A0-8194-4F1D-B165-5B839084632C}">
      <dgm:prSet/>
      <dgm:spPr/>
      <dgm:t>
        <a:bodyPr/>
        <a:lstStyle/>
        <a:p>
          <a:endParaRPr lang="it-IT" sz="1500"/>
        </a:p>
      </dgm:t>
    </dgm:pt>
    <dgm:pt modelId="{0424FCCD-45F6-4EDE-AFEE-1A0F2A548A77}" type="sibTrans" cxnId="{380901A0-8194-4F1D-B165-5B839084632C}">
      <dgm:prSet/>
      <dgm:spPr/>
      <dgm:t>
        <a:bodyPr/>
        <a:lstStyle/>
        <a:p>
          <a:endParaRPr lang="it-IT" sz="1500"/>
        </a:p>
      </dgm:t>
    </dgm:pt>
    <dgm:pt modelId="{796F8F1E-2C51-4E45-9A67-B9E66667B110}">
      <dgm:prSet custT="1"/>
      <dgm:spPr/>
      <dgm:t>
        <a:bodyPr/>
        <a:lstStyle/>
        <a:p>
          <a:pPr rtl="0"/>
          <a:r>
            <a:rPr lang="it-IT" sz="1800" dirty="0"/>
            <a:t>Chiunque ha il diritto di richiedere alla pubblica amministrazione inadempiente la pubblicazione dei dati e delle informazioni omesse</a:t>
          </a:r>
          <a:endParaRPr lang="it-IT" sz="1800" b="1" dirty="0"/>
        </a:p>
      </dgm:t>
    </dgm:pt>
    <dgm:pt modelId="{871F00BC-405B-4525-B2FC-0B7809A2DA1C}" type="parTrans" cxnId="{4D06CCFB-19EE-4FBE-9C62-380EF4FF47BC}">
      <dgm:prSet/>
      <dgm:spPr/>
      <dgm:t>
        <a:bodyPr/>
        <a:lstStyle/>
        <a:p>
          <a:endParaRPr lang="it-IT" sz="1500"/>
        </a:p>
      </dgm:t>
    </dgm:pt>
    <dgm:pt modelId="{B48CC08D-32FB-439F-80AF-BC16D2CB9E58}" type="sibTrans" cxnId="{4D06CCFB-19EE-4FBE-9C62-380EF4FF47BC}">
      <dgm:prSet/>
      <dgm:spPr/>
      <dgm:t>
        <a:bodyPr/>
        <a:lstStyle/>
        <a:p>
          <a:endParaRPr lang="it-IT" sz="1500"/>
        </a:p>
      </dgm:t>
    </dgm:pt>
    <dgm:pt modelId="{8E1FB192-6123-4689-B085-D489ED753880}">
      <dgm:prSet custT="1"/>
      <dgm:spPr/>
      <dgm:t>
        <a:bodyPr/>
        <a:lstStyle/>
        <a:p>
          <a:pPr rtl="0"/>
          <a:endParaRPr lang="it-IT" sz="1500" b="0" i="0" u="none" dirty="0"/>
        </a:p>
        <a:p>
          <a:pPr rtl="0"/>
          <a:r>
            <a:rPr lang="it-IT" sz="1800" b="0" i="0" u="none" dirty="0"/>
            <a:t>L'amministrazione inadempiente, entro 30 giorni, procede alla pubblicazione nel sito del documento, dell'informazione o del dato richiesto e alla contestuale trasmissione al richiedente ovvero comunica al medesimo l'avvenuta pubblicazione indicando il collegamento ipertestuale</a:t>
          </a:r>
          <a:endParaRPr lang="it-IT" sz="1800" dirty="0"/>
        </a:p>
        <a:p>
          <a:pPr rtl="0"/>
          <a:endParaRPr lang="it-IT" sz="1500" b="1" dirty="0"/>
        </a:p>
      </dgm:t>
    </dgm:pt>
    <dgm:pt modelId="{8613CA4F-2DD1-4AC8-964F-E0344709AB25}" type="parTrans" cxnId="{FE848F97-090A-4C77-BBCC-FDCDAE7C618D}">
      <dgm:prSet/>
      <dgm:spPr/>
      <dgm:t>
        <a:bodyPr/>
        <a:lstStyle/>
        <a:p>
          <a:endParaRPr lang="it-IT"/>
        </a:p>
      </dgm:t>
    </dgm:pt>
    <dgm:pt modelId="{4AA6FB5E-2489-49F4-B27B-9C52589C49F5}" type="sibTrans" cxnId="{FE848F97-090A-4C77-BBCC-FDCDAE7C618D}">
      <dgm:prSet/>
      <dgm:spPr/>
      <dgm:t>
        <a:bodyPr/>
        <a:lstStyle/>
        <a:p>
          <a:endParaRPr lang="it-IT"/>
        </a:p>
      </dgm:t>
    </dgm:pt>
    <dgm:pt modelId="{742C8475-5DEB-4210-937B-0EDBFA8C6820}">
      <dgm:prSet custT="1"/>
      <dgm:spPr/>
      <dgm:t>
        <a:bodyPr/>
        <a:lstStyle/>
        <a:p>
          <a:pPr rtl="0"/>
          <a:r>
            <a:rPr lang="it-IT" sz="1800" dirty="0"/>
            <a:t>La richiesta di accesso civico non è sottoposta ad alcuna limitazione quanto alla legittimazione soggettiva del richiedente, non deve essere motivata ed è gratuita</a:t>
          </a:r>
          <a:endParaRPr lang="it-IT" sz="1800" b="1" dirty="0"/>
        </a:p>
      </dgm:t>
    </dgm:pt>
    <dgm:pt modelId="{A72C4EE8-215B-4AF0-8669-E2ACC961DCDA}" type="parTrans" cxnId="{5FD2C396-8C78-4946-B529-23F255483B74}">
      <dgm:prSet/>
      <dgm:spPr/>
      <dgm:t>
        <a:bodyPr/>
        <a:lstStyle/>
        <a:p>
          <a:endParaRPr lang="it-IT"/>
        </a:p>
      </dgm:t>
    </dgm:pt>
    <dgm:pt modelId="{6AB19794-7C88-44B9-833A-7BFAD45EB712}" type="sibTrans" cxnId="{5FD2C396-8C78-4946-B529-23F255483B74}">
      <dgm:prSet/>
      <dgm:spPr/>
      <dgm:t>
        <a:bodyPr/>
        <a:lstStyle/>
        <a:p>
          <a:endParaRPr lang="it-IT"/>
        </a:p>
      </dgm:t>
    </dgm:pt>
    <dgm:pt modelId="{94EA5136-43F0-4BD1-9F8E-1F91FED2FFFF}">
      <dgm:prSet custT="1"/>
      <dgm:spPr/>
      <dgm:t>
        <a:bodyPr/>
        <a:lstStyle/>
        <a:p>
          <a:pPr rtl="0"/>
          <a:r>
            <a:rPr lang="it-IT" sz="1800" b="0" i="0" u="none" dirty="0"/>
            <a:t>La richiesta di accesso civico deve essere presentata al responsabile della trasparenza dell'amministrazione che ha omesso la pubblicazione</a:t>
          </a:r>
          <a:endParaRPr lang="it-IT" sz="1800" b="1" dirty="0"/>
        </a:p>
      </dgm:t>
    </dgm:pt>
    <dgm:pt modelId="{DBC94A10-8356-4CD4-94C3-E4175D7727A7}" type="parTrans" cxnId="{3E17A331-B8AB-48E2-BE57-A5CF4FD569E8}">
      <dgm:prSet/>
      <dgm:spPr/>
      <dgm:t>
        <a:bodyPr/>
        <a:lstStyle/>
        <a:p>
          <a:endParaRPr lang="it-IT"/>
        </a:p>
      </dgm:t>
    </dgm:pt>
    <dgm:pt modelId="{DC94D145-FAD1-4729-A041-1587B5D71639}" type="sibTrans" cxnId="{3E17A331-B8AB-48E2-BE57-A5CF4FD569E8}">
      <dgm:prSet/>
      <dgm:spPr/>
      <dgm:t>
        <a:bodyPr/>
        <a:lstStyle/>
        <a:p>
          <a:endParaRPr lang="it-IT"/>
        </a:p>
      </dgm:t>
    </dgm:pt>
    <dgm:pt modelId="{252FC9B9-B452-4D27-B57E-5034AEA4314B}" type="pres">
      <dgm:prSet presAssocID="{3E4CFACD-DCAE-475D-971B-06EA3C086EC5}" presName="Name0" presStyleCnt="0">
        <dgm:presLayoutVars>
          <dgm:dir/>
          <dgm:animLvl val="lvl"/>
          <dgm:resizeHandles val="exact"/>
        </dgm:presLayoutVars>
      </dgm:prSet>
      <dgm:spPr/>
    </dgm:pt>
    <dgm:pt modelId="{ED953570-E3D6-4F37-B305-6F82A7439BBB}" type="pres">
      <dgm:prSet presAssocID="{8E1FB192-6123-4689-B085-D489ED753880}" presName="boxAndChildren" presStyleCnt="0"/>
      <dgm:spPr/>
    </dgm:pt>
    <dgm:pt modelId="{9BD0F816-F8BF-458D-ABB3-0BCA59605E7A}" type="pres">
      <dgm:prSet presAssocID="{8E1FB192-6123-4689-B085-D489ED753880}" presName="parentTextBox" presStyleLbl="node1" presStyleIdx="0" presStyleCnt="5"/>
      <dgm:spPr/>
    </dgm:pt>
    <dgm:pt modelId="{58E2E967-A667-4850-852F-465B21AB82E7}" type="pres">
      <dgm:prSet presAssocID="{DC94D145-FAD1-4729-A041-1587B5D71639}" presName="sp" presStyleCnt="0"/>
      <dgm:spPr/>
    </dgm:pt>
    <dgm:pt modelId="{D1BE8C9C-E906-4BD5-A549-7E1E4B487471}" type="pres">
      <dgm:prSet presAssocID="{94EA5136-43F0-4BD1-9F8E-1F91FED2FFFF}" presName="arrowAndChildren" presStyleCnt="0"/>
      <dgm:spPr/>
    </dgm:pt>
    <dgm:pt modelId="{ED7FC985-8E27-4DAD-B1FF-330257084A85}" type="pres">
      <dgm:prSet presAssocID="{94EA5136-43F0-4BD1-9F8E-1F91FED2FFFF}" presName="parentTextArrow" presStyleLbl="node1" presStyleIdx="1" presStyleCnt="5" custScaleY="65924"/>
      <dgm:spPr/>
    </dgm:pt>
    <dgm:pt modelId="{76D3444E-91ED-4B02-A7C9-785004386331}" type="pres">
      <dgm:prSet presAssocID="{6AB19794-7C88-44B9-833A-7BFAD45EB712}" presName="sp" presStyleCnt="0"/>
      <dgm:spPr/>
    </dgm:pt>
    <dgm:pt modelId="{C7394E75-9647-48D1-8D2E-7472550EF0DA}" type="pres">
      <dgm:prSet presAssocID="{742C8475-5DEB-4210-937B-0EDBFA8C6820}" presName="arrowAndChildren" presStyleCnt="0"/>
      <dgm:spPr/>
    </dgm:pt>
    <dgm:pt modelId="{CACABB43-095B-400A-93D3-FFB1B149967C}" type="pres">
      <dgm:prSet presAssocID="{742C8475-5DEB-4210-937B-0EDBFA8C6820}" presName="parentTextArrow" presStyleLbl="node1" presStyleIdx="2" presStyleCnt="5" custScaleY="73908"/>
      <dgm:spPr/>
    </dgm:pt>
    <dgm:pt modelId="{9E89525E-CAD4-4D77-94D4-845F562C8D04}" type="pres">
      <dgm:prSet presAssocID="{B48CC08D-32FB-439F-80AF-BC16D2CB9E58}" presName="sp" presStyleCnt="0"/>
      <dgm:spPr/>
    </dgm:pt>
    <dgm:pt modelId="{7F957938-4738-4D4A-A2E7-9E4EEF8063FD}" type="pres">
      <dgm:prSet presAssocID="{796F8F1E-2C51-4E45-9A67-B9E66667B110}" presName="arrowAndChildren" presStyleCnt="0"/>
      <dgm:spPr/>
    </dgm:pt>
    <dgm:pt modelId="{449EDBE4-D037-4F28-9A3E-ECB2D2CF11A8}" type="pres">
      <dgm:prSet presAssocID="{796F8F1E-2C51-4E45-9A67-B9E66667B110}" presName="parentTextArrow" presStyleLbl="node1" presStyleIdx="3" presStyleCnt="5"/>
      <dgm:spPr/>
    </dgm:pt>
    <dgm:pt modelId="{4C719D2E-6B1D-4AD5-996E-1979A4A68B31}" type="pres">
      <dgm:prSet presAssocID="{0424FCCD-45F6-4EDE-AFEE-1A0F2A548A77}" presName="sp" presStyleCnt="0"/>
      <dgm:spPr/>
    </dgm:pt>
    <dgm:pt modelId="{A708C73C-0782-4F8B-965E-AAA1E77FE0CA}" type="pres">
      <dgm:prSet presAssocID="{F9F031B8-BB87-40F5-87F1-9400749C58C0}" presName="arrowAndChildren" presStyleCnt="0"/>
      <dgm:spPr/>
    </dgm:pt>
    <dgm:pt modelId="{5252A646-5C35-42A1-801C-1B72A49FBCC9}" type="pres">
      <dgm:prSet presAssocID="{F9F031B8-BB87-40F5-87F1-9400749C58C0}" presName="parentTextArrow" presStyleLbl="node1" presStyleIdx="4" presStyleCnt="5" custLinFactNeighborX="2500" custLinFactNeighborY="-27163"/>
      <dgm:spPr/>
    </dgm:pt>
  </dgm:ptLst>
  <dgm:cxnLst>
    <dgm:cxn modelId="{A723101A-9E61-4A27-8CED-B5F300EE3EC4}" type="presOf" srcId="{8E1FB192-6123-4689-B085-D489ED753880}" destId="{9BD0F816-F8BF-458D-ABB3-0BCA59605E7A}" srcOrd="0" destOrd="0" presId="urn:microsoft.com/office/officeart/2005/8/layout/process4"/>
    <dgm:cxn modelId="{6E3D4020-1B86-4FFB-B0FC-2A0280A1BF25}" type="presOf" srcId="{742C8475-5DEB-4210-937B-0EDBFA8C6820}" destId="{CACABB43-095B-400A-93D3-FFB1B149967C}" srcOrd="0" destOrd="0" presId="urn:microsoft.com/office/officeart/2005/8/layout/process4"/>
    <dgm:cxn modelId="{3E17A331-B8AB-48E2-BE57-A5CF4FD569E8}" srcId="{3E4CFACD-DCAE-475D-971B-06EA3C086EC5}" destId="{94EA5136-43F0-4BD1-9F8E-1F91FED2FFFF}" srcOrd="3" destOrd="0" parTransId="{DBC94A10-8356-4CD4-94C3-E4175D7727A7}" sibTransId="{DC94D145-FAD1-4729-A041-1587B5D71639}"/>
    <dgm:cxn modelId="{7CD9D734-963D-4423-971B-478097780BF1}" type="presOf" srcId="{3E4CFACD-DCAE-475D-971B-06EA3C086EC5}" destId="{252FC9B9-B452-4D27-B57E-5034AEA4314B}" srcOrd="0" destOrd="0" presId="urn:microsoft.com/office/officeart/2005/8/layout/process4"/>
    <dgm:cxn modelId="{F423DA49-87CB-45E3-9E60-66162EF2B194}" type="presOf" srcId="{796F8F1E-2C51-4E45-9A67-B9E66667B110}" destId="{449EDBE4-D037-4F28-9A3E-ECB2D2CF11A8}" srcOrd="0" destOrd="0" presId="urn:microsoft.com/office/officeart/2005/8/layout/process4"/>
    <dgm:cxn modelId="{5FD2C396-8C78-4946-B529-23F255483B74}" srcId="{3E4CFACD-DCAE-475D-971B-06EA3C086EC5}" destId="{742C8475-5DEB-4210-937B-0EDBFA8C6820}" srcOrd="2" destOrd="0" parTransId="{A72C4EE8-215B-4AF0-8669-E2ACC961DCDA}" sibTransId="{6AB19794-7C88-44B9-833A-7BFAD45EB712}"/>
    <dgm:cxn modelId="{FE848F97-090A-4C77-BBCC-FDCDAE7C618D}" srcId="{3E4CFACD-DCAE-475D-971B-06EA3C086EC5}" destId="{8E1FB192-6123-4689-B085-D489ED753880}" srcOrd="4" destOrd="0" parTransId="{8613CA4F-2DD1-4AC8-964F-E0344709AB25}" sibTransId="{4AA6FB5E-2489-49F4-B27B-9C52589C49F5}"/>
    <dgm:cxn modelId="{380901A0-8194-4F1D-B165-5B839084632C}" srcId="{3E4CFACD-DCAE-475D-971B-06EA3C086EC5}" destId="{F9F031B8-BB87-40F5-87F1-9400749C58C0}" srcOrd="0" destOrd="0" parTransId="{BB0B53C2-9F97-4A60-8E36-897E503F7DE0}" sibTransId="{0424FCCD-45F6-4EDE-AFEE-1A0F2A548A77}"/>
    <dgm:cxn modelId="{5DD3DFC9-969D-4580-A709-FE205A587076}" type="presOf" srcId="{94EA5136-43F0-4BD1-9F8E-1F91FED2FFFF}" destId="{ED7FC985-8E27-4DAD-B1FF-330257084A85}" srcOrd="0" destOrd="0" presId="urn:microsoft.com/office/officeart/2005/8/layout/process4"/>
    <dgm:cxn modelId="{10D474F6-4C43-4C34-BC60-69CF0638B9B4}" type="presOf" srcId="{F9F031B8-BB87-40F5-87F1-9400749C58C0}" destId="{5252A646-5C35-42A1-801C-1B72A49FBCC9}" srcOrd="0" destOrd="0" presId="urn:microsoft.com/office/officeart/2005/8/layout/process4"/>
    <dgm:cxn modelId="{4D06CCFB-19EE-4FBE-9C62-380EF4FF47BC}" srcId="{3E4CFACD-DCAE-475D-971B-06EA3C086EC5}" destId="{796F8F1E-2C51-4E45-9A67-B9E66667B110}" srcOrd="1" destOrd="0" parTransId="{871F00BC-405B-4525-B2FC-0B7809A2DA1C}" sibTransId="{B48CC08D-32FB-439F-80AF-BC16D2CB9E58}"/>
    <dgm:cxn modelId="{932B53E2-E2EC-4506-9C30-4A3D92141221}" type="presParOf" srcId="{252FC9B9-B452-4D27-B57E-5034AEA4314B}" destId="{ED953570-E3D6-4F37-B305-6F82A7439BBB}" srcOrd="0" destOrd="0" presId="urn:microsoft.com/office/officeart/2005/8/layout/process4"/>
    <dgm:cxn modelId="{A030C074-1E32-4D62-8818-C1EEC9DF5569}" type="presParOf" srcId="{ED953570-E3D6-4F37-B305-6F82A7439BBB}" destId="{9BD0F816-F8BF-458D-ABB3-0BCA59605E7A}" srcOrd="0" destOrd="0" presId="urn:microsoft.com/office/officeart/2005/8/layout/process4"/>
    <dgm:cxn modelId="{65BEF677-D96D-4675-86A0-98CA87D86BEF}" type="presParOf" srcId="{252FC9B9-B452-4D27-B57E-5034AEA4314B}" destId="{58E2E967-A667-4850-852F-465B21AB82E7}" srcOrd="1" destOrd="0" presId="urn:microsoft.com/office/officeart/2005/8/layout/process4"/>
    <dgm:cxn modelId="{26F7B1E1-5710-4FBF-86A0-336DD95D8180}" type="presParOf" srcId="{252FC9B9-B452-4D27-B57E-5034AEA4314B}" destId="{D1BE8C9C-E906-4BD5-A549-7E1E4B487471}" srcOrd="2" destOrd="0" presId="urn:microsoft.com/office/officeart/2005/8/layout/process4"/>
    <dgm:cxn modelId="{6E4D8A32-5789-4400-AFFF-359E060130D2}" type="presParOf" srcId="{D1BE8C9C-E906-4BD5-A549-7E1E4B487471}" destId="{ED7FC985-8E27-4DAD-B1FF-330257084A85}" srcOrd="0" destOrd="0" presId="urn:microsoft.com/office/officeart/2005/8/layout/process4"/>
    <dgm:cxn modelId="{B328C9CE-90B3-4073-BD3C-0E32F8B5FB2B}" type="presParOf" srcId="{252FC9B9-B452-4D27-B57E-5034AEA4314B}" destId="{76D3444E-91ED-4B02-A7C9-785004386331}" srcOrd="3" destOrd="0" presId="urn:microsoft.com/office/officeart/2005/8/layout/process4"/>
    <dgm:cxn modelId="{13B7AE28-3900-4FD7-B938-95822E0E6043}" type="presParOf" srcId="{252FC9B9-B452-4D27-B57E-5034AEA4314B}" destId="{C7394E75-9647-48D1-8D2E-7472550EF0DA}" srcOrd="4" destOrd="0" presId="urn:microsoft.com/office/officeart/2005/8/layout/process4"/>
    <dgm:cxn modelId="{220FB4F6-BC8F-4907-9D68-1341023E4113}" type="presParOf" srcId="{C7394E75-9647-48D1-8D2E-7472550EF0DA}" destId="{CACABB43-095B-400A-93D3-FFB1B149967C}" srcOrd="0" destOrd="0" presId="urn:microsoft.com/office/officeart/2005/8/layout/process4"/>
    <dgm:cxn modelId="{46874B17-8E05-43F6-A1E9-8867F5E15D7F}" type="presParOf" srcId="{252FC9B9-B452-4D27-B57E-5034AEA4314B}" destId="{9E89525E-CAD4-4D77-94D4-845F562C8D04}" srcOrd="5" destOrd="0" presId="urn:microsoft.com/office/officeart/2005/8/layout/process4"/>
    <dgm:cxn modelId="{22A12D33-6185-48C6-B78D-A965F450030B}" type="presParOf" srcId="{252FC9B9-B452-4D27-B57E-5034AEA4314B}" destId="{7F957938-4738-4D4A-A2E7-9E4EEF8063FD}" srcOrd="6" destOrd="0" presId="urn:microsoft.com/office/officeart/2005/8/layout/process4"/>
    <dgm:cxn modelId="{C83D358E-2D19-4EAF-A022-5814F65381AC}" type="presParOf" srcId="{7F957938-4738-4D4A-A2E7-9E4EEF8063FD}" destId="{449EDBE4-D037-4F28-9A3E-ECB2D2CF11A8}" srcOrd="0" destOrd="0" presId="urn:microsoft.com/office/officeart/2005/8/layout/process4"/>
    <dgm:cxn modelId="{32E9425B-B4A1-4E88-98D6-69D1F82D49B3}" type="presParOf" srcId="{252FC9B9-B452-4D27-B57E-5034AEA4314B}" destId="{4C719D2E-6B1D-4AD5-996E-1979A4A68B31}" srcOrd="7" destOrd="0" presId="urn:microsoft.com/office/officeart/2005/8/layout/process4"/>
    <dgm:cxn modelId="{C241CD22-1486-47B3-8B0E-64600C832C60}" type="presParOf" srcId="{252FC9B9-B452-4D27-B57E-5034AEA4314B}" destId="{A708C73C-0782-4F8B-965E-AAA1E77FE0CA}" srcOrd="8" destOrd="0" presId="urn:microsoft.com/office/officeart/2005/8/layout/process4"/>
    <dgm:cxn modelId="{EA7BB4C6-9E53-4878-B126-DCABD8077DE4}" type="presParOf" srcId="{A708C73C-0782-4F8B-965E-AAA1E77FE0CA}" destId="{5252A646-5C35-42A1-801C-1B72A49FBCC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FB480-F026-4E0A-A0FF-60709AC7109F}" type="doc">
      <dgm:prSet loTypeId="urn:microsoft.com/office/officeart/2005/8/layout/process4" loCatId="list" qsTypeId="urn:microsoft.com/office/officeart/2005/8/quickstyle/3d1" qsCatId="3D" csTypeId="urn:microsoft.com/office/officeart/2005/8/colors/colorful2" csCatId="colorful" phldr="1"/>
      <dgm:spPr/>
      <dgm:t>
        <a:bodyPr/>
        <a:lstStyle/>
        <a:p>
          <a:endParaRPr lang="it-IT"/>
        </a:p>
      </dgm:t>
    </dgm:pt>
    <dgm:pt modelId="{D7757B15-82B9-4ACA-8976-230B4236643C}">
      <dgm:prSet phldrT="[Testo]" custT="1"/>
      <dgm:spPr/>
      <dgm:t>
        <a:bodyPr/>
        <a:lstStyle/>
        <a:p>
          <a:r>
            <a:rPr lang="it-IT" sz="3200" b="1" dirty="0"/>
            <a:t>L'AMMINISTRAZIONE NON RISPONDE ALLA RICHIESTA </a:t>
          </a:r>
          <a:r>
            <a:rPr lang="it-IT" sz="3200" b="1" dirty="0" err="1"/>
            <a:t>DI</a:t>
          </a:r>
          <a:r>
            <a:rPr lang="it-IT" sz="3200" b="1" dirty="0"/>
            <a:t> ACCESSO CIVICO</a:t>
          </a:r>
          <a:endParaRPr lang="it-IT" sz="3200" dirty="0"/>
        </a:p>
      </dgm:t>
    </dgm:pt>
    <dgm:pt modelId="{7681D0A7-0DC0-40AB-967C-6786E1B7160B}" type="parTrans" cxnId="{F4780263-7DEB-48B6-86E3-139A5D050660}">
      <dgm:prSet/>
      <dgm:spPr/>
      <dgm:t>
        <a:bodyPr/>
        <a:lstStyle/>
        <a:p>
          <a:endParaRPr lang="it-IT" sz="2800"/>
        </a:p>
      </dgm:t>
    </dgm:pt>
    <dgm:pt modelId="{B640ACC6-E1AF-4A7A-9F2E-E8D6DAA107DD}" type="sibTrans" cxnId="{F4780263-7DEB-48B6-86E3-139A5D050660}">
      <dgm:prSet/>
      <dgm:spPr/>
      <dgm:t>
        <a:bodyPr/>
        <a:lstStyle/>
        <a:p>
          <a:endParaRPr lang="it-IT" sz="2800"/>
        </a:p>
      </dgm:t>
    </dgm:pt>
    <dgm:pt modelId="{562946CB-623C-4F8B-83D6-5C722874FB12}">
      <dgm:prSet phldrT="[Testo]" custT="1"/>
      <dgm:spPr/>
      <dgm:t>
        <a:bodyPr/>
        <a:lstStyle/>
        <a:p>
          <a:r>
            <a:rPr lang="it-IT" sz="1800" b="1" dirty="0"/>
            <a:t>Il richiedente può ricorrere all'organo di governo individuato nell'ambito delle figure apicali. Nell'ipotesi di omessa individuazione il potere sostitutivo si considera attribuito al dirigente generale o, in mancanza, al dirigente preposto all'ufficio o in mancanza al funzionario di più elevato livello presente nell'amministrazione. (art. 2, comma 9-bis, della L. n. 241/1990)</a:t>
          </a:r>
        </a:p>
      </dgm:t>
    </dgm:pt>
    <dgm:pt modelId="{7BA8E57F-81D9-4E17-8084-CCE4D5735F56}" type="parTrans" cxnId="{01AFCB33-E0DB-47F4-947D-17D396344C2A}">
      <dgm:prSet/>
      <dgm:spPr/>
      <dgm:t>
        <a:bodyPr/>
        <a:lstStyle/>
        <a:p>
          <a:endParaRPr lang="it-IT" sz="2800"/>
        </a:p>
      </dgm:t>
    </dgm:pt>
    <dgm:pt modelId="{D9118408-653A-47F0-ADDB-2EBD27F0C1E2}" type="sibTrans" cxnId="{01AFCB33-E0DB-47F4-947D-17D396344C2A}">
      <dgm:prSet/>
      <dgm:spPr/>
      <dgm:t>
        <a:bodyPr/>
        <a:lstStyle/>
        <a:p>
          <a:endParaRPr lang="it-IT" sz="2800"/>
        </a:p>
      </dgm:t>
    </dgm:pt>
    <dgm:pt modelId="{C22FBB97-4D94-4C3A-A3AD-3A232188AA2C}">
      <dgm:prSet phldrT="[Testo]" custT="1"/>
      <dgm:spPr/>
      <dgm:t>
        <a:bodyPr/>
        <a:lstStyle/>
        <a:p>
          <a:r>
            <a:rPr lang="it-IT" sz="1800" b="1" dirty="0"/>
            <a:t>Il responsabile segnala i casi di inadempimento parziale all'UPD per l'attivazione del procedimento disciplinare. Il responsabile segnala, altresì, gli inadempimenti al vertice politico dell'amministrazione, alla CIVIT e all'OIV. Il richiedente può, inoltre, ricorrere al TAR secondo le disposizioni di cui al d.lgs. n. 104/2010.</a:t>
          </a:r>
        </a:p>
      </dgm:t>
    </dgm:pt>
    <dgm:pt modelId="{AC59528F-0602-4389-BB5D-4C1EFDDF18A9}" type="parTrans" cxnId="{A85A4B0B-4D63-4646-85E9-0C2735FDF2DB}">
      <dgm:prSet/>
      <dgm:spPr/>
      <dgm:t>
        <a:bodyPr/>
        <a:lstStyle/>
        <a:p>
          <a:endParaRPr lang="it-IT" sz="2800"/>
        </a:p>
      </dgm:t>
    </dgm:pt>
    <dgm:pt modelId="{EAEEA9C0-ED67-4432-8026-C505F1F41DA4}" type="sibTrans" cxnId="{A85A4B0B-4D63-4646-85E9-0C2735FDF2DB}">
      <dgm:prSet/>
      <dgm:spPr/>
      <dgm:t>
        <a:bodyPr/>
        <a:lstStyle/>
        <a:p>
          <a:endParaRPr lang="it-IT" sz="2800"/>
        </a:p>
      </dgm:t>
    </dgm:pt>
    <dgm:pt modelId="{EBFFEA99-67BB-4C71-9E78-3A1933FFDF26}" type="pres">
      <dgm:prSet presAssocID="{B4FFB480-F026-4E0A-A0FF-60709AC7109F}" presName="Name0" presStyleCnt="0">
        <dgm:presLayoutVars>
          <dgm:dir/>
          <dgm:animLvl val="lvl"/>
          <dgm:resizeHandles val="exact"/>
        </dgm:presLayoutVars>
      </dgm:prSet>
      <dgm:spPr/>
    </dgm:pt>
    <dgm:pt modelId="{A659C927-8D28-46FE-84E5-E863B2F5BAB4}" type="pres">
      <dgm:prSet presAssocID="{C22FBB97-4D94-4C3A-A3AD-3A232188AA2C}" presName="boxAndChildren" presStyleCnt="0"/>
      <dgm:spPr/>
    </dgm:pt>
    <dgm:pt modelId="{E6996CC4-2B31-4690-980D-BDE3DB05D5A1}" type="pres">
      <dgm:prSet presAssocID="{C22FBB97-4D94-4C3A-A3AD-3A232188AA2C}" presName="parentTextBox" presStyleLbl="node1" presStyleIdx="0" presStyleCnt="3"/>
      <dgm:spPr/>
    </dgm:pt>
    <dgm:pt modelId="{179264B5-8A5B-4AE1-9108-65987F3DB756}" type="pres">
      <dgm:prSet presAssocID="{D9118408-653A-47F0-ADDB-2EBD27F0C1E2}" presName="sp" presStyleCnt="0"/>
      <dgm:spPr/>
    </dgm:pt>
    <dgm:pt modelId="{AB2D672E-22DD-4870-9939-620DC42A8C29}" type="pres">
      <dgm:prSet presAssocID="{562946CB-623C-4F8B-83D6-5C722874FB12}" presName="arrowAndChildren" presStyleCnt="0"/>
      <dgm:spPr/>
    </dgm:pt>
    <dgm:pt modelId="{D06F2BFD-F334-4AA4-BB6D-84929EA3D1C4}" type="pres">
      <dgm:prSet presAssocID="{562946CB-623C-4F8B-83D6-5C722874FB12}" presName="parentTextArrow" presStyleLbl="node1" presStyleIdx="1" presStyleCnt="3"/>
      <dgm:spPr/>
    </dgm:pt>
    <dgm:pt modelId="{7D8EB531-9139-4435-9881-26EFE57E14D5}" type="pres">
      <dgm:prSet presAssocID="{B640ACC6-E1AF-4A7A-9F2E-E8D6DAA107DD}" presName="sp" presStyleCnt="0"/>
      <dgm:spPr/>
    </dgm:pt>
    <dgm:pt modelId="{FB91DCEB-E000-44B5-97AF-95D92AC829BC}" type="pres">
      <dgm:prSet presAssocID="{D7757B15-82B9-4ACA-8976-230B4236643C}" presName="arrowAndChildren" presStyleCnt="0"/>
      <dgm:spPr/>
    </dgm:pt>
    <dgm:pt modelId="{D1C7D792-2582-4044-BBE3-E8D23E14BDCB}" type="pres">
      <dgm:prSet presAssocID="{D7757B15-82B9-4ACA-8976-230B4236643C}" presName="parentTextArrow" presStyleLbl="node1" presStyleIdx="2" presStyleCnt="3" custLinFactNeighborX="3668" custLinFactNeighborY="-17591"/>
      <dgm:spPr/>
    </dgm:pt>
  </dgm:ptLst>
  <dgm:cxnLst>
    <dgm:cxn modelId="{79EF0308-B156-4EBC-A3A4-11478A2B999C}" type="presOf" srcId="{562946CB-623C-4F8B-83D6-5C722874FB12}" destId="{D06F2BFD-F334-4AA4-BB6D-84929EA3D1C4}" srcOrd="0" destOrd="0" presId="urn:microsoft.com/office/officeart/2005/8/layout/process4"/>
    <dgm:cxn modelId="{A85A4B0B-4D63-4646-85E9-0C2735FDF2DB}" srcId="{B4FFB480-F026-4E0A-A0FF-60709AC7109F}" destId="{C22FBB97-4D94-4C3A-A3AD-3A232188AA2C}" srcOrd="2" destOrd="0" parTransId="{AC59528F-0602-4389-BB5D-4C1EFDDF18A9}" sibTransId="{EAEEA9C0-ED67-4432-8026-C505F1F41DA4}"/>
    <dgm:cxn modelId="{01AFCB33-E0DB-47F4-947D-17D396344C2A}" srcId="{B4FFB480-F026-4E0A-A0FF-60709AC7109F}" destId="{562946CB-623C-4F8B-83D6-5C722874FB12}" srcOrd="1" destOrd="0" parTransId="{7BA8E57F-81D9-4E17-8084-CCE4D5735F56}" sibTransId="{D9118408-653A-47F0-ADDB-2EBD27F0C1E2}"/>
    <dgm:cxn modelId="{92CEF93F-EB42-48F4-A1F4-B4ED4DBF9C29}" type="presOf" srcId="{C22FBB97-4D94-4C3A-A3AD-3A232188AA2C}" destId="{E6996CC4-2B31-4690-980D-BDE3DB05D5A1}" srcOrd="0" destOrd="0" presId="urn:microsoft.com/office/officeart/2005/8/layout/process4"/>
    <dgm:cxn modelId="{F4780263-7DEB-48B6-86E3-139A5D050660}" srcId="{B4FFB480-F026-4E0A-A0FF-60709AC7109F}" destId="{D7757B15-82B9-4ACA-8976-230B4236643C}" srcOrd="0" destOrd="0" parTransId="{7681D0A7-0DC0-40AB-967C-6786E1B7160B}" sibTransId="{B640ACC6-E1AF-4A7A-9F2E-E8D6DAA107DD}"/>
    <dgm:cxn modelId="{AB84FBD1-781F-4B0E-9154-43375D206296}" type="presOf" srcId="{D7757B15-82B9-4ACA-8976-230B4236643C}" destId="{D1C7D792-2582-4044-BBE3-E8D23E14BDCB}" srcOrd="0" destOrd="0" presId="urn:microsoft.com/office/officeart/2005/8/layout/process4"/>
    <dgm:cxn modelId="{DF06BADD-5FAE-4D32-9E75-B1983477555A}" type="presOf" srcId="{B4FFB480-F026-4E0A-A0FF-60709AC7109F}" destId="{EBFFEA99-67BB-4C71-9E78-3A1933FFDF26}" srcOrd="0" destOrd="0" presId="urn:microsoft.com/office/officeart/2005/8/layout/process4"/>
    <dgm:cxn modelId="{B0198438-3424-4B7A-8F13-8DD9771C4078}" type="presParOf" srcId="{EBFFEA99-67BB-4C71-9E78-3A1933FFDF26}" destId="{A659C927-8D28-46FE-84E5-E863B2F5BAB4}" srcOrd="0" destOrd="0" presId="urn:microsoft.com/office/officeart/2005/8/layout/process4"/>
    <dgm:cxn modelId="{63629488-34F6-4E67-B1EC-033AC627C424}" type="presParOf" srcId="{A659C927-8D28-46FE-84E5-E863B2F5BAB4}" destId="{E6996CC4-2B31-4690-980D-BDE3DB05D5A1}" srcOrd="0" destOrd="0" presId="urn:microsoft.com/office/officeart/2005/8/layout/process4"/>
    <dgm:cxn modelId="{8843D8B7-019F-4D7F-BD6F-2E77F9323E25}" type="presParOf" srcId="{EBFFEA99-67BB-4C71-9E78-3A1933FFDF26}" destId="{179264B5-8A5B-4AE1-9108-65987F3DB756}" srcOrd="1" destOrd="0" presId="urn:microsoft.com/office/officeart/2005/8/layout/process4"/>
    <dgm:cxn modelId="{45DECD6C-182C-4CD0-A1F5-CCD1C86E964D}" type="presParOf" srcId="{EBFFEA99-67BB-4C71-9E78-3A1933FFDF26}" destId="{AB2D672E-22DD-4870-9939-620DC42A8C29}" srcOrd="2" destOrd="0" presId="urn:microsoft.com/office/officeart/2005/8/layout/process4"/>
    <dgm:cxn modelId="{5D9788DC-0DE7-42D2-97F1-8CBDC4625EC0}" type="presParOf" srcId="{AB2D672E-22DD-4870-9939-620DC42A8C29}" destId="{D06F2BFD-F334-4AA4-BB6D-84929EA3D1C4}" srcOrd="0" destOrd="0" presId="urn:microsoft.com/office/officeart/2005/8/layout/process4"/>
    <dgm:cxn modelId="{0AD6CAB1-FDDA-4DF0-BB39-FDEC7A554FBB}" type="presParOf" srcId="{EBFFEA99-67BB-4C71-9E78-3A1933FFDF26}" destId="{7D8EB531-9139-4435-9881-26EFE57E14D5}" srcOrd="3" destOrd="0" presId="urn:microsoft.com/office/officeart/2005/8/layout/process4"/>
    <dgm:cxn modelId="{98603952-779F-4B19-9544-FE9E17F30AC9}" type="presParOf" srcId="{EBFFEA99-67BB-4C71-9E78-3A1933FFDF26}" destId="{FB91DCEB-E000-44B5-97AF-95D92AC829BC}" srcOrd="4" destOrd="0" presId="urn:microsoft.com/office/officeart/2005/8/layout/process4"/>
    <dgm:cxn modelId="{E59ED220-26D0-4356-B85A-F4642894F110}" type="presParOf" srcId="{FB91DCEB-E000-44B5-97AF-95D92AC829BC}" destId="{D1C7D792-2582-4044-BBE3-E8D23E14BDC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4E8BC-B0D2-4621-AAF8-82A20F8013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3467D2A7-BE30-4A57-A599-42391EE31450}">
      <dgm:prSet/>
      <dgm:spPr/>
      <dgm:t>
        <a:bodyPr/>
        <a:lstStyle/>
        <a:p>
          <a:pPr rtl="0"/>
          <a:r>
            <a:rPr lang="it-IT" dirty="0"/>
            <a:t>per oggetto</a:t>
          </a:r>
        </a:p>
      </dgm:t>
    </dgm:pt>
    <dgm:pt modelId="{8047850D-0805-42CD-B5D7-F395A29342C8}" type="parTrans" cxnId="{5AD39061-C9CC-49E8-B055-95F1271CC25F}">
      <dgm:prSet/>
      <dgm:spPr/>
      <dgm:t>
        <a:bodyPr/>
        <a:lstStyle/>
        <a:p>
          <a:endParaRPr lang="it-IT"/>
        </a:p>
      </dgm:t>
    </dgm:pt>
    <dgm:pt modelId="{473B7443-3530-47D0-A5DD-0A70077F38F6}" type="sibTrans" cxnId="{5AD39061-C9CC-49E8-B055-95F1271CC25F}">
      <dgm:prSet/>
      <dgm:spPr/>
      <dgm:t>
        <a:bodyPr/>
        <a:lstStyle/>
        <a:p>
          <a:endParaRPr lang="it-IT"/>
        </a:p>
      </dgm:t>
    </dgm:pt>
    <dgm:pt modelId="{74F1E8DA-26BE-4AD1-A30D-BDE0900DD8EB}">
      <dgm:prSet/>
      <dgm:spPr/>
      <dgm:t>
        <a:bodyPr/>
        <a:lstStyle/>
        <a:p>
          <a:pPr rtl="0"/>
          <a:r>
            <a:rPr lang="it-IT" dirty="0"/>
            <a:t>modalità</a:t>
          </a:r>
        </a:p>
      </dgm:t>
    </dgm:pt>
    <dgm:pt modelId="{AA16CDAF-7725-4DFA-B4FA-8B6789E8D899}" type="parTrans" cxnId="{EE94359E-83BE-49AD-9759-2797C098B2E1}">
      <dgm:prSet/>
      <dgm:spPr/>
      <dgm:t>
        <a:bodyPr/>
        <a:lstStyle/>
        <a:p>
          <a:endParaRPr lang="it-IT"/>
        </a:p>
      </dgm:t>
    </dgm:pt>
    <dgm:pt modelId="{2164AB36-775C-4060-8D52-1B5E8E6B3D00}" type="sibTrans" cxnId="{EE94359E-83BE-49AD-9759-2797C098B2E1}">
      <dgm:prSet/>
      <dgm:spPr/>
      <dgm:t>
        <a:bodyPr/>
        <a:lstStyle/>
        <a:p>
          <a:endParaRPr lang="it-IT"/>
        </a:p>
      </dgm:t>
    </dgm:pt>
    <dgm:pt modelId="{4CA6A0BB-9D52-4C81-B90E-BDEFE78CA0D2}">
      <dgm:prSet/>
      <dgm:spPr/>
      <dgm:t>
        <a:bodyPr/>
        <a:lstStyle/>
        <a:p>
          <a:pPr rtl="0"/>
          <a:r>
            <a:rPr lang="it-IT" dirty="0"/>
            <a:t>destinatario della domanda</a:t>
          </a:r>
        </a:p>
      </dgm:t>
    </dgm:pt>
    <dgm:pt modelId="{3BCB6DF0-4B9E-4CB7-A68F-FFA03AA79C90}" type="parTrans" cxnId="{855E2441-6D89-460E-906B-D6EDDBEA78E0}">
      <dgm:prSet/>
      <dgm:spPr/>
      <dgm:t>
        <a:bodyPr/>
        <a:lstStyle/>
        <a:p>
          <a:endParaRPr lang="it-IT"/>
        </a:p>
      </dgm:t>
    </dgm:pt>
    <dgm:pt modelId="{22129B12-82D0-4309-91BC-C81370BD0E32}" type="sibTrans" cxnId="{855E2441-6D89-460E-906B-D6EDDBEA78E0}">
      <dgm:prSet/>
      <dgm:spPr/>
      <dgm:t>
        <a:bodyPr/>
        <a:lstStyle/>
        <a:p>
          <a:endParaRPr lang="it-IT"/>
        </a:p>
      </dgm:t>
    </dgm:pt>
    <dgm:pt modelId="{5031DCF6-1367-4D95-9D47-7B8594E87DAF}">
      <dgm:prSet/>
      <dgm:spPr/>
      <dgm:t>
        <a:bodyPr/>
        <a:lstStyle/>
        <a:p>
          <a:pPr rtl="0"/>
          <a:r>
            <a:rPr lang="it-IT" dirty="0"/>
            <a:t>l’&lt;&lt;accesso civico&gt;&gt; si può estrinsecare solo nei confronti degli atti la cui pubblicazione sia obbligatoria ai sensi del Decreto 33 </a:t>
          </a:r>
        </a:p>
      </dgm:t>
    </dgm:pt>
    <dgm:pt modelId="{DED630AA-327E-48B5-93CC-B81A594EA0CB}" type="parTrans" cxnId="{E0C624E9-9954-42A6-B117-F571F78DFBB1}">
      <dgm:prSet/>
      <dgm:spPr/>
      <dgm:t>
        <a:bodyPr/>
        <a:lstStyle/>
        <a:p>
          <a:endParaRPr lang="it-IT"/>
        </a:p>
      </dgm:t>
    </dgm:pt>
    <dgm:pt modelId="{235ABCB7-009A-4BEA-8CA5-861415F46421}" type="sibTrans" cxnId="{E0C624E9-9954-42A6-B117-F571F78DFBB1}">
      <dgm:prSet/>
      <dgm:spPr/>
      <dgm:t>
        <a:bodyPr/>
        <a:lstStyle/>
        <a:p>
          <a:endParaRPr lang="it-IT"/>
        </a:p>
      </dgm:t>
    </dgm:pt>
    <dgm:pt modelId="{6C965175-08F4-4810-83AF-2F352410FC62}">
      <dgm:prSet/>
      <dgm:spPr/>
      <dgm:t>
        <a:bodyPr/>
        <a:lstStyle/>
        <a:p>
          <a:pPr rtl="0"/>
          <a:r>
            <a:rPr lang="it-IT" dirty="0"/>
            <a:t>l’&lt;&lt;accesso civico&gt;&gt; non necessita di domanda motivata che si basi su un interesse qualificato ed è completamente gratuito</a:t>
          </a:r>
        </a:p>
      </dgm:t>
    </dgm:pt>
    <dgm:pt modelId="{03867F48-8382-4DCA-B3DD-471284417670}" type="parTrans" cxnId="{C26490D0-53F9-47A7-92C5-20E6E17BB17B}">
      <dgm:prSet/>
      <dgm:spPr/>
      <dgm:t>
        <a:bodyPr/>
        <a:lstStyle/>
        <a:p>
          <a:endParaRPr lang="it-IT"/>
        </a:p>
      </dgm:t>
    </dgm:pt>
    <dgm:pt modelId="{5C3BE3F4-B677-4C71-9B5D-C06E3B0D70DB}" type="sibTrans" cxnId="{C26490D0-53F9-47A7-92C5-20E6E17BB17B}">
      <dgm:prSet/>
      <dgm:spPr/>
      <dgm:t>
        <a:bodyPr/>
        <a:lstStyle/>
        <a:p>
          <a:endParaRPr lang="it-IT"/>
        </a:p>
      </dgm:t>
    </dgm:pt>
    <dgm:pt modelId="{44D677F5-4199-461E-B6EC-51062B328B70}">
      <dgm:prSet/>
      <dgm:spPr/>
      <dgm:t>
        <a:bodyPr/>
        <a:lstStyle/>
        <a:p>
          <a:pPr rtl="0"/>
          <a:r>
            <a:rPr lang="it-IT" dirty="0"/>
            <a:t>mentre nell’accesso “ordinario”, è indirizzata all’URP, nell’&lt;&lt;accesso civico&gt;&gt; è diretta al Responsabile per la trasparenza, coincidente, di norma, con il Responsabile della prevenzione della corruzione</a:t>
          </a:r>
        </a:p>
      </dgm:t>
    </dgm:pt>
    <dgm:pt modelId="{D6AF2A3A-3F40-404F-87C2-4946C1DDE1C0}" type="parTrans" cxnId="{42BE26AF-3518-4638-8836-D75DE3BF9B47}">
      <dgm:prSet/>
      <dgm:spPr/>
      <dgm:t>
        <a:bodyPr/>
        <a:lstStyle/>
        <a:p>
          <a:endParaRPr lang="it-IT"/>
        </a:p>
      </dgm:t>
    </dgm:pt>
    <dgm:pt modelId="{D1F81682-A7D0-4A76-835C-80D9806F1B6E}" type="sibTrans" cxnId="{42BE26AF-3518-4638-8836-D75DE3BF9B47}">
      <dgm:prSet/>
      <dgm:spPr/>
      <dgm:t>
        <a:bodyPr/>
        <a:lstStyle/>
        <a:p>
          <a:endParaRPr lang="it-IT"/>
        </a:p>
      </dgm:t>
    </dgm:pt>
    <dgm:pt modelId="{D2DA825A-A9AC-4365-889A-3D8184DB6AE7}" type="pres">
      <dgm:prSet presAssocID="{1464E8BC-B0D2-4621-AAF8-82A20F801360}" presName="vert0" presStyleCnt="0">
        <dgm:presLayoutVars>
          <dgm:dir/>
          <dgm:animOne val="branch"/>
          <dgm:animLvl val="lvl"/>
        </dgm:presLayoutVars>
      </dgm:prSet>
      <dgm:spPr/>
    </dgm:pt>
    <dgm:pt modelId="{A0897D99-81F4-4353-BA08-118D78EEBF92}" type="pres">
      <dgm:prSet presAssocID="{3467D2A7-BE30-4A57-A599-42391EE31450}" presName="thickLine" presStyleLbl="alignNode1" presStyleIdx="0" presStyleCnt="3"/>
      <dgm:spPr/>
    </dgm:pt>
    <dgm:pt modelId="{659093C3-E272-426C-8062-4B54E7C58D0C}" type="pres">
      <dgm:prSet presAssocID="{3467D2A7-BE30-4A57-A599-42391EE31450}" presName="horz1" presStyleCnt="0"/>
      <dgm:spPr/>
    </dgm:pt>
    <dgm:pt modelId="{1EFC20A0-D145-4139-88FA-0C9175019818}" type="pres">
      <dgm:prSet presAssocID="{3467D2A7-BE30-4A57-A599-42391EE31450}" presName="tx1" presStyleLbl="revTx" presStyleIdx="0" presStyleCnt="6"/>
      <dgm:spPr/>
    </dgm:pt>
    <dgm:pt modelId="{FEFD604A-3734-4BEE-BAA3-9E15413BB56A}" type="pres">
      <dgm:prSet presAssocID="{3467D2A7-BE30-4A57-A599-42391EE31450}" presName="vert1" presStyleCnt="0"/>
      <dgm:spPr/>
    </dgm:pt>
    <dgm:pt modelId="{B94D2241-01D7-43AD-B9E7-F182AEEC0249}" type="pres">
      <dgm:prSet presAssocID="{5031DCF6-1367-4D95-9D47-7B8594E87DAF}" presName="vertSpace2a" presStyleCnt="0"/>
      <dgm:spPr/>
    </dgm:pt>
    <dgm:pt modelId="{3646AF2E-42D8-4C2C-BF69-43A823D8AE48}" type="pres">
      <dgm:prSet presAssocID="{5031DCF6-1367-4D95-9D47-7B8594E87DAF}" presName="horz2" presStyleCnt="0"/>
      <dgm:spPr/>
    </dgm:pt>
    <dgm:pt modelId="{5BCDB595-5275-4448-80C8-E0EAC9B6C202}" type="pres">
      <dgm:prSet presAssocID="{5031DCF6-1367-4D95-9D47-7B8594E87DAF}" presName="horzSpace2" presStyleCnt="0"/>
      <dgm:spPr/>
    </dgm:pt>
    <dgm:pt modelId="{A54BF852-3A3E-4AB7-BB8A-9BE959D54016}" type="pres">
      <dgm:prSet presAssocID="{5031DCF6-1367-4D95-9D47-7B8594E87DAF}" presName="tx2" presStyleLbl="revTx" presStyleIdx="1" presStyleCnt="6"/>
      <dgm:spPr/>
    </dgm:pt>
    <dgm:pt modelId="{9554C497-E2A6-42BE-8844-A6330879C8C6}" type="pres">
      <dgm:prSet presAssocID="{5031DCF6-1367-4D95-9D47-7B8594E87DAF}" presName="vert2" presStyleCnt="0"/>
      <dgm:spPr/>
    </dgm:pt>
    <dgm:pt modelId="{2104B610-AC47-495F-A486-802650C49B02}" type="pres">
      <dgm:prSet presAssocID="{5031DCF6-1367-4D95-9D47-7B8594E87DAF}" presName="thinLine2b" presStyleLbl="callout" presStyleIdx="0" presStyleCnt="3"/>
      <dgm:spPr/>
    </dgm:pt>
    <dgm:pt modelId="{1FAF147C-03A2-467A-8BD6-A27820674BC3}" type="pres">
      <dgm:prSet presAssocID="{5031DCF6-1367-4D95-9D47-7B8594E87DAF}" presName="vertSpace2b" presStyleCnt="0"/>
      <dgm:spPr/>
    </dgm:pt>
    <dgm:pt modelId="{D694A7BD-0C5A-470E-888A-7F61C1A39944}" type="pres">
      <dgm:prSet presAssocID="{74F1E8DA-26BE-4AD1-A30D-BDE0900DD8EB}" presName="thickLine" presStyleLbl="alignNode1" presStyleIdx="1" presStyleCnt="3"/>
      <dgm:spPr/>
    </dgm:pt>
    <dgm:pt modelId="{0689BE01-C8C2-4B63-B9D9-E7B2077D9E3A}" type="pres">
      <dgm:prSet presAssocID="{74F1E8DA-26BE-4AD1-A30D-BDE0900DD8EB}" presName="horz1" presStyleCnt="0"/>
      <dgm:spPr/>
    </dgm:pt>
    <dgm:pt modelId="{D7C7032F-93B0-4ECB-9776-750E8AC74F42}" type="pres">
      <dgm:prSet presAssocID="{74F1E8DA-26BE-4AD1-A30D-BDE0900DD8EB}" presName="tx1" presStyleLbl="revTx" presStyleIdx="2" presStyleCnt="6"/>
      <dgm:spPr/>
    </dgm:pt>
    <dgm:pt modelId="{D0B76A99-B783-478C-92EB-88DD4530DA74}" type="pres">
      <dgm:prSet presAssocID="{74F1E8DA-26BE-4AD1-A30D-BDE0900DD8EB}" presName="vert1" presStyleCnt="0"/>
      <dgm:spPr/>
    </dgm:pt>
    <dgm:pt modelId="{38D7987B-6BC6-4D8C-95B0-7D13806604CD}" type="pres">
      <dgm:prSet presAssocID="{6C965175-08F4-4810-83AF-2F352410FC62}" presName="vertSpace2a" presStyleCnt="0"/>
      <dgm:spPr/>
    </dgm:pt>
    <dgm:pt modelId="{182CE4A6-A952-4408-AB0D-71ACB1036D02}" type="pres">
      <dgm:prSet presAssocID="{6C965175-08F4-4810-83AF-2F352410FC62}" presName="horz2" presStyleCnt="0"/>
      <dgm:spPr/>
    </dgm:pt>
    <dgm:pt modelId="{35C1D02E-4790-4578-8B06-BFD79C7670A9}" type="pres">
      <dgm:prSet presAssocID="{6C965175-08F4-4810-83AF-2F352410FC62}" presName="horzSpace2" presStyleCnt="0"/>
      <dgm:spPr/>
    </dgm:pt>
    <dgm:pt modelId="{56572AB2-3E55-4FAF-904F-ECD3F4CC83D1}" type="pres">
      <dgm:prSet presAssocID="{6C965175-08F4-4810-83AF-2F352410FC62}" presName="tx2" presStyleLbl="revTx" presStyleIdx="3" presStyleCnt="6"/>
      <dgm:spPr/>
    </dgm:pt>
    <dgm:pt modelId="{EF56CE40-ED9D-4B59-A870-30F7274007DB}" type="pres">
      <dgm:prSet presAssocID="{6C965175-08F4-4810-83AF-2F352410FC62}" presName="vert2" presStyleCnt="0"/>
      <dgm:spPr/>
    </dgm:pt>
    <dgm:pt modelId="{0B0E7F0F-A1DE-4842-A1A5-FA39CF86B52A}" type="pres">
      <dgm:prSet presAssocID="{6C965175-08F4-4810-83AF-2F352410FC62}" presName="thinLine2b" presStyleLbl="callout" presStyleIdx="1" presStyleCnt="3"/>
      <dgm:spPr/>
    </dgm:pt>
    <dgm:pt modelId="{7BE54CB1-BBDE-4583-AEB3-4B215AB03FFF}" type="pres">
      <dgm:prSet presAssocID="{6C965175-08F4-4810-83AF-2F352410FC62}" presName="vertSpace2b" presStyleCnt="0"/>
      <dgm:spPr/>
    </dgm:pt>
    <dgm:pt modelId="{B1FDAAC0-5537-4204-8C1B-677FCB749D79}" type="pres">
      <dgm:prSet presAssocID="{4CA6A0BB-9D52-4C81-B90E-BDEFE78CA0D2}" presName="thickLine" presStyleLbl="alignNode1" presStyleIdx="2" presStyleCnt="3"/>
      <dgm:spPr/>
    </dgm:pt>
    <dgm:pt modelId="{AA63D3A5-84D7-45E1-AF43-AD2BED7CE8E1}" type="pres">
      <dgm:prSet presAssocID="{4CA6A0BB-9D52-4C81-B90E-BDEFE78CA0D2}" presName="horz1" presStyleCnt="0"/>
      <dgm:spPr/>
    </dgm:pt>
    <dgm:pt modelId="{78F3519D-2D4F-49BE-A78D-1DA226412B0E}" type="pres">
      <dgm:prSet presAssocID="{4CA6A0BB-9D52-4C81-B90E-BDEFE78CA0D2}" presName="tx1" presStyleLbl="revTx" presStyleIdx="4" presStyleCnt="6"/>
      <dgm:spPr/>
    </dgm:pt>
    <dgm:pt modelId="{8684BBA3-9191-4FF5-A62F-7DE8D1E6CB83}" type="pres">
      <dgm:prSet presAssocID="{4CA6A0BB-9D52-4C81-B90E-BDEFE78CA0D2}" presName="vert1" presStyleCnt="0"/>
      <dgm:spPr/>
    </dgm:pt>
    <dgm:pt modelId="{9358A5A2-8A14-4966-8C9B-2BF7DDCE0072}" type="pres">
      <dgm:prSet presAssocID="{44D677F5-4199-461E-B6EC-51062B328B70}" presName="vertSpace2a" presStyleCnt="0"/>
      <dgm:spPr/>
    </dgm:pt>
    <dgm:pt modelId="{577E204C-C928-4D42-A51B-958739A1D60B}" type="pres">
      <dgm:prSet presAssocID="{44D677F5-4199-461E-B6EC-51062B328B70}" presName="horz2" presStyleCnt="0"/>
      <dgm:spPr/>
    </dgm:pt>
    <dgm:pt modelId="{3D98A188-C033-4913-8FC4-63964B92DC9F}" type="pres">
      <dgm:prSet presAssocID="{44D677F5-4199-461E-B6EC-51062B328B70}" presName="horzSpace2" presStyleCnt="0"/>
      <dgm:spPr/>
    </dgm:pt>
    <dgm:pt modelId="{16009230-8896-4DBD-8331-0E8C25DF26FE}" type="pres">
      <dgm:prSet presAssocID="{44D677F5-4199-461E-B6EC-51062B328B70}" presName="tx2" presStyleLbl="revTx" presStyleIdx="5" presStyleCnt="6"/>
      <dgm:spPr/>
    </dgm:pt>
    <dgm:pt modelId="{4A7A0251-22E6-48D8-AB21-24E7CE921C2A}" type="pres">
      <dgm:prSet presAssocID="{44D677F5-4199-461E-B6EC-51062B328B70}" presName="vert2" presStyleCnt="0"/>
      <dgm:spPr/>
    </dgm:pt>
    <dgm:pt modelId="{E045182C-3116-4290-B74B-C1258003E870}" type="pres">
      <dgm:prSet presAssocID="{44D677F5-4199-461E-B6EC-51062B328B70}" presName="thinLine2b" presStyleLbl="callout" presStyleIdx="2" presStyleCnt="3"/>
      <dgm:spPr/>
    </dgm:pt>
    <dgm:pt modelId="{7EC802F5-ADD9-4BB4-9A45-C6E31015D9C5}" type="pres">
      <dgm:prSet presAssocID="{44D677F5-4199-461E-B6EC-51062B328B70}" presName="vertSpace2b" presStyleCnt="0"/>
      <dgm:spPr/>
    </dgm:pt>
  </dgm:ptLst>
  <dgm:cxnLst>
    <dgm:cxn modelId="{BF717820-81BB-493A-9649-BF952EA8F02D}" type="presOf" srcId="{1464E8BC-B0D2-4621-AAF8-82A20F801360}" destId="{D2DA825A-A9AC-4365-889A-3D8184DB6AE7}" srcOrd="0" destOrd="0" presId="urn:microsoft.com/office/officeart/2008/layout/LinedList"/>
    <dgm:cxn modelId="{DA420D2F-E333-44A5-B670-DF01C930CA6B}" type="presOf" srcId="{74F1E8DA-26BE-4AD1-A30D-BDE0900DD8EB}" destId="{D7C7032F-93B0-4ECB-9776-750E8AC74F42}" srcOrd="0" destOrd="0" presId="urn:microsoft.com/office/officeart/2008/layout/LinedList"/>
    <dgm:cxn modelId="{6C066F3A-DE02-4528-8193-2FC0E5F58D23}" type="presOf" srcId="{4CA6A0BB-9D52-4C81-B90E-BDEFE78CA0D2}" destId="{78F3519D-2D4F-49BE-A78D-1DA226412B0E}" srcOrd="0" destOrd="0" presId="urn:microsoft.com/office/officeart/2008/layout/LinedList"/>
    <dgm:cxn modelId="{855E2441-6D89-460E-906B-D6EDDBEA78E0}" srcId="{1464E8BC-B0D2-4621-AAF8-82A20F801360}" destId="{4CA6A0BB-9D52-4C81-B90E-BDEFE78CA0D2}" srcOrd="2" destOrd="0" parTransId="{3BCB6DF0-4B9E-4CB7-A68F-FFA03AA79C90}" sibTransId="{22129B12-82D0-4309-91BC-C81370BD0E32}"/>
    <dgm:cxn modelId="{5AD39061-C9CC-49E8-B055-95F1271CC25F}" srcId="{1464E8BC-B0D2-4621-AAF8-82A20F801360}" destId="{3467D2A7-BE30-4A57-A599-42391EE31450}" srcOrd="0" destOrd="0" parTransId="{8047850D-0805-42CD-B5D7-F395A29342C8}" sibTransId="{473B7443-3530-47D0-A5DD-0A70077F38F6}"/>
    <dgm:cxn modelId="{EE94359E-83BE-49AD-9759-2797C098B2E1}" srcId="{1464E8BC-B0D2-4621-AAF8-82A20F801360}" destId="{74F1E8DA-26BE-4AD1-A30D-BDE0900DD8EB}" srcOrd="1" destOrd="0" parTransId="{AA16CDAF-7725-4DFA-B4FA-8B6789E8D899}" sibTransId="{2164AB36-775C-4060-8D52-1B5E8E6B3D00}"/>
    <dgm:cxn modelId="{5C702AAE-ED27-4B0C-95F4-9BA72A3A4D73}" type="presOf" srcId="{6C965175-08F4-4810-83AF-2F352410FC62}" destId="{56572AB2-3E55-4FAF-904F-ECD3F4CC83D1}" srcOrd="0" destOrd="0" presId="urn:microsoft.com/office/officeart/2008/layout/LinedList"/>
    <dgm:cxn modelId="{6AB40DAF-C510-44E2-9DA0-A9D1A7CB8946}" type="presOf" srcId="{5031DCF6-1367-4D95-9D47-7B8594E87DAF}" destId="{A54BF852-3A3E-4AB7-BB8A-9BE959D54016}" srcOrd="0" destOrd="0" presId="urn:microsoft.com/office/officeart/2008/layout/LinedList"/>
    <dgm:cxn modelId="{42BE26AF-3518-4638-8836-D75DE3BF9B47}" srcId="{4CA6A0BB-9D52-4C81-B90E-BDEFE78CA0D2}" destId="{44D677F5-4199-461E-B6EC-51062B328B70}" srcOrd="0" destOrd="0" parTransId="{D6AF2A3A-3F40-404F-87C2-4946C1DDE1C0}" sibTransId="{D1F81682-A7D0-4A76-835C-80D9806F1B6E}"/>
    <dgm:cxn modelId="{C26490D0-53F9-47A7-92C5-20E6E17BB17B}" srcId="{74F1E8DA-26BE-4AD1-A30D-BDE0900DD8EB}" destId="{6C965175-08F4-4810-83AF-2F352410FC62}" srcOrd="0" destOrd="0" parTransId="{03867F48-8382-4DCA-B3DD-471284417670}" sibTransId="{5C3BE3F4-B677-4C71-9B5D-C06E3B0D70DB}"/>
    <dgm:cxn modelId="{8C673BE4-C814-4377-8AB5-B4E5A2332CA8}" type="presOf" srcId="{44D677F5-4199-461E-B6EC-51062B328B70}" destId="{16009230-8896-4DBD-8331-0E8C25DF26FE}" srcOrd="0" destOrd="0" presId="urn:microsoft.com/office/officeart/2008/layout/LinedList"/>
    <dgm:cxn modelId="{E0C624E9-9954-42A6-B117-F571F78DFBB1}" srcId="{3467D2A7-BE30-4A57-A599-42391EE31450}" destId="{5031DCF6-1367-4D95-9D47-7B8594E87DAF}" srcOrd="0" destOrd="0" parTransId="{DED630AA-327E-48B5-93CC-B81A594EA0CB}" sibTransId="{235ABCB7-009A-4BEA-8CA5-861415F46421}"/>
    <dgm:cxn modelId="{5AFC1CEF-CEF1-4B92-813F-94AAAF52CC54}" type="presOf" srcId="{3467D2A7-BE30-4A57-A599-42391EE31450}" destId="{1EFC20A0-D145-4139-88FA-0C9175019818}" srcOrd="0" destOrd="0" presId="urn:microsoft.com/office/officeart/2008/layout/LinedList"/>
    <dgm:cxn modelId="{20AE997E-CDA9-49E1-97CA-96D2AC51138B}" type="presParOf" srcId="{D2DA825A-A9AC-4365-889A-3D8184DB6AE7}" destId="{A0897D99-81F4-4353-BA08-118D78EEBF92}" srcOrd="0" destOrd="0" presId="urn:microsoft.com/office/officeart/2008/layout/LinedList"/>
    <dgm:cxn modelId="{D4823577-C362-4BD7-9E3A-FA3918BF0281}" type="presParOf" srcId="{D2DA825A-A9AC-4365-889A-3D8184DB6AE7}" destId="{659093C3-E272-426C-8062-4B54E7C58D0C}" srcOrd="1" destOrd="0" presId="urn:microsoft.com/office/officeart/2008/layout/LinedList"/>
    <dgm:cxn modelId="{2F3F172D-3229-4281-A1D4-8E6F1CCD6520}" type="presParOf" srcId="{659093C3-E272-426C-8062-4B54E7C58D0C}" destId="{1EFC20A0-D145-4139-88FA-0C9175019818}" srcOrd="0" destOrd="0" presId="urn:microsoft.com/office/officeart/2008/layout/LinedList"/>
    <dgm:cxn modelId="{B6CA496F-4AC8-4C6F-896A-86BA44FF9B8A}" type="presParOf" srcId="{659093C3-E272-426C-8062-4B54E7C58D0C}" destId="{FEFD604A-3734-4BEE-BAA3-9E15413BB56A}" srcOrd="1" destOrd="0" presId="urn:microsoft.com/office/officeart/2008/layout/LinedList"/>
    <dgm:cxn modelId="{0C0ABB83-7F14-4A7E-832D-CD0D3FEF0DEB}" type="presParOf" srcId="{FEFD604A-3734-4BEE-BAA3-9E15413BB56A}" destId="{B94D2241-01D7-43AD-B9E7-F182AEEC0249}" srcOrd="0" destOrd="0" presId="urn:microsoft.com/office/officeart/2008/layout/LinedList"/>
    <dgm:cxn modelId="{1CC007BD-58F4-469F-97E8-04D8B427F42E}" type="presParOf" srcId="{FEFD604A-3734-4BEE-BAA3-9E15413BB56A}" destId="{3646AF2E-42D8-4C2C-BF69-43A823D8AE48}" srcOrd="1" destOrd="0" presId="urn:microsoft.com/office/officeart/2008/layout/LinedList"/>
    <dgm:cxn modelId="{92687B72-ADA8-4040-A780-4855C362221F}" type="presParOf" srcId="{3646AF2E-42D8-4C2C-BF69-43A823D8AE48}" destId="{5BCDB595-5275-4448-80C8-E0EAC9B6C202}" srcOrd="0" destOrd="0" presId="urn:microsoft.com/office/officeart/2008/layout/LinedList"/>
    <dgm:cxn modelId="{EE6CCA88-99BF-48DA-A075-3BDEF447BCA1}" type="presParOf" srcId="{3646AF2E-42D8-4C2C-BF69-43A823D8AE48}" destId="{A54BF852-3A3E-4AB7-BB8A-9BE959D54016}" srcOrd="1" destOrd="0" presId="urn:microsoft.com/office/officeart/2008/layout/LinedList"/>
    <dgm:cxn modelId="{E2471928-F47C-4F65-ABCA-2B72F7FB1DED}" type="presParOf" srcId="{3646AF2E-42D8-4C2C-BF69-43A823D8AE48}" destId="{9554C497-E2A6-42BE-8844-A6330879C8C6}" srcOrd="2" destOrd="0" presId="urn:microsoft.com/office/officeart/2008/layout/LinedList"/>
    <dgm:cxn modelId="{EE68FCEB-9A34-4915-8BC3-7FBC6EF06A28}" type="presParOf" srcId="{FEFD604A-3734-4BEE-BAA3-9E15413BB56A}" destId="{2104B610-AC47-495F-A486-802650C49B02}" srcOrd="2" destOrd="0" presId="urn:microsoft.com/office/officeart/2008/layout/LinedList"/>
    <dgm:cxn modelId="{95B67635-3DF0-4E00-B86D-A77F527F0F64}" type="presParOf" srcId="{FEFD604A-3734-4BEE-BAA3-9E15413BB56A}" destId="{1FAF147C-03A2-467A-8BD6-A27820674BC3}" srcOrd="3" destOrd="0" presId="urn:microsoft.com/office/officeart/2008/layout/LinedList"/>
    <dgm:cxn modelId="{DF312DDC-9E3E-45DF-9F3D-F942D528BED6}" type="presParOf" srcId="{D2DA825A-A9AC-4365-889A-3D8184DB6AE7}" destId="{D694A7BD-0C5A-470E-888A-7F61C1A39944}" srcOrd="2" destOrd="0" presId="urn:microsoft.com/office/officeart/2008/layout/LinedList"/>
    <dgm:cxn modelId="{32725703-8C3F-4B55-87DA-006D0722AAB5}" type="presParOf" srcId="{D2DA825A-A9AC-4365-889A-3D8184DB6AE7}" destId="{0689BE01-C8C2-4B63-B9D9-E7B2077D9E3A}" srcOrd="3" destOrd="0" presId="urn:microsoft.com/office/officeart/2008/layout/LinedList"/>
    <dgm:cxn modelId="{4ED03175-1EBF-4553-8F93-889A5D49D14D}" type="presParOf" srcId="{0689BE01-C8C2-4B63-B9D9-E7B2077D9E3A}" destId="{D7C7032F-93B0-4ECB-9776-750E8AC74F42}" srcOrd="0" destOrd="0" presId="urn:microsoft.com/office/officeart/2008/layout/LinedList"/>
    <dgm:cxn modelId="{C025E1F0-7394-4DC0-B71C-D438C42CF26A}" type="presParOf" srcId="{0689BE01-C8C2-4B63-B9D9-E7B2077D9E3A}" destId="{D0B76A99-B783-478C-92EB-88DD4530DA74}" srcOrd="1" destOrd="0" presId="urn:microsoft.com/office/officeart/2008/layout/LinedList"/>
    <dgm:cxn modelId="{C3A1AFD5-89AB-4873-8D46-EBF94E256139}" type="presParOf" srcId="{D0B76A99-B783-478C-92EB-88DD4530DA74}" destId="{38D7987B-6BC6-4D8C-95B0-7D13806604CD}" srcOrd="0" destOrd="0" presId="urn:microsoft.com/office/officeart/2008/layout/LinedList"/>
    <dgm:cxn modelId="{0E05D0B9-DB2C-431E-BF40-036232F9FC2B}" type="presParOf" srcId="{D0B76A99-B783-478C-92EB-88DD4530DA74}" destId="{182CE4A6-A952-4408-AB0D-71ACB1036D02}" srcOrd="1" destOrd="0" presId="urn:microsoft.com/office/officeart/2008/layout/LinedList"/>
    <dgm:cxn modelId="{A24301F1-1CC0-4AEA-80CB-81A5097797F3}" type="presParOf" srcId="{182CE4A6-A952-4408-AB0D-71ACB1036D02}" destId="{35C1D02E-4790-4578-8B06-BFD79C7670A9}" srcOrd="0" destOrd="0" presId="urn:microsoft.com/office/officeart/2008/layout/LinedList"/>
    <dgm:cxn modelId="{27141A74-0AAB-41EC-9EBB-7D107B2E218F}" type="presParOf" srcId="{182CE4A6-A952-4408-AB0D-71ACB1036D02}" destId="{56572AB2-3E55-4FAF-904F-ECD3F4CC83D1}" srcOrd="1" destOrd="0" presId="urn:microsoft.com/office/officeart/2008/layout/LinedList"/>
    <dgm:cxn modelId="{FE323207-009B-4DB5-8338-1D627CFC3F91}" type="presParOf" srcId="{182CE4A6-A952-4408-AB0D-71ACB1036D02}" destId="{EF56CE40-ED9D-4B59-A870-30F7274007DB}" srcOrd="2" destOrd="0" presId="urn:microsoft.com/office/officeart/2008/layout/LinedList"/>
    <dgm:cxn modelId="{3399E43D-C0A5-4F78-BE1D-BECFCB51E9FC}" type="presParOf" srcId="{D0B76A99-B783-478C-92EB-88DD4530DA74}" destId="{0B0E7F0F-A1DE-4842-A1A5-FA39CF86B52A}" srcOrd="2" destOrd="0" presId="urn:microsoft.com/office/officeart/2008/layout/LinedList"/>
    <dgm:cxn modelId="{AE29483E-9709-4656-B013-F68326711821}" type="presParOf" srcId="{D0B76A99-B783-478C-92EB-88DD4530DA74}" destId="{7BE54CB1-BBDE-4583-AEB3-4B215AB03FFF}" srcOrd="3" destOrd="0" presId="urn:microsoft.com/office/officeart/2008/layout/LinedList"/>
    <dgm:cxn modelId="{93469ADD-302F-4022-A3DC-D26A939A19C3}" type="presParOf" srcId="{D2DA825A-A9AC-4365-889A-3D8184DB6AE7}" destId="{B1FDAAC0-5537-4204-8C1B-677FCB749D79}" srcOrd="4" destOrd="0" presId="urn:microsoft.com/office/officeart/2008/layout/LinedList"/>
    <dgm:cxn modelId="{345332B6-91B6-4E6D-A390-F523F5F25D01}" type="presParOf" srcId="{D2DA825A-A9AC-4365-889A-3D8184DB6AE7}" destId="{AA63D3A5-84D7-45E1-AF43-AD2BED7CE8E1}" srcOrd="5" destOrd="0" presId="urn:microsoft.com/office/officeart/2008/layout/LinedList"/>
    <dgm:cxn modelId="{C0DF250A-27D6-40BF-A565-AA00E574EBE7}" type="presParOf" srcId="{AA63D3A5-84D7-45E1-AF43-AD2BED7CE8E1}" destId="{78F3519D-2D4F-49BE-A78D-1DA226412B0E}" srcOrd="0" destOrd="0" presId="urn:microsoft.com/office/officeart/2008/layout/LinedList"/>
    <dgm:cxn modelId="{1AFE43A9-4216-4801-824F-83590D675D8E}" type="presParOf" srcId="{AA63D3A5-84D7-45E1-AF43-AD2BED7CE8E1}" destId="{8684BBA3-9191-4FF5-A62F-7DE8D1E6CB83}" srcOrd="1" destOrd="0" presId="urn:microsoft.com/office/officeart/2008/layout/LinedList"/>
    <dgm:cxn modelId="{FD106087-F164-43A8-8825-5BC63763F710}" type="presParOf" srcId="{8684BBA3-9191-4FF5-A62F-7DE8D1E6CB83}" destId="{9358A5A2-8A14-4966-8C9B-2BF7DDCE0072}" srcOrd="0" destOrd="0" presId="urn:microsoft.com/office/officeart/2008/layout/LinedList"/>
    <dgm:cxn modelId="{3C906432-62F1-4469-9A2E-55CAA03D552A}" type="presParOf" srcId="{8684BBA3-9191-4FF5-A62F-7DE8D1E6CB83}" destId="{577E204C-C928-4D42-A51B-958739A1D60B}" srcOrd="1" destOrd="0" presId="urn:microsoft.com/office/officeart/2008/layout/LinedList"/>
    <dgm:cxn modelId="{DB919853-F299-4222-A0AC-85ECD547BC0C}" type="presParOf" srcId="{577E204C-C928-4D42-A51B-958739A1D60B}" destId="{3D98A188-C033-4913-8FC4-63964B92DC9F}" srcOrd="0" destOrd="0" presId="urn:microsoft.com/office/officeart/2008/layout/LinedList"/>
    <dgm:cxn modelId="{6EEE9628-BD7C-493A-931A-64923E550B20}" type="presParOf" srcId="{577E204C-C928-4D42-A51B-958739A1D60B}" destId="{16009230-8896-4DBD-8331-0E8C25DF26FE}" srcOrd="1" destOrd="0" presId="urn:microsoft.com/office/officeart/2008/layout/LinedList"/>
    <dgm:cxn modelId="{DC7BD86A-1302-4069-909C-C6D07B6CAA1C}" type="presParOf" srcId="{577E204C-C928-4D42-A51B-958739A1D60B}" destId="{4A7A0251-22E6-48D8-AB21-24E7CE921C2A}" srcOrd="2" destOrd="0" presId="urn:microsoft.com/office/officeart/2008/layout/LinedList"/>
    <dgm:cxn modelId="{DEEEB903-8248-4DEE-97B0-A4AFC9375391}" type="presParOf" srcId="{8684BBA3-9191-4FF5-A62F-7DE8D1E6CB83}" destId="{E045182C-3116-4290-B74B-C1258003E870}" srcOrd="2" destOrd="0" presId="urn:microsoft.com/office/officeart/2008/layout/LinedList"/>
    <dgm:cxn modelId="{E44DA769-3ED4-4A02-A5B0-9CE255FFC59E}" type="presParOf" srcId="{8684BBA3-9191-4FF5-A62F-7DE8D1E6CB83}" destId="{7EC802F5-ADD9-4BB4-9A45-C6E31015D9C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0F816-F8BF-458D-ABB3-0BCA59605E7A}">
      <dsp:nvSpPr>
        <dsp:cNvPr id="0" name=""/>
        <dsp:cNvSpPr/>
      </dsp:nvSpPr>
      <dsp:spPr>
        <a:xfrm>
          <a:off x="0" y="5308407"/>
          <a:ext cx="8352928" cy="102723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endParaRPr lang="it-IT" sz="1500" b="0" i="0" u="none" kern="1200" dirty="0"/>
        </a:p>
        <a:p>
          <a:pPr marL="0" lvl="0" indent="0" algn="ctr" defTabSz="666750" rtl="0">
            <a:lnSpc>
              <a:spcPct val="90000"/>
            </a:lnSpc>
            <a:spcBef>
              <a:spcPct val="0"/>
            </a:spcBef>
            <a:spcAft>
              <a:spcPct val="35000"/>
            </a:spcAft>
            <a:buNone/>
          </a:pPr>
          <a:r>
            <a:rPr lang="it-IT" sz="1800" b="0" i="0" u="none" kern="1200" dirty="0"/>
            <a:t>L'amministrazione inadempiente, entro 30 giorni, procede alla pubblicazione nel sito del documento, dell'informazione o del dato richiesto e alla contestuale trasmissione al richiedente ovvero comunica al medesimo l'avvenuta pubblicazione indicando il collegamento ipertestuale</a:t>
          </a:r>
          <a:endParaRPr lang="it-IT" sz="1800" kern="1200" dirty="0"/>
        </a:p>
        <a:p>
          <a:pPr marL="0" lvl="0" indent="0" algn="ctr" defTabSz="666750" rtl="0">
            <a:lnSpc>
              <a:spcPct val="90000"/>
            </a:lnSpc>
            <a:spcBef>
              <a:spcPct val="0"/>
            </a:spcBef>
            <a:spcAft>
              <a:spcPct val="35000"/>
            </a:spcAft>
            <a:buNone/>
          </a:pPr>
          <a:endParaRPr lang="it-IT" sz="1500" b="1" kern="1200" dirty="0"/>
        </a:p>
      </dsp:txBody>
      <dsp:txXfrm>
        <a:off x="0" y="5308407"/>
        <a:ext cx="8352928" cy="1027239"/>
      </dsp:txXfrm>
    </dsp:sp>
    <dsp:sp modelId="{ED7FC985-8E27-4DAD-B1FF-330257084A85}">
      <dsp:nvSpPr>
        <dsp:cNvPr id="0" name=""/>
        <dsp:cNvSpPr/>
      </dsp:nvSpPr>
      <dsp:spPr>
        <a:xfrm rot="10800000">
          <a:off x="0" y="4282286"/>
          <a:ext cx="8352928" cy="1041529"/>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it-IT" sz="1800" b="0" i="0" u="none" kern="1200" dirty="0"/>
            <a:t>La richiesta di accesso civico deve essere presentata al responsabile della trasparenza dell'amministrazione che ha omesso la pubblicazione</a:t>
          </a:r>
          <a:endParaRPr lang="it-IT" sz="1800" b="1" kern="1200" dirty="0"/>
        </a:p>
      </dsp:txBody>
      <dsp:txXfrm rot="10800000">
        <a:off x="0" y="4282286"/>
        <a:ext cx="8352928" cy="676754"/>
      </dsp:txXfrm>
    </dsp:sp>
    <dsp:sp modelId="{CACABB43-095B-400A-93D3-FFB1B149967C}">
      <dsp:nvSpPr>
        <dsp:cNvPr id="0" name=""/>
        <dsp:cNvSpPr/>
      </dsp:nvSpPr>
      <dsp:spPr>
        <a:xfrm rot="10800000">
          <a:off x="0" y="3130027"/>
          <a:ext cx="8352928" cy="1167667"/>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it-IT" sz="1800" kern="1200" dirty="0"/>
            <a:t>La richiesta di accesso civico non è sottoposta ad alcuna limitazione quanto alla legittimazione soggettiva del richiedente, non deve essere motivata ed è gratuita</a:t>
          </a:r>
          <a:endParaRPr lang="it-IT" sz="1800" b="1" kern="1200" dirty="0"/>
        </a:p>
      </dsp:txBody>
      <dsp:txXfrm rot="10800000">
        <a:off x="0" y="3130027"/>
        <a:ext cx="8352928" cy="758715"/>
      </dsp:txXfrm>
    </dsp:sp>
    <dsp:sp modelId="{449EDBE4-D037-4F28-9A3E-ECB2D2CF11A8}">
      <dsp:nvSpPr>
        <dsp:cNvPr id="0" name=""/>
        <dsp:cNvSpPr/>
      </dsp:nvSpPr>
      <dsp:spPr>
        <a:xfrm rot="10800000">
          <a:off x="0" y="1565542"/>
          <a:ext cx="8352928" cy="1579893"/>
        </a:xfrm>
        <a:prstGeom prst="upArrowCallou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it-IT" sz="1800" kern="1200" dirty="0"/>
            <a:t>Chiunque ha il diritto di richiedere alla pubblica amministrazione inadempiente la pubblicazione dei dati e delle informazioni omesse</a:t>
          </a:r>
          <a:endParaRPr lang="it-IT" sz="1800" b="1" kern="1200" dirty="0"/>
        </a:p>
      </dsp:txBody>
      <dsp:txXfrm rot="10800000">
        <a:off x="0" y="1565542"/>
        <a:ext cx="8352928" cy="1026567"/>
      </dsp:txXfrm>
    </dsp:sp>
    <dsp:sp modelId="{5252A646-5C35-42A1-801C-1B72A49FBCC9}">
      <dsp:nvSpPr>
        <dsp:cNvPr id="0" name=""/>
        <dsp:cNvSpPr/>
      </dsp:nvSpPr>
      <dsp:spPr>
        <a:xfrm rot="10800000">
          <a:off x="0" y="0"/>
          <a:ext cx="8352928" cy="1579893"/>
        </a:xfrm>
        <a:prstGeom prst="upArrowCallou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it-IT" sz="2000" b="1" kern="1200" dirty="0"/>
            <a:t>L'AMMINISTRAZIONE NON ADEMPIE AGLI OBBLIGHI </a:t>
          </a:r>
          <a:r>
            <a:rPr lang="it-IT" sz="2000" b="1" kern="1200" dirty="0" err="1"/>
            <a:t>DI</a:t>
          </a:r>
          <a:r>
            <a:rPr lang="it-IT" sz="2000" b="1" kern="1200" dirty="0"/>
            <a:t> PUBBLICITÀ </a:t>
          </a:r>
          <a:r>
            <a:rPr lang="it-IT" sz="2000" b="1" kern="1200" dirty="0" err="1"/>
            <a:t>DI</a:t>
          </a:r>
          <a:r>
            <a:rPr lang="it-IT" sz="2000" b="1" kern="1200" dirty="0"/>
            <a:t> CUI AL DECRETO LEGISLATIVO N. 33 DEL 2013</a:t>
          </a:r>
        </a:p>
      </dsp:txBody>
      <dsp:txXfrm rot="10800000">
        <a:off x="0" y="0"/>
        <a:ext cx="8352928" cy="1026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96CC4-2B31-4690-980D-BDE3DB05D5A1}">
      <dsp:nvSpPr>
        <dsp:cNvPr id="0" name=""/>
        <dsp:cNvSpPr/>
      </dsp:nvSpPr>
      <dsp:spPr>
        <a:xfrm>
          <a:off x="0" y="4065317"/>
          <a:ext cx="8820472" cy="13343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Il responsabile segnala i casi di inadempimento parziale all'UPD per l'attivazione del procedimento disciplinare. Il responsabile segnala, altresì, gli inadempimenti al vertice politico dell'amministrazione, alla CIVIT e all'OIV. Il richiedente può, inoltre, ricorrere al TAR secondo le disposizioni di cui al d.lgs. n. 104/2010.</a:t>
          </a:r>
        </a:p>
      </dsp:txBody>
      <dsp:txXfrm>
        <a:off x="0" y="4065317"/>
        <a:ext cx="8820472" cy="1334327"/>
      </dsp:txXfrm>
    </dsp:sp>
    <dsp:sp modelId="{D06F2BFD-F334-4AA4-BB6D-84929EA3D1C4}">
      <dsp:nvSpPr>
        <dsp:cNvPr id="0" name=""/>
        <dsp:cNvSpPr/>
      </dsp:nvSpPr>
      <dsp:spPr>
        <a:xfrm rot="10800000">
          <a:off x="0" y="2033136"/>
          <a:ext cx="8820472" cy="2052196"/>
        </a:xfrm>
        <a:prstGeom prst="upArrowCallou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Il richiedente può ricorrere all'organo di governo individuato nell'ambito delle figure apicali. Nell'ipotesi di omessa individuazione il potere sostitutivo si considera attribuito al dirigente generale o, in mancanza, al dirigente preposto all'ufficio o in mancanza al funzionario di più elevato livello presente nell'amministrazione. (art. 2, comma 9-bis, della L. n. 241/1990)</a:t>
          </a:r>
        </a:p>
      </dsp:txBody>
      <dsp:txXfrm rot="10800000">
        <a:off x="0" y="2033136"/>
        <a:ext cx="8820472" cy="1333455"/>
      </dsp:txXfrm>
    </dsp:sp>
    <dsp:sp modelId="{D1C7D792-2582-4044-BBE3-E8D23E14BDCB}">
      <dsp:nvSpPr>
        <dsp:cNvPr id="0" name=""/>
        <dsp:cNvSpPr/>
      </dsp:nvSpPr>
      <dsp:spPr>
        <a:xfrm rot="10800000">
          <a:off x="0" y="0"/>
          <a:ext cx="8820472" cy="2052196"/>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it-IT" sz="3200" b="1" kern="1200" dirty="0"/>
            <a:t>L'AMMINISTRAZIONE NON RISPONDE ALLA RICHIESTA </a:t>
          </a:r>
          <a:r>
            <a:rPr lang="it-IT" sz="3200" b="1" kern="1200" dirty="0" err="1"/>
            <a:t>DI</a:t>
          </a:r>
          <a:r>
            <a:rPr lang="it-IT" sz="3200" b="1" kern="1200" dirty="0"/>
            <a:t> ACCESSO CIVICO</a:t>
          </a:r>
          <a:endParaRPr lang="it-IT" sz="3200" kern="1200" dirty="0"/>
        </a:p>
      </dsp:txBody>
      <dsp:txXfrm rot="10800000">
        <a:off x="0" y="0"/>
        <a:ext cx="8820472" cy="1333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97D99-81F4-4353-BA08-118D78EEBF92}">
      <dsp:nvSpPr>
        <dsp:cNvPr id="0" name=""/>
        <dsp:cNvSpPr/>
      </dsp:nvSpPr>
      <dsp:spPr>
        <a:xfrm>
          <a:off x="0" y="1971"/>
          <a:ext cx="9872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C20A0-D145-4139-88FA-0C9175019818}">
      <dsp:nvSpPr>
        <dsp:cNvPr id="0" name=""/>
        <dsp:cNvSpPr/>
      </dsp:nvSpPr>
      <dsp:spPr>
        <a:xfrm>
          <a:off x="0" y="1971"/>
          <a:ext cx="1974532" cy="134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it-IT" sz="2700" kern="1200" dirty="0"/>
            <a:t>per oggetto</a:t>
          </a:r>
        </a:p>
      </dsp:txBody>
      <dsp:txXfrm>
        <a:off x="0" y="1971"/>
        <a:ext cx="1974532" cy="1344885"/>
      </dsp:txXfrm>
    </dsp:sp>
    <dsp:sp modelId="{A54BF852-3A3E-4AB7-BB8A-9BE959D54016}">
      <dsp:nvSpPr>
        <dsp:cNvPr id="0" name=""/>
        <dsp:cNvSpPr/>
      </dsp:nvSpPr>
      <dsp:spPr>
        <a:xfrm>
          <a:off x="2122622" y="63043"/>
          <a:ext cx="7750040" cy="122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t-IT" sz="2100" kern="1200" dirty="0"/>
            <a:t>l’&lt;&lt;accesso civico&gt;&gt; si può estrinsecare solo nei confronti degli atti la cui pubblicazione sia obbligatoria ai sensi del Decreto 33 </a:t>
          </a:r>
        </a:p>
      </dsp:txBody>
      <dsp:txXfrm>
        <a:off x="2122622" y="63043"/>
        <a:ext cx="7750040" cy="1221429"/>
      </dsp:txXfrm>
    </dsp:sp>
    <dsp:sp modelId="{2104B610-AC47-495F-A486-802650C49B02}">
      <dsp:nvSpPr>
        <dsp:cNvPr id="0" name=""/>
        <dsp:cNvSpPr/>
      </dsp:nvSpPr>
      <dsp:spPr>
        <a:xfrm>
          <a:off x="1974532" y="1284472"/>
          <a:ext cx="78981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94A7BD-0C5A-470E-888A-7F61C1A39944}">
      <dsp:nvSpPr>
        <dsp:cNvPr id="0" name=""/>
        <dsp:cNvSpPr/>
      </dsp:nvSpPr>
      <dsp:spPr>
        <a:xfrm>
          <a:off x="0" y="1346857"/>
          <a:ext cx="9872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7032F-93B0-4ECB-9776-750E8AC74F42}">
      <dsp:nvSpPr>
        <dsp:cNvPr id="0" name=""/>
        <dsp:cNvSpPr/>
      </dsp:nvSpPr>
      <dsp:spPr>
        <a:xfrm>
          <a:off x="0" y="1346857"/>
          <a:ext cx="1974532" cy="134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it-IT" sz="2700" kern="1200" dirty="0"/>
            <a:t>modalità</a:t>
          </a:r>
        </a:p>
      </dsp:txBody>
      <dsp:txXfrm>
        <a:off x="0" y="1346857"/>
        <a:ext cx="1974532" cy="1344885"/>
      </dsp:txXfrm>
    </dsp:sp>
    <dsp:sp modelId="{56572AB2-3E55-4FAF-904F-ECD3F4CC83D1}">
      <dsp:nvSpPr>
        <dsp:cNvPr id="0" name=""/>
        <dsp:cNvSpPr/>
      </dsp:nvSpPr>
      <dsp:spPr>
        <a:xfrm>
          <a:off x="2122622" y="1407928"/>
          <a:ext cx="7750040" cy="122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t-IT" sz="2100" kern="1200" dirty="0"/>
            <a:t>l’&lt;&lt;accesso civico&gt;&gt; non necessita di domanda motivata che si basi su un interesse qualificato ed è completamente gratuito</a:t>
          </a:r>
        </a:p>
      </dsp:txBody>
      <dsp:txXfrm>
        <a:off x="2122622" y="1407928"/>
        <a:ext cx="7750040" cy="1221429"/>
      </dsp:txXfrm>
    </dsp:sp>
    <dsp:sp modelId="{0B0E7F0F-A1DE-4842-A1A5-FA39CF86B52A}">
      <dsp:nvSpPr>
        <dsp:cNvPr id="0" name=""/>
        <dsp:cNvSpPr/>
      </dsp:nvSpPr>
      <dsp:spPr>
        <a:xfrm>
          <a:off x="1974532" y="2629357"/>
          <a:ext cx="78981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DAAC0-5537-4204-8C1B-677FCB749D79}">
      <dsp:nvSpPr>
        <dsp:cNvPr id="0" name=""/>
        <dsp:cNvSpPr/>
      </dsp:nvSpPr>
      <dsp:spPr>
        <a:xfrm>
          <a:off x="0" y="2691742"/>
          <a:ext cx="9872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3519D-2D4F-49BE-A78D-1DA226412B0E}">
      <dsp:nvSpPr>
        <dsp:cNvPr id="0" name=""/>
        <dsp:cNvSpPr/>
      </dsp:nvSpPr>
      <dsp:spPr>
        <a:xfrm>
          <a:off x="0" y="2691742"/>
          <a:ext cx="1974532" cy="134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it-IT" sz="2700" kern="1200" dirty="0"/>
            <a:t>destinatario della domanda</a:t>
          </a:r>
        </a:p>
      </dsp:txBody>
      <dsp:txXfrm>
        <a:off x="0" y="2691742"/>
        <a:ext cx="1974532" cy="1344885"/>
      </dsp:txXfrm>
    </dsp:sp>
    <dsp:sp modelId="{16009230-8896-4DBD-8331-0E8C25DF26FE}">
      <dsp:nvSpPr>
        <dsp:cNvPr id="0" name=""/>
        <dsp:cNvSpPr/>
      </dsp:nvSpPr>
      <dsp:spPr>
        <a:xfrm>
          <a:off x="2122622" y="2752814"/>
          <a:ext cx="7750040" cy="1221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it-IT" sz="2100" kern="1200" dirty="0"/>
            <a:t>mentre nell’accesso “ordinario”, è indirizzata all’URP, nell’&lt;&lt;accesso civico&gt;&gt; è diretta al Responsabile per la trasparenza, coincidente, di norma, con il Responsabile della prevenzione della corruzione</a:t>
          </a:r>
        </a:p>
      </dsp:txBody>
      <dsp:txXfrm>
        <a:off x="2122622" y="2752814"/>
        <a:ext cx="7750040" cy="1221429"/>
      </dsp:txXfrm>
    </dsp:sp>
    <dsp:sp modelId="{E045182C-3116-4290-B74B-C1258003E870}">
      <dsp:nvSpPr>
        <dsp:cNvPr id="0" name=""/>
        <dsp:cNvSpPr/>
      </dsp:nvSpPr>
      <dsp:spPr>
        <a:xfrm>
          <a:off x="1974532" y="3974243"/>
          <a:ext cx="78981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A7723-1E41-44E2-8033-FE394758B45E}" type="datetimeFigureOut">
              <a:rPr lang="it-IT" smtClean="0"/>
              <a:t>03/11/2022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18924-4ACC-4B5E-899C-17EEEAEC60C7}" type="slidenum">
              <a:rPr lang="it-IT" smtClean="0"/>
              <a:t>‹N›</a:t>
            </a:fld>
            <a:endParaRPr lang="it-IT"/>
          </a:p>
        </p:txBody>
      </p:sp>
    </p:spTree>
    <p:extLst>
      <p:ext uri="{BB962C8B-B14F-4D97-AF65-F5344CB8AC3E}">
        <p14:creationId xmlns:p14="http://schemas.microsoft.com/office/powerpoint/2010/main" val="30443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a:t>(Nel caso di specie, le esigenze difensive del ricorrente apparivano più che generiche, in quanto emergeva un contrasto fra lo stesso e gli organi universitari circa l’avvenuta valutazione, o meno, della tesi presentata al termine dei corsi di dottorato di ricerca e l’obbligo, o meno, di rilasciare il titolo relativo, non richiedente “valutazione o punteggio”, o quanto meno non richiedendo motivazione il voto positivo. Pertanto, la comparazione con precedenti procedure non poteva giovare alla difesa dell’attuale appellante, non risultando prospettabile il vizio di eccesso di potere per disparità di trattamento in rapporto ad atti vincolati e non essendo censurabili nel merito gli apprezzamenti discrezionali delle commissioni giudicatrici.) </a:t>
            </a:r>
          </a:p>
          <a:p>
            <a:endParaRPr lang="it-IT" sz="1100" dirty="0"/>
          </a:p>
        </p:txBody>
      </p:sp>
      <p:sp>
        <p:nvSpPr>
          <p:cNvPr id="4" name="Segnaposto numero diapositiva 3"/>
          <p:cNvSpPr>
            <a:spLocks noGrp="1"/>
          </p:cNvSpPr>
          <p:nvPr>
            <p:ph type="sldNum" sz="quarter" idx="10"/>
          </p:nvPr>
        </p:nvSpPr>
        <p:spPr/>
        <p:txBody>
          <a:bodyPr/>
          <a:lstStyle/>
          <a:p>
            <a:fld id="{830680F8-248E-4FC7-A364-934695BBD256}" type="slidenum">
              <a:rPr lang="it-IT" smtClean="0">
                <a:solidFill>
                  <a:prstClr val="black"/>
                </a:solidFill>
              </a:rPr>
              <a:pPr/>
              <a:t>35</a:t>
            </a:fld>
            <a:endParaRPr lang="it-IT">
              <a:solidFill>
                <a:prstClr val="black"/>
              </a:solidFill>
            </a:endParaRPr>
          </a:p>
        </p:txBody>
      </p:sp>
    </p:spTree>
    <p:extLst>
      <p:ext uri="{BB962C8B-B14F-4D97-AF65-F5344CB8AC3E}">
        <p14:creationId xmlns:p14="http://schemas.microsoft.com/office/powerpoint/2010/main" val="278805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86E239F-6C5B-4C93-845E-009FD42ED97C}" type="datetimeFigureOut">
              <a:rPr lang="it-IT" smtClean="0"/>
              <a:t>03/11/2022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292363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6E239F-6C5B-4C93-845E-009FD42ED97C}" type="datetimeFigureOut">
              <a:rPr lang="it-IT" smtClean="0"/>
              <a:t>03/11/2022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17563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6E239F-6C5B-4C93-845E-009FD42ED97C}" type="datetimeFigureOut">
              <a:rPr lang="it-IT" smtClean="0"/>
              <a:t>03/11/2022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71720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4_1_">
    <p:bg>
      <p:bgPr>
        <a:solidFill>
          <a:schemeClr val="bg1">
            <a:alpha val="0"/>
          </a:schemeClr>
        </a:solidFill>
        <a:effectLst/>
      </p:bgPr>
    </p:bg>
    <p:spTree>
      <p:nvGrpSpPr>
        <p:cNvPr id="1" name=""/>
        <p:cNvGrpSpPr/>
        <p:nvPr/>
      </p:nvGrpSpPr>
      <p:grpSpPr>
        <a:xfrm>
          <a:off x="0" y="0"/>
          <a:ext cx="0" cy="0"/>
          <a:chOff x="0" y="0"/>
          <a:chExt cx="0" cy="0"/>
        </a:xfrm>
      </p:grpSpPr>
      <p:sp>
        <p:nvSpPr>
          <p:cNvPr id="93" name="Segnaposto testo 92"/>
          <p:cNvSpPr>
            <a:spLocks noGrp="1"/>
          </p:cNvSpPr>
          <p:nvPr>
            <p:ph type="body" idx="10"/>
          </p:nvPr>
        </p:nvSpPr>
        <p:spPr>
          <a:xfrm>
            <a:off x="1779306" y="1462043"/>
            <a:ext cx="8300767" cy="1515615"/>
          </a:xfrm>
          <a:prstGeom prst="rect">
            <a:avLst/>
          </a:prstGeom>
          <a:noFill/>
          <a:ln w="0" cmpd="sng">
            <a:noFill/>
            <a:prstDash val="solid"/>
          </a:ln>
        </p:spPr>
        <p:txBody>
          <a:bodyPr vert="horz" lIns="0" tIns="0" rIns="0" bIns="0" anchor="t"/>
          <a:lstStyle>
            <a:lvl1pPr marL="914400" marR="0" indent="0" algn="l">
              <a:lnSpc>
                <a:spcPct val="98879"/>
              </a:lnSpc>
              <a:spcBef>
                <a:spcPts val="900"/>
              </a:spcBef>
              <a:spcAft>
                <a:spcPts val="0"/>
              </a:spcAft>
              <a:defRPr/>
            </a:lvl1pPr>
          </a:lstStyle>
          <a:p>
            <a:pPr marL="1554480" marR="0" indent="0" algn="l">
              <a:lnSpc>
                <a:spcPts val="2400"/>
              </a:lnSpc>
              <a:spcAft>
                <a:spcPts val="0"/>
              </a:spcAft>
            </a:pPr>
            <a:r>
              <a:rPr lang="it-IT" sz="2100" b="1" spc="-18">
                <a:solidFill>
                  <a:srgbClr val="000000"/>
                </a:solidFill>
                <a:latin typeface="Times New Roman" panose="22635452340000000000" pitchFamily="1"/>
              </a:rPr>
              <a:t>LEGGE 7 AGOSTO 1990, N. 241</a:t>
            </a:r>
            <a:r>
              <a:rPr lang="it-IT" sz="100" b="1" spc="-18">
                <a:solidFill>
                  <a:srgbClr val="000000"/>
                </a:solidFill>
                <a:latin typeface="Bookman Old Style" panose="22635452340000000000" pitchFamily="1"/>
              </a:rPr>
              <a:t> </a:t>
            </a:r>
          </a:p>
          <a:p>
            <a:pPr marL="0" marR="0" indent="0" algn="ctr">
              <a:lnSpc>
                <a:spcPts val="2700"/>
              </a:lnSpc>
              <a:spcBef>
                <a:spcPts val="900"/>
              </a:spcBef>
              <a:spcAft>
                <a:spcPts val="0"/>
              </a:spcAft>
            </a:pPr>
            <a:r>
              <a:rPr lang="it-IT" sz="2100" spc="-57">
                <a:solidFill>
                  <a:srgbClr val="000000"/>
                </a:solidFill>
                <a:latin typeface="Times New Roman" panose="22635452340000000000" pitchFamily="1"/>
              </a:rPr>
              <a:t>"Nuove norme in materia di procedimento amministrativo e</a:t>
            </a:r>
            <a:r>
              <a:rPr lang="it-IT" sz="100" spc="-57">
                <a:solidFill>
                  <a:srgbClr val="000000"/>
                </a:solidFill>
                <a:latin typeface="Bookman Old Style" panose="22635452340000000000" pitchFamily="1"/>
              </a:rPr>
              <a:t> </a:t>
            </a:r>
          </a:p>
          <a:p>
            <a:pPr marL="228600" marR="0" indent="0" algn="l">
              <a:lnSpc>
                <a:spcPts val="2300"/>
              </a:lnSpc>
              <a:spcBef>
                <a:spcPts val="720"/>
              </a:spcBef>
              <a:spcAft>
                <a:spcPts val="0"/>
              </a:spcAft>
            </a:pPr>
            <a:r>
              <a:rPr lang="it-IT" sz="2100" spc="-35">
                <a:solidFill>
                  <a:srgbClr val="000000"/>
                </a:solidFill>
                <a:latin typeface="Times New Roman" panose="22635452340000000000" pitchFamily="1"/>
              </a:rPr>
              <a:t>di diritto di accesso ai documenti amministrativi"</a:t>
            </a:r>
            <a:r>
              <a:rPr lang="it-IT" sz="100" spc="-35">
                <a:solidFill>
                  <a:srgbClr val="000000"/>
                </a:solidFill>
                <a:latin typeface="Bookman Old Style" panose="22635452340000000000" pitchFamily="1"/>
              </a:rPr>
              <a:t> </a:t>
            </a:r>
          </a:p>
          <a:p>
            <a:pPr marL="914400" marR="0" indent="0" algn="l">
              <a:lnSpc>
                <a:spcPct val="98879"/>
              </a:lnSpc>
              <a:spcBef>
                <a:spcPts val="900"/>
              </a:spcBef>
              <a:spcAft>
                <a:spcPts val="0"/>
              </a:spcAft>
            </a:pPr>
            <a:r>
              <a:rPr lang="it-IT" sz="2100" spc="-44">
                <a:solidFill>
                  <a:srgbClr val="000000"/>
                </a:solidFill>
                <a:latin typeface="Times New Roman" panose="22635452340000000000" pitchFamily="1"/>
              </a:rPr>
              <a:t>Capo V - Accesso ai documenti amministrativi</a:t>
            </a:r>
            <a:r>
              <a:rPr lang="it-IT" sz="100" spc="-44">
                <a:solidFill>
                  <a:srgbClr val="000000"/>
                </a:solidFill>
                <a:latin typeface="Bookman Old Style" panose="22635452340000000000" pitchFamily="1"/>
              </a:rPr>
              <a:t> </a:t>
            </a:r>
          </a:p>
        </p:txBody>
      </p:sp>
      <p:sp>
        <p:nvSpPr>
          <p:cNvPr id="94" name="Segnaposto testo 93"/>
          <p:cNvSpPr>
            <a:spLocks noGrp="1"/>
          </p:cNvSpPr>
          <p:nvPr>
            <p:ph type="body" idx="10"/>
          </p:nvPr>
        </p:nvSpPr>
        <p:spPr>
          <a:xfrm>
            <a:off x="1779306" y="3450604"/>
            <a:ext cx="7970676" cy="1116981"/>
          </a:xfrm>
          <a:prstGeom prst="rect">
            <a:avLst/>
          </a:prstGeom>
          <a:noFill/>
          <a:ln w="0" cmpd="sng">
            <a:noFill/>
            <a:prstDash val="solid"/>
          </a:ln>
        </p:spPr>
        <p:txBody>
          <a:bodyPr vert="horz" lIns="0" tIns="0" rIns="0" bIns="0" anchor="t"/>
          <a:lstStyle>
            <a:lvl1pPr marL="0" marR="0" indent="0" algn="r">
              <a:lnSpc>
                <a:spcPct val="98879"/>
              </a:lnSpc>
              <a:spcBef>
                <a:spcPts val="720"/>
              </a:spcBef>
              <a:spcAft>
                <a:spcPts val="0"/>
              </a:spcAft>
              <a:defRPr/>
            </a:lvl1pPr>
          </a:lstStyle>
          <a:p>
            <a:pPr marL="1737360" marR="0" indent="0" algn="l">
              <a:lnSpc>
                <a:spcPts val="2400"/>
              </a:lnSpc>
              <a:spcAft>
                <a:spcPts val="0"/>
              </a:spcAft>
            </a:pPr>
            <a:r>
              <a:rPr lang="it-IT" sz="2100" b="1" spc="-44">
                <a:solidFill>
                  <a:srgbClr val="000000"/>
                </a:solidFill>
                <a:latin typeface="Times New Roman" panose="22635452340000000000" pitchFamily="1"/>
              </a:rPr>
              <a:t>Legge 11 febbraio 2005, n.15</a:t>
            </a:r>
            <a:r>
              <a:rPr lang="it-IT" sz="100" b="1" spc="-44">
                <a:solidFill>
                  <a:srgbClr val="000000"/>
                </a:solidFill>
                <a:latin typeface="Bookman Old Style" panose="22635452340000000000" pitchFamily="1"/>
              </a:rPr>
              <a:t> </a:t>
            </a:r>
          </a:p>
          <a:p>
            <a:pPr marL="0" marR="0" indent="0" algn="ctr">
              <a:lnSpc>
                <a:spcPts val="2700"/>
              </a:lnSpc>
              <a:spcBef>
                <a:spcPts val="900"/>
              </a:spcBef>
              <a:spcAft>
                <a:spcPts val="0"/>
              </a:spcAft>
            </a:pPr>
            <a:r>
              <a:rPr lang="it-IT" sz="2100" spc="-53">
                <a:solidFill>
                  <a:srgbClr val="000000"/>
                </a:solidFill>
                <a:latin typeface="Times New Roman" panose="22635452340000000000" pitchFamily="1"/>
              </a:rPr>
              <a:t>"Modificazioni e integrazioni alla Legge 7 agosto, n.241,</a:t>
            </a:r>
            <a:r>
              <a:rPr lang="it-IT" sz="100" spc="-53">
                <a:solidFill>
                  <a:srgbClr val="000000"/>
                </a:solidFill>
                <a:latin typeface="Bookman Old Style" panose="22635452340000000000" pitchFamily="1"/>
              </a:rPr>
              <a:t> </a:t>
            </a:r>
          </a:p>
          <a:p>
            <a:pPr marL="0" marR="0" indent="0" algn="r">
              <a:lnSpc>
                <a:spcPct val="98879"/>
              </a:lnSpc>
              <a:spcBef>
                <a:spcPts val="720"/>
              </a:spcBef>
              <a:spcAft>
                <a:spcPts val="0"/>
              </a:spcAft>
            </a:pPr>
            <a:r>
              <a:rPr lang="it-IT" sz="2100" spc="-35">
                <a:solidFill>
                  <a:srgbClr val="000000"/>
                </a:solidFill>
                <a:latin typeface="Times New Roman" panose="22635452340000000000" pitchFamily="1"/>
              </a:rPr>
              <a:t>concernenti norme generali sull'azione amministrativa"</a:t>
            </a:r>
            <a:r>
              <a:rPr lang="it-IT" sz="100" spc="-35">
                <a:solidFill>
                  <a:srgbClr val="000000"/>
                </a:solidFill>
                <a:latin typeface="Bookman Old Style" panose="22635452340000000000" pitchFamily="1"/>
              </a:rPr>
              <a:t> </a:t>
            </a:r>
          </a:p>
        </p:txBody>
      </p:sp>
      <p:sp>
        <p:nvSpPr>
          <p:cNvPr id="95" name="Segnaposto testo 94"/>
          <p:cNvSpPr>
            <a:spLocks noGrp="1"/>
          </p:cNvSpPr>
          <p:nvPr>
            <p:ph type="body" idx="10"/>
          </p:nvPr>
        </p:nvSpPr>
        <p:spPr>
          <a:xfrm>
            <a:off x="1779304" y="5040531"/>
            <a:ext cx="7835309" cy="1061679"/>
          </a:xfrm>
          <a:prstGeom prst="rect">
            <a:avLst/>
          </a:prstGeom>
          <a:noFill/>
          <a:ln w="0" cmpd="sng">
            <a:noFill/>
            <a:prstDash val="solid"/>
          </a:ln>
        </p:spPr>
        <p:txBody>
          <a:bodyPr vert="horz" lIns="0" tIns="0" rIns="0" bIns="0" anchor="t"/>
          <a:lstStyle>
            <a:lvl1pPr marL="228600" marR="0" indent="0" algn="l">
              <a:lnSpc>
                <a:spcPts val="2600"/>
              </a:lnSpc>
              <a:spcBef>
                <a:spcPts val="720"/>
              </a:spcBef>
              <a:spcAft>
                <a:spcPts val="0"/>
              </a:spcAft>
              <a:defRPr/>
            </a:lvl1pPr>
          </a:lstStyle>
          <a:p>
            <a:pPr marL="1783080" marR="0" indent="0" algn="l">
              <a:lnSpc>
                <a:spcPts val="2400"/>
              </a:lnSpc>
              <a:spcAft>
                <a:spcPts val="0"/>
              </a:spcAft>
            </a:pPr>
            <a:r>
              <a:rPr lang="it-IT" sz="2100" b="1" spc="-44">
                <a:solidFill>
                  <a:srgbClr val="000000"/>
                </a:solidFill>
                <a:latin typeface="Times New Roman" panose="22635452340000000000" pitchFamily="1"/>
              </a:rPr>
              <a:t>D.P.R. 12 aprile 2006, n. 184</a:t>
            </a:r>
            <a:r>
              <a:rPr lang="it-IT" sz="100" b="1" spc="-44">
                <a:solidFill>
                  <a:srgbClr val="000000"/>
                </a:solidFill>
                <a:latin typeface="Bookman Old Style" panose="22635452340000000000" pitchFamily="1"/>
              </a:rPr>
              <a:t> </a:t>
            </a:r>
          </a:p>
          <a:p>
            <a:pPr marL="0" marR="0" indent="0" algn="ctr">
              <a:lnSpc>
                <a:spcPts val="2700"/>
              </a:lnSpc>
              <a:spcBef>
                <a:spcPts val="900"/>
              </a:spcBef>
              <a:spcAft>
                <a:spcPts val="0"/>
              </a:spcAft>
            </a:pPr>
            <a:r>
              <a:rPr lang="it-IT" sz="2100" spc="-53">
                <a:solidFill>
                  <a:srgbClr val="000000"/>
                </a:solidFill>
                <a:latin typeface="Times New Roman" panose="22635452340000000000" pitchFamily="1"/>
              </a:rPr>
              <a:t>"Regolamento recante disciplina in materia di accesso ai</a:t>
            </a:r>
            <a:r>
              <a:rPr lang="it-IT" sz="100" spc="-53">
                <a:solidFill>
                  <a:srgbClr val="000000"/>
                </a:solidFill>
                <a:latin typeface="Bookman Old Style" panose="22635452340000000000" pitchFamily="1"/>
              </a:rPr>
              <a:t> </a:t>
            </a:r>
          </a:p>
          <a:p>
            <a:pPr marL="228600" marR="0" indent="0" algn="l">
              <a:lnSpc>
                <a:spcPts val="2600"/>
              </a:lnSpc>
              <a:spcBef>
                <a:spcPts val="720"/>
              </a:spcBef>
              <a:spcAft>
                <a:spcPts val="0"/>
              </a:spcAft>
            </a:pPr>
            <a:r>
              <a:rPr lang="it-IT" sz="2100" spc="-44">
                <a:solidFill>
                  <a:srgbClr val="000000"/>
                </a:solidFill>
                <a:latin typeface="Times New Roman" panose="22635452340000000000" pitchFamily="1"/>
              </a:rPr>
              <a:t>documenti amministrativi"</a:t>
            </a:r>
            <a:r>
              <a:rPr lang="it-IT" sz="100" spc="-44">
                <a:solidFill>
                  <a:srgbClr val="000000"/>
                </a:solidFill>
                <a:latin typeface="Bookman Old Style" panose="22635452340000000000" pitchFamily="1"/>
              </a:rPr>
              <a:t> </a:t>
            </a:r>
          </a:p>
        </p:txBody>
      </p:sp>
    </p:spTree>
    <p:extLst>
      <p:ext uri="{BB962C8B-B14F-4D97-AF65-F5344CB8AC3E}">
        <p14:creationId xmlns:p14="http://schemas.microsoft.com/office/powerpoint/2010/main" val="294401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6_1_">
    <p:bg>
      <p:bgPr>
        <a:solidFill>
          <a:schemeClr val="bg1">
            <a:alpha val="0"/>
          </a:schemeClr>
        </a:solidFill>
        <a:effectLst/>
      </p:bgPr>
    </p:bg>
    <p:spTree>
      <p:nvGrpSpPr>
        <p:cNvPr id="1" name=""/>
        <p:cNvGrpSpPr/>
        <p:nvPr/>
      </p:nvGrpSpPr>
      <p:grpSpPr>
        <a:xfrm>
          <a:off x="0" y="0"/>
          <a:ext cx="0" cy="0"/>
          <a:chOff x="0" y="0"/>
          <a:chExt cx="0" cy="0"/>
        </a:xfrm>
      </p:grpSpPr>
      <p:sp>
        <p:nvSpPr>
          <p:cNvPr id="123" name="Segnaposto testo 122"/>
          <p:cNvSpPr>
            <a:spLocks noGrp="1"/>
          </p:cNvSpPr>
          <p:nvPr>
            <p:ph type="body" idx="10"/>
          </p:nvPr>
        </p:nvSpPr>
        <p:spPr>
          <a:xfrm>
            <a:off x="1310230" y="1183229"/>
            <a:ext cx="9499516" cy="4963337"/>
          </a:xfrm>
          <a:prstGeom prst="rect">
            <a:avLst/>
          </a:prstGeom>
          <a:noFill/>
          <a:ln w="0" cmpd="sng">
            <a:noFill/>
            <a:prstDash val="solid"/>
          </a:ln>
        </p:spPr>
        <p:txBody>
          <a:bodyPr vert="horz" lIns="0" tIns="0" rIns="0" bIns="0" anchor="t"/>
          <a:lstStyle>
            <a:lvl1pPr marL="0" marR="0" indent="0" algn="l">
              <a:lnSpc>
                <a:spcPct val="95999"/>
              </a:lnSpc>
              <a:spcBef>
                <a:spcPts val="0"/>
              </a:spcBef>
              <a:spcAft>
                <a:spcPts val="720"/>
              </a:spcAft>
              <a:defRPr/>
            </a:lvl1pPr>
          </a:lstStyle>
          <a:p>
            <a:pPr marL="0" marR="0" indent="0" algn="l">
              <a:lnSpc>
                <a:spcPct val="95999"/>
              </a:lnSpc>
              <a:spcAft>
                <a:spcPts val="0"/>
              </a:spcAft>
            </a:pPr>
            <a:r>
              <a:rPr lang="it-IT" sz="2100" spc="-35">
                <a:solidFill>
                  <a:srgbClr val="000000"/>
                </a:solidFill>
                <a:latin typeface="Times New Roman" panose="22635452340000000000" pitchFamily="1"/>
              </a:rPr>
              <a:t>In particolare, l'interesse deve essere:</a:t>
            </a:r>
            <a:r>
              <a:rPr lang="it-IT" sz="100" spc="-35">
                <a:solidFill>
                  <a:srgbClr val="000000"/>
                </a:solidFill>
                <a:latin typeface="Bookman Old Style" panose="22635452340000000000" pitchFamily="1"/>
              </a:rPr>
              <a:t> </a:t>
            </a:r>
          </a:p>
          <a:p>
            <a:pPr marL="0" marR="0" indent="0" algn="l">
              <a:lnSpc>
                <a:spcPct val="95999"/>
              </a:lnSpc>
              <a:spcBef>
                <a:spcPts val="0"/>
              </a:spcBef>
              <a:spcAft>
                <a:spcPts val="0"/>
              </a:spcAft>
            </a:pPr>
            <a:r>
              <a:rPr lang="it-IT" sz="300" spc="0">
                <a:solidFill>
                  <a:srgbClr val="000000"/>
                </a:solidFill>
                <a:latin typeface="Bookman Old Style" panose="22635452340000000000" pitchFamily="1"/>
              </a:rPr>
              <a:t>➢ </a:t>
            </a:r>
            <a:r>
              <a:rPr lang="it-IT" sz="2100" b="1" spc="0">
                <a:solidFill>
                  <a:srgbClr val="000000"/>
                </a:solidFill>
                <a:latin typeface="Times New Roman" panose="22635452340000000000" pitchFamily="1"/>
              </a:rPr>
              <a:t>attuale</a:t>
            </a:r>
            <a:r>
              <a:rPr lang="it-IT" sz="2100" spc="0">
                <a:solidFill>
                  <a:srgbClr val="000000"/>
                </a:solidFill>
                <a:latin typeface="Times New Roman" panose="22635452340000000000" pitchFamily="1"/>
              </a:rPr>
              <a:t>, con riferimento all'esigenza di immediata tutela di una</a:t>
            </a:r>
            <a:r>
              <a:rPr lang="it-IT" sz="100" spc="0">
                <a:solidFill>
                  <a:srgbClr val="000000"/>
                </a:solidFill>
                <a:latin typeface="Bookman Old Style" panose="22635452340000000000" pitchFamily="1"/>
              </a:rPr>
              <a:t> </a:t>
            </a:r>
          </a:p>
          <a:p>
            <a:pPr marL="0" marR="0" indent="0" algn="l">
              <a:lnSpc>
                <a:spcPct val="95999"/>
              </a:lnSpc>
              <a:spcBef>
                <a:spcPts val="0"/>
              </a:spcBef>
              <a:spcAft>
                <a:spcPts val="0"/>
              </a:spcAft>
            </a:pPr>
            <a:r>
              <a:rPr lang="it-IT" sz="2100" spc="-44">
                <a:solidFill>
                  <a:srgbClr val="000000"/>
                </a:solidFill>
                <a:latin typeface="Times New Roman" panose="22635452340000000000" pitchFamily="1"/>
              </a:rPr>
              <a:t>propria posizione giuridica;</a:t>
            </a:r>
            <a:r>
              <a:rPr lang="it-IT" sz="100" spc="-44">
                <a:solidFill>
                  <a:srgbClr val="000000"/>
                </a:solidFill>
                <a:latin typeface="Bookman Old Style" panose="22635452340000000000" pitchFamily="1"/>
              </a:rPr>
              <a:t> </a:t>
            </a:r>
          </a:p>
          <a:p>
            <a:pPr marL="0" marR="0" indent="0" algn="l">
              <a:lnSpc>
                <a:spcPct val="95999"/>
              </a:lnSpc>
              <a:spcBef>
                <a:spcPts val="0"/>
              </a:spcBef>
              <a:spcAft>
                <a:spcPts val="0"/>
              </a:spcAft>
            </a:pPr>
            <a:r>
              <a:rPr lang="it-IT" sz="300" spc="0">
                <a:solidFill>
                  <a:srgbClr val="000000"/>
                </a:solidFill>
                <a:latin typeface="Bookman Old Style" panose="22635452340000000000" pitchFamily="1"/>
              </a:rPr>
              <a:t>➢ </a:t>
            </a:r>
            <a:r>
              <a:rPr lang="it-IT" sz="2100" b="1" spc="0">
                <a:solidFill>
                  <a:srgbClr val="000000"/>
                </a:solidFill>
                <a:latin typeface="Times New Roman" panose="22635452340000000000" pitchFamily="1"/>
              </a:rPr>
              <a:t>diretto</a:t>
            </a:r>
            <a:r>
              <a:rPr lang="it-IT" sz="2100" spc="0">
                <a:solidFill>
                  <a:srgbClr val="000000"/>
                </a:solidFill>
                <a:latin typeface="Times New Roman" panose="22635452340000000000" pitchFamily="1"/>
              </a:rPr>
              <a:t>, ossia personale, cioè deve appartenere alla sfera</a:t>
            </a:r>
            <a:r>
              <a:rPr lang="it-IT" sz="100" spc="0">
                <a:solidFill>
                  <a:srgbClr val="000000"/>
                </a:solidFill>
                <a:latin typeface="Bookman Old Style" panose="22635452340000000000" pitchFamily="1"/>
              </a:rPr>
              <a:t> </a:t>
            </a:r>
          </a:p>
          <a:p>
            <a:pPr marL="0" marR="0" indent="0" algn="ctr">
              <a:lnSpc>
                <a:spcPct val="95999"/>
              </a:lnSpc>
              <a:spcBef>
                <a:spcPts val="0"/>
              </a:spcBef>
              <a:spcAft>
                <a:spcPts val="0"/>
              </a:spcAft>
            </a:pPr>
            <a:r>
              <a:rPr lang="it-IT" sz="2100" spc="-44">
                <a:solidFill>
                  <a:srgbClr val="000000"/>
                </a:solidFill>
                <a:latin typeface="Times New Roman" panose="22635452340000000000" pitchFamily="1"/>
              </a:rPr>
              <a:t>dell'interessato (e non ad altri soggetti, come ad es. alle associazioni</a:t>
            </a:r>
            <a:r>
              <a:rPr lang="it-IT" sz="100" spc="-44">
                <a:solidFill>
                  <a:srgbClr val="000000"/>
                </a:solidFill>
                <a:latin typeface="Bookman Old Style" panose="22635452340000000000" pitchFamily="1"/>
              </a:rPr>
              <a:t> </a:t>
            </a:r>
          </a:p>
          <a:p>
            <a:pPr marL="0" marR="0" indent="0" algn="l">
              <a:lnSpc>
                <a:spcPct val="95999"/>
              </a:lnSpc>
              <a:spcBef>
                <a:spcPts val="180"/>
              </a:spcBef>
              <a:spcAft>
                <a:spcPts val="0"/>
              </a:spcAft>
            </a:pPr>
            <a:r>
              <a:rPr lang="it-IT" sz="2100" spc="0">
                <a:solidFill>
                  <a:srgbClr val="000000"/>
                </a:solidFill>
                <a:latin typeface="Times New Roman" panose="22635452340000000000" pitchFamily="1"/>
              </a:rPr>
              <a:t>sindacali);</a:t>
            </a:r>
            <a:r>
              <a:rPr lang="it-IT" sz="100" spc="0">
                <a:solidFill>
                  <a:srgbClr val="000000"/>
                </a:solidFill>
                <a:latin typeface="Bookman Old Style" panose="22635452340000000000" pitchFamily="1"/>
              </a:rPr>
              <a:t> </a:t>
            </a:r>
          </a:p>
          <a:p>
            <a:pPr marL="0" marR="0" indent="0" algn="l">
              <a:lnSpc>
                <a:spcPct val="95999"/>
              </a:lnSpc>
              <a:spcBef>
                <a:spcPts val="180"/>
              </a:spcBef>
              <a:spcAft>
                <a:spcPts val="0"/>
              </a:spcAft>
            </a:pPr>
            <a:r>
              <a:rPr lang="it-IT" sz="300" spc="-18">
                <a:solidFill>
                  <a:srgbClr val="000000"/>
                </a:solidFill>
                <a:latin typeface="Bookman Old Style" panose="22635452340000000000" pitchFamily="1"/>
              </a:rPr>
              <a:t>➢ </a:t>
            </a:r>
            <a:r>
              <a:rPr lang="it-IT" sz="2100" b="1" spc="-18">
                <a:solidFill>
                  <a:srgbClr val="000000"/>
                </a:solidFill>
                <a:latin typeface="Times New Roman" panose="22635452340000000000" pitchFamily="1"/>
              </a:rPr>
              <a:t>concreto</a:t>
            </a:r>
            <a:r>
              <a:rPr lang="it-IT" sz="2100" spc="-18">
                <a:solidFill>
                  <a:srgbClr val="000000"/>
                </a:solidFill>
                <a:latin typeface="Times New Roman" panose="22635452340000000000" pitchFamily="1"/>
              </a:rPr>
              <a:t>, con riferimento alla necessità di un collegamento tra il</a:t>
            </a:r>
            <a:r>
              <a:rPr lang="it-IT" sz="100" spc="-18">
                <a:solidFill>
                  <a:srgbClr val="000000"/>
                </a:solidFill>
                <a:latin typeface="Bookman Old Style" panose="22635452340000000000" pitchFamily="1"/>
              </a:rPr>
              <a:t> </a:t>
            </a:r>
          </a:p>
          <a:p>
            <a:pPr marL="0" marR="0" indent="0" algn="l">
              <a:lnSpc>
                <a:spcPct val="95999"/>
              </a:lnSpc>
              <a:spcBef>
                <a:spcPts val="0"/>
              </a:spcBef>
              <a:spcAft>
                <a:spcPts val="0"/>
              </a:spcAft>
            </a:pPr>
            <a:r>
              <a:rPr lang="it-IT" sz="2100" spc="-44">
                <a:solidFill>
                  <a:srgbClr val="000000"/>
                </a:solidFill>
                <a:latin typeface="Times New Roman" panose="22635452340000000000" pitchFamily="1"/>
              </a:rPr>
              <a:t>soggetto ed un bene della vita coinvolto dall'atto o documento (non</a:t>
            </a:r>
            <a:r>
              <a:rPr lang="it-IT" sz="100" spc="-44">
                <a:solidFill>
                  <a:srgbClr val="000000"/>
                </a:solidFill>
                <a:latin typeface="Bookman Old Style" panose="22635452340000000000" pitchFamily="1"/>
              </a:rPr>
              <a:t> </a:t>
            </a:r>
          </a:p>
          <a:p>
            <a:pPr marL="0" marR="0" indent="0" algn="l">
              <a:lnSpc>
                <a:spcPct val="95999"/>
              </a:lnSpc>
              <a:spcBef>
                <a:spcPts val="180"/>
              </a:spcBef>
              <a:spcAft>
                <a:spcPts val="0"/>
              </a:spcAft>
            </a:pPr>
            <a:r>
              <a:rPr lang="it-IT" sz="2100" spc="-35">
                <a:solidFill>
                  <a:srgbClr val="000000"/>
                </a:solidFill>
                <a:latin typeface="Times New Roman" panose="22635452340000000000" pitchFamily="1"/>
              </a:rPr>
              <a:t>è sufficiente, ad esempio, il generico interesse alla trasparenza</a:t>
            </a:r>
            <a:r>
              <a:rPr lang="it-IT" sz="100" spc="-35">
                <a:solidFill>
                  <a:srgbClr val="000000"/>
                </a:solidFill>
                <a:latin typeface="Bookman Old Style" panose="22635452340000000000" pitchFamily="1"/>
              </a:rPr>
              <a:t> </a:t>
            </a:r>
          </a:p>
          <a:p>
            <a:pPr marL="0" marR="0" indent="0" algn="l">
              <a:lnSpc>
                <a:spcPct val="95999"/>
              </a:lnSpc>
              <a:spcBef>
                <a:spcPts val="180"/>
              </a:spcBef>
              <a:spcAft>
                <a:spcPts val="0"/>
              </a:spcAft>
            </a:pPr>
            <a:r>
              <a:rPr lang="it-IT" sz="2100" spc="-44">
                <a:solidFill>
                  <a:srgbClr val="000000"/>
                </a:solidFill>
                <a:latin typeface="Times New Roman" panose="22635452340000000000" pitchFamily="1"/>
              </a:rPr>
              <a:t>amministrativa, occorrendo un quid pluris, consistente nel</a:t>
            </a:r>
            <a:r>
              <a:rPr lang="it-IT" sz="100" spc="-44">
                <a:solidFill>
                  <a:srgbClr val="000000"/>
                </a:solidFill>
                <a:latin typeface="Bookman Old Style" panose="22635452340000000000" pitchFamily="1"/>
              </a:rPr>
              <a:t> </a:t>
            </a:r>
          </a:p>
          <a:p>
            <a:pPr marL="0" marR="0" indent="0" algn="l">
              <a:lnSpc>
                <a:spcPct val="95999"/>
              </a:lnSpc>
              <a:spcBef>
                <a:spcPts val="0"/>
              </a:spcBef>
              <a:spcAft>
                <a:spcPts val="0"/>
              </a:spcAft>
            </a:pPr>
            <a:r>
              <a:rPr lang="it-IT" sz="2100" spc="-44">
                <a:solidFill>
                  <a:srgbClr val="000000"/>
                </a:solidFill>
                <a:latin typeface="Times New Roman" panose="22635452340000000000" pitchFamily="1"/>
              </a:rPr>
              <a:t>collegamento tra il soggetto ed un concreto bene della vita);</a:t>
            </a:r>
            <a:r>
              <a:rPr lang="it-IT" sz="100" spc="-44">
                <a:solidFill>
                  <a:srgbClr val="000000"/>
                </a:solidFill>
                <a:latin typeface="Bookman Old Style" panose="22635452340000000000" pitchFamily="1"/>
              </a:rPr>
              <a:t> </a:t>
            </a:r>
          </a:p>
          <a:p>
            <a:pPr marL="0" marR="0" indent="0" algn="l">
              <a:lnSpc>
                <a:spcPct val="76799"/>
              </a:lnSpc>
              <a:spcBef>
                <a:spcPts val="0"/>
              </a:spcBef>
              <a:spcAft>
                <a:spcPts val="0"/>
              </a:spcAft>
            </a:pPr>
            <a:r>
              <a:rPr lang="it-IT" sz="2800" b="1" spc="-44">
                <a:solidFill>
                  <a:srgbClr val="000000"/>
                </a:solidFill>
                <a:latin typeface="Bookman Old Style" panose="22635452340000000000" pitchFamily="1"/>
              </a:rPr>
              <a:t>&gt;</a:t>
            </a:r>
            <a:r>
              <a:rPr lang="it-IT" sz="2100" b="1" spc="-44">
                <a:solidFill>
                  <a:srgbClr val="000000"/>
                </a:solidFill>
                <a:latin typeface="Times New Roman" panose="22635452340000000000" pitchFamily="1"/>
              </a:rPr>
              <a:t>serio</a:t>
            </a:r>
            <a:r>
              <a:rPr lang="it-IT" sz="2100" spc="-44">
                <a:solidFill>
                  <a:srgbClr val="000000"/>
                </a:solidFill>
                <a:latin typeface="Times New Roman" panose="22635452340000000000" pitchFamily="1"/>
              </a:rPr>
              <a:t> (secondo la dottrina prevalente), ossia meritevole e</a:t>
            </a:r>
            <a:r>
              <a:rPr lang="it-IT" sz="100" spc="-44">
                <a:solidFill>
                  <a:srgbClr val="000000"/>
                </a:solidFill>
                <a:latin typeface="Bookman Old Style" panose="22635452340000000000" pitchFamily="1"/>
              </a:rPr>
              <a:t> </a:t>
            </a:r>
          </a:p>
          <a:p>
            <a:pPr marL="0" marR="0" indent="0" algn="l">
              <a:lnSpc>
                <a:spcPct val="95999"/>
              </a:lnSpc>
              <a:spcBef>
                <a:spcPts val="0"/>
              </a:spcBef>
              <a:spcAft>
                <a:spcPts val="0"/>
              </a:spcAft>
            </a:pPr>
            <a:r>
              <a:rPr lang="it-IT" sz="2100" spc="-9">
                <a:solidFill>
                  <a:srgbClr val="000000"/>
                </a:solidFill>
                <a:latin typeface="Times New Roman" panose="22635452340000000000" pitchFamily="1"/>
              </a:rPr>
              <a:t>adeguatamente motivato.</a:t>
            </a:r>
            <a:r>
              <a:rPr lang="it-IT" sz="100" spc="-9">
                <a:solidFill>
                  <a:srgbClr val="000000"/>
                </a:solidFill>
                <a:latin typeface="Bookman Old Style" panose="22635452340000000000" pitchFamily="1"/>
              </a:rPr>
              <a:t> </a:t>
            </a:r>
          </a:p>
          <a:p>
            <a:pPr marL="0" marR="0" indent="0" algn="l">
              <a:lnSpc>
                <a:spcPct val="71999"/>
              </a:lnSpc>
              <a:spcBef>
                <a:spcPts val="0"/>
              </a:spcBef>
              <a:spcAft>
                <a:spcPts val="0"/>
              </a:spcAft>
            </a:pPr>
            <a:r>
              <a:rPr lang="it-IT" sz="2800" b="1" spc="-18">
                <a:solidFill>
                  <a:srgbClr val="000000"/>
                </a:solidFill>
                <a:latin typeface="Bookman Old Style" panose="22635452340000000000" pitchFamily="1"/>
              </a:rPr>
              <a:t>➢</a:t>
            </a:r>
            <a:r>
              <a:rPr lang="it-IT" sz="2100" b="1" spc="-18">
                <a:solidFill>
                  <a:srgbClr val="000000"/>
                </a:solidFill>
                <a:latin typeface="Times New Roman" panose="22635452340000000000" pitchFamily="1"/>
              </a:rPr>
              <a:t>corrisUondente ad una situazione giuridicamente tutelata e</a:t>
            </a:r>
            <a:r>
              <a:rPr lang="it-IT" sz="100" b="1" spc="-18">
                <a:solidFill>
                  <a:srgbClr val="000000"/>
                </a:solidFill>
                <a:latin typeface="Bookman Old Style" panose="22635452340000000000" pitchFamily="1"/>
              </a:rPr>
              <a:t> </a:t>
            </a:r>
          </a:p>
          <a:p>
            <a:pPr marL="0" marR="0" indent="0" algn="l">
              <a:lnSpc>
                <a:spcPct val="95999"/>
              </a:lnSpc>
              <a:spcBef>
                <a:spcPts val="0"/>
              </a:spcBef>
              <a:spcAft>
                <a:spcPts val="720"/>
              </a:spcAft>
            </a:pPr>
            <a:r>
              <a:rPr lang="it-IT" sz="2100" b="1" spc="-53">
                <a:solidFill>
                  <a:srgbClr val="000000"/>
                </a:solidFill>
                <a:latin typeface="Times New Roman" panose="22635452340000000000" pitchFamily="1"/>
              </a:rPr>
              <a:t>collemata al documento</a:t>
            </a:r>
            <a:r>
              <a:rPr lang="it-IT" sz="2100" spc="-53">
                <a:solidFill>
                  <a:srgbClr val="000000"/>
                </a:solidFill>
                <a:latin typeface="Times New Roman" panose="22635452340000000000" pitchFamily="1"/>
              </a:rPr>
              <a:t> del quale si chiede l'ostensione.</a:t>
            </a:r>
            <a:r>
              <a:rPr lang="it-IT" sz="100" spc="-53">
                <a:solidFill>
                  <a:srgbClr val="000000"/>
                </a:solidFill>
                <a:latin typeface="Bookman Old Style" panose="22635452340000000000" pitchFamily="1"/>
              </a:rPr>
              <a:t> </a:t>
            </a:r>
          </a:p>
        </p:txBody>
      </p:sp>
    </p:spTree>
    <p:extLst>
      <p:ext uri="{BB962C8B-B14F-4D97-AF65-F5344CB8AC3E}">
        <p14:creationId xmlns:p14="http://schemas.microsoft.com/office/powerpoint/2010/main" val="89995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7_1_">
    <p:bg>
      <p:bgPr>
        <a:solidFill>
          <a:schemeClr val="bg1">
            <a:alpha val="0"/>
          </a:schemeClr>
        </a:solidFill>
        <a:effectLst/>
      </p:bgPr>
    </p:bg>
    <p:spTree>
      <p:nvGrpSpPr>
        <p:cNvPr id="1" name=""/>
        <p:cNvGrpSpPr/>
        <p:nvPr/>
      </p:nvGrpSpPr>
      <p:grpSpPr>
        <a:xfrm>
          <a:off x="0" y="0"/>
          <a:ext cx="0" cy="0"/>
          <a:chOff x="0" y="0"/>
          <a:chExt cx="0" cy="0"/>
        </a:xfrm>
      </p:grpSpPr>
      <p:sp>
        <p:nvSpPr>
          <p:cNvPr id="128" name="Segnaposto testo 127"/>
          <p:cNvSpPr>
            <a:spLocks noGrp="1"/>
          </p:cNvSpPr>
          <p:nvPr>
            <p:ph type="body" idx="10"/>
          </p:nvPr>
        </p:nvSpPr>
        <p:spPr>
          <a:xfrm>
            <a:off x="4635024" y="2222442"/>
            <a:ext cx="2860061" cy="267868"/>
          </a:xfrm>
          <a:prstGeom prst="rect">
            <a:avLst/>
          </a:prstGeom>
          <a:noFill/>
          <a:ln w="0" cmpd="sng">
            <a:noFill/>
            <a:prstDash val="solid"/>
          </a:ln>
        </p:spPr>
        <p:txBody>
          <a:bodyPr vert="horz" lIns="0" tIns="0" rIns="0" bIns="0" anchor="t"/>
          <a:lstStyle>
            <a:lvl1pPr marL="0" marR="0" indent="0" algn="ctr">
              <a:lnSpc>
                <a:spcPct val="80639"/>
              </a:lnSpc>
              <a:spcAft>
                <a:spcPts val="0"/>
              </a:spcAft>
              <a:defRPr/>
            </a:lvl1pPr>
          </a:lstStyle>
          <a:p>
            <a:pPr marL="0" marR="0" indent="0" algn="ctr">
              <a:lnSpc>
                <a:spcPct val="80639"/>
              </a:lnSpc>
              <a:spcAft>
                <a:spcPts val="0"/>
              </a:spcAft>
            </a:pPr>
            <a:r>
              <a:rPr lang="it-IT" sz="2100" b="1" spc="-66">
                <a:solidFill>
                  <a:srgbClr val="000000"/>
                </a:solidFill>
                <a:latin typeface="Times New Roman" panose="22635452340000000000" pitchFamily="1"/>
              </a:rPr>
              <a:t>Art. 22 L. n. 241/90</a:t>
            </a:r>
            <a:r>
              <a:rPr lang="it-IT" sz="100" b="1" spc="-66">
                <a:solidFill>
                  <a:srgbClr val="000000"/>
                </a:solidFill>
                <a:latin typeface="Bookman Old Style" panose="22635452340000000000" pitchFamily="1"/>
              </a:rPr>
              <a:t> </a:t>
            </a:r>
          </a:p>
        </p:txBody>
      </p:sp>
      <p:sp>
        <p:nvSpPr>
          <p:cNvPr id="129" name="Segnaposto testo 128"/>
          <p:cNvSpPr>
            <a:spLocks noGrp="1"/>
          </p:cNvSpPr>
          <p:nvPr>
            <p:ph type="body" idx="10"/>
          </p:nvPr>
        </p:nvSpPr>
        <p:spPr>
          <a:xfrm>
            <a:off x="1866171" y="3414310"/>
            <a:ext cx="2480747" cy="665926"/>
          </a:xfrm>
          <a:prstGeom prst="rect">
            <a:avLst/>
          </a:prstGeom>
          <a:noFill/>
          <a:ln w="0" cmpd="sng">
            <a:noFill/>
            <a:prstDash val="solid"/>
          </a:ln>
        </p:spPr>
        <p:txBody>
          <a:bodyPr vert="horz" lIns="0" tIns="0" rIns="0" bIns="0" anchor="t"/>
          <a:lstStyle>
            <a:lvl1pPr marL="0" marR="0" indent="0" algn="ctr">
              <a:lnSpc>
                <a:spcPts val="2600"/>
              </a:lnSpc>
              <a:spcBef>
                <a:spcPts val="720"/>
              </a:spcBef>
              <a:spcAft>
                <a:spcPts val="0"/>
              </a:spcAft>
              <a:defRPr/>
            </a:lvl1pPr>
          </a:lstStyle>
          <a:p>
            <a:pPr marL="457200" marR="0" indent="0" algn="l">
              <a:lnSpc>
                <a:spcPts val="2700"/>
              </a:lnSpc>
              <a:spcAft>
                <a:spcPts val="0"/>
              </a:spcAft>
            </a:pPr>
            <a:r>
              <a:rPr lang="it-IT" sz="2100" b="1" spc="0">
                <a:solidFill>
                  <a:srgbClr val="000000"/>
                </a:solidFill>
                <a:latin typeface="Times New Roman" panose="22635452340000000000" pitchFamily="1"/>
              </a:rPr>
              <a:t>Soggetti</a:t>
            </a:r>
            <a:r>
              <a:rPr lang="it-IT" sz="100" b="1" spc="0">
                <a:solidFill>
                  <a:srgbClr val="000000"/>
                </a:solidFill>
                <a:latin typeface="Bookman Old Style" panose="22635452340000000000" pitchFamily="1"/>
              </a:rPr>
              <a:t> </a:t>
            </a:r>
          </a:p>
          <a:p>
            <a:pPr marL="0" marR="0" indent="0" algn="ctr">
              <a:lnSpc>
                <a:spcPts val="2600"/>
              </a:lnSpc>
              <a:spcBef>
                <a:spcPts val="720"/>
              </a:spcBef>
              <a:spcAft>
                <a:spcPts val="0"/>
              </a:spcAft>
            </a:pPr>
            <a:r>
              <a:rPr lang="it-IT" sz="2100" b="1" spc="-66">
                <a:solidFill>
                  <a:srgbClr val="000000"/>
                </a:solidFill>
                <a:latin typeface="Times New Roman" panose="22635452340000000000" pitchFamily="1"/>
              </a:rPr>
              <a:t>controinteressati</a:t>
            </a:r>
            <a:r>
              <a:rPr lang="it-IT" sz="100" b="1" spc="-66">
                <a:solidFill>
                  <a:srgbClr val="000000"/>
                </a:solidFill>
                <a:latin typeface="Bookman Old Style" panose="22635452340000000000" pitchFamily="1"/>
              </a:rPr>
              <a:t> </a:t>
            </a:r>
          </a:p>
        </p:txBody>
      </p:sp>
      <p:sp>
        <p:nvSpPr>
          <p:cNvPr id="130" name="Segnaposto testo 129"/>
          <p:cNvSpPr>
            <a:spLocks noGrp="1"/>
          </p:cNvSpPr>
          <p:nvPr>
            <p:ph type="body" idx="10"/>
          </p:nvPr>
        </p:nvSpPr>
        <p:spPr>
          <a:xfrm>
            <a:off x="5851147" y="2911410"/>
            <a:ext cx="5173592" cy="1926346"/>
          </a:xfrm>
          <a:prstGeom prst="rect">
            <a:avLst/>
          </a:prstGeom>
          <a:noFill/>
          <a:ln w="0" cmpd="sng">
            <a:noFill/>
            <a:prstDash val="solid"/>
          </a:ln>
        </p:spPr>
        <p:txBody>
          <a:bodyPr vert="horz" lIns="0" tIns="0" rIns="0" bIns="0" anchor="t"/>
          <a:lstStyle>
            <a:lvl1pPr marL="0" marR="0" indent="0" algn="l">
              <a:lnSpc>
                <a:spcPts val="2600"/>
              </a:lnSpc>
              <a:spcBef>
                <a:spcPts val="0"/>
              </a:spcBef>
              <a:spcAft>
                <a:spcPts val="0"/>
              </a:spcAft>
              <a:defRPr/>
            </a:lvl1pPr>
          </a:lstStyle>
          <a:p>
            <a:pPr marL="0" marR="0" indent="0" algn="l">
              <a:lnSpc>
                <a:spcPts val="2700"/>
              </a:lnSpc>
              <a:spcAft>
                <a:spcPts val="0"/>
              </a:spcAft>
            </a:pPr>
            <a:r>
              <a:rPr lang="it-IT" sz="2100" spc="-35">
                <a:solidFill>
                  <a:srgbClr val="000000"/>
                </a:solidFill>
                <a:latin typeface="Times New Roman" panose="22635452340000000000" pitchFamily="1"/>
              </a:rPr>
              <a:t>Tutti i</a:t>
            </a:r>
            <a:r>
              <a:rPr lang="it-IT" sz="2100" b="1" spc="-35">
                <a:solidFill>
                  <a:srgbClr val="000000"/>
                </a:solidFill>
                <a:latin typeface="Times New Roman" panose="22635452340000000000" pitchFamily="1"/>
              </a:rPr>
              <a:t> soggetti, individuati o</a:t>
            </a:r>
            <a:r>
              <a:rPr lang="it-IT" sz="100" b="1" spc="-35">
                <a:solidFill>
                  <a:srgbClr val="000000"/>
                </a:solidFill>
                <a:latin typeface="Bookman Old Style" panose="22635452340000000000" pitchFamily="1"/>
              </a:rPr>
              <a:t> </a:t>
            </a:r>
          </a:p>
          <a:p>
            <a:pPr marL="0" marR="0" indent="0" algn="ctr">
              <a:lnSpc>
                <a:spcPts val="2300"/>
              </a:lnSpc>
              <a:spcBef>
                <a:spcPts val="0"/>
              </a:spcBef>
              <a:spcAft>
                <a:spcPts val="0"/>
              </a:spcAft>
            </a:pPr>
            <a:r>
              <a:rPr lang="it-IT" sz="2100" b="1" spc="-61">
                <a:solidFill>
                  <a:srgbClr val="000000"/>
                </a:solidFill>
                <a:latin typeface="Times New Roman" panose="22635452340000000000" pitchFamily="1"/>
              </a:rPr>
              <a:t>facilmente individuabili</a:t>
            </a:r>
            <a:r>
              <a:rPr lang="it-IT" sz="2100" spc="-61">
                <a:solidFill>
                  <a:srgbClr val="000000"/>
                </a:solidFill>
                <a:latin typeface="Times New Roman" panose="22635452340000000000" pitchFamily="1"/>
              </a:rPr>
              <a:t> in base alla</a:t>
            </a:r>
            <a:r>
              <a:rPr lang="it-IT" sz="100" spc="-61">
                <a:solidFill>
                  <a:srgbClr val="000000"/>
                </a:solidFill>
                <a:latin typeface="Bookman Old Style" panose="22635452340000000000" pitchFamily="1"/>
              </a:rPr>
              <a:t> </a:t>
            </a:r>
          </a:p>
          <a:p>
            <a:pPr marL="0" marR="0" indent="0" algn="l">
              <a:lnSpc>
                <a:spcPts val="2300"/>
              </a:lnSpc>
              <a:spcBef>
                <a:spcPts val="540"/>
              </a:spcBef>
              <a:spcAft>
                <a:spcPts val="0"/>
              </a:spcAft>
            </a:pPr>
            <a:r>
              <a:rPr lang="it-IT" sz="2100" spc="-44">
                <a:solidFill>
                  <a:srgbClr val="000000"/>
                </a:solidFill>
                <a:latin typeface="Times New Roman" panose="22635452340000000000" pitchFamily="1"/>
              </a:rPr>
              <a:t>natura del documento richiesto che</a:t>
            </a:r>
            <a:r>
              <a:rPr lang="it-IT" sz="100" spc="-44">
                <a:solidFill>
                  <a:srgbClr val="000000"/>
                </a:solidFill>
                <a:latin typeface="Bookman Old Style" panose="22635452340000000000" pitchFamily="1"/>
              </a:rPr>
              <a:t> </a:t>
            </a:r>
          </a:p>
          <a:p>
            <a:pPr marL="0" marR="0" indent="0" algn="l">
              <a:lnSpc>
                <a:spcPts val="2300"/>
              </a:lnSpc>
              <a:spcBef>
                <a:spcPts val="720"/>
              </a:spcBef>
              <a:spcAft>
                <a:spcPts val="0"/>
              </a:spcAft>
            </a:pPr>
            <a:r>
              <a:rPr lang="it-IT" sz="2100" spc="-26">
                <a:solidFill>
                  <a:srgbClr val="000000"/>
                </a:solidFill>
                <a:latin typeface="Times New Roman" panose="22635452340000000000" pitchFamily="1"/>
              </a:rPr>
              <a:t>dall'esercizio del diritto di accesso</a:t>
            </a:r>
            <a:r>
              <a:rPr lang="it-IT" sz="100" spc="-26">
                <a:solidFill>
                  <a:srgbClr val="000000"/>
                </a:solidFill>
                <a:latin typeface="Bookman Old Style" panose="22635452340000000000" pitchFamily="1"/>
              </a:rPr>
              <a:t> </a:t>
            </a:r>
          </a:p>
          <a:p>
            <a:pPr marL="0" marR="0" indent="0" algn="l">
              <a:lnSpc>
                <a:spcPts val="2700"/>
              </a:lnSpc>
              <a:spcBef>
                <a:spcPts val="720"/>
              </a:spcBef>
              <a:spcAft>
                <a:spcPts val="0"/>
              </a:spcAft>
            </a:pPr>
            <a:r>
              <a:rPr lang="it-IT" sz="2100" spc="-44">
                <a:solidFill>
                  <a:srgbClr val="000000"/>
                </a:solidFill>
                <a:latin typeface="Times New Roman" panose="22635452340000000000" pitchFamily="1"/>
              </a:rPr>
              <a:t>vedrebbero compromesso il loro</a:t>
            </a:r>
            <a:r>
              <a:rPr lang="it-IT" sz="100" spc="-44">
                <a:solidFill>
                  <a:srgbClr val="000000"/>
                </a:solidFill>
                <a:latin typeface="Bookman Old Style" panose="22635452340000000000" pitchFamily="1"/>
              </a:rPr>
              <a:t> </a:t>
            </a:r>
          </a:p>
          <a:p>
            <a:pPr marL="0" marR="0" indent="0" algn="l">
              <a:lnSpc>
                <a:spcPts val="2600"/>
              </a:lnSpc>
              <a:spcBef>
                <a:spcPts val="0"/>
              </a:spcBef>
              <a:spcAft>
                <a:spcPts val="0"/>
              </a:spcAft>
            </a:pPr>
            <a:r>
              <a:rPr lang="it-IT" sz="2100" b="1" spc="-44">
                <a:solidFill>
                  <a:srgbClr val="000000"/>
                </a:solidFill>
                <a:latin typeface="Times New Roman" panose="22635452340000000000" pitchFamily="1"/>
              </a:rPr>
              <a:t>diritto alla riservatezza</a:t>
            </a:r>
            <a:r>
              <a:rPr lang="it-IT" sz="100" b="1" spc="-44">
                <a:solidFill>
                  <a:srgbClr val="000000"/>
                </a:solidFill>
                <a:latin typeface="Bookman Old Style" panose="22635452340000000000" pitchFamily="1"/>
              </a:rPr>
              <a:t> </a:t>
            </a:r>
          </a:p>
        </p:txBody>
      </p:sp>
    </p:spTree>
    <p:extLst>
      <p:ext uri="{BB962C8B-B14F-4D97-AF65-F5344CB8AC3E}">
        <p14:creationId xmlns:p14="http://schemas.microsoft.com/office/powerpoint/2010/main" val="289703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8_1_">
    <p:bg>
      <p:bgPr>
        <a:solidFill>
          <a:schemeClr val="bg1">
            <a:alpha val="0"/>
          </a:schemeClr>
        </a:solidFill>
        <a:effectLst/>
      </p:bgPr>
    </p:bg>
    <p:spTree>
      <p:nvGrpSpPr>
        <p:cNvPr id="1" name=""/>
        <p:cNvGrpSpPr/>
        <p:nvPr/>
      </p:nvGrpSpPr>
      <p:grpSpPr>
        <a:xfrm>
          <a:off x="0" y="0"/>
          <a:ext cx="0" cy="0"/>
          <a:chOff x="0" y="0"/>
          <a:chExt cx="0" cy="0"/>
        </a:xfrm>
      </p:grpSpPr>
      <p:sp>
        <p:nvSpPr>
          <p:cNvPr id="151" name="Segnaposto testo 150"/>
          <p:cNvSpPr>
            <a:spLocks noGrp="1"/>
          </p:cNvSpPr>
          <p:nvPr>
            <p:ph type="body" idx="10"/>
          </p:nvPr>
        </p:nvSpPr>
        <p:spPr>
          <a:xfrm>
            <a:off x="4287560" y="2017940"/>
            <a:ext cx="3207525" cy="264988"/>
          </a:xfrm>
          <a:prstGeom prst="rect">
            <a:avLst/>
          </a:prstGeom>
          <a:noFill/>
          <a:ln w="0" cmpd="sng">
            <a:noFill/>
            <a:prstDash val="solid"/>
          </a:ln>
        </p:spPr>
        <p:txBody>
          <a:bodyPr vert="horz" lIns="0" tIns="0" rIns="0" bIns="0" anchor="t"/>
          <a:lstStyle>
            <a:lvl1pPr marL="0" marR="0" indent="0" algn="ctr">
              <a:lnSpc>
                <a:spcPct val="79679"/>
              </a:lnSpc>
              <a:spcAft>
                <a:spcPts val="0"/>
              </a:spcAft>
              <a:defRPr/>
            </a:lvl1pPr>
          </a:lstStyle>
          <a:p>
            <a:pPr marL="0" marR="0" indent="0" algn="ctr">
              <a:lnSpc>
                <a:spcPct val="79679"/>
              </a:lnSpc>
              <a:spcAft>
                <a:spcPts val="0"/>
              </a:spcAft>
            </a:pPr>
            <a:r>
              <a:rPr lang="it-IT" sz="2100" b="1" spc="-66">
                <a:solidFill>
                  <a:srgbClr val="000000"/>
                </a:solidFill>
                <a:latin typeface="Times New Roman" panose="22635452340000000000" pitchFamily="1"/>
              </a:rPr>
              <a:t>Art. 24 L. n. 241/1990</a:t>
            </a:r>
            <a:r>
              <a:rPr lang="it-IT" sz="100" b="1" spc="-66">
                <a:solidFill>
                  <a:srgbClr val="000000"/>
                </a:solidFill>
                <a:latin typeface="Bookman Old Style" panose="22635452340000000000" pitchFamily="1"/>
              </a:rPr>
              <a:t> </a:t>
            </a:r>
          </a:p>
        </p:txBody>
      </p:sp>
      <p:sp>
        <p:nvSpPr>
          <p:cNvPr id="152" name="Segnaposto testo 151"/>
          <p:cNvSpPr>
            <a:spLocks noGrp="1"/>
          </p:cNvSpPr>
          <p:nvPr>
            <p:ph type="body" idx="10"/>
          </p:nvPr>
        </p:nvSpPr>
        <p:spPr>
          <a:xfrm>
            <a:off x="5264077" y="3065795"/>
            <a:ext cx="1188616" cy="259803"/>
          </a:xfrm>
          <a:prstGeom prst="rect">
            <a:avLst/>
          </a:prstGeom>
          <a:noFill/>
          <a:ln w="0" cmpd="sng">
            <a:noFill/>
            <a:prstDash val="solid"/>
          </a:ln>
        </p:spPr>
        <p:txBody>
          <a:bodyPr vert="horz" lIns="0" tIns="0" rIns="0" bIns="0" anchor="t"/>
          <a:lstStyle>
            <a:lvl1pPr marL="0" marR="0" indent="0" algn="ctr">
              <a:lnSpc>
                <a:spcPct val="78719"/>
              </a:lnSpc>
              <a:spcAft>
                <a:spcPts val="0"/>
              </a:spcAft>
              <a:defRPr/>
            </a:lvl1pPr>
          </a:lstStyle>
          <a:p>
            <a:pPr marL="0" marR="0" indent="0" algn="ctr">
              <a:lnSpc>
                <a:spcPct val="78719"/>
              </a:lnSpc>
              <a:spcAft>
                <a:spcPts val="0"/>
              </a:spcAft>
            </a:pPr>
            <a:r>
              <a:rPr lang="it-IT" sz="2100" b="1" spc="-88">
                <a:solidFill>
                  <a:srgbClr val="000000"/>
                </a:solidFill>
                <a:latin typeface="Times New Roman" panose="22635452340000000000" pitchFamily="1"/>
              </a:rPr>
              <a:t>LIMITI</a:t>
            </a:r>
            <a:r>
              <a:rPr lang="it-IT" sz="100" b="1" spc="-88">
                <a:solidFill>
                  <a:srgbClr val="000000"/>
                </a:solidFill>
                <a:latin typeface="Bookman Old Style" panose="22635452340000000000" pitchFamily="1"/>
              </a:rPr>
              <a:t> </a:t>
            </a:r>
          </a:p>
        </p:txBody>
      </p:sp>
      <p:sp>
        <p:nvSpPr>
          <p:cNvPr id="153" name="Segnaposto testo 152"/>
          <p:cNvSpPr>
            <a:spLocks noGrp="1"/>
          </p:cNvSpPr>
          <p:nvPr>
            <p:ph type="body" idx="10"/>
          </p:nvPr>
        </p:nvSpPr>
        <p:spPr>
          <a:xfrm>
            <a:off x="2602361" y="4332551"/>
            <a:ext cx="1862551" cy="264988"/>
          </a:xfrm>
          <a:prstGeom prst="rect">
            <a:avLst/>
          </a:prstGeom>
          <a:noFill/>
          <a:ln w="0" cmpd="sng">
            <a:noFill/>
            <a:prstDash val="solid"/>
          </a:ln>
        </p:spPr>
        <p:txBody>
          <a:bodyPr vert="horz" lIns="0" tIns="0" rIns="0" bIns="0" anchor="t"/>
          <a:lstStyle>
            <a:lvl1pPr marL="0" marR="0" indent="0" algn="ctr">
              <a:lnSpc>
                <a:spcPct val="79679"/>
              </a:lnSpc>
              <a:spcAft>
                <a:spcPts val="0"/>
              </a:spcAft>
              <a:defRPr/>
            </a:lvl1pPr>
          </a:lstStyle>
          <a:p>
            <a:pPr marL="0" marR="0" indent="0" algn="ctr">
              <a:lnSpc>
                <a:spcPct val="79679"/>
              </a:lnSpc>
              <a:spcAft>
                <a:spcPts val="0"/>
              </a:spcAft>
            </a:pPr>
            <a:r>
              <a:rPr lang="it-IT" sz="2100" b="1" spc="-88">
                <a:solidFill>
                  <a:srgbClr val="000000"/>
                </a:solidFill>
                <a:latin typeface="Times New Roman" panose="22635452340000000000" pitchFamily="1"/>
              </a:rPr>
              <a:t>TASSATIVI</a:t>
            </a:r>
            <a:r>
              <a:rPr lang="it-IT" sz="100" b="1" spc="-88">
                <a:solidFill>
                  <a:srgbClr val="000000"/>
                </a:solidFill>
                <a:latin typeface="Bookman Old Style" panose="22635452340000000000" pitchFamily="1"/>
              </a:rPr>
              <a:t> </a:t>
            </a:r>
          </a:p>
        </p:txBody>
      </p:sp>
      <p:sp>
        <p:nvSpPr>
          <p:cNvPr id="154" name="Segnaposto testo 153"/>
          <p:cNvSpPr>
            <a:spLocks noGrp="1"/>
          </p:cNvSpPr>
          <p:nvPr>
            <p:ph type="body" idx="10"/>
          </p:nvPr>
        </p:nvSpPr>
        <p:spPr>
          <a:xfrm>
            <a:off x="7463236" y="4332551"/>
            <a:ext cx="2443105" cy="264988"/>
          </a:xfrm>
          <a:prstGeom prst="rect">
            <a:avLst/>
          </a:prstGeom>
          <a:noFill/>
          <a:ln w="0" cmpd="sng">
            <a:noFill/>
            <a:prstDash val="solid"/>
          </a:ln>
        </p:spPr>
        <p:txBody>
          <a:bodyPr vert="horz" lIns="0" tIns="0" rIns="0" bIns="0" anchor="t"/>
          <a:lstStyle>
            <a:lvl1pPr marL="0" marR="0" indent="0" algn="ctr">
              <a:lnSpc>
                <a:spcPct val="79679"/>
              </a:lnSpc>
              <a:spcAft>
                <a:spcPts val="0"/>
              </a:spcAft>
              <a:defRPr/>
            </a:lvl1pPr>
          </a:lstStyle>
          <a:p>
            <a:pPr marL="0" marR="0" indent="0" algn="ctr">
              <a:lnSpc>
                <a:spcPct val="79679"/>
              </a:lnSpc>
              <a:spcAft>
                <a:spcPts val="0"/>
              </a:spcAft>
            </a:pPr>
            <a:r>
              <a:rPr lang="it-IT" sz="2100" b="1" spc="-92">
                <a:solidFill>
                  <a:srgbClr val="000000"/>
                </a:solidFill>
                <a:latin typeface="Times New Roman" panose="22635452340000000000" pitchFamily="1"/>
              </a:rPr>
              <a:t>FACOLTATIVI</a:t>
            </a:r>
            <a:r>
              <a:rPr lang="it-IT" sz="100" b="1" spc="-92">
                <a:solidFill>
                  <a:srgbClr val="000000"/>
                </a:solidFill>
                <a:latin typeface="Bookman Old Style" panose="22635452340000000000" pitchFamily="1"/>
              </a:rPr>
              <a:t> </a:t>
            </a:r>
          </a:p>
        </p:txBody>
      </p:sp>
      <p:sp>
        <p:nvSpPr>
          <p:cNvPr id="155" name="Segnaposto testo 154"/>
          <p:cNvSpPr>
            <a:spLocks noGrp="1"/>
          </p:cNvSpPr>
          <p:nvPr>
            <p:ph type="body" idx="10"/>
          </p:nvPr>
        </p:nvSpPr>
        <p:spPr>
          <a:xfrm>
            <a:off x="2515494" y="4969675"/>
            <a:ext cx="1966791" cy="21890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it-IT" sz="1400" spc="-44">
                <a:solidFill>
                  <a:srgbClr val="000000"/>
                </a:solidFill>
                <a:latin typeface="Times New Roman" panose="22635452340000000000" pitchFamily="1"/>
              </a:rPr>
              <a:t>sanciti dal legislatore</a:t>
            </a:r>
            <a:r>
              <a:rPr lang="it-IT" sz="100" spc="-44">
                <a:solidFill>
                  <a:srgbClr val="000000"/>
                </a:solidFill>
                <a:latin typeface="Bookman Old Style" panose="22635452340000000000" pitchFamily="1"/>
              </a:rPr>
              <a:t> </a:t>
            </a:r>
          </a:p>
        </p:txBody>
      </p:sp>
      <p:sp>
        <p:nvSpPr>
          <p:cNvPr id="156" name="Segnaposto testo 155"/>
          <p:cNvSpPr>
            <a:spLocks noGrp="1"/>
          </p:cNvSpPr>
          <p:nvPr>
            <p:ph type="body" idx="10"/>
          </p:nvPr>
        </p:nvSpPr>
        <p:spPr>
          <a:xfrm>
            <a:off x="6945658" y="4969675"/>
            <a:ext cx="3262541" cy="21890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it-IT" sz="1400" spc="-31">
                <a:solidFill>
                  <a:srgbClr val="000000"/>
                </a:solidFill>
                <a:latin typeface="Times New Roman" panose="22635452340000000000" pitchFamily="1"/>
              </a:rPr>
              <a:t>sanciti dai soggetti di cui all'art. 23</a:t>
            </a:r>
            <a:r>
              <a:rPr lang="it-IT" sz="100" spc="-31">
                <a:solidFill>
                  <a:srgbClr val="000000"/>
                </a:solidFill>
                <a:latin typeface="Bookman Old Style" panose="22635452340000000000" pitchFamily="1"/>
              </a:rPr>
              <a:t> </a:t>
            </a:r>
          </a:p>
        </p:txBody>
      </p:sp>
    </p:spTree>
    <p:extLst>
      <p:ext uri="{BB962C8B-B14F-4D97-AF65-F5344CB8AC3E}">
        <p14:creationId xmlns:p14="http://schemas.microsoft.com/office/powerpoint/2010/main" val="150931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6_1_">
    <p:bg>
      <p:bgPr>
        <a:solidFill>
          <a:schemeClr val="bg1">
            <a:alpha val="0"/>
          </a:schemeClr>
        </a:solidFill>
        <a:effectLst/>
      </p:bgPr>
    </p:bg>
    <p:spTree>
      <p:nvGrpSpPr>
        <p:cNvPr id="1" name=""/>
        <p:cNvGrpSpPr/>
        <p:nvPr/>
      </p:nvGrpSpPr>
      <p:grpSpPr>
        <a:xfrm>
          <a:off x="0" y="0"/>
          <a:ext cx="0" cy="0"/>
          <a:chOff x="0" y="0"/>
          <a:chExt cx="0" cy="0"/>
        </a:xfrm>
      </p:grpSpPr>
      <p:sp>
        <p:nvSpPr>
          <p:cNvPr id="372" name="Segnaposto testo 371"/>
          <p:cNvSpPr>
            <a:spLocks noGrp="1"/>
          </p:cNvSpPr>
          <p:nvPr>
            <p:ph type="body" idx="10"/>
          </p:nvPr>
        </p:nvSpPr>
        <p:spPr>
          <a:xfrm>
            <a:off x="4451157" y="1232770"/>
            <a:ext cx="5917020" cy="255771"/>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5187315" algn="r"/>
              </a:tabLst>
              <a:defRPr/>
            </a:lvl1pPr>
          </a:lstStyle>
          <a:p>
            <a:pPr marL="0" marR="0" indent="0" algn="l">
              <a:lnSpc>
                <a:spcPct val="95999"/>
              </a:lnSpc>
              <a:spcAft>
                <a:spcPts val="0"/>
              </a:spcAft>
              <a:tabLst>
                <a:tab pos="5187315" algn="r"/>
              </a:tabLst>
            </a:pPr>
            <a:r>
              <a:rPr lang="it-IT" sz="1600" b="1" spc="-61">
                <a:solidFill>
                  <a:srgbClr val="000000"/>
                </a:solidFill>
                <a:latin typeface="Times New Roman" panose="22635452340000000000" pitchFamily="1"/>
              </a:rPr>
              <a:t>Istanza di accesso agli atti</a:t>
            </a:r>
            <a:r>
              <a:rPr lang="it-IT" sz="100" b="1" spc="-61">
                <a:solidFill>
                  <a:srgbClr val="000000"/>
                </a:solidFill>
                <a:latin typeface="Times New Roman" panose="22635452340000000000" pitchFamily="1"/>
              </a:rPr>
              <a:t> </a:t>
            </a:r>
            <a:r>
              <a:rPr lang="it-IT" sz="1400" b="1" spc="-9">
                <a:solidFill>
                  <a:srgbClr val="000000"/>
                </a:solidFill>
                <a:latin typeface="Times New Roman" panose="22635452340000000000" pitchFamily="1"/>
              </a:rPr>
              <a:t>Art. 25, c.4, L. 241/1990</a:t>
            </a:r>
            <a:r>
              <a:rPr lang="it-IT" sz="100" b="1" spc="-9">
                <a:solidFill>
                  <a:srgbClr val="000000"/>
                </a:solidFill>
                <a:latin typeface="Bookman Old Style" panose="22635452340000000000" pitchFamily="1"/>
              </a:rPr>
              <a:t> </a:t>
            </a:r>
          </a:p>
        </p:txBody>
      </p:sp>
      <p:sp>
        <p:nvSpPr>
          <p:cNvPr id="373" name="Segnaposto testo 372"/>
          <p:cNvSpPr>
            <a:spLocks noGrp="1"/>
          </p:cNvSpPr>
          <p:nvPr>
            <p:ph type="body" idx="10"/>
          </p:nvPr>
        </p:nvSpPr>
        <p:spPr>
          <a:xfrm>
            <a:off x="2210016" y="1782331"/>
            <a:ext cx="7491465" cy="18837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1754505" algn="l"/>
                <a:tab pos="3811905" algn="l"/>
                <a:tab pos="6568440" algn="r"/>
              </a:tabLst>
              <a:defRPr/>
            </a:lvl1pPr>
          </a:lstStyle>
          <a:p>
            <a:pPr marL="0" marR="0" indent="0" algn="l">
              <a:lnSpc>
                <a:spcPct val="95999"/>
              </a:lnSpc>
              <a:spcAft>
                <a:spcPts val="0"/>
              </a:spcAft>
              <a:tabLst>
                <a:tab pos="1754505" algn="l"/>
                <a:tab pos="3811905" algn="l"/>
                <a:tab pos="6568440" algn="r"/>
              </a:tabLst>
            </a:pPr>
            <a:r>
              <a:rPr lang="it-IT" sz="1200" b="1" spc="-26">
                <a:solidFill>
                  <a:srgbClr val="000000"/>
                </a:solidFill>
                <a:latin typeface="Times New Roman" panose="22635452340000000000" pitchFamily="1"/>
              </a:rPr>
              <a:t>entro 30 gg. entro 30 gg. </a:t>
            </a:r>
            <a:r>
              <a:rPr lang="it-IT" sz="1200" b="1" spc="-35">
                <a:solidFill>
                  <a:srgbClr val="000000"/>
                </a:solidFill>
                <a:latin typeface="Times New Roman" panose="22635452340000000000" pitchFamily="1"/>
              </a:rPr>
              <a:t>entro 30 gg. </a:t>
            </a:r>
            <a:r>
              <a:rPr lang="it-IT" sz="1200" b="1" spc="0">
                <a:solidFill>
                  <a:srgbClr val="000000"/>
                </a:solidFill>
                <a:latin typeface="Times New Roman" panose="22635452340000000000" pitchFamily="1"/>
              </a:rPr>
              <a:t>dopo 30 gg.</a:t>
            </a:r>
            <a:r>
              <a:rPr lang="it-IT" sz="100" b="1" spc="0">
                <a:solidFill>
                  <a:srgbClr val="000000"/>
                </a:solidFill>
                <a:latin typeface="Bookman Old Style" panose="22635452340000000000" pitchFamily="1"/>
              </a:rPr>
              <a:t> </a:t>
            </a:r>
          </a:p>
        </p:txBody>
      </p:sp>
      <p:sp>
        <p:nvSpPr>
          <p:cNvPr id="374" name="Segnaposto testo 373"/>
          <p:cNvSpPr>
            <a:spLocks noGrp="1"/>
          </p:cNvSpPr>
          <p:nvPr>
            <p:ph type="body" idx="10"/>
          </p:nvPr>
        </p:nvSpPr>
        <p:spPr>
          <a:xfrm>
            <a:off x="1584581" y="2216105"/>
            <a:ext cx="8665604" cy="267868"/>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1994535" algn="l"/>
                <a:tab pos="3897630" algn="l"/>
                <a:tab pos="7598410" algn="r"/>
              </a:tabLst>
              <a:defRPr/>
            </a:lvl1pPr>
          </a:lstStyle>
          <a:p>
            <a:pPr marL="0" marR="0" indent="0" algn="l">
              <a:lnSpc>
                <a:spcPct val="95999"/>
              </a:lnSpc>
              <a:spcAft>
                <a:spcPts val="0"/>
              </a:spcAft>
              <a:tabLst>
                <a:tab pos="1994535" algn="l"/>
                <a:tab pos="3897630" algn="l"/>
                <a:tab pos="7598410" algn="r"/>
              </a:tabLst>
            </a:pPr>
            <a:r>
              <a:rPr lang="it-IT" sz="1800" b="1" spc="-61">
                <a:solidFill>
                  <a:srgbClr val="000000"/>
                </a:solidFill>
                <a:latin typeface="Times New Roman" panose="22635452340000000000" pitchFamily="1"/>
              </a:rPr>
              <a:t>accoglimento </a:t>
            </a:r>
            <a:r>
              <a:rPr lang="it-IT" sz="1800" b="1" spc="-44">
                <a:solidFill>
                  <a:srgbClr val="000000"/>
                </a:solidFill>
                <a:latin typeface="Times New Roman" panose="22635452340000000000" pitchFamily="1"/>
              </a:rPr>
              <a:t>differimento </a:t>
            </a:r>
            <a:r>
              <a:rPr lang="it-IT" sz="1800" b="1" spc="-35">
                <a:solidFill>
                  <a:srgbClr val="000000"/>
                </a:solidFill>
                <a:latin typeface="Times New Roman" panose="22635452340000000000" pitchFamily="1"/>
              </a:rPr>
              <a:t>rifiuto espresso silenzio rigetto</a:t>
            </a:r>
            <a:r>
              <a:rPr lang="it-IT" sz="100" b="1" spc="-35">
                <a:solidFill>
                  <a:srgbClr val="000000"/>
                </a:solidFill>
                <a:latin typeface="Bookman Old Style" panose="22635452340000000000" pitchFamily="1"/>
              </a:rPr>
              <a:t> </a:t>
            </a:r>
          </a:p>
        </p:txBody>
      </p:sp>
      <p:sp>
        <p:nvSpPr>
          <p:cNvPr id="375" name="Segnaposto testo 374"/>
          <p:cNvSpPr>
            <a:spLocks noGrp="1"/>
          </p:cNvSpPr>
          <p:nvPr>
            <p:ph type="body" idx="10"/>
          </p:nvPr>
        </p:nvSpPr>
        <p:spPr>
          <a:xfrm>
            <a:off x="2067409" y="3065218"/>
            <a:ext cx="774555" cy="226392"/>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it-IT" sz="1800" spc="-79">
                <a:solidFill>
                  <a:srgbClr val="000000"/>
                </a:solidFill>
                <a:latin typeface="Times New Roman" panose="22635452340000000000" pitchFamily="1"/>
              </a:rPr>
              <a:t>T.A.R.</a:t>
            </a:r>
            <a:r>
              <a:rPr lang="it-IT" sz="100" spc="-79">
                <a:solidFill>
                  <a:srgbClr val="000000"/>
                </a:solidFill>
                <a:latin typeface="Bookman Old Style" panose="22635452340000000000" pitchFamily="1"/>
              </a:rPr>
              <a:t> </a:t>
            </a:r>
          </a:p>
        </p:txBody>
      </p:sp>
      <p:sp>
        <p:nvSpPr>
          <p:cNvPr id="376" name="Segnaposto testo 375"/>
          <p:cNvSpPr>
            <a:spLocks noGrp="1"/>
          </p:cNvSpPr>
          <p:nvPr>
            <p:ph type="body" idx="10"/>
          </p:nvPr>
        </p:nvSpPr>
        <p:spPr>
          <a:xfrm>
            <a:off x="8311624" y="3111879"/>
            <a:ext cx="1010541" cy="188948"/>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it-IT" sz="1200" b="1" spc="-48">
                <a:solidFill>
                  <a:srgbClr val="000000"/>
                </a:solidFill>
                <a:latin typeface="Times New Roman" panose="22635452340000000000" pitchFamily="1"/>
              </a:rPr>
              <a:t>entro 30 gg.</a:t>
            </a:r>
            <a:r>
              <a:rPr lang="it-IT" sz="100" b="1" spc="-48">
                <a:solidFill>
                  <a:srgbClr val="000000"/>
                </a:solidFill>
                <a:latin typeface="Bookman Old Style" panose="22635452340000000000" pitchFamily="1"/>
              </a:rPr>
              <a:t> </a:t>
            </a:r>
          </a:p>
        </p:txBody>
      </p:sp>
      <p:sp>
        <p:nvSpPr>
          <p:cNvPr id="377" name="Segnaposto testo 376"/>
          <p:cNvSpPr>
            <a:spLocks noGrp="1"/>
          </p:cNvSpPr>
          <p:nvPr>
            <p:ph type="body" idx="10"/>
          </p:nvPr>
        </p:nvSpPr>
        <p:spPr>
          <a:xfrm>
            <a:off x="1334117" y="3947744"/>
            <a:ext cx="1939283" cy="735053"/>
          </a:xfrm>
          <a:prstGeom prst="rect">
            <a:avLst/>
          </a:prstGeom>
          <a:noFill/>
          <a:ln w="0" cmpd="sng">
            <a:noFill/>
            <a:prstDash val="solid"/>
          </a:ln>
        </p:spPr>
        <p:txBody>
          <a:bodyPr vert="horz" lIns="0" tIns="0" rIns="0" bIns="0" anchor="t"/>
          <a:lstStyle>
            <a:lvl1pPr marL="137160" marR="0" indent="0" algn="l">
              <a:lnSpc>
                <a:spcPts val="1500"/>
              </a:lnSpc>
              <a:spcBef>
                <a:spcPts val="360"/>
              </a:spcBef>
              <a:spcAft>
                <a:spcPts val="0"/>
              </a:spcAft>
              <a:defRPr/>
            </a:lvl1pPr>
          </a:lstStyle>
          <a:p>
            <a:pPr marL="0" marR="0" indent="0" algn="ctr">
              <a:lnSpc>
                <a:spcPts val="1500"/>
              </a:lnSpc>
              <a:spcAft>
                <a:spcPts val="0"/>
              </a:spcAft>
            </a:pPr>
            <a:r>
              <a:rPr lang="it-IT" sz="1200" spc="-26">
                <a:solidFill>
                  <a:srgbClr val="000000"/>
                </a:solidFill>
                <a:latin typeface="Times New Roman" panose="22635452340000000000" pitchFamily="1"/>
              </a:rPr>
              <a:t>entro 30 gg. dal</a:t>
            </a:r>
            <a:r>
              <a:rPr lang="it-IT" sz="100" spc="-26">
                <a:solidFill>
                  <a:srgbClr val="000000"/>
                </a:solidFill>
                <a:latin typeface="Bookman Old Style" panose="22635452340000000000" pitchFamily="1"/>
              </a:rPr>
              <a:t> </a:t>
            </a:r>
            <a:br/>
            <a:r>
              <a:rPr lang="it-IT" sz="1200" spc="-9">
                <a:solidFill>
                  <a:srgbClr val="000000"/>
                </a:solidFill>
                <a:latin typeface="Times New Roman" panose="22635452340000000000" pitchFamily="1"/>
              </a:rPr>
              <a:t>ricevimento dell'esito</a:t>
            </a:r>
            <a:r>
              <a:rPr lang="it-IT" sz="100" spc="-9">
                <a:solidFill>
                  <a:srgbClr val="000000"/>
                </a:solidFill>
                <a:latin typeface="Bookman Old Style" panose="22635452340000000000" pitchFamily="1"/>
              </a:rPr>
              <a:t> </a:t>
            </a:r>
            <a:br/>
            <a:r>
              <a:rPr lang="it-IT" sz="1200" spc="-31">
                <a:solidFill>
                  <a:srgbClr val="000000"/>
                </a:solidFill>
                <a:latin typeface="Times New Roman" panose="22635452340000000000" pitchFamily="1"/>
              </a:rPr>
              <a:t>dell'istanza al difensore</a:t>
            </a:r>
            <a:r>
              <a:rPr lang="it-IT" sz="100" spc="-31">
                <a:solidFill>
                  <a:srgbClr val="000000"/>
                </a:solidFill>
                <a:latin typeface="Bookman Old Style" panose="22635452340000000000" pitchFamily="1"/>
              </a:rPr>
              <a:t> </a:t>
            </a:r>
          </a:p>
          <a:p>
            <a:pPr marL="137160" marR="0" indent="0" algn="l">
              <a:lnSpc>
                <a:spcPts val="1500"/>
              </a:lnSpc>
              <a:spcBef>
                <a:spcPts val="360"/>
              </a:spcBef>
              <a:spcAft>
                <a:spcPts val="0"/>
              </a:spcAft>
            </a:pPr>
            <a:r>
              <a:rPr lang="it-IT" sz="1200" spc="-26">
                <a:solidFill>
                  <a:srgbClr val="000000"/>
                </a:solidFill>
                <a:latin typeface="Times New Roman" panose="22635452340000000000" pitchFamily="1"/>
              </a:rPr>
              <a:t>civico/Commissione</a:t>
            </a:r>
            <a:r>
              <a:rPr lang="it-IT" sz="100" spc="-26">
                <a:solidFill>
                  <a:srgbClr val="000000"/>
                </a:solidFill>
                <a:latin typeface="Bookman Old Style" panose="22635452340000000000" pitchFamily="1"/>
              </a:rPr>
              <a:t> </a:t>
            </a:r>
          </a:p>
        </p:txBody>
      </p:sp>
      <p:sp>
        <p:nvSpPr>
          <p:cNvPr id="378" name="Segnaposto testo 377"/>
          <p:cNvSpPr>
            <a:spLocks noGrp="1"/>
          </p:cNvSpPr>
          <p:nvPr>
            <p:ph type="body" idx="10"/>
          </p:nvPr>
        </p:nvSpPr>
        <p:spPr>
          <a:xfrm>
            <a:off x="7796944" y="3620541"/>
            <a:ext cx="2133283" cy="500597"/>
          </a:xfrm>
          <a:prstGeom prst="rect">
            <a:avLst/>
          </a:prstGeom>
          <a:noFill/>
          <a:ln w="0" cmpd="sng">
            <a:noFill/>
            <a:prstDash val="solid"/>
          </a:ln>
        </p:spPr>
        <p:txBody>
          <a:bodyPr vert="horz" lIns="0" tIns="0" rIns="0" bIns="0" anchor="t"/>
          <a:lstStyle>
            <a:lvl1pPr marL="0" marR="0" indent="0" algn="ctr">
              <a:lnSpc>
                <a:spcPts val="2100"/>
              </a:lnSpc>
              <a:spcBef>
                <a:spcPts val="540"/>
              </a:spcBef>
              <a:spcAft>
                <a:spcPts val="0"/>
              </a:spcAft>
              <a:defRPr/>
            </a:lvl1pPr>
          </a:lstStyle>
          <a:p>
            <a:pPr marL="0" marR="0" indent="0" algn="l">
              <a:lnSpc>
                <a:spcPts val="1900"/>
              </a:lnSpc>
              <a:spcAft>
                <a:spcPts val="0"/>
              </a:spcAft>
            </a:pPr>
            <a:r>
              <a:rPr lang="it-IT" sz="1800" b="1" spc="-57">
                <a:solidFill>
                  <a:srgbClr val="000000"/>
                </a:solidFill>
                <a:latin typeface="Times New Roman" panose="22635452340000000000" pitchFamily="1"/>
              </a:rPr>
              <a:t>Difensore Civico/</a:t>
            </a:r>
            <a:r>
              <a:rPr lang="it-IT" sz="100" b="1" spc="-57">
                <a:solidFill>
                  <a:srgbClr val="000000"/>
                </a:solidFill>
                <a:latin typeface="Bookman Old Style" panose="22635452340000000000" pitchFamily="1"/>
              </a:rPr>
              <a:t> </a:t>
            </a:r>
          </a:p>
          <a:p>
            <a:pPr marL="0" marR="0" indent="0" algn="ctr">
              <a:lnSpc>
                <a:spcPts val="2100"/>
              </a:lnSpc>
              <a:spcBef>
                <a:spcPts val="540"/>
              </a:spcBef>
              <a:spcAft>
                <a:spcPts val="0"/>
              </a:spcAft>
            </a:pPr>
            <a:r>
              <a:rPr lang="it-IT" sz="1800" b="1" spc="0">
                <a:solidFill>
                  <a:srgbClr val="000000"/>
                </a:solidFill>
                <a:latin typeface="Times New Roman" panose="22635452340000000000" pitchFamily="1"/>
              </a:rPr>
              <a:t>Commissione</a:t>
            </a:r>
            <a:r>
              <a:rPr lang="it-IT" sz="100" b="1" spc="0">
                <a:solidFill>
                  <a:srgbClr val="000000"/>
                </a:solidFill>
                <a:latin typeface="Bookman Old Style" panose="22635452340000000000" pitchFamily="1"/>
              </a:rPr>
              <a:t> </a:t>
            </a:r>
          </a:p>
        </p:txBody>
      </p:sp>
      <p:sp>
        <p:nvSpPr>
          <p:cNvPr id="379" name="Segnaposto testo 378"/>
          <p:cNvSpPr>
            <a:spLocks noGrp="1"/>
          </p:cNvSpPr>
          <p:nvPr>
            <p:ph type="body" idx="10"/>
          </p:nvPr>
        </p:nvSpPr>
        <p:spPr>
          <a:xfrm>
            <a:off x="4281044" y="4075628"/>
            <a:ext cx="2147037" cy="495988"/>
          </a:xfrm>
          <a:prstGeom prst="rect">
            <a:avLst/>
          </a:prstGeom>
          <a:noFill/>
          <a:ln w="0" cmpd="sng">
            <a:noFill/>
            <a:prstDash val="solid"/>
          </a:ln>
        </p:spPr>
        <p:txBody>
          <a:bodyPr vert="horz" lIns="0" tIns="0" rIns="0" bIns="0" anchor="t"/>
          <a:lstStyle>
            <a:lvl1pPr marL="0" marR="0" indent="0" algn="ctr">
              <a:lnSpc>
                <a:spcPct val="95999"/>
              </a:lnSpc>
              <a:spcAft>
                <a:spcPts val="180"/>
              </a:spcAft>
              <a:defRPr/>
            </a:lvl1pPr>
          </a:lstStyle>
          <a:p>
            <a:pPr marL="0" marR="0" indent="0" algn="ctr">
              <a:lnSpc>
                <a:spcPct val="95999"/>
              </a:lnSpc>
              <a:spcAft>
                <a:spcPts val="180"/>
              </a:spcAft>
            </a:pPr>
            <a:r>
              <a:rPr lang="it-IT" sz="1600" spc="-53">
                <a:solidFill>
                  <a:srgbClr val="000000"/>
                </a:solidFill>
                <a:latin typeface="Times New Roman" panose="22635452340000000000" pitchFamily="1"/>
              </a:rPr>
              <a:t>diniego/differimento</a:t>
            </a:r>
            <a:r>
              <a:rPr lang="it-IT" sz="100" spc="-53">
                <a:solidFill>
                  <a:srgbClr val="000000"/>
                </a:solidFill>
                <a:latin typeface="Bookman Old Style" panose="22635452340000000000" pitchFamily="1"/>
              </a:rPr>
              <a:t> </a:t>
            </a:r>
            <a:br/>
            <a:r>
              <a:rPr lang="it-IT" sz="1600" spc="0">
                <a:solidFill>
                  <a:srgbClr val="000000"/>
                </a:solidFill>
                <a:latin typeface="Times New Roman" panose="22635452340000000000" pitchFamily="1"/>
              </a:rPr>
              <a:t>legittimo</a:t>
            </a:r>
            <a:r>
              <a:rPr lang="it-IT" sz="100" spc="0">
                <a:solidFill>
                  <a:srgbClr val="000000"/>
                </a:solidFill>
                <a:latin typeface="Bookman Old Style" panose="22635452340000000000" pitchFamily="1"/>
              </a:rPr>
              <a:t> </a:t>
            </a:r>
          </a:p>
        </p:txBody>
      </p:sp>
      <p:sp>
        <p:nvSpPr>
          <p:cNvPr id="380" name="Segnaposto testo 379"/>
          <p:cNvSpPr>
            <a:spLocks noGrp="1"/>
          </p:cNvSpPr>
          <p:nvPr>
            <p:ph type="body" idx="10"/>
          </p:nvPr>
        </p:nvSpPr>
        <p:spPr>
          <a:xfrm>
            <a:off x="9072427" y="4270913"/>
            <a:ext cx="1011264" cy="18837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it-IT" sz="1200" b="1" spc="-48">
                <a:solidFill>
                  <a:srgbClr val="000000"/>
                </a:solidFill>
                <a:latin typeface="Times New Roman" panose="22635452340000000000" pitchFamily="1"/>
              </a:rPr>
              <a:t>entro 30 gg.</a:t>
            </a:r>
            <a:r>
              <a:rPr lang="it-IT" sz="100" b="1" spc="-48">
                <a:solidFill>
                  <a:srgbClr val="000000"/>
                </a:solidFill>
                <a:latin typeface="Bookman Old Style" panose="22635452340000000000" pitchFamily="1"/>
              </a:rPr>
              <a:t> </a:t>
            </a:r>
          </a:p>
        </p:txBody>
      </p:sp>
      <p:sp>
        <p:nvSpPr>
          <p:cNvPr id="381" name="Segnaposto testo 380"/>
          <p:cNvSpPr>
            <a:spLocks noGrp="1"/>
          </p:cNvSpPr>
          <p:nvPr>
            <p:ph type="body" idx="10"/>
          </p:nvPr>
        </p:nvSpPr>
        <p:spPr>
          <a:xfrm>
            <a:off x="7775953" y="4697774"/>
            <a:ext cx="2147761" cy="495988"/>
          </a:xfrm>
          <a:prstGeom prst="rect">
            <a:avLst/>
          </a:prstGeom>
          <a:noFill/>
          <a:ln w="0" cmpd="sng">
            <a:noFill/>
            <a:prstDash val="solid"/>
          </a:ln>
        </p:spPr>
        <p:txBody>
          <a:bodyPr vert="horz" lIns="0" tIns="0" rIns="0" bIns="0" anchor="t"/>
          <a:lstStyle>
            <a:lvl1pPr marL="0" marR="0" indent="0" algn="ctr">
              <a:lnSpc>
                <a:spcPct val="95999"/>
              </a:lnSpc>
              <a:spcAft>
                <a:spcPts val="180"/>
              </a:spcAft>
              <a:defRPr/>
            </a:lvl1pPr>
          </a:lstStyle>
          <a:p>
            <a:pPr marL="0" marR="0" indent="0" algn="ctr">
              <a:lnSpc>
                <a:spcPct val="95999"/>
              </a:lnSpc>
              <a:spcAft>
                <a:spcPts val="180"/>
              </a:spcAft>
            </a:pPr>
            <a:r>
              <a:rPr lang="it-IT" sz="1600" spc="-53">
                <a:solidFill>
                  <a:srgbClr val="000000"/>
                </a:solidFill>
                <a:latin typeface="Times New Roman" panose="22635452340000000000" pitchFamily="1"/>
              </a:rPr>
              <a:t>diniego/differimento</a:t>
            </a:r>
            <a:r>
              <a:rPr lang="it-IT" sz="100" spc="-53">
                <a:solidFill>
                  <a:srgbClr val="000000"/>
                </a:solidFill>
                <a:latin typeface="Bookman Old Style" panose="22635452340000000000" pitchFamily="1"/>
              </a:rPr>
              <a:t> </a:t>
            </a:r>
            <a:br/>
            <a:r>
              <a:rPr lang="it-IT" sz="1600" spc="0">
                <a:solidFill>
                  <a:srgbClr val="000000"/>
                </a:solidFill>
                <a:latin typeface="Times New Roman" panose="22635452340000000000" pitchFamily="1"/>
              </a:rPr>
              <a:t>illegittimo</a:t>
            </a:r>
            <a:r>
              <a:rPr lang="it-IT" sz="100" spc="0">
                <a:solidFill>
                  <a:srgbClr val="000000"/>
                </a:solidFill>
                <a:latin typeface="Bookman Old Style" panose="22635452340000000000" pitchFamily="1"/>
              </a:rPr>
              <a:t> </a:t>
            </a:r>
          </a:p>
        </p:txBody>
      </p:sp>
      <p:sp>
        <p:nvSpPr>
          <p:cNvPr id="382" name="Segnaposto testo 381"/>
          <p:cNvSpPr>
            <a:spLocks noGrp="1"/>
          </p:cNvSpPr>
          <p:nvPr>
            <p:ph type="body" idx="10"/>
          </p:nvPr>
        </p:nvSpPr>
        <p:spPr>
          <a:xfrm>
            <a:off x="1261004" y="5393078"/>
            <a:ext cx="2377232" cy="986792"/>
          </a:xfrm>
          <a:prstGeom prst="rect">
            <a:avLst/>
          </a:prstGeom>
          <a:noFill/>
          <a:ln w="0" cmpd="sng">
            <a:noFill/>
            <a:prstDash val="solid"/>
          </a:ln>
        </p:spPr>
        <p:txBody>
          <a:bodyPr vert="horz" lIns="0" tIns="0" rIns="0" bIns="0" anchor="t"/>
          <a:lstStyle>
            <a:lvl1pPr marL="0" marR="0" indent="0" algn="ctr">
              <a:lnSpc>
                <a:spcPct val="81599"/>
              </a:lnSpc>
              <a:spcBef>
                <a:spcPts val="1440"/>
              </a:spcBef>
              <a:spcAft>
                <a:spcPts val="360"/>
              </a:spcAft>
              <a:defRPr/>
            </a:lvl1pPr>
          </a:lstStyle>
          <a:p>
            <a:pPr marL="502920" marR="0" indent="0" algn="l">
              <a:lnSpc>
                <a:spcPct val="81599"/>
              </a:lnSpc>
              <a:spcAft>
                <a:spcPts val="0"/>
              </a:spcAft>
            </a:pPr>
            <a:r>
              <a:rPr lang="it-IT" sz="1800" spc="0">
                <a:solidFill>
                  <a:srgbClr val="000000"/>
                </a:solidFill>
                <a:latin typeface="Times New Roman" panose="22635452340000000000" pitchFamily="1"/>
              </a:rPr>
              <a:t>conferma</a:t>
            </a:r>
            <a:r>
              <a:rPr lang="it-IT" sz="100" spc="0">
                <a:solidFill>
                  <a:srgbClr val="000000"/>
                </a:solidFill>
                <a:latin typeface="Bookman Old Style" panose="22635452340000000000" pitchFamily="1"/>
              </a:rPr>
              <a:t> </a:t>
            </a:r>
          </a:p>
          <a:p>
            <a:pPr marL="0" marR="0" indent="0" algn="ctr">
              <a:lnSpc>
                <a:spcPct val="95999"/>
              </a:lnSpc>
              <a:spcBef>
                <a:spcPts val="540"/>
              </a:spcBef>
              <a:spcAft>
                <a:spcPts val="0"/>
              </a:spcAft>
            </a:pPr>
            <a:r>
              <a:rPr lang="it-IT" sz="1800" spc="-61">
                <a:solidFill>
                  <a:srgbClr val="000000"/>
                </a:solidFill>
                <a:latin typeface="Times New Roman" panose="22635452340000000000" pitchFamily="1"/>
              </a:rPr>
              <a:t>diniego/differimento</a:t>
            </a:r>
            <a:r>
              <a:rPr lang="it-IT" sz="100" spc="-61">
                <a:solidFill>
                  <a:srgbClr val="000000"/>
                </a:solidFill>
                <a:latin typeface="Bookman Old Style" panose="22635452340000000000" pitchFamily="1"/>
              </a:rPr>
              <a:t> </a:t>
            </a:r>
          </a:p>
          <a:p>
            <a:pPr marL="0" marR="0" indent="0" algn="ctr">
              <a:lnSpc>
                <a:spcPct val="81599"/>
              </a:lnSpc>
              <a:spcBef>
                <a:spcPts val="1440"/>
              </a:spcBef>
              <a:spcAft>
                <a:spcPts val="360"/>
              </a:spcAft>
            </a:pPr>
            <a:r>
              <a:rPr lang="it-IT" sz="1800" spc="-35">
                <a:solidFill>
                  <a:srgbClr val="000000"/>
                </a:solidFill>
                <a:latin typeface="Times New Roman" panose="22635452340000000000" pitchFamily="1"/>
              </a:rPr>
              <a:t>silenzio assenso</a:t>
            </a:r>
            <a:r>
              <a:rPr lang="it-IT" sz="100" spc="-35">
                <a:solidFill>
                  <a:srgbClr val="000000"/>
                </a:solidFill>
                <a:latin typeface="Bookman Old Style" panose="22635452340000000000" pitchFamily="1"/>
              </a:rPr>
              <a:t> </a:t>
            </a:r>
          </a:p>
        </p:txBody>
      </p:sp>
      <p:sp>
        <p:nvSpPr>
          <p:cNvPr id="383" name="Segnaposto testo 382"/>
          <p:cNvSpPr>
            <a:spLocks noGrp="1"/>
          </p:cNvSpPr>
          <p:nvPr>
            <p:ph type="body" idx="10"/>
          </p:nvPr>
        </p:nvSpPr>
        <p:spPr>
          <a:xfrm>
            <a:off x="4207933" y="5512899"/>
            <a:ext cx="3366780" cy="19010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it-IT" sz="1200" spc="-35">
                <a:solidFill>
                  <a:srgbClr val="000000"/>
                </a:solidFill>
                <a:latin typeface="Times New Roman" panose="22635452340000000000" pitchFamily="1"/>
              </a:rPr>
              <a:t>entro 30 gg. dallacomunicazione del D.C.</a:t>
            </a:r>
            <a:r>
              <a:rPr lang="it-IT" sz="100" spc="-35">
                <a:solidFill>
                  <a:srgbClr val="000000"/>
                </a:solidFill>
                <a:latin typeface="Bookman Old Style" panose="22635452340000000000" pitchFamily="1"/>
              </a:rPr>
              <a:t> </a:t>
            </a:r>
          </a:p>
        </p:txBody>
      </p:sp>
      <p:sp>
        <p:nvSpPr>
          <p:cNvPr id="384" name="Segnaposto testo 383"/>
          <p:cNvSpPr>
            <a:spLocks noGrp="1"/>
          </p:cNvSpPr>
          <p:nvPr>
            <p:ph type="body" idx="10"/>
          </p:nvPr>
        </p:nvSpPr>
        <p:spPr>
          <a:xfrm>
            <a:off x="8665605" y="5558985"/>
            <a:ext cx="576935" cy="221207"/>
          </a:xfrm>
          <a:prstGeom prst="rect">
            <a:avLst/>
          </a:prstGeom>
          <a:noFill/>
          <a:ln w="0" cmpd="sng">
            <a:noFill/>
            <a:prstDash val="solid"/>
          </a:ln>
        </p:spPr>
        <p:txBody>
          <a:bodyPr vert="horz" lIns="0" tIns="0" rIns="0" bIns="0" anchor="t"/>
          <a:lstStyle>
            <a:lvl1pPr marL="0" marR="0" indent="0" algn="l">
              <a:lnSpc>
                <a:spcPct val="79679"/>
              </a:lnSpc>
              <a:spcAft>
                <a:spcPts val="0"/>
              </a:spcAft>
              <a:defRPr/>
            </a:lvl1pPr>
          </a:lstStyle>
          <a:p>
            <a:pPr marL="0" marR="0" indent="0" algn="l">
              <a:lnSpc>
                <a:spcPct val="79679"/>
              </a:lnSpc>
              <a:spcAft>
                <a:spcPts val="0"/>
              </a:spcAft>
            </a:pPr>
            <a:r>
              <a:rPr lang="it-IT" sz="1800" b="1" spc="-66">
                <a:solidFill>
                  <a:srgbClr val="000000"/>
                </a:solidFill>
                <a:latin typeface="Times New Roman" panose="22635452340000000000" pitchFamily="1"/>
              </a:rPr>
              <a:t>Ente</a:t>
            </a:r>
            <a:r>
              <a:rPr lang="it-IT" sz="100" b="1" spc="-66">
                <a:solidFill>
                  <a:srgbClr val="000000"/>
                </a:solidFill>
                <a:latin typeface="Bookman Old Style" panose="22635452340000000000" pitchFamily="1"/>
              </a:rPr>
              <a:t> </a:t>
            </a:r>
          </a:p>
        </p:txBody>
      </p:sp>
      <p:sp>
        <p:nvSpPr>
          <p:cNvPr id="385" name="Segnaposto testo 384"/>
          <p:cNvSpPr>
            <a:spLocks noGrp="1"/>
          </p:cNvSpPr>
          <p:nvPr>
            <p:ph type="body" idx="10"/>
          </p:nvPr>
        </p:nvSpPr>
        <p:spPr>
          <a:xfrm>
            <a:off x="4204314" y="5996790"/>
            <a:ext cx="3408765" cy="19010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it-IT" sz="1200" spc="-39">
                <a:solidFill>
                  <a:srgbClr val="000000"/>
                </a:solidFill>
                <a:latin typeface="Times New Roman" panose="22635452340000000000" pitchFamily="1"/>
              </a:rPr>
              <a:t>dopo 30 gg. dalla comunicazione del D.C.</a:t>
            </a:r>
            <a:r>
              <a:rPr lang="it-IT" sz="100" spc="-39">
                <a:solidFill>
                  <a:srgbClr val="000000"/>
                </a:solidFill>
                <a:latin typeface="Bookman Old Style" panose="22635452340000000000" pitchFamily="1"/>
              </a:rPr>
              <a:t> </a:t>
            </a:r>
          </a:p>
        </p:txBody>
      </p:sp>
    </p:spTree>
    <p:extLst>
      <p:ext uri="{BB962C8B-B14F-4D97-AF65-F5344CB8AC3E}">
        <p14:creationId xmlns:p14="http://schemas.microsoft.com/office/powerpoint/2010/main" val="391452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6E239F-6C5B-4C93-845E-009FD42ED97C}" type="datetimeFigureOut">
              <a:rPr lang="it-IT" smtClean="0"/>
              <a:t>03/11/2022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178033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86E239F-6C5B-4C93-845E-009FD42ED97C}" type="datetimeFigureOut">
              <a:rPr lang="it-IT" smtClean="0"/>
              <a:t>03/11/2022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76820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86E239F-6C5B-4C93-845E-009FD42ED97C}" type="datetimeFigureOut">
              <a:rPr lang="it-IT" smtClean="0"/>
              <a:t>03/11/2022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249916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86E239F-6C5B-4C93-845E-009FD42ED97C}" type="datetimeFigureOut">
              <a:rPr lang="it-IT" smtClean="0"/>
              <a:t>03/11/2022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67381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86E239F-6C5B-4C93-845E-009FD42ED97C}" type="datetimeFigureOut">
              <a:rPr lang="it-IT" smtClean="0"/>
              <a:t>03/11/2022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192740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6E239F-6C5B-4C93-845E-009FD42ED97C}" type="datetimeFigureOut">
              <a:rPr lang="it-IT" smtClean="0"/>
              <a:t>03/11/2022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31635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86E239F-6C5B-4C93-845E-009FD42ED97C}" type="datetimeFigureOut">
              <a:rPr lang="it-IT" smtClean="0"/>
              <a:t>03/11/2022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213384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86E239F-6C5B-4C93-845E-009FD42ED97C}" type="datetimeFigureOut">
              <a:rPr lang="it-IT" smtClean="0"/>
              <a:t>03/11/2022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C17660-7473-47B2-836F-5DE768F98004}" type="slidenum">
              <a:rPr lang="it-IT" smtClean="0"/>
              <a:t>‹N›</a:t>
            </a:fld>
            <a:endParaRPr lang="it-IT"/>
          </a:p>
        </p:txBody>
      </p:sp>
    </p:spTree>
    <p:extLst>
      <p:ext uri="{BB962C8B-B14F-4D97-AF65-F5344CB8AC3E}">
        <p14:creationId xmlns:p14="http://schemas.microsoft.com/office/powerpoint/2010/main" val="121284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E239F-6C5B-4C93-845E-009FD42ED97C}" type="datetimeFigureOut">
              <a:rPr lang="it-IT" smtClean="0"/>
              <a:t>03/11/2022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17660-7473-47B2-836F-5DE768F98004}" type="slidenum">
              <a:rPr lang="it-IT" smtClean="0"/>
              <a:t>‹N›</a:t>
            </a:fld>
            <a:endParaRPr lang="it-IT"/>
          </a:p>
        </p:txBody>
      </p:sp>
    </p:spTree>
    <p:extLst>
      <p:ext uri="{BB962C8B-B14F-4D97-AF65-F5344CB8AC3E}">
        <p14:creationId xmlns:p14="http://schemas.microsoft.com/office/powerpoint/2010/main" val="375663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9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osettiegatti.eu/info/norme/statali/1990_0241.htm#2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iustizia-amministrativa.it/cdsintra/wcm/idc/groups/public/documents/document/mday/odcw/~edisp/5zqocyoo3a5dtywb5ftqljk7bm.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ocardi.it/dizionario/1938.html" TargetMode="External"/><Relationship Id="rId2" Type="http://schemas.openxmlformats.org/officeDocument/2006/relationships/hyperlink" Target="https://www.brocardi.it/dizionario/215.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rocardi.it/legge-sul-procedimento-amministrativo/capo-v/art2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osettiegatti.eu/info/norme/statali/1990_0241.htm#2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settiegatti.eu/info/norme/statali/1990_0241.htm#2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bosettiegatti.eu/info/norme/statali/1990_0241.htm#2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hyperlink" Target="http://www.bosettiegatti.eu/info/norme/statali/2006_0184.htm#07" TargetMode="External"/><Relationship Id="rId2" Type="http://schemas.openxmlformats.org/officeDocument/2006/relationships/hyperlink" Target="http://www.bosettiegatti.eu/info/norme/statali/1990_0241.htm#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9473" y="2816162"/>
            <a:ext cx="11079890" cy="2629049"/>
          </a:xfrm>
        </p:spPr>
        <p:txBody>
          <a:bodyPr>
            <a:normAutofit fontScale="90000"/>
          </a:bodyPr>
          <a:lstStyle/>
          <a:p>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br>
              <a:rPr lang="it-IT" sz="1200" dirty="0"/>
            </a:br>
            <a:r>
              <a:rPr lang="it-IT" sz="2000" dirty="0"/>
              <a:t>ODCEC Modena</a:t>
            </a:r>
            <a:br>
              <a:rPr lang="it-IT" sz="1200" dirty="0"/>
            </a:br>
            <a:r>
              <a:rPr lang="it-IT" sz="2700" b="1" i="1" dirty="0"/>
              <a:t>“REVISORI ENTI LOCALI” </a:t>
            </a:r>
            <a:br>
              <a:rPr lang="it-IT" sz="2700" b="1" i="1" dirty="0"/>
            </a:br>
            <a:r>
              <a:rPr lang="it-IT" sz="2700" b="1" i="1" dirty="0"/>
              <a:t>Seminario di aggiornamento </a:t>
            </a:r>
            <a:br>
              <a:rPr lang="it-IT" sz="4000" b="1" i="1" dirty="0">
                <a:solidFill>
                  <a:srgbClr val="0070C0"/>
                </a:solidFill>
              </a:rPr>
            </a:br>
            <a:br>
              <a:rPr lang="it-IT" sz="4000" b="1" i="1" dirty="0">
                <a:solidFill>
                  <a:srgbClr val="0070C0"/>
                </a:solidFill>
              </a:rPr>
            </a:br>
            <a:br>
              <a:rPr lang="it-IT" sz="4000" b="1" i="1" dirty="0">
                <a:solidFill>
                  <a:srgbClr val="0070C0"/>
                </a:solidFill>
              </a:rPr>
            </a:br>
            <a:br>
              <a:rPr lang="it-IT" sz="4000" b="1" i="1" dirty="0">
                <a:solidFill>
                  <a:srgbClr val="0070C0"/>
                </a:solidFill>
              </a:rPr>
            </a:br>
            <a:r>
              <a:rPr lang="it-IT" sz="4000" b="1" i="1" dirty="0">
                <a:solidFill>
                  <a:srgbClr val="FF0000"/>
                </a:solidFill>
              </a:rPr>
              <a:t>Modulo didattico:  Accesso e trasparenza nelle procedure amministrative degli Enti</a:t>
            </a:r>
            <a:br>
              <a:rPr lang="it-IT" sz="4000" b="1" i="1" dirty="0">
                <a:solidFill>
                  <a:srgbClr val="0070C0"/>
                </a:solidFill>
              </a:rPr>
            </a:br>
            <a:br>
              <a:rPr lang="it-IT" sz="4000" b="1" i="1" dirty="0">
                <a:solidFill>
                  <a:srgbClr val="0070C0"/>
                </a:solidFill>
              </a:rPr>
            </a:br>
            <a:br>
              <a:rPr lang="it-IT" sz="4000" b="1" i="1" dirty="0">
                <a:solidFill>
                  <a:srgbClr val="0070C0"/>
                </a:solidFill>
              </a:rPr>
            </a:br>
            <a:r>
              <a:rPr lang="it-IT" sz="4000" b="1" i="1" dirty="0">
                <a:solidFill>
                  <a:srgbClr val="0070C0"/>
                </a:solidFill>
              </a:rPr>
              <a:t>Docente: Carlo BUONAURO</a:t>
            </a:r>
            <a:endParaRPr lang="it-IT" sz="4000" b="1" i="1" dirty="0">
              <a:solidFill>
                <a:srgbClr val="7030A0"/>
              </a:solidFill>
            </a:endParaRPr>
          </a:p>
        </p:txBody>
      </p:sp>
      <p:sp>
        <p:nvSpPr>
          <p:cNvPr id="3075" name="Rectangle 3"/>
          <p:cNvSpPr>
            <a:spLocks noGrp="1" noChangeArrowheads="1"/>
          </p:cNvSpPr>
          <p:nvPr>
            <p:ph type="subTitle" idx="1"/>
          </p:nvPr>
        </p:nvSpPr>
        <p:spPr>
          <a:xfrm>
            <a:off x="2055341" y="6005384"/>
            <a:ext cx="6400800" cy="2286000"/>
          </a:xfrm>
        </p:spPr>
        <p:txBody>
          <a:bodyPr>
            <a:normAutofit/>
          </a:bodyPr>
          <a:lstStyle/>
          <a:p>
            <a:r>
              <a:rPr lang="it-IT" altLang="it-IT" dirty="0"/>
              <a:t>Magistrato amministrativo Tar Emilia Romagna</a:t>
            </a:r>
          </a:p>
          <a:p>
            <a:r>
              <a:rPr lang="it-IT" b="1" i="1" dirty="0">
                <a:solidFill>
                  <a:srgbClr val="0070C0"/>
                </a:solidFill>
              </a:rPr>
              <a:t>Modena, 11 novembre 2022</a:t>
            </a:r>
            <a:endParaRPr lang="it-IT" altLang="it-IT" dirty="0"/>
          </a:p>
        </p:txBody>
      </p:sp>
    </p:spTree>
    <p:extLst>
      <p:ext uri="{BB962C8B-B14F-4D97-AF65-F5344CB8AC3E}">
        <p14:creationId xmlns:p14="http://schemas.microsoft.com/office/powerpoint/2010/main" val="385094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spc="-66" dirty="0">
                <a:solidFill>
                  <a:srgbClr val="000000"/>
                </a:solidFill>
                <a:latin typeface="Times New Roman" panose="22635452340000000000" pitchFamily="1"/>
              </a:rPr>
              <a:t>Oggetto: art. 22, c. 1, </a:t>
            </a:r>
            <a:r>
              <a:rPr lang="it-IT" b="1" spc="-66" dirty="0" err="1">
                <a:solidFill>
                  <a:srgbClr val="000000"/>
                </a:solidFill>
                <a:latin typeface="Times New Roman" panose="22635452340000000000" pitchFamily="1"/>
              </a:rPr>
              <a:t>lett</a:t>
            </a:r>
            <a:r>
              <a:rPr lang="it-IT" b="1" spc="-66" dirty="0">
                <a:solidFill>
                  <a:srgbClr val="000000"/>
                </a:solidFill>
                <a:latin typeface="Times New Roman" panose="22635452340000000000" pitchFamily="1"/>
              </a:rPr>
              <a:t>. d)</a:t>
            </a:r>
            <a:endParaRPr lang="it-IT" dirty="0"/>
          </a:p>
        </p:txBody>
      </p:sp>
      <p:sp>
        <p:nvSpPr>
          <p:cNvPr id="3" name="Segnaposto contenuto 2"/>
          <p:cNvSpPr>
            <a:spLocks noGrp="1"/>
          </p:cNvSpPr>
          <p:nvPr>
            <p:ph idx="1"/>
          </p:nvPr>
        </p:nvSpPr>
        <p:spPr/>
        <p:txBody>
          <a:bodyPr>
            <a:normAutofit/>
          </a:bodyPr>
          <a:lstStyle/>
          <a:p>
            <a:pPr marL="0" indent="0" algn="just">
              <a:lnSpc>
                <a:spcPct val="100000"/>
              </a:lnSpc>
              <a:tabLst>
                <a:tab pos="1124843" algn="l"/>
                <a:tab pos="4434810" algn="r"/>
              </a:tabLst>
            </a:pPr>
            <a:r>
              <a:rPr lang="it-IT" dirty="0">
                <a:solidFill>
                  <a:schemeClr val="accent4"/>
                </a:solidFill>
              </a:rPr>
              <a:t>Ogni rappresentazione  </a:t>
            </a:r>
            <a:r>
              <a:rPr lang="it-IT" dirty="0">
                <a:solidFill>
                  <a:srgbClr val="FF0000"/>
                </a:solidFill>
              </a:rPr>
              <a:t>grafica,  fotocinematografica, elettromagnetica o di qualunque altra specie del contenuto   </a:t>
            </a:r>
            <a:r>
              <a:rPr lang="it-IT" dirty="0">
                <a:solidFill>
                  <a:srgbClr val="C00000"/>
                </a:solidFill>
              </a:rPr>
              <a:t>di atti, anche interni o non relativi ad  uno specifico procedimento</a:t>
            </a:r>
            <a:r>
              <a:rPr lang="it-IT" dirty="0"/>
              <a:t>, </a:t>
            </a:r>
            <a:r>
              <a:rPr lang="it-IT" dirty="0">
                <a:solidFill>
                  <a:srgbClr val="00B050"/>
                </a:solidFill>
              </a:rPr>
              <a:t>detenuti da  una pubblica amministrazione</a:t>
            </a:r>
            <a:r>
              <a:rPr lang="it-IT" dirty="0"/>
              <a:t> e  </a:t>
            </a:r>
            <a:r>
              <a:rPr lang="it-IT" dirty="0">
                <a:solidFill>
                  <a:srgbClr val="00B0F0"/>
                </a:solidFill>
              </a:rPr>
              <a:t>concernenti attività di pubblico  interesse</a:t>
            </a:r>
            <a:r>
              <a:rPr lang="it-IT" dirty="0"/>
              <a:t>, </a:t>
            </a:r>
            <a:r>
              <a:rPr lang="it-IT" dirty="0">
                <a:solidFill>
                  <a:srgbClr val="7030A0"/>
                </a:solidFill>
              </a:rPr>
              <a:t>indipendentemente dalla   natura pubblicistica o privatistica della  loro disciplina sostanziale </a:t>
            </a:r>
          </a:p>
          <a:p>
            <a:pPr marL="0" indent="0" algn="just">
              <a:lnSpc>
                <a:spcPct val="100000"/>
              </a:lnSpc>
              <a:tabLst>
                <a:tab pos="1124843" algn="l"/>
                <a:tab pos="4434810" algn="r"/>
              </a:tabLst>
            </a:pPr>
            <a:r>
              <a:rPr lang="it-IT" dirty="0"/>
              <a:t>(art. 2, c. 2, DPR 184/2006): «...La pubblica amministrazione </a:t>
            </a:r>
            <a:r>
              <a:rPr lang="it-IT" b="1" dirty="0">
                <a:solidFill>
                  <a:srgbClr val="00B0F0"/>
                </a:solidFill>
              </a:rPr>
              <a:t>non</a:t>
            </a:r>
            <a:r>
              <a:rPr lang="it-IT" dirty="0"/>
              <a:t> è tenuta ad </a:t>
            </a:r>
            <a:r>
              <a:rPr lang="it-IT" dirty="0">
                <a:solidFill>
                  <a:srgbClr val="FF0000"/>
                </a:solidFill>
              </a:rPr>
              <a:t>elaborare dati </a:t>
            </a:r>
            <a:r>
              <a:rPr lang="it-IT" dirty="0"/>
              <a:t>in suo possesso  al fine di soddisfare le richieste di accesso.» </a:t>
            </a:r>
          </a:p>
          <a:p>
            <a:pPr marL="0" indent="0" algn="just">
              <a:lnSpc>
                <a:spcPct val="100000"/>
              </a:lnSpc>
              <a:tabLst>
                <a:tab pos="1124843" algn="l"/>
                <a:tab pos="4434810" algn="r"/>
              </a:tabLst>
            </a:pPr>
            <a:endParaRPr lang="it-IT" dirty="0">
              <a:solidFill>
                <a:srgbClr val="7030A0"/>
              </a:solidFill>
            </a:endParaRPr>
          </a:p>
          <a:p>
            <a:endParaRPr lang="it-IT" dirty="0"/>
          </a:p>
        </p:txBody>
      </p:sp>
    </p:spTree>
    <p:extLst>
      <p:ext uri="{BB962C8B-B14F-4D97-AF65-F5344CB8AC3E}">
        <p14:creationId xmlns:p14="http://schemas.microsoft.com/office/powerpoint/2010/main" val="357011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Oggetto: precisazioni</a:t>
            </a:r>
          </a:p>
        </p:txBody>
      </p:sp>
      <p:sp>
        <p:nvSpPr>
          <p:cNvPr id="3" name="Segnaposto contenuto 2"/>
          <p:cNvSpPr>
            <a:spLocks noGrp="1"/>
          </p:cNvSpPr>
          <p:nvPr>
            <p:ph idx="1"/>
          </p:nvPr>
        </p:nvSpPr>
        <p:spPr/>
        <p:txBody>
          <a:bodyPr/>
          <a:lstStyle/>
          <a:p>
            <a:r>
              <a:rPr lang="it-IT" dirty="0"/>
              <a:t>diritto di accesso si esercita con riferimento ai documenti amministrativi materialmente esistenti al momento della richiesta e detenuti alla stessa data da una pubblica amministrazione, di cui all'</a:t>
            </a:r>
            <a:r>
              <a:rPr lang="it-IT" dirty="0">
                <a:hlinkClick r:id="rId2"/>
              </a:rPr>
              <a:t>articolo 22, comma 1, lettera e), della legge</a:t>
            </a:r>
            <a:r>
              <a:rPr lang="it-IT" dirty="0"/>
              <a:t>, </a:t>
            </a:r>
          </a:p>
          <a:p>
            <a:r>
              <a:rPr lang="it-IT" dirty="0"/>
              <a:t>nei confronti dell'autorità competente a formare l'atto conclusivo o a detenerlo stabilmente. </a:t>
            </a:r>
          </a:p>
          <a:p>
            <a:r>
              <a:rPr lang="it-IT" dirty="0"/>
              <a:t>La pubblica amministrazione non è tenuta ad elaborare dati o fornire notizie in suo possesso al fine di soddisfare le richieste di accesso ex L. 241/1990.</a:t>
            </a:r>
          </a:p>
        </p:txBody>
      </p:sp>
    </p:spTree>
    <p:extLst>
      <p:ext uri="{BB962C8B-B14F-4D97-AF65-F5344CB8AC3E}">
        <p14:creationId xmlns:p14="http://schemas.microsoft.com/office/powerpoint/2010/main" val="78881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Destinatari – legittimati passivi (art. 22, c. 1, </a:t>
            </a:r>
            <a:r>
              <a:rPr lang="it-IT" dirty="0" err="1"/>
              <a:t>lett</a:t>
            </a:r>
            <a:r>
              <a:rPr lang="it-IT" dirty="0"/>
              <a:t>. e  art. 23)</a:t>
            </a:r>
          </a:p>
        </p:txBody>
      </p:sp>
      <p:sp>
        <p:nvSpPr>
          <p:cNvPr id="3" name="Segnaposto contenuto 2"/>
          <p:cNvSpPr>
            <a:spLocks noGrp="1"/>
          </p:cNvSpPr>
          <p:nvPr>
            <p:ph idx="1"/>
          </p:nvPr>
        </p:nvSpPr>
        <p:spPr/>
        <p:txBody>
          <a:bodyPr>
            <a:normAutofit/>
          </a:bodyPr>
          <a:lstStyle/>
          <a:p>
            <a:pPr marL="0" indent="0">
              <a:lnSpc>
                <a:spcPct val="95999"/>
              </a:lnSpc>
            </a:pPr>
            <a:r>
              <a:rPr lang="it-IT" dirty="0"/>
              <a:t> Il diritto di accesso ... si esercita nei confronti delle pubbliche amministrazioni, delle aziende autonome e speciali, degli enti pubblici </a:t>
            </a:r>
          </a:p>
          <a:p>
            <a:pPr marL="0" indent="0">
              <a:lnSpc>
                <a:spcPct val="95999"/>
              </a:lnSpc>
              <a:spcBef>
                <a:spcPts val="0"/>
              </a:spcBef>
              <a:buNone/>
            </a:pPr>
            <a:r>
              <a:rPr lang="it-IT" dirty="0"/>
              <a:t>e dei gestori di pubblici servizi. Il diritto di accesso nei confronti delle </a:t>
            </a:r>
          </a:p>
          <a:p>
            <a:pPr marL="0" indent="0">
              <a:lnSpc>
                <a:spcPct val="95999"/>
              </a:lnSpc>
              <a:spcBef>
                <a:spcPts val="0"/>
              </a:spcBef>
              <a:buNone/>
            </a:pPr>
            <a:r>
              <a:rPr lang="it-IT" dirty="0"/>
              <a:t>Autorità di garanzia e di vigilanza si esercita nell'ambito dei rispettivi </a:t>
            </a:r>
          </a:p>
          <a:p>
            <a:pPr marL="0" indent="0">
              <a:lnSpc>
                <a:spcPct val="95999"/>
              </a:lnSpc>
              <a:spcBef>
                <a:spcPts val="0"/>
              </a:spcBef>
              <a:spcAft>
                <a:spcPts val="316"/>
              </a:spcAft>
              <a:buNone/>
            </a:pPr>
            <a:r>
              <a:rPr lang="it-IT" dirty="0"/>
              <a:t>ordinamenti, secondo quanto previsto dall'articolo 24. </a:t>
            </a:r>
          </a:p>
          <a:p>
            <a:pPr marL="0" indent="0">
              <a:lnSpc>
                <a:spcPct val="95999"/>
              </a:lnSpc>
              <a:spcBef>
                <a:spcPts val="0"/>
              </a:spcBef>
              <a:spcAft>
                <a:spcPts val="316"/>
              </a:spcAft>
              <a:buNone/>
            </a:pPr>
            <a:endParaRPr lang="it-IT" dirty="0"/>
          </a:p>
          <a:p>
            <a:pPr marL="0" indent="0">
              <a:lnSpc>
                <a:spcPct val="95999"/>
              </a:lnSpc>
              <a:spcBef>
                <a:spcPts val="0"/>
              </a:spcBef>
              <a:spcAft>
                <a:spcPts val="316"/>
              </a:spcAft>
              <a:buNone/>
            </a:pPr>
            <a:r>
              <a:rPr lang="it-IT" dirty="0"/>
              <a:t>Ai fini del diritto di acceso per pubblica amministrazione si interne </a:t>
            </a:r>
          </a:p>
          <a:p>
            <a:pPr marL="0" indent="0">
              <a:lnSpc>
                <a:spcPct val="95999"/>
              </a:lnSpc>
              <a:spcBef>
                <a:spcPts val="0"/>
              </a:spcBef>
              <a:spcAft>
                <a:spcPts val="316"/>
              </a:spcAft>
              <a:buNone/>
            </a:pPr>
            <a:r>
              <a:rPr lang="it-IT" b="1" dirty="0">
                <a:solidFill>
                  <a:srgbClr val="00B0F0"/>
                </a:solidFill>
              </a:rPr>
              <a:t>Tutti i soggetti di diritto pubblico e i soggetti di diritto privato limitatamente alla loro attività di pubblico interesse disciplinata dal diritto nazionale e comunitario</a:t>
            </a:r>
            <a:r>
              <a:rPr lang="it-IT" dirty="0"/>
              <a:t> </a:t>
            </a:r>
          </a:p>
          <a:p>
            <a:pPr marL="0" indent="0">
              <a:lnSpc>
                <a:spcPct val="95999"/>
              </a:lnSpc>
              <a:spcBef>
                <a:spcPts val="0"/>
              </a:spcBef>
              <a:spcAft>
                <a:spcPts val="316"/>
              </a:spcAft>
            </a:pPr>
            <a:endParaRPr lang="it-IT" sz="400" spc="-26" dirty="0">
              <a:solidFill>
                <a:srgbClr val="000000"/>
              </a:solidFill>
              <a:latin typeface="Bookman Old Style" panose="22635452340000000000" pitchFamily="1"/>
            </a:endParaRPr>
          </a:p>
          <a:p>
            <a:endParaRPr lang="it-IT" dirty="0"/>
          </a:p>
        </p:txBody>
      </p:sp>
    </p:spTree>
    <p:extLst>
      <p:ext uri="{BB962C8B-B14F-4D97-AF65-F5344CB8AC3E}">
        <p14:creationId xmlns:p14="http://schemas.microsoft.com/office/powerpoint/2010/main" val="32750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Limiti al diritto di accesso (art. 24)</a:t>
            </a:r>
          </a:p>
        </p:txBody>
      </p:sp>
      <p:sp>
        <p:nvSpPr>
          <p:cNvPr id="3" name="Segnaposto contenuto 2"/>
          <p:cNvSpPr>
            <a:spLocks noGrp="1"/>
          </p:cNvSpPr>
          <p:nvPr>
            <p:ph idx="1"/>
          </p:nvPr>
        </p:nvSpPr>
        <p:spPr>
          <a:xfrm>
            <a:off x="802369" y="1850339"/>
            <a:ext cx="10515600" cy="4351338"/>
          </a:xfrm>
        </p:spPr>
        <p:txBody>
          <a:bodyPr/>
          <a:lstStyle/>
          <a:p>
            <a:pPr algn="ctr"/>
            <a:r>
              <a:rPr lang="it-IT" dirty="0"/>
              <a:t>DUPLICE TIPOLOGIA DI LIMITI</a:t>
            </a:r>
          </a:p>
          <a:p>
            <a:endParaRPr lang="it-IT" dirty="0"/>
          </a:p>
          <a:p>
            <a:endParaRPr lang="it-IT" dirty="0"/>
          </a:p>
          <a:p>
            <a:endParaRPr lang="it-IT" dirty="0"/>
          </a:p>
          <a:p>
            <a:r>
              <a:rPr lang="it-IT" sz="2000" dirty="0">
                <a:solidFill>
                  <a:srgbClr val="FF0000"/>
                </a:solidFill>
              </a:rPr>
              <a:t>TASSATIVI O OBBLIGATORI                                                                         </a:t>
            </a:r>
            <a:r>
              <a:rPr lang="it-IT" sz="2000" dirty="0">
                <a:solidFill>
                  <a:srgbClr val="002060"/>
                </a:solidFill>
              </a:rPr>
              <a:t>FACOLTATIVI O EVENTUALI</a:t>
            </a:r>
          </a:p>
          <a:p>
            <a:pPr marL="0" indent="0">
              <a:buNone/>
            </a:pPr>
            <a:r>
              <a:rPr lang="it-IT" sz="2000" dirty="0">
                <a:solidFill>
                  <a:srgbClr val="C00000"/>
                </a:solidFill>
              </a:rPr>
              <a:t>(previsti dal legislatore per preminenti interessi)                                 </a:t>
            </a:r>
            <a:r>
              <a:rPr lang="it-IT" sz="2000" dirty="0"/>
              <a:t>(previsti dalla PA caso per caso)</a:t>
            </a:r>
          </a:p>
          <a:p>
            <a:pPr marL="0" indent="0">
              <a:buNone/>
            </a:pPr>
            <a:endParaRPr lang="it-IT" sz="2000" dirty="0"/>
          </a:p>
          <a:p>
            <a:endParaRPr lang="it-IT" sz="2000" dirty="0"/>
          </a:p>
          <a:p>
            <a:endParaRPr lang="it-IT" dirty="0"/>
          </a:p>
          <a:p>
            <a:endParaRPr lang="it-IT" dirty="0"/>
          </a:p>
        </p:txBody>
      </p:sp>
      <p:sp>
        <p:nvSpPr>
          <p:cNvPr id="5" name="Freccia in giù 4"/>
          <p:cNvSpPr/>
          <p:nvPr/>
        </p:nvSpPr>
        <p:spPr>
          <a:xfrm rot="3331764">
            <a:off x="1664043" y="2529016"/>
            <a:ext cx="459919" cy="988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rot="19047306">
            <a:off x="8822723" y="234188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465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LIMITI TASSATIVI (art. 24, c. 1)</a:t>
            </a:r>
          </a:p>
        </p:txBody>
      </p:sp>
      <p:sp>
        <p:nvSpPr>
          <p:cNvPr id="3" name="Segnaposto contenuto 2"/>
          <p:cNvSpPr>
            <a:spLocks noGrp="1"/>
          </p:cNvSpPr>
          <p:nvPr>
            <p:ph idx="1"/>
          </p:nvPr>
        </p:nvSpPr>
        <p:spPr/>
        <p:txBody>
          <a:bodyPr>
            <a:normAutofit fontScale="77500" lnSpcReduction="20000"/>
          </a:bodyPr>
          <a:lstStyle/>
          <a:p>
            <a:r>
              <a:rPr lang="it-IT" dirty="0"/>
              <a:t>1. Il diritto di accesso è escluso:</a:t>
            </a:r>
          </a:p>
          <a:p>
            <a:r>
              <a:rPr lang="it-IT" dirty="0"/>
              <a:t>a) per i documenti coperti da segreto di Stato ai sensi della legge 24 ottobre 1977, n. 801, e successive modificazioni, e nei casi di segreto o di divieto di divulgazione espressamente previsti dalla legge, dal regolamento governativo di cui al comma 6 e dalle pubbliche amministrazioni ai sensi del comma 2 del presente articolo;</a:t>
            </a:r>
          </a:p>
          <a:p>
            <a:r>
              <a:rPr lang="it-IT" dirty="0"/>
              <a:t>b) nei procedimenti tributari, per i quali restano ferme le particolari norme che li regolano;</a:t>
            </a:r>
          </a:p>
          <a:p>
            <a:r>
              <a:rPr lang="it-IT" dirty="0"/>
              <a:t>c) nei confronti dell'attività della pubblica amministrazione diretta all'emanazione di atti normativi, amministrativi generali, di pianificazione e di programmazione, per i quali restano ferme le particolari norme che ne regolano la formazione;</a:t>
            </a:r>
          </a:p>
          <a:p>
            <a:r>
              <a:rPr lang="it-IT" dirty="0"/>
              <a:t>d) nei procedimenti selettivi, nei confronti dei documenti amministrativi contenenti informazioni di carattere psicoattitudinale relativi a terzi.</a:t>
            </a:r>
          </a:p>
          <a:p>
            <a:r>
              <a:rPr lang="it-IT" dirty="0"/>
              <a:t>2. Le singole pubbliche amministrazioni individuano le categorie di documenti da esse formati o comunque rientranti nella loro disponibilità sottratti all'accesso ai sensi del comma 1.</a:t>
            </a:r>
          </a:p>
          <a:p>
            <a:endParaRPr lang="it-IT" dirty="0"/>
          </a:p>
        </p:txBody>
      </p:sp>
    </p:spTree>
    <p:extLst>
      <p:ext uri="{BB962C8B-B14F-4D97-AF65-F5344CB8AC3E}">
        <p14:creationId xmlns:p14="http://schemas.microsoft.com/office/powerpoint/2010/main" val="133844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708" y="57667"/>
            <a:ext cx="11862487" cy="551934"/>
          </a:xfrm>
        </p:spPr>
        <p:txBody>
          <a:bodyPr>
            <a:normAutofit fontScale="90000"/>
          </a:bodyPr>
          <a:lstStyle/>
          <a:p>
            <a:r>
              <a:rPr lang="it-IT" sz="3600" u="sng" dirty="0" err="1">
                <a:hlinkClick r:id="rId2" tooltip="Tar Toscana, sez. I, 8 ottobre 2018, n. 1269 – Pres. Atzeni, Est. Gisondi"/>
              </a:rPr>
              <a:t>T.a.r</a:t>
            </a:r>
            <a:r>
              <a:rPr lang="it-IT" sz="3600" u="sng" dirty="0">
                <a:hlinkClick r:id="rId2" tooltip="Tar Toscana, sez. I, 8 ottobre 2018, n. 1269 – Pres. Atzeni, Est. Gisondi"/>
              </a:rPr>
              <a:t>. per la Toscana, sezione I, sentenza 8 ottobre 2018</a:t>
            </a:r>
            <a:endParaRPr lang="it-IT" sz="3600" dirty="0"/>
          </a:p>
        </p:txBody>
      </p:sp>
      <p:sp>
        <p:nvSpPr>
          <p:cNvPr id="3" name="Segnaposto contenuto 2"/>
          <p:cNvSpPr>
            <a:spLocks noGrp="1"/>
          </p:cNvSpPr>
          <p:nvPr>
            <p:ph idx="1"/>
          </p:nvPr>
        </p:nvSpPr>
        <p:spPr>
          <a:xfrm>
            <a:off x="0" y="609601"/>
            <a:ext cx="12060195" cy="6248399"/>
          </a:xfrm>
        </p:spPr>
        <p:txBody>
          <a:bodyPr>
            <a:normAutofit fontScale="62500" lnSpcReduction="20000"/>
          </a:bodyPr>
          <a:lstStyle/>
          <a:p>
            <a:endParaRPr lang="it-IT" dirty="0"/>
          </a:p>
          <a:p>
            <a:pPr algn="just"/>
            <a:r>
              <a:rPr lang="it-IT" sz="3200" i="1" dirty="0"/>
              <a:t>E’ legittimo il diniego di accesso ai dati relativi ad un rapporto di adozione, potendo solo l’Autorità giudiziaria ordinaria rimuovere il relativo divieto.</a:t>
            </a:r>
          </a:p>
          <a:p>
            <a:pPr algn="just"/>
            <a:r>
              <a:rPr lang="it-IT" sz="3200" dirty="0"/>
              <a:t> La ricorrente premesso di aver abbandonato la figlia in giovane età subito dopo il parto e che la stessa sarebbe stata presumibilmente affidata in adozione, volendo oggi conoscerne la identità ha formulato istanza di accesso agli atti all’Azienda ospedaliera -OMISSIS- di -OMISSIS- ove partorì, e all’Ufficio anagrafe dell’omonimo Comune, ricevendone diniego. Entrambi gli enti destinatari dell’istanza hanno fatto valere il disposto dell’art. 28 comma 3 secondo cui l'ufficiale di stato civile, l'ufficiale di anagrafe e qualsiasi altro ente pubblico o privato, autorità o pubblico ufficio debbono rifiutarsi di fornire notizie, informazioni, certificazioni, estratti o copie dai quali possa comunque risultare il rapporto di adozione, salvo autorizzazione espressa dell'autorità giudiziaria. Avverso i provvedimenti negativi insorge l’istante osservando che il divieto di ostensione previsto dalla menzionata norma sarebbe stato reso meno rigido dalla Corte costituzionale nei confronti del figlio che voglia conoscere la identità dei genitori naturali e la stessa regola dovrebbe, quindi, valere anche nella situazione inversa.</a:t>
            </a:r>
          </a:p>
          <a:p>
            <a:pPr algn="just"/>
            <a:r>
              <a:rPr lang="it-IT" sz="3200" dirty="0"/>
              <a:t>Ha ricordato il Tar che il diritto di accesso è escluso nei casi in cui la legge preveda un divieto di divulgazione dei dati contenuti nei documenti di cui si intenda ottenere l’ostensione (art. 24, comma 1, l. n. 241 del 1990). Nella specie il comma 3 dell’art. 28, l. n. 184 del 1983 prevede appunto un divieto di divulgazione degli atti da cui possano ricavarsi notizie relative ad un rapporto di adozione che solo attraverso la autorizzazione della Autorità giudiziaria ordinaria può essere rimosso.</a:t>
            </a:r>
          </a:p>
          <a:p>
            <a:pPr algn="just"/>
            <a:r>
              <a:rPr lang="it-IT" sz="3200" dirty="0"/>
              <a:t>Ha aggiunto il Tar che le questioni afferenti la costituzionalità della norma non possono essere prese in considerazione in questa sede. La menzionata norma infatti rimette al giudice ordinario in sede di volontaria giurisdizione la tutela della riservatezza dell’adottato. E’ a tale plesso giurisdizionale che spetta pertanto sollevare la questione di costituzionalità della norma innanzi alla Consulta ancorché si pronunci come giudice della tutela (Corte </a:t>
            </a:r>
            <a:r>
              <a:rPr lang="it-IT" sz="3200" dirty="0" err="1"/>
              <a:t>cost</a:t>
            </a:r>
            <a:r>
              <a:rPr lang="it-IT" sz="3200" dirty="0"/>
              <a:t>. n. 464 del 1997) e/o in sede di volontaria giurisdizione (Corte </a:t>
            </a:r>
            <a:r>
              <a:rPr lang="it-IT" sz="3200" dirty="0" err="1"/>
              <a:t>cost</a:t>
            </a:r>
            <a:r>
              <a:rPr lang="it-IT" sz="3200" dirty="0"/>
              <a:t>. n. 24 del 1958). Operare una remissione in questa sede non sarebbe, invece, possibile per difetto di rilevanza della questione, posto che in ogni caso il giudice amministrativo non potrebbe ordinare l’ostensione degli atti in difetto di autorizzazione della </a:t>
            </a:r>
            <a:r>
              <a:rPr lang="it-IT" sz="3200" dirty="0" err="1"/>
              <a:t>a.g.o</a:t>
            </a:r>
            <a:r>
              <a:rPr lang="it-IT" sz="3200" dirty="0"/>
              <a:t> alla quale, peraltro, è già stata chiesta con esito negativo dalla interessata.</a:t>
            </a:r>
          </a:p>
          <a:p>
            <a:pPr algn="just"/>
            <a:endParaRPr lang="it-IT" sz="3200" dirty="0"/>
          </a:p>
        </p:txBody>
      </p:sp>
    </p:spTree>
    <p:extLst>
      <p:ext uri="{BB962C8B-B14F-4D97-AF65-F5344CB8AC3E}">
        <p14:creationId xmlns:p14="http://schemas.microsoft.com/office/powerpoint/2010/main" val="376006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LIMITI TASSATIVI (art. 24, c. 6)</a:t>
            </a:r>
          </a:p>
        </p:txBody>
      </p:sp>
      <p:sp>
        <p:nvSpPr>
          <p:cNvPr id="3" name="Segnaposto contenuto 2"/>
          <p:cNvSpPr>
            <a:spLocks noGrp="1"/>
          </p:cNvSpPr>
          <p:nvPr>
            <p:ph idx="1"/>
          </p:nvPr>
        </p:nvSpPr>
        <p:spPr>
          <a:xfrm>
            <a:off x="1" y="1825624"/>
            <a:ext cx="11353800" cy="5093921"/>
          </a:xfrm>
        </p:spPr>
        <p:txBody>
          <a:bodyPr>
            <a:normAutofit fontScale="70000" lnSpcReduction="20000"/>
          </a:bodyPr>
          <a:lstStyle/>
          <a:p>
            <a:r>
              <a:rPr lang="it-IT" dirty="0"/>
              <a:t> Con regolamento, adottato ai sensi dell'articolo 17, comma 2, della legge 23 agosto 1988, n. 400, il Governo può prevedere casi di sottrazione all'accesso di documenti amministrativi:</a:t>
            </a:r>
          </a:p>
          <a:p>
            <a:r>
              <a:rPr lang="it-IT" dirty="0"/>
              <a:t>a) quando, al di fuori delle ipotesi disciplinate dall'articolo 12 della legge 24 ottobre 1977, n. 801, dalla loro divulgazione possa derivare una lesione, specifica e individuata, alla sicurezza e alla difesa nazionale, all'esercizio della sovranità nazionale e alla continuità e alla correttezza delle relazioni internazionali, con particolare riferimento alle ipotesi previste dai trattati e dalle relative leggi di attuazione;</a:t>
            </a:r>
          </a:p>
          <a:p>
            <a:r>
              <a:rPr lang="it-IT" dirty="0"/>
              <a:t>b) quando l'accesso possa arrecare pregiudizio ai processi di formazione, di determinazione e di attuazione della politica monetaria e valutaria;</a:t>
            </a:r>
          </a:p>
          <a:p>
            <a:r>
              <a:rPr lang="it-IT" dirty="0"/>
              <a:t>c) quando i documenti riguardino le strutture, i mezzi, le dotazioni, il personale e le azioni strettamente strumentali alla tutela dell'ordine pubblico, alla prevenzione e alla repressione della criminalità con particolare riferimento alle tecniche investigative, alla identità delle fonti di informazione e alla sicurezza dei beni e delle persone coinvolte, all'attività di polizia giudiziaria e di conduzione delle indagini;</a:t>
            </a:r>
          </a:p>
          <a:p>
            <a:r>
              <a:rPr lang="it-IT" dirty="0"/>
              <a:t>d) </a:t>
            </a:r>
            <a:r>
              <a:rPr lang="it-IT" dirty="0">
                <a:solidFill>
                  <a:srgbClr val="FF0000"/>
                </a:solidFill>
              </a:rPr>
              <a:t>quando i documenti riguardino la vita privata o la riservatezza di persone fisiche, persone giuridiche, gruppi, imprese e associazioni, con particolare riferimento agli interessi epistolare, sanitario, professionale, finanziario, industriale e commerciale di cui siano in concreto titolari, ancorché i relativi dati siano forniti all'amministrazione dagli stessi soggetti cui si riferiscono;</a:t>
            </a:r>
          </a:p>
          <a:p>
            <a:r>
              <a:rPr lang="it-IT" dirty="0"/>
              <a:t>e) quando i documenti riguardino l'attività in corso di contrattazione collettiva nazionale di lavoro e gli atti interni connessi all'espletamento del relativo mandato.</a:t>
            </a:r>
          </a:p>
          <a:p>
            <a:endParaRPr lang="it-IT" dirty="0"/>
          </a:p>
        </p:txBody>
      </p:sp>
    </p:spTree>
    <p:extLst>
      <p:ext uri="{BB962C8B-B14F-4D97-AF65-F5344CB8AC3E}">
        <p14:creationId xmlns:p14="http://schemas.microsoft.com/office/powerpoint/2010/main" val="364656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Trasparenza e riservatezza</a:t>
            </a:r>
          </a:p>
        </p:txBody>
      </p:sp>
      <p:sp>
        <p:nvSpPr>
          <p:cNvPr id="3" name="Segnaposto contenuto 2"/>
          <p:cNvSpPr>
            <a:spLocks noGrp="1"/>
          </p:cNvSpPr>
          <p:nvPr>
            <p:ph idx="1"/>
          </p:nvPr>
        </p:nvSpPr>
        <p:spPr>
          <a:xfrm>
            <a:off x="527538" y="1825624"/>
            <a:ext cx="10826262" cy="4759813"/>
          </a:xfrm>
        </p:spPr>
        <p:txBody>
          <a:bodyPr>
            <a:normAutofit fontScale="70000" lnSpcReduction="20000"/>
          </a:bodyPr>
          <a:lstStyle/>
          <a:p>
            <a:pPr algn="just">
              <a:lnSpc>
                <a:spcPct val="120000"/>
              </a:lnSpc>
            </a:pPr>
            <a:r>
              <a:rPr lang="it-IT" b="1" dirty="0"/>
              <a:t>Art. 24</a:t>
            </a:r>
            <a:r>
              <a:rPr lang="it-IT" sz="2900" b="1" dirty="0"/>
              <a:t>, c. 7</a:t>
            </a:r>
            <a:r>
              <a:rPr lang="it-IT" sz="2900" dirty="0"/>
              <a:t>: Deve comunque essere garantito ai richiedenti l'accesso ai documenti amministrativi la cui conoscenza sia necessaria per curare o per difendere i propri interessi giuridici. Nel caso di documenti contenenti dati sensibili e giudiziari, l'accesso è consentito nei limiti in cui sia strettamente indispensabile e nei termini previsti dall'articolo 60 del decreto legislativo 30 giugno 2003, n. 196, in caso di dati idonei a rivelare lo stato di salute e la vita sessuale.</a:t>
            </a:r>
          </a:p>
          <a:p>
            <a:pPr marL="0" indent="0" algn="just">
              <a:lnSpc>
                <a:spcPct val="120000"/>
              </a:lnSpc>
              <a:spcBef>
                <a:spcPts val="789"/>
              </a:spcBef>
            </a:pPr>
            <a:r>
              <a:rPr lang="it-IT" sz="2900" b="1" dirty="0"/>
              <a:t>Art. 60 </a:t>
            </a:r>
            <a:r>
              <a:rPr lang="it-IT" sz="2900" b="1" dirty="0" err="1"/>
              <a:t>d.lgs</a:t>
            </a:r>
            <a:r>
              <a:rPr lang="it-IT" sz="2900" b="1" dirty="0"/>
              <a:t> n. 196/03</a:t>
            </a:r>
            <a:r>
              <a:rPr lang="it-IT" sz="2900" dirty="0"/>
              <a:t>, recante il </a:t>
            </a:r>
            <a:r>
              <a:rPr lang="it-IT" sz="2900" dirty="0">
                <a:solidFill>
                  <a:srgbClr val="FF0000"/>
                </a:solidFill>
              </a:rPr>
              <a:t>Codice in materia di protezione dei dati personali </a:t>
            </a:r>
            <a:r>
              <a:rPr lang="it-IT" sz="2900" dirty="0"/>
              <a:t>o Codice privacy (dopo L. n. 675/1996 recante «Tutela delle persone e di altri soggetti rispetto al trattamento </a:t>
            </a:r>
            <a:r>
              <a:rPr lang="it-IT" sz="2900" dirty="0" err="1"/>
              <a:t>deidati</a:t>
            </a:r>
            <a:r>
              <a:rPr lang="it-IT" sz="2900" dirty="0"/>
              <a:t> personali» e  D.lgs. n. 135/1999 recante «Disposizioni integrative della legge 31 dicembre 1996, n. 675, sul trattamento di dati sensibili da parte dei soggetti  pubblici»): Quando il trattamento concerne dati idonei a rivelare lo stato di salute o la  vita sessuale, il trattamento è consentito se la situazione giuridicamente rilevante che si intende tutelare con la richiesta di accesso ai documenti amministrativi è di rango almeno pari ai diritti dell'interessato, ovvero consiste in un diritto della personalità o in un altro diritto o libertà  fondamentale e inviolabile. </a:t>
            </a:r>
          </a:p>
          <a:p>
            <a:endParaRPr lang="it-IT" dirty="0"/>
          </a:p>
          <a:p>
            <a:endParaRPr lang="it-IT" dirty="0"/>
          </a:p>
        </p:txBody>
      </p:sp>
    </p:spTree>
    <p:extLst>
      <p:ext uri="{BB962C8B-B14F-4D97-AF65-F5344CB8AC3E}">
        <p14:creationId xmlns:p14="http://schemas.microsoft.com/office/powerpoint/2010/main" val="65059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6862" y="365125"/>
            <a:ext cx="10966938" cy="1325563"/>
          </a:xfrm>
        </p:spPr>
        <p:txBody>
          <a:bodyPr/>
          <a:lstStyle/>
          <a:p>
            <a:r>
              <a:rPr lang="it-IT" dirty="0"/>
              <a:t>Bilanciamento in concreto tra accesso e privacy</a:t>
            </a:r>
          </a:p>
        </p:txBody>
      </p:sp>
      <p:sp>
        <p:nvSpPr>
          <p:cNvPr id="3" name="Segnaposto contenuto 2"/>
          <p:cNvSpPr>
            <a:spLocks noGrp="1"/>
          </p:cNvSpPr>
          <p:nvPr>
            <p:ph idx="1"/>
          </p:nvPr>
        </p:nvSpPr>
        <p:spPr/>
        <p:txBody>
          <a:bodyPr>
            <a:normAutofit fontScale="92500" lnSpcReduction="20000"/>
          </a:bodyPr>
          <a:lstStyle/>
          <a:p>
            <a:r>
              <a:rPr lang="it-IT" dirty="0"/>
              <a:t>per i </a:t>
            </a:r>
            <a:r>
              <a:rPr lang="it-IT" b="1" dirty="0"/>
              <a:t>dati comuni</a:t>
            </a:r>
            <a:r>
              <a:rPr lang="it-IT" dirty="0"/>
              <a:t>, è sufficiente dimostrare la presenza di un interesse diretto, concreto ed attuale;</a:t>
            </a:r>
          </a:p>
          <a:p>
            <a:br>
              <a:rPr lang="it-IT" dirty="0"/>
            </a:br>
            <a:r>
              <a:rPr lang="it-IT" dirty="0"/>
              <a:t> per i </a:t>
            </a:r>
            <a:r>
              <a:rPr lang="it-IT" b="1" dirty="0"/>
              <a:t>dati sensibili</a:t>
            </a:r>
            <a:r>
              <a:rPr lang="it-IT" dirty="0"/>
              <a:t> (origine razziale ed etnica, convinzioni religiose, adesione a </a:t>
            </a:r>
            <a:r>
              <a:rPr lang="it-IT" u="sng" dirty="0">
                <a:hlinkClick r:id="rId2" tooltip="Dizionario Giuridico: Partiti"/>
              </a:rPr>
              <a:t>partiti</a:t>
            </a:r>
            <a:r>
              <a:rPr lang="it-IT" dirty="0"/>
              <a:t>, sindacati, associazioni ed organizzazioni a carattere religioso, politico, filosofico o sindacale), l'ostensione è consentita </a:t>
            </a:r>
            <a:r>
              <a:rPr lang="it-IT" b="1" dirty="0"/>
              <a:t>nei limiti in cui sia strettamente indispensabile per la cura e la difesa degli interessi giuridici dell'istante</a:t>
            </a:r>
            <a:r>
              <a:rPr lang="it-IT" dirty="0"/>
              <a:t>;</a:t>
            </a:r>
          </a:p>
          <a:p>
            <a:br>
              <a:rPr lang="it-IT" dirty="0"/>
            </a:br>
            <a:r>
              <a:rPr lang="it-IT" dirty="0"/>
              <a:t> per i </a:t>
            </a:r>
            <a:r>
              <a:rPr lang="it-IT" b="1" dirty="0"/>
              <a:t>dati sensibilissimi</a:t>
            </a:r>
            <a:r>
              <a:rPr lang="it-IT" dirty="0"/>
              <a:t> (stato di </a:t>
            </a:r>
            <a:r>
              <a:rPr lang="it-IT" u="sng" dirty="0">
                <a:hlinkClick r:id="rId3" tooltip="Dizionario Giuridico: Salute"/>
              </a:rPr>
              <a:t>salute</a:t>
            </a:r>
            <a:r>
              <a:rPr lang="it-IT" dirty="0"/>
              <a:t> e attitudini sessuali di una persona) è necessario dimostrare l'esistenza di un </a:t>
            </a:r>
            <a:r>
              <a:rPr lang="it-IT" b="1" dirty="0"/>
              <a:t>interesse di pari rango</a:t>
            </a:r>
            <a:r>
              <a:rPr lang="it-IT" dirty="0"/>
              <a:t> che giustifichi l'ostensione. In caso di equilibrio tra gli interessi contrapposti, prevale il diritto di accesso.</a:t>
            </a:r>
          </a:p>
          <a:p>
            <a:endParaRPr lang="it-IT" dirty="0"/>
          </a:p>
        </p:txBody>
      </p:sp>
    </p:spTree>
    <p:extLst>
      <p:ext uri="{BB962C8B-B14F-4D97-AF65-F5344CB8AC3E}">
        <p14:creationId xmlns:p14="http://schemas.microsoft.com/office/powerpoint/2010/main" val="204202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Modalità di esercizio del diritto di accesso (art. 25)</a:t>
            </a:r>
            <a:endParaRPr lang="it-IT" dirty="0"/>
          </a:p>
        </p:txBody>
      </p:sp>
      <p:sp>
        <p:nvSpPr>
          <p:cNvPr id="3" name="Segnaposto contenuto 2"/>
          <p:cNvSpPr>
            <a:spLocks noGrp="1"/>
          </p:cNvSpPr>
          <p:nvPr>
            <p:ph idx="1"/>
          </p:nvPr>
        </p:nvSpPr>
        <p:spPr>
          <a:xfrm>
            <a:off x="263769" y="1547446"/>
            <a:ext cx="11737731" cy="5222631"/>
          </a:xfrm>
        </p:spPr>
        <p:txBody>
          <a:bodyPr>
            <a:normAutofit fontScale="85000" lnSpcReduction="20000"/>
          </a:bodyPr>
          <a:lstStyle/>
          <a:p>
            <a:pPr algn="just">
              <a:lnSpc>
                <a:spcPct val="110000"/>
              </a:lnSpc>
            </a:pPr>
            <a:r>
              <a:rPr lang="it-IT" dirty="0"/>
              <a:t>Il diritto di accesso si esercita mediante esame ed estrazione di copia dei documenti amministrativi. L'esame dei documenti è gratuito. Il rilascio di copia è subordinato soltanto al rimborso del costo di riproduzione, salve le disposizioni vigenti in materia di bollo, nonché i diritti di ricerca e di visura. </a:t>
            </a:r>
          </a:p>
          <a:p>
            <a:pPr algn="just">
              <a:lnSpc>
                <a:spcPct val="110000"/>
              </a:lnSpc>
            </a:pPr>
            <a:r>
              <a:rPr lang="it-IT" dirty="0"/>
              <a:t>La richiesta di accesso ai documenti deve essere motivata. Essa deve essere rivolta all'amministrazione che ha formato il documento o che lo detiene stabilmente.</a:t>
            </a:r>
          </a:p>
          <a:p>
            <a:pPr algn="just">
              <a:lnSpc>
                <a:spcPct val="110000"/>
              </a:lnSpc>
            </a:pPr>
            <a:r>
              <a:rPr lang="it-IT" dirty="0"/>
              <a:t>Il rifiuto, il differimento e la limitazione dell'accesso sono ammessi nei casi e nei limiti stabiliti dall'articolo </a:t>
            </a:r>
            <a:r>
              <a:rPr lang="it-IT" dirty="0">
                <a:hlinkClick r:id="rId2" tooltip="Esclusione dal diritto di accesso"/>
              </a:rPr>
              <a:t>24</a:t>
            </a:r>
            <a:r>
              <a:rPr lang="it-IT" dirty="0"/>
              <a:t> e debbono essere motivati.</a:t>
            </a:r>
          </a:p>
          <a:p>
            <a:pPr algn="just">
              <a:lnSpc>
                <a:spcPct val="110000"/>
              </a:lnSpc>
            </a:pPr>
            <a:r>
              <a:rPr lang="it-IT" dirty="0"/>
              <a:t>Art. 5 e 6 DPR 184/2006: accesso formale (Qualora non sia possibile l'accoglimento immediato della richiesta in via informale, ovvero sorgano dubbi sulla legittimazione del richiedente, sulla sua identità, sui suoi poteri rappresentativi, sulla sussistenza dell'interesse alla stregua delle informazioni e delle documentazioni fornite, sull'accessibilità del documento o sull'esistenza di controinteressati) ed informale (anche verbale  e senza controinteressati)</a:t>
            </a:r>
          </a:p>
          <a:p>
            <a:endParaRPr lang="it-IT" dirty="0"/>
          </a:p>
          <a:p>
            <a:endParaRPr lang="it-IT" dirty="0"/>
          </a:p>
        </p:txBody>
      </p:sp>
    </p:spTree>
    <p:extLst>
      <p:ext uri="{BB962C8B-B14F-4D97-AF65-F5344CB8AC3E}">
        <p14:creationId xmlns:p14="http://schemas.microsoft.com/office/powerpoint/2010/main" val="228632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0"/>
          </p:nvPr>
        </p:nvSpPr>
        <p:spPr>
          <a:xfrm>
            <a:off x="1779306" y="420130"/>
            <a:ext cx="8361472" cy="2557529"/>
          </a:xfrm>
        </p:spPr>
        <p:txBody>
          <a:bodyPr>
            <a:normAutofit/>
          </a:bodyPr>
          <a:lstStyle/>
          <a:p>
            <a:pPr marL="1362502" algn="ctr">
              <a:lnSpc>
                <a:spcPts val="2104"/>
              </a:lnSpc>
              <a:buNone/>
            </a:pPr>
            <a:r>
              <a:rPr lang="it-IT" b="1" spc="-18" dirty="0">
                <a:solidFill>
                  <a:srgbClr val="000000"/>
                </a:solidFill>
                <a:latin typeface="Times New Roman" panose="22635452340000000000" pitchFamily="1"/>
              </a:rPr>
              <a:t>Parte I -  La disciplina generale</a:t>
            </a:r>
          </a:p>
          <a:p>
            <a:pPr marL="1362502" algn="ctr">
              <a:lnSpc>
                <a:spcPts val="2104"/>
              </a:lnSpc>
            </a:pPr>
            <a:endParaRPr lang="it-IT" b="1" spc="-18" dirty="0">
              <a:solidFill>
                <a:srgbClr val="000000"/>
              </a:solidFill>
              <a:latin typeface="Times New Roman" panose="22635452340000000000" pitchFamily="1"/>
            </a:endParaRPr>
          </a:p>
          <a:p>
            <a:pPr marL="1362502" algn="ctr">
              <a:lnSpc>
                <a:spcPts val="2104"/>
              </a:lnSpc>
            </a:pPr>
            <a:r>
              <a:rPr lang="it-IT" b="1" spc="-18" dirty="0">
                <a:solidFill>
                  <a:srgbClr val="000000"/>
                </a:solidFill>
                <a:latin typeface="Times New Roman" panose="22635452340000000000" pitchFamily="1"/>
              </a:rPr>
              <a:t>LEGGE 7 AGOSTO 1990, N. 241</a:t>
            </a:r>
            <a:r>
              <a:rPr lang="it-IT" sz="200" b="1" spc="-18" dirty="0">
                <a:solidFill>
                  <a:srgbClr val="000000"/>
                </a:solidFill>
                <a:latin typeface="Bookman Old Style" panose="22635452340000000000" pitchFamily="1"/>
              </a:rPr>
              <a:t> </a:t>
            </a:r>
          </a:p>
          <a:p>
            <a:pPr marL="0" algn="ctr">
              <a:lnSpc>
                <a:spcPts val="2367"/>
              </a:lnSpc>
            </a:pPr>
            <a:r>
              <a:rPr lang="it-IT" spc="-57" dirty="0">
                <a:solidFill>
                  <a:srgbClr val="000000"/>
                </a:solidFill>
                <a:latin typeface="Times New Roman" panose="22635452340000000000" pitchFamily="1"/>
              </a:rPr>
              <a:t>"Nuove norme in materia di procedimento amministrativo e</a:t>
            </a:r>
            <a:r>
              <a:rPr lang="it-IT" sz="200" spc="-57" dirty="0">
                <a:solidFill>
                  <a:srgbClr val="000000"/>
                </a:solidFill>
                <a:latin typeface="Bookman Old Style" panose="22635452340000000000" pitchFamily="1"/>
              </a:rPr>
              <a:t> </a:t>
            </a:r>
          </a:p>
          <a:p>
            <a:pPr marL="200368" algn="ctr">
              <a:lnSpc>
                <a:spcPts val="2016"/>
              </a:lnSpc>
              <a:spcBef>
                <a:spcPts val="631"/>
              </a:spcBef>
              <a:buNone/>
            </a:pPr>
            <a:r>
              <a:rPr lang="it-IT" spc="-35" dirty="0">
                <a:solidFill>
                  <a:srgbClr val="000000"/>
                </a:solidFill>
                <a:latin typeface="Times New Roman" panose="22635452340000000000" pitchFamily="1"/>
              </a:rPr>
              <a:t>di </a:t>
            </a:r>
            <a:r>
              <a:rPr lang="it-IT" b="1" u="sng" spc="-35" dirty="0">
                <a:solidFill>
                  <a:srgbClr val="000000"/>
                </a:solidFill>
                <a:latin typeface="Times New Roman" panose="22635452340000000000" pitchFamily="1"/>
              </a:rPr>
              <a:t>diritto di accesso ai documenti amministrativi</a:t>
            </a:r>
            <a:r>
              <a:rPr lang="it-IT" spc="-35" dirty="0">
                <a:solidFill>
                  <a:srgbClr val="000000"/>
                </a:solidFill>
                <a:latin typeface="Times New Roman" panose="22635452340000000000" pitchFamily="1"/>
              </a:rPr>
              <a:t>"</a:t>
            </a:r>
            <a:r>
              <a:rPr lang="it-IT" sz="200" spc="-35" dirty="0">
                <a:solidFill>
                  <a:srgbClr val="000000"/>
                </a:solidFill>
                <a:latin typeface="Bookman Old Style" panose="22635452340000000000" pitchFamily="1"/>
              </a:rPr>
              <a:t> </a:t>
            </a:r>
          </a:p>
          <a:p>
            <a:pPr algn="ctr"/>
            <a:r>
              <a:rPr lang="it-IT" spc="-44" dirty="0">
                <a:solidFill>
                  <a:srgbClr val="000000"/>
                </a:solidFill>
                <a:latin typeface="Times New Roman" panose="22635452340000000000" pitchFamily="1"/>
              </a:rPr>
              <a:t>Capo V - Accesso ai documenti amministrativi</a:t>
            </a:r>
            <a:r>
              <a:rPr lang="it-IT" sz="200" spc="-44" dirty="0">
                <a:solidFill>
                  <a:srgbClr val="000000"/>
                </a:solidFill>
                <a:latin typeface="Bookman Old Style" panose="22635452340000000000" pitchFamily="1"/>
              </a:rPr>
              <a:t> </a:t>
            </a:r>
          </a:p>
        </p:txBody>
      </p:sp>
      <p:sp>
        <p:nvSpPr>
          <p:cNvPr id="3" name="Segnaposto testo 2"/>
          <p:cNvSpPr>
            <a:spLocks noGrp="1"/>
          </p:cNvSpPr>
          <p:nvPr>
            <p:ph type="body" idx="10"/>
          </p:nvPr>
        </p:nvSpPr>
        <p:spPr>
          <a:xfrm>
            <a:off x="1779306" y="3450604"/>
            <a:ext cx="8493278" cy="1116981"/>
          </a:xfrm>
        </p:spPr>
        <p:txBody>
          <a:bodyPr>
            <a:normAutofit fontScale="77500" lnSpcReduction="20000"/>
          </a:bodyPr>
          <a:lstStyle/>
          <a:p>
            <a:pPr marL="1522796" algn="ctr">
              <a:lnSpc>
                <a:spcPts val="2104"/>
              </a:lnSpc>
            </a:pPr>
            <a:r>
              <a:rPr lang="it-IT" b="1" spc="-44" dirty="0">
                <a:solidFill>
                  <a:srgbClr val="000000"/>
                </a:solidFill>
                <a:latin typeface="Times New Roman" panose="22635452340000000000" pitchFamily="1"/>
              </a:rPr>
              <a:t>Legge 11 febbraio 2005, n.15</a:t>
            </a:r>
            <a:r>
              <a:rPr lang="it-IT" sz="200" b="1" spc="-44" dirty="0">
                <a:solidFill>
                  <a:srgbClr val="000000"/>
                </a:solidFill>
                <a:latin typeface="Bookman Old Style" panose="22635452340000000000" pitchFamily="1"/>
              </a:rPr>
              <a:t> </a:t>
            </a:r>
          </a:p>
          <a:p>
            <a:pPr marL="1522796" algn="ctr">
              <a:lnSpc>
                <a:spcPts val="2104"/>
              </a:lnSpc>
            </a:pPr>
            <a:r>
              <a:rPr lang="it-IT" spc="-53" dirty="0">
                <a:solidFill>
                  <a:srgbClr val="000000"/>
                </a:solidFill>
                <a:latin typeface="Times New Roman" panose="22635452340000000000" pitchFamily="1"/>
              </a:rPr>
              <a:t>Modificazioni e integrazioni alla Legge 7 agosto 1990, n. 241,</a:t>
            </a:r>
            <a:r>
              <a:rPr lang="it-IT" sz="200" spc="-53" dirty="0">
                <a:solidFill>
                  <a:srgbClr val="000000"/>
                </a:solidFill>
                <a:latin typeface="Bookman Old Style" panose="22635452340000000000" pitchFamily="1"/>
              </a:rPr>
              <a:t> </a:t>
            </a:r>
          </a:p>
          <a:p>
            <a:pPr algn="ctr">
              <a:spcBef>
                <a:spcPts val="631"/>
              </a:spcBef>
              <a:buNone/>
            </a:pPr>
            <a:r>
              <a:rPr lang="it-IT" spc="-35" dirty="0">
                <a:solidFill>
                  <a:srgbClr val="000000"/>
                </a:solidFill>
                <a:latin typeface="Times New Roman" panose="22635452340000000000" pitchFamily="1"/>
              </a:rPr>
              <a:t>concernenti norme generali sull'azione amministrativa"</a:t>
            </a:r>
            <a:endParaRPr lang="it-IT" sz="200" spc="-35" dirty="0">
              <a:solidFill>
                <a:srgbClr val="000000"/>
              </a:solidFill>
              <a:latin typeface="Bookman Old Style" panose="22635452340000000000" pitchFamily="1"/>
            </a:endParaRPr>
          </a:p>
          <a:p>
            <a:pPr algn="ctr"/>
            <a:endParaRPr lang="it-IT" dirty="0"/>
          </a:p>
        </p:txBody>
      </p:sp>
      <p:sp>
        <p:nvSpPr>
          <p:cNvPr id="4" name="Segnaposto testo 3"/>
          <p:cNvSpPr>
            <a:spLocks noGrp="1"/>
          </p:cNvSpPr>
          <p:nvPr>
            <p:ph type="body" idx="10"/>
          </p:nvPr>
        </p:nvSpPr>
        <p:spPr>
          <a:xfrm>
            <a:off x="576648" y="5040529"/>
            <a:ext cx="10791568" cy="1401459"/>
          </a:xfrm>
        </p:spPr>
        <p:txBody>
          <a:bodyPr>
            <a:normAutofit/>
          </a:bodyPr>
          <a:lstStyle/>
          <a:p>
            <a:pPr marL="1562870" algn="ctr">
              <a:lnSpc>
                <a:spcPts val="2104"/>
              </a:lnSpc>
            </a:pPr>
            <a:r>
              <a:rPr lang="it-IT" b="1" spc="-44" dirty="0">
                <a:solidFill>
                  <a:srgbClr val="000000"/>
                </a:solidFill>
                <a:latin typeface="Times New Roman" panose="22635452340000000000" pitchFamily="1"/>
              </a:rPr>
              <a:t>D.P.R. 12 aprile 2006, n. 184 </a:t>
            </a:r>
            <a:r>
              <a:rPr lang="it-IT" spc="-53" dirty="0">
                <a:solidFill>
                  <a:srgbClr val="000000"/>
                </a:solidFill>
                <a:latin typeface="Times New Roman" panose="22635452340000000000" pitchFamily="1"/>
              </a:rPr>
              <a:t>Regolamento recante disciplina in materia di accesso ai documenti amministrativi  </a:t>
            </a:r>
          </a:p>
          <a:p>
            <a:pPr marL="200368" algn="ctr">
              <a:lnSpc>
                <a:spcPts val="2279"/>
              </a:lnSpc>
              <a:spcBef>
                <a:spcPts val="631"/>
              </a:spcBef>
              <a:buNone/>
            </a:pPr>
            <a:r>
              <a:rPr lang="it-IT" spc="-53" dirty="0">
                <a:solidFill>
                  <a:srgbClr val="000000"/>
                </a:solidFill>
                <a:latin typeface="Times New Roman" panose="22635452340000000000" pitchFamily="1"/>
              </a:rPr>
              <a:t>(sostituisce il </a:t>
            </a:r>
            <a:r>
              <a:rPr lang="it-IT" spc="-53" dirty="0" err="1">
                <a:solidFill>
                  <a:srgbClr val="000000"/>
                </a:solidFill>
                <a:latin typeface="Times New Roman" panose="22635452340000000000" pitchFamily="1"/>
              </a:rPr>
              <a:t>pre</a:t>
            </a:r>
            <a:r>
              <a:rPr lang="it-IT" spc="-53" dirty="0">
                <a:solidFill>
                  <a:srgbClr val="000000"/>
                </a:solidFill>
                <a:latin typeface="Times New Roman" panose="22635452340000000000" pitchFamily="1"/>
              </a:rPr>
              <a:t>-vigente </a:t>
            </a:r>
            <a:r>
              <a:rPr lang="it-IT" altLang="it-IT" spc="-53" dirty="0">
                <a:solidFill>
                  <a:srgbClr val="000000"/>
                </a:solidFill>
                <a:latin typeface="Times New Roman" panose="22635452340000000000" pitchFamily="1"/>
              </a:rPr>
              <a:t>D.P.R. 27 giugno 1992, n. 352) </a:t>
            </a:r>
          </a:p>
          <a:p>
            <a:pPr marL="200368" algn="ctr">
              <a:lnSpc>
                <a:spcPts val="2279"/>
              </a:lnSpc>
              <a:spcBef>
                <a:spcPts val="631"/>
              </a:spcBef>
              <a:buNone/>
            </a:pPr>
            <a:endParaRPr lang="it-IT" spc="-53" dirty="0">
              <a:solidFill>
                <a:srgbClr val="000000"/>
              </a:solidFill>
              <a:latin typeface="Times New Roman" panose="22635452340000000000" pitchFamily="1"/>
            </a:endParaRPr>
          </a:p>
          <a:p>
            <a:pPr algn="ctr"/>
            <a:endParaRPr lang="it-IT" dirty="0"/>
          </a:p>
        </p:txBody>
      </p:sp>
    </p:spTree>
    <p:extLst>
      <p:ext uri="{BB962C8B-B14F-4D97-AF65-F5344CB8AC3E}">
        <p14:creationId xmlns:p14="http://schemas.microsoft.com/office/powerpoint/2010/main" val="310869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Accoglimento della richiesta e modalità di accesso (Art. 7, </a:t>
            </a:r>
            <a:r>
              <a:rPr lang="it-IT" b="1" dirty="0" err="1"/>
              <a:t>dPR</a:t>
            </a:r>
            <a:r>
              <a:rPr lang="it-IT" b="1" dirty="0"/>
              <a:t> 184/2006). </a:t>
            </a:r>
            <a:endParaRPr lang="it-IT" dirty="0"/>
          </a:p>
        </p:txBody>
      </p:sp>
      <p:sp>
        <p:nvSpPr>
          <p:cNvPr id="3" name="Segnaposto contenuto 2"/>
          <p:cNvSpPr>
            <a:spLocks noGrp="1"/>
          </p:cNvSpPr>
          <p:nvPr>
            <p:ph idx="1"/>
          </p:nvPr>
        </p:nvSpPr>
        <p:spPr>
          <a:xfrm>
            <a:off x="96715" y="1825624"/>
            <a:ext cx="11257085" cy="5137883"/>
          </a:xfrm>
        </p:spPr>
        <p:txBody>
          <a:bodyPr>
            <a:normAutofit fontScale="77500" lnSpcReduction="20000"/>
          </a:bodyPr>
          <a:lstStyle/>
          <a:p>
            <a:r>
              <a:rPr lang="it-IT" dirty="0"/>
              <a:t>1. L'atto di accoglimento della richiesta di accesso contiene l'indicazione dell'ufficio, completa della sede, presso cui rivolgersi, nonché di un congruo periodo di tempo, comunque non inferiore a quindici giorni, per prendere visione dei documenti o per ottenerne copia.</a:t>
            </a:r>
          </a:p>
          <a:p>
            <a:r>
              <a:rPr lang="it-IT" dirty="0"/>
              <a:t>2. L'accoglimento della richiesta di accesso a un documento comporta anche la facoltà di accesso agli altri documenti nello stesso richiamati e appartenenti al medesimo procedimento, fatte salve le eccezioni di legge o di regolamento.</a:t>
            </a:r>
          </a:p>
          <a:p>
            <a:r>
              <a:rPr lang="it-IT" dirty="0"/>
              <a:t>3. L'esame dei documenti avviene presso l'ufficio indicato nell'atto di accoglimento della richiesta, nelle ore di ufficio, alla presenza, ove necessaria, di personale addetto.</a:t>
            </a:r>
          </a:p>
          <a:p>
            <a:r>
              <a:rPr lang="it-IT" dirty="0"/>
              <a:t>4. I documenti sui quali è consentito l'accesso non possono essere asportati dal luogo presso cui sono dati in visione, o comunque alterati in qualsiasi modo.</a:t>
            </a:r>
          </a:p>
          <a:p>
            <a:r>
              <a:rPr lang="it-IT" dirty="0"/>
              <a:t>5. L'esame dei documenti è effettuato dal richiedente o da persona da lui incaricata, con l'eventuale accompagnamento di altra persona di cui vanno specificate le generalità, che devono essere poi registrate in calce alla richiesta. L'interessato può prendere appunti e trascrivere in tutto o in parte i documenti presi in visione.</a:t>
            </a:r>
          </a:p>
          <a:p>
            <a:r>
              <a:rPr lang="it-IT" dirty="0"/>
              <a:t>6. In ogni caso, la copia dei documenti è rilasciata subordinatamente al pagamento degli importi dovuti ai sensi dell'</a:t>
            </a:r>
            <a:r>
              <a:rPr lang="it-IT" dirty="0">
                <a:hlinkClick r:id="rId2"/>
              </a:rPr>
              <a:t>articolo 25 della legge</a:t>
            </a:r>
            <a:r>
              <a:rPr lang="it-IT" dirty="0"/>
              <a:t> secondo le modalità determinate dalle singole amministrazioni. Su richiesta dell'interessato, le copie possono essere autenticate.</a:t>
            </a:r>
          </a:p>
          <a:p>
            <a:endParaRPr lang="it-IT" dirty="0"/>
          </a:p>
        </p:txBody>
      </p:sp>
    </p:spTree>
    <p:extLst>
      <p:ext uri="{BB962C8B-B14F-4D97-AF65-F5344CB8AC3E}">
        <p14:creationId xmlns:p14="http://schemas.microsoft.com/office/powerpoint/2010/main" val="409888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192" y="365125"/>
            <a:ext cx="11954608" cy="1325563"/>
          </a:xfrm>
        </p:spPr>
        <p:txBody>
          <a:bodyPr>
            <a:normAutofit/>
          </a:bodyPr>
          <a:lstStyle/>
          <a:p>
            <a:r>
              <a:rPr lang="it-IT" sz="4000" b="1" dirty="0"/>
              <a:t>Non accoglimento della richiesta Art. 9 </a:t>
            </a:r>
            <a:r>
              <a:rPr lang="it-IT" sz="4000" b="1" dirty="0" err="1"/>
              <a:t>dPR</a:t>
            </a:r>
            <a:r>
              <a:rPr lang="it-IT" sz="4000" b="1" dirty="0"/>
              <a:t> 184/2006). </a:t>
            </a:r>
            <a:endParaRPr lang="it-IT" sz="4000" dirty="0"/>
          </a:p>
        </p:txBody>
      </p:sp>
      <p:sp>
        <p:nvSpPr>
          <p:cNvPr id="3" name="Segnaposto contenuto 2"/>
          <p:cNvSpPr>
            <a:spLocks noGrp="1"/>
          </p:cNvSpPr>
          <p:nvPr>
            <p:ph idx="1"/>
          </p:nvPr>
        </p:nvSpPr>
        <p:spPr>
          <a:xfrm>
            <a:off x="228600" y="1825624"/>
            <a:ext cx="11125200" cy="4962037"/>
          </a:xfrm>
        </p:spPr>
        <p:txBody>
          <a:bodyPr>
            <a:normAutofit fontScale="85000" lnSpcReduction="10000"/>
          </a:bodyPr>
          <a:lstStyle/>
          <a:p>
            <a:pPr algn="just">
              <a:lnSpc>
                <a:spcPct val="110000"/>
              </a:lnSpc>
            </a:pPr>
            <a:r>
              <a:rPr lang="it-IT" dirty="0"/>
              <a:t>1. Il rifiuto, la limitazione o il differimento dell'accesso richiesto in via formale sono motivati, a cura del responsabile del procedimento di accesso, con riferimento specifico alla normativa vigente, alla individuazione delle categorie di cui all'articolo 24 della legge, ed alle circostanze di fatto per cui la richiesta non può essere accolta così come proposta.</a:t>
            </a:r>
          </a:p>
          <a:p>
            <a:pPr algn="just">
              <a:lnSpc>
                <a:spcPct val="110000"/>
              </a:lnSpc>
            </a:pPr>
            <a:r>
              <a:rPr lang="it-IT" dirty="0"/>
              <a:t>2. Il differimento dell'accesso è disposto ove sia sufficiente per assicurare una temporanea tutela agli interessi di cui all'</a:t>
            </a:r>
            <a:r>
              <a:rPr lang="it-IT" dirty="0">
                <a:hlinkClick r:id="rId2"/>
              </a:rPr>
              <a:t>articolo 24, comma 6, della legge</a:t>
            </a:r>
            <a:r>
              <a:rPr lang="it-IT" dirty="0"/>
              <a:t> </a:t>
            </a:r>
            <a:r>
              <a:rPr lang="it-IT" i="1" dirty="0"/>
              <a:t>(«L'accesso ai documenti amministrativi non può essere negato ove sia   sufficiente fare ricorso al potere di differimento»</a:t>
            </a:r>
            <a:r>
              <a:rPr lang="it-IT" dirty="0"/>
              <a:t>), o per salvaguardare specifiche esigenze dell'amministrazione, specie nella fase preparatoria dei provvedimenti, in relazione a documenti la cui conoscenza possa compromettere il buon andamento dell'azione amministrativa.</a:t>
            </a:r>
          </a:p>
          <a:p>
            <a:pPr algn="just">
              <a:lnSpc>
                <a:spcPct val="110000"/>
              </a:lnSpc>
            </a:pPr>
            <a:r>
              <a:rPr lang="it-IT" dirty="0"/>
              <a:t>3. L'atto che dispone il differimento dell'accesso ne indica la durata.</a:t>
            </a:r>
          </a:p>
          <a:p>
            <a:endParaRPr lang="it-IT" dirty="0"/>
          </a:p>
        </p:txBody>
      </p:sp>
    </p:spTree>
    <p:extLst>
      <p:ext uri="{BB962C8B-B14F-4D97-AF65-F5344CB8AC3E}">
        <p14:creationId xmlns:p14="http://schemas.microsoft.com/office/powerpoint/2010/main" val="112359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568" y="365125"/>
            <a:ext cx="11738918" cy="1325563"/>
          </a:xfrm>
        </p:spPr>
        <p:txBody>
          <a:bodyPr>
            <a:noAutofit/>
          </a:bodyPr>
          <a:lstStyle/>
          <a:p>
            <a:r>
              <a:rPr lang="it-IT" sz="3200" b="1" dirty="0"/>
              <a:t>Decreto del Presidente della Repubblica 12 aprile 2006, n. 184</a:t>
            </a:r>
            <a:br>
              <a:rPr lang="it-IT" sz="3200" b="1" dirty="0"/>
            </a:br>
            <a:r>
              <a:rPr lang="it-IT" sz="3200" b="1" dirty="0"/>
              <a:t>Regolamento  recante  disciplina  in  materia di accesso ai documenti amministrativi</a:t>
            </a:r>
            <a:endParaRPr lang="it-IT" sz="3200" dirty="0"/>
          </a:p>
        </p:txBody>
      </p:sp>
      <p:sp>
        <p:nvSpPr>
          <p:cNvPr id="3" name="Segnaposto contenuto 2"/>
          <p:cNvSpPr>
            <a:spLocks noGrp="1"/>
          </p:cNvSpPr>
          <p:nvPr>
            <p:ph idx="1"/>
          </p:nvPr>
        </p:nvSpPr>
        <p:spPr/>
        <p:txBody>
          <a:bodyPr>
            <a:normAutofit fontScale="85000" lnSpcReduction="10000"/>
          </a:bodyPr>
          <a:lstStyle/>
          <a:p>
            <a:r>
              <a:rPr lang="it-IT" b="1" dirty="0"/>
              <a:t>Art. 9. Non accoglimento della richiesta</a:t>
            </a:r>
            <a:endParaRPr lang="it-IT" dirty="0"/>
          </a:p>
          <a:p>
            <a:r>
              <a:rPr lang="it-IT" dirty="0"/>
              <a:t>1. Il rifiuto, la limitazione o il differimento dell'accesso richiesto in via formale sono motivati, a cura del responsabile del procedimento di accesso, con riferimento specifico alla normativa vigente, alla individuazione delle categorie di cui all'articolo 24 della legge, ed alle circostanze di fatto per cui la richiesta non può essere accolta così come proposta.</a:t>
            </a:r>
          </a:p>
          <a:p>
            <a:r>
              <a:rPr lang="it-IT" dirty="0"/>
              <a:t>2. Il differimento dell'accesso è disposto ove sia sufficiente per assicurare una temporanea tutela agli interessi di cui all'</a:t>
            </a:r>
            <a:r>
              <a:rPr lang="it-IT" dirty="0">
                <a:hlinkClick r:id="rId2"/>
              </a:rPr>
              <a:t>articolo 24, comma 6, della legge</a:t>
            </a:r>
            <a:r>
              <a:rPr lang="it-IT" dirty="0"/>
              <a:t>, o per salvaguardare specifiche esigenze dell'amministrazione, specie nella fase preparatoria dei provvedimenti, in relazione a documenti la cui conoscenza possa compromettere il buon andamento dell'azione amministrativa.</a:t>
            </a:r>
          </a:p>
          <a:p>
            <a:r>
              <a:rPr lang="it-IT" dirty="0"/>
              <a:t>3. L'atto che dispone il differimento dell'accesso ne indica la durata.</a:t>
            </a:r>
          </a:p>
          <a:p>
            <a:endParaRPr lang="it-IT" dirty="0"/>
          </a:p>
        </p:txBody>
      </p:sp>
    </p:spTree>
    <p:extLst>
      <p:ext uri="{BB962C8B-B14F-4D97-AF65-F5344CB8AC3E}">
        <p14:creationId xmlns:p14="http://schemas.microsoft.com/office/powerpoint/2010/main" val="359396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Image.jpg"/>
          <p:cNvPicPr/>
          <p:nvPr/>
        </p:nvPicPr>
        <p:blipFill>
          <a:blip r:embed="rId2" cstate="print"/>
          <a:stretch>
            <a:fillRect/>
          </a:stretch>
        </p:blipFill>
        <p:spPr>
          <a:xfrm>
            <a:off x="2170067" y="309921"/>
            <a:ext cx="7833681" cy="6237583"/>
          </a:xfrm>
          <a:prstGeom prst="rect">
            <a:avLst/>
          </a:prstGeom>
        </p:spPr>
      </p:pic>
      <p:sp>
        <p:nvSpPr>
          <p:cNvPr id="372" name="Segnaposto testo 371"/>
          <p:cNvSpPr>
            <a:spLocks noGrp="1"/>
          </p:cNvSpPr>
          <p:nvPr>
            <p:ph type="body" idx="10"/>
          </p:nvPr>
        </p:nvSpPr>
        <p:spPr>
          <a:xfrm>
            <a:off x="4862368" y="1232770"/>
            <a:ext cx="4437765" cy="255771"/>
          </a:xfrm>
          <a:prstGeom prst="rect">
            <a:avLst/>
          </a:prstGeom>
          <a:noFill/>
          <a:ln w="0" cmpd="sng">
            <a:noFill/>
            <a:prstDash val="solid"/>
          </a:ln>
        </p:spPr>
        <p:txBody>
          <a:bodyPr vert="horz" lIns="0" tIns="0" rIns="0" bIns="0" anchor="t">
            <a:normAutofit/>
          </a:bodyPr>
          <a:lstStyle/>
          <a:p>
            <a:r>
              <a:rPr lang="it-IT" sz="1600" b="1" spc="-61">
                <a:solidFill>
                  <a:srgbClr val="000000"/>
                </a:solidFill>
                <a:latin typeface="Times New Roman" panose="22635452340000000000" pitchFamily="1"/>
              </a:rPr>
              <a:t>Istanza di accesso agli atti</a:t>
            </a:r>
            <a:r>
              <a:rPr lang="it-IT" sz="100" b="1" spc="-61">
                <a:solidFill>
                  <a:srgbClr val="000000"/>
                </a:solidFill>
                <a:latin typeface="Times New Roman" panose="22635452340000000000" pitchFamily="1"/>
              </a:rPr>
              <a:t> </a:t>
            </a:r>
            <a:r>
              <a:rPr lang="it-IT" sz="1400" b="1" spc="-9">
                <a:solidFill>
                  <a:srgbClr val="000000"/>
                </a:solidFill>
                <a:latin typeface="Times New Roman" panose="22635452340000000000" pitchFamily="1"/>
              </a:rPr>
              <a:t>Art. 25, c.4, L. 241/1990</a:t>
            </a:r>
            <a:r>
              <a:rPr lang="it-IT" sz="100" b="1" spc="-9">
                <a:solidFill>
                  <a:srgbClr val="000000"/>
                </a:solidFill>
                <a:latin typeface="Bookman Old Style" panose="22635452340000000000" pitchFamily="1"/>
              </a:rPr>
              <a:t> </a:t>
            </a:r>
          </a:p>
        </p:txBody>
      </p:sp>
      <p:sp>
        <p:nvSpPr>
          <p:cNvPr id="373" name="Segnaposto testo 372"/>
          <p:cNvSpPr>
            <a:spLocks noGrp="1"/>
          </p:cNvSpPr>
          <p:nvPr>
            <p:ph type="body" idx="10"/>
          </p:nvPr>
        </p:nvSpPr>
        <p:spPr>
          <a:xfrm>
            <a:off x="3181512" y="1782331"/>
            <a:ext cx="5618599" cy="188372"/>
          </a:xfrm>
          <a:prstGeom prst="rect">
            <a:avLst/>
          </a:prstGeom>
          <a:noFill/>
          <a:ln w="0" cmpd="sng">
            <a:noFill/>
            <a:prstDash val="solid"/>
          </a:ln>
        </p:spPr>
        <p:txBody>
          <a:bodyPr vert="horz" lIns="0" tIns="0" rIns="0" bIns="0" anchor="t">
            <a:normAutofit/>
          </a:bodyPr>
          <a:lstStyle/>
          <a:p>
            <a:pPr>
              <a:tabLst>
                <a:tab pos="1537824" algn="l"/>
                <a:tab pos="3341135" algn="l"/>
                <a:tab pos="5757238" algn="r"/>
              </a:tabLst>
            </a:pPr>
            <a:r>
              <a:rPr lang="it-IT" sz="1200" b="1" spc="-26">
                <a:solidFill>
                  <a:srgbClr val="000000"/>
                </a:solidFill>
                <a:latin typeface="Times New Roman" panose="22635452340000000000" pitchFamily="1"/>
              </a:rPr>
              <a:t>entro 30 gg. entro 30 gg. </a:t>
            </a:r>
            <a:r>
              <a:rPr lang="it-IT" sz="1200" b="1" spc="-35">
                <a:solidFill>
                  <a:srgbClr val="000000"/>
                </a:solidFill>
                <a:latin typeface="Times New Roman" panose="22635452340000000000" pitchFamily="1"/>
              </a:rPr>
              <a:t>entro 30 gg. </a:t>
            </a:r>
            <a:r>
              <a:rPr lang="it-IT" sz="1200" b="1">
                <a:solidFill>
                  <a:srgbClr val="000000"/>
                </a:solidFill>
                <a:latin typeface="Times New Roman" panose="22635452340000000000" pitchFamily="1"/>
              </a:rPr>
              <a:t>dopo 30 gg.</a:t>
            </a:r>
            <a:r>
              <a:rPr lang="it-IT" sz="100" b="1">
                <a:solidFill>
                  <a:srgbClr val="000000"/>
                </a:solidFill>
                <a:latin typeface="Bookman Old Style" panose="22635452340000000000" pitchFamily="1"/>
              </a:rPr>
              <a:t> </a:t>
            </a:r>
          </a:p>
        </p:txBody>
      </p:sp>
      <p:sp>
        <p:nvSpPr>
          <p:cNvPr id="374" name="Segnaposto testo 373"/>
          <p:cNvSpPr>
            <a:spLocks noGrp="1"/>
          </p:cNvSpPr>
          <p:nvPr>
            <p:ph type="body" idx="10"/>
          </p:nvPr>
        </p:nvSpPr>
        <p:spPr>
          <a:xfrm>
            <a:off x="2712436" y="2216105"/>
            <a:ext cx="6499203" cy="267868"/>
          </a:xfrm>
          <a:prstGeom prst="rect">
            <a:avLst/>
          </a:prstGeom>
          <a:noFill/>
          <a:ln w="0" cmpd="sng">
            <a:noFill/>
            <a:prstDash val="solid"/>
          </a:ln>
        </p:spPr>
        <p:txBody>
          <a:bodyPr vert="horz" lIns="0" tIns="0" rIns="0" bIns="0" anchor="t">
            <a:normAutofit/>
          </a:bodyPr>
          <a:lstStyle/>
          <a:p>
            <a:pPr>
              <a:tabLst>
                <a:tab pos="1748210" algn="l"/>
                <a:tab pos="3416273" algn="l"/>
                <a:tab pos="6660006" algn="r"/>
              </a:tabLst>
            </a:pPr>
            <a:r>
              <a:rPr lang="it-IT" sz="1800" b="1" spc="-61">
                <a:solidFill>
                  <a:srgbClr val="000000"/>
                </a:solidFill>
                <a:latin typeface="Times New Roman" panose="22635452340000000000" pitchFamily="1"/>
              </a:rPr>
              <a:t>accoglimento </a:t>
            </a:r>
            <a:r>
              <a:rPr lang="it-IT" sz="1800" b="1" spc="-44">
                <a:solidFill>
                  <a:srgbClr val="000000"/>
                </a:solidFill>
                <a:latin typeface="Times New Roman" panose="22635452340000000000" pitchFamily="1"/>
              </a:rPr>
              <a:t>differimento </a:t>
            </a:r>
            <a:r>
              <a:rPr lang="it-IT" sz="1800" b="1" spc="-35">
                <a:solidFill>
                  <a:srgbClr val="000000"/>
                </a:solidFill>
                <a:latin typeface="Times New Roman" panose="22635452340000000000" pitchFamily="1"/>
              </a:rPr>
              <a:t>rifiuto espresso silenzio rigetto</a:t>
            </a:r>
            <a:r>
              <a:rPr lang="it-IT" sz="100" b="1" spc="-35">
                <a:solidFill>
                  <a:srgbClr val="000000"/>
                </a:solidFill>
                <a:latin typeface="Bookman Old Style" panose="22635452340000000000" pitchFamily="1"/>
              </a:rPr>
              <a:t> </a:t>
            </a:r>
          </a:p>
        </p:txBody>
      </p:sp>
      <p:sp>
        <p:nvSpPr>
          <p:cNvPr id="375" name="Segnaposto testo 374"/>
          <p:cNvSpPr>
            <a:spLocks noGrp="1"/>
          </p:cNvSpPr>
          <p:nvPr>
            <p:ph type="body" idx="10"/>
          </p:nvPr>
        </p:nvSpPr>
        <p:spPr>
          <a:xfrm>
            <a:off x="3074557" y="3065218"/>
            <a:ext cx="580916" cy="226392"/>
          </a:xfrm>
          <a:prstGeom prst="rect">
            <a:avLst/>
          </a:prstGeom>
          <a:noFill/>
          <a:ln w="0" cmpd="sng">
            <a:noFill/>
            <a:prstDash val="solid"/>
          </a:ln>
        </p:spPr>
        <p:txBody>
          <a:bodyPr vert="horz" lIns="0" tIns="0" rIns="0" bIns="0" anchor="t">
            <a:normAutofit fontScale="85000" lnSpcReduction="10000"/>
          </a:bodyPr>
          <a:lstStyle/>
          <a:p>
            <a:pPr>
              <a:lnSpc>
                <a:spcPct val="81599"/>
              </a:lnSpc>
            </a:pPr>
            <a:r>
              <a:rPr lang="it-IT" sz="1800" spc="-79">
                <a:solidFill>
                  <a:srgbClr val="000000"/>
                </a:solidFill>
                <a:latin typeface="Times New Roman" panose="22635452340000000000" pitchFamily="1"/>
              </a:rPr>
              <a:t>T.A.R.</a:t>
            </a:r>
            <a:r>
              <a:rPr lang="it-IT" sz="100" spc="-79">
                <a:solidFill>
                  <a:srgbClr val="000000"/>
                </a:solidFill>
                <a:latin typeface="Bookman Old Style" panose="22635452340000000000" pitchFamily="1"/>
              </a:rPr>
              <a:t> </a:t>
            </a:r>
          </a:p>
        </p:txBody>
      </p:sp>
      <p:sp>
        <p:nvSpPr>
          <p:cNvPr id="376" name="Segnaposto testo 375"/>
          <p:cNvSpPr>
            <a:spLocks noGrp="1"/>
          </p:cNvSpPr>
          <p:nvPr>
            <p:ph type="body" idx="10"/>
          </p:nvPr>
        </p:nvSpPr>
        <p:spPr>
          <a:xfrm>
            <a:off x="7757718" y="3111879"/>
            <a:ext cx="757906" cy="188948"/>
          </a:xfrm>
          <a:prstGeom prst="rect">
            <a:avLst/>
          </a:prstGeom>
          <a:noFill/>
          <a:ln w="0" cmpd="sng">
            <a:noFill/>
            <a:prstDash val="solid"/>
          </a:ln>
        </p:spPr>
        <p:txBody>
          <a:bodyPr vert="horz" lIns="0" tIns="0" rIns="0" bIns="0" anchor="t">
            <a:normAutofit/>
          </a:bodyPr>
          <a:lstStyle/>
          <a:p>
            <a:r>
              <a:rPr lang="it-IT" sz="1200" b="1" spc="-48">
                <a:solidFill>
                  <a:srgbClr val="000000"/>
                </a:solidFill>
                <a:latin typeface="Times New Roman" panose="22635452340000000000" pitchFamily="1"/>
              </a:rPr>
              <a:t>entro 30 gg.</a:t>
            </a:r>
            <a:r>
              <a:rPr lang="it-IT" sz="100" b="1" spc="-48">
                <a:solidFill>
                  <a:srgbClr val="000000"/>
                </a:solidFill>
                <a:latin typeface="Bookman Old Style" panose="22635452340000000000" pitchFamily="1"/>
              </a:rPr>
              <a:t> </a:t>
            </a:r>
          </a:p>
        </p:txBody>
      </p:sp>
      <p:sp>
        <p:nvSpPr>
          <p:cNvPr id="377" name="Segnaposto testo 376"/>
          <p:cNvSpPr>
            <a:spLocks noGrp="1"/>
          </p:cNvSpPr>
          <p:nvPr>
            <p:ph type="body" idx="10"/>
          </p:nvPr>
        </p:nvSpPr>
        <p:spPr>
          <a:xfrm>
            <a:off x="2524588" y="3947744"/>
            <a:ext cx="1454462" cy="735053"/>
          </a:xfrm>
          <a:prstGeom prst="rect">
            <a:avLst/>
          </a:prstGeom>
          <a:noFill/>
          <a:ln w="0" cmpd="sng">
            <a:noFill/>
            <a:prstDash val="solid"/>
          </a:ln>
        </p:spPr>
        <p:txBody>
          <a:bodyPr vert="horz" lIns="0" tIns="0" rIns="0" bIns="0" anchor="t">
            <a:normAutofit/>
          </a:bodyPr>
          <a:lstStyle/>
          <a:p>
            <a:pPr algn="ctr">
              <a:lnSpc>
                <a:spcPts val="1315"/>
              </a:lnSpc>
            </a:pPr>
            <a:r>
              <a:rPr lang="it-IT" sz="1200" spc="-26">
                <a:solidFill>
                  <a:srgbClr val="000000"/>
                </a:solidFill>
                <a:latin typeface="Times New Roman" panose="22635452340000000000" pitchFamily="1"/>
              </a:rPr>
              <a:t>entro 30 gg. dal</a:t>
            </a:r>
            <a:r>
              <a:rPr lang="it-IT" sz="100" spc="-26">
                <a:solidFill>
                  <a:srgbClr val="000000"/>
                </a:solidFill>
                <a:latin typeface="Bookman Old Style" panose="22635452340000000000" pitchFamily="1"/>
              </a:rPr>
              <a:t> </a:t>
            </a:r>
            <a:br/>
            <a:r>
              <a:rPr lang="it-IT" sz="1200" spc="-9">
                <a:solidFill>
                  <a:srgbClr val="000000"/>
                </a:solidFill>
                <a:latin typeface="Times New Roman" panose="22635452340000000000" pitchFamily="1"/>
              </a:rPr>
              <a:t>ricevimento dell'esito</a:t>
            </a:r>
            <a:r>
              <a:rPr lang="it-IT" sz="100" spc="-9">
                <a:solidFill>
                  <a:srgbClr val="000000"/>
                </a:solidFill>
                <a:latin typeface="Bookman Old Style" panose="22635452340000000000" pitchFamily="1"/>
              </a:rPr>
              <a:t> </a:t>
            </a:r>
            <a:br/>
            <a:r>
              <a:rPr lang="it-IT" sz="1200" spc="-31">
                <a:solidFill>
                  <a:srgbClr val="000000"/>
                </a:solidFill>
                <a:latin typeface="Times New Roman" panose="22635452340000000000" pitchFamily="1"/>
              </a:rPr>
              <a:t>dell'istanza al difensore</a:t>
            </a:r>
            <a:r>
              <a:rPr lang="it-IT" sz="100" spc="-31">
                <a:solidFill>
                  <a:srgbClr val="000000"/>
                </a:solidFill>
                <a:latin typeface="Bookman Old Style" panose="22635452340000000000" pitchFamily="1"/>
              </a:rPr>
              <a:t> </a:t>
            </a:r>
          </a:p>
          <a:p>
            <a:pPr marL="120221">
              <a:lnSpc>
                <a:spcPts val="1315"/>
              </a:lnSpc>
              <a:spcBef>
                <a:spcPts val="316"/>
              </a:spcBef>
            </a:pPr>
            <a:r>
              <a:rPr lang="it-IT" sz="1200" spc="-26">
                <a:solidFill>
                  <a:srgbClr val="000000"/>
                </a:solidFill>
                <a:latin typeface="Times New Roman" panose="22635452340000000000" pitchFamily="1"/>
              </a:rPr>
              <a:t>civico/Commissione</a:t>
            </a:r>
            <a:r>
              <a:rPr lang="it-IT" sz="100" spc="-26">
                <a:solidFill>
                  <a:srgbClr val="000000"/>
                </a:solidFill>
                <a:latin typeface="Bookman Old Style" panose="22635452340000000000" pitchFamily="1"/>
              </a:rPr>
              <a:t> </a:t>
            </a:r>
          </a:p>
        </p:txBody>
      </p:sp>
      <p:sp>
        <p:nvSpPr>
          <p:cNvPr id="378" name="Segnaposto testo 377"/>
          <p:cNvSpPr>
            <a:spLocks noGrp="1"/>
          </p:cNvSpPr>
          <p:nvPr>
            <p:ph type="body" idx="10"/>
          </p:nvPr>
        </p:nvSpPr>
        <p:spPr>
          <a:xfrm>
            <a:off x="7371708" y="3620541"/>
            <a:ext cx="1599962" cy="500597"/>
          </a:xfrm>
          <a:prstGeom prst="rect">
            <a:avLst/>
          </a:prstGeom>
          <a:noFill/>
          <a:ln w="0" cmpd="sng">
            <a:noFill/>
            <a:prstDash val="solid"/>
          </a:ln>
        </p:spPr>
        <p:txBody>
          <a:bodyPr vert="horz" lIns="0" tIns="0" rIns="0" bIns="0" anchor="t">
            <a:normAutofit fontScale="77500" lnSpcReduction="20000"/>
          </a:bodyPr>
          <a:lstStyle/>
          <a:p>
            <a:pPr>
              <a:lnSpc>
                <a:spcPts val="1665"/>
              </a:lnSpc>
            </a:pPr>
            <a:r>
              <a:rPr lang="it-IT" sz="1800" b="1" spc="-57">
                <a:solidFill>
                  <a:srgbClr val="000000"/>
                </a:solidFill>
                <a:latin typeface="Times New Roman" panose="22635452340000000000" pitchFamily="1"/>
              </a:rPr>
              <a:t>Difensore Civico/</a:t>
            </a:r>
            <a:r>
              <a:rPr lang="it-IT" sz="100" b="1" spc="-57">
                <a:solidFill>
                  <a:srgbClr val="000000"/>
                </a:solidFill>
                <a:latin typeface="Bookman Old Style" panose="22635452340000000000" pitchFamily="1"/>
              </a:rPr>
              <a:t> </a:t>
            </a:r>
          </a:p>
          <a:p>
            <a:pPr algn="ctr">
              <a:lnSpc>
                <a:spcPts val="1841"/>
              </a:lnSpc>
              <a:spcBef>
                <a:spcPts val="473"/>
              </a:spcBef>
            </a:pPr>
            <a:r>
              <a:rPr lang="it-IT" sz="1800" b="1">
                <a:solidFill>
                  <a:srgbClr val="000000"/>
                </a:solidFill>
                <a:latin typeface="Times New Roman" panose="22635452340000000000" pitchFamily="1"/>
              </a:rPr>
              <a:t>Commissione</a:t>
            </a:r>
            <a:r>
              <a:rPr lang="it-IT" sz="100" b="1">
                <a:solidFill>
                  <a:srgbClr val="000000"/>
                </a:solidFill>
                <a:latin typeface="Bookman Old Style" panose="22635452340000000000" pitchFamily="1"/>
              </a:rPr>
              <a:t> </a:t>
            </a:r>
          </a:p>
        </p:txBody>
      </p:sp>
      <p:sp>
        <p:nvSpPr>
          <p:cNvPr id="379" name="Segnaposto testo 378"/>
          <p:cNvSpPr>
            <a:spLocks noGrp="1"/>
          </p:cNvSpPr>
          <p:nvPr>
            <p:ph type="body" idx="10"/>
          </p:nvPr>
        </p:nvSpPr>
        <p:spPr>
          <a:xfrm>
            <a:off x="4734783" y="4075628"/>
            <a:ext cx="1610278" cy="495988"/>
          </a:xfrm>
          <a:prstGeom prst="rect">
            <a:avLst/>
          </a:prstGeom>
          <a:noFill/>
          <a:ln w="0" cmpd="sng">
            <a:noFill/>
            <a:prstDash val="solid"/>
          </a:ln>
        </p:spPr>
        <p:txBody>
          <a:bodyPr vert="horz" lIns="0" tIns="0" rIns="0" bIns="0" anchor="t">
            <a:normAutofit fontScale="92500"/>
          </a:bodyPr>
          <a:lstStyle/>
          <a:p>
            <a:pPr algn="ctr">
              <a:spcAft>
                <a:spcPts val="158"/>
              </a:spcAft>
            </a:pPr>
            <a:r>
              <a:rPr lang="it-IT" sz="1600" spc="-53">
                <a:solidFill>
                  <a:srgbClr val="000000"/>
                </a:solidFill>
                <a:latin typeface="Times New Roman" panose="22635452340000000000" pitchFamily="1"/>
              </a:rPr>
              <a:t>diniego/differimento</a:t>
            </a:r>
            <a:r>
              <a:rPr lang="it-IT" sz="100" spc="-53">
                <a:solidFill>
                  <a:srgbClr val="000000"/>
                </a:solidFill>
                <a:latin typeface="Bookman Old Style" panose="22635452340000000000" pitchFamily="1"/>
              </a:rPr>
              <a:t> </a:t>
            </a:r>
            <a:br/>
            <a:r>
              <a:rPr lang="it-IT" sz="1600">
                <a:solidFill>
                  <a:srgbClr val="000000"/>
                </a:solidFill>
                <a:latin typeface="Times New Roman" panose="22635452340000000000" pitchFamily="1"/>
              </a:rPr>
              <a:t>legittimo</a:t>
            </a:r>
            <a:r>
              <a:rPr lang="it-IT" sz="100">
                <a:solidFill>
                  <a:srgbClr val="000000"/>
                </a:solidFill>
                <a:latin typeface="Bookman Old Style" panose="22635452340000000000" pitchFamily="1"/>
              </a:rPr>
              <a:t> </a:t>
            </a:r>
          </a:p>
        </p:txBody>
      </p:sp>
      <p:sp>
        <p:nvSpPr>
          <p:cNvPr id="380" name="Segnaposto testo 379"/>
          <p:cNvSpPr>
            <a:spLocks noGrp="1"/>
          </p:cNvSpPr>
          <p:nvPr>
            <p:ph type="body" idx="10"/>
          </p:nvPr>
        </p:nvSpPr>
        <p:spPr>
          <a:xfrm>
            <a:off x="8328320" y="4270913"/>
            <a:ext cx="758448" cy="188372"/>
          </a:xfrm>
          <a:prstGeom prst="rect">
            <a:avLst/>
          </a:prstGeom>
          <a:noFill/>
          <a:ln w="0" cmpd="sng">
            <a:noFill/>
            <a:prstDash val="solid"/>
          </a:ln>
        </p:spPr>
        <p:txBody>
          <a:bodyPr vert="horz" lIns="0" tIns="0" rIns="0" bIns="0" anchor="t">
            <a:normAutofit/>
          </a:bodyPr>
          <a:lstStyle/>
          <a:p>
            <a:r>
              <a:rPr lang="it-IT" sz="1200" b="1" spc="-48">
                <a:solidFill>
                  <a:srgbClr val="000000"/>
                </a:solidFill>
                <a:latin typeface="Times New Roman" panose="22635452340000000000" pitchFamily="1"/>
              </a:rPr>
              <a:t>entro 30 gg.</a:t>
            </a:r>
            <a:r>
              <a:rPr lang="it-IT" sz="100" b="1" spc="-48">
                <a:solidFill>
                  <a:srgbClr val="000000"/>
                </a:solidFill>
                <a:latin typeface="Bookman Old Style" panose="22635452340000000000" pitchFamily="1"/>
              </a:rPr>
              <a:t> </a:t>
            </a:r>
          </a:p>
        </p:txBody>
      </p:sp>
      <p:sp>
        <p:nvSpPr>
          <p:cNvPr id="381" name="Segnaposto testo 380"/>
          <p:cNvSpPr>
            <a:spLocks noGrp="1"/>
          </p:cNvSpPr>
          <p:nvPr>
            <p:ph type="body" idx="10"/>
          </p:nvPr>
        </p:nvSpPr>
        <p:spPr>
          <a:xfrm>
            <a:off x="7355965" y="4697774"/>
            <a:ext cx="1610821" cy="495988"/>
          </a:xfrm>
          <a:prstGeom prst="rect">
            <a:avLst/>
          </a:prstGeom>
          <a:noFill/>
          <a:ln w="0" cmpd="sng">
            <a:noFill/>
            <a:prstDash val="solid"/>
          </a:ln>
        </p:spPr>
        <p:txBody>
          <a:bodyPr vert="horz" lIns="0" tIns="0" rIns="0" bIns="0" anchor="t">
            <a:normAutofit fontScale="92500"/>
          </a:bodyPr>
          <a:lstStyle/>
          <a:p>
            <a:pPr algn="ctr">
              <a:spcAft>
                <a:spcPts val="158"/>
              </a:spcAft>
            </a:pPr>
            <a:r>
              <a:rPr lang="it-IT" sz="1600" spc="-53">
                <a:solidFill>
                  <a:srgbClr val="000000"/>
                </a:solidFill>
                <a:latin typeface="Times New Roman" panose="22635452340000000000" pitchFamily="1"/>
              </a:rPr>
              <a:t>diniego/differimento</a:t>
            </a:r>
            <a:r>
              <a:rPr lang="it-IT" sz="100" spc="-53">
                <a:solidFill>
                  <a:srgbClr val="000000"/>
                </a:solidFill>
                <a:latin typeface="Bookman Old Style" panose="22635452340000000000" pitchFamily="1"/>
              </a:rPr>
              <a:t> </a:t>
            </a:r>
            <a:br/>
            <a:r>
              <a:rPr lang="it-IT" sz="1600">
                <a:solidFill>
                  <a:srgbClr val="000000"/>
                </a:solidFill>
                <a:latin typeface="Times New Roman" panose="22635452340000000000" pitchFamily="1"/>
              </a:rPr>
              <a:t>illegittimo</a:t>
            </a:r>
            <a:r>
              <a:rPr lang="it-IT" sz="100">
                <a:solidFill>
                  <a:srgbClr val="000000"/>
                </a:solidFill>
                <a:latin typeface="Bookman Old Style" panose="22635452340000000000" pitchFamily="1"/>
              </a:rPr>
              <a:t> </a:t>
            </a:r>
          </a:p>
        </p:txBody>
      </p:sp>
      <p:sp>
        <p:nvSpPr>
          <p:cNvPr id="382" name="Segnaposto testo 381"/>
          <p:cNvSpPr>
            <a:spLocks noGrp="1"/>
          </p:cNvSpPr>
          <p:nvPr>
            <p:ph type="body" idx="10"/>
          </p:nvPr>
        </p:nvSpPr>
        <p:spPr>
          <a:xfrm>
            <a:off x="2469753" y="5393078"/>
            <a:ext cx="1782924" cy="986792"/>
          </a:xfrm>
          <a:prstGeom prst="rect">
            <a:avLst/>
          </a:prstGeom>
          <a:noFill/>
          <a:ln w="0" cmpd="sng">
            <a:noFill/>
            <a:prstDash val="solid"/>
          </a:ln>
        </p:spPr>
        <p:txBody>
          <a:bodyPr vert="horz" lIns="0" tIns="0" rIns="0" bIns="0" anchor="t">
            <a:normAutofit fontScale="92500"/>
          </a:bodyPr>
          <a:lstStyle/>
          <a:p>
            <a:pPr marL="440809">
              <a:lnSpc>
                <a:spcPct val="81599"/>
              </a:lnSpc>
            </a:pPr>
            <a:r>
              <a:rPr lang="it-IT" sz="1800">
                <a:solidFill>
                  <a:srgbClr val="000000"/>
                </a:solidFill>
                <a:latin typeface="Times New Roman" panose="22635452340000000000" pitchFamily="1"/>
              </a:rPr>
              <a:t>conferma</a:t>
            </a:r>
            <a:r>
              <a:rPr lang="it-IT" sz="100">
                <a:solidFill>
                  <a:srgbClr val="000000"/>
                </a:solidFill>
                <a:latin typeface="Bookman Old Style" panose="22635452340000000000" pitchFamily="1"/>
              </a:rPr>
              <a:t> </a:t>
            </a:r>
          </a:p>
          <a:p>
            <a:pPr algn="ctr">
              <a:spcBef>
                <a:spcPts val="473"/>
              </a:spcBef>
            </a:pPr>
            <a:r>
              <a:rPr lang="it-IT" sz="1800" spc="-61">
                <a:solidFill>
                  <a:srgbClr val="000000"/>
                </a:solidFill>
                <a:latin typeface="Times New Roman" panose="22635452340000000000" pitchFamily="1"/>
              </a:rPr>
              <a:t>diniego/differimento</a:t>
            </a:r>
            <a:r>
              <a:rPr lang="it-IT" sz="100" spc="-61">
                <a:solidFill>
                  <a:srgbClr val="000000"/>
                </a:solidFill>
                <a:latin typeface="Bookman Old Style" panose="22635452340000000000" pitchFamily="1"/>
              </a:rPr>
              <a:t> </a:t>
            </a:r>
          </a:p>
          <a:p>
            <a:pPr algn="ctr">
              <a:lnSpc>
                <a:spcPct val="81599"/>
              </a:lnSpc>
              <a:spcBef>
                <a:spcPts val="1262"/>
              </a:spcBef>
              <a:spcAft>
                <a:spcPts val="316"/>
              </a:spcAft>
            </a:pPr>
            <a:r>
              <a:rPr lang="it-IT" sz="1800" spc="-35">
                <a:solidFill>
                  <a:srgbClr val="000000"/>
                </a:solidFill>
                <a:latin typeface="Times New Roman" panose="22635452340000000000" pitchFamily="1"/>
              </a:rPr>
              <a:t>silenzio assenso</a:t>
            </a:r>
            <a:r>
              <a:rPr lang="it-IT" sz="100" spc="-35">
                <a:solidFill>
                  <a:srgbClr val="000000"/>
                </a:solidFill>
                <a:latin typeface="Bookman Old Style" panose="22635452340000000000" pitchFamily="1"/>
              </a:rPr>
              <a:t> </a:t>
            </a:r>
          </a:p>
        </p:txBody>
      </p:sp>
      <p:sp>
        <p:nvSpPr>
          <p:cNvPr id="383" name="Segnaposto testo 382"/>
          <p:cNvSpPr>
            <a:spLocks noGrp="1"/>
          </p:cNvSpPr>
          <p:nvPr>
            <p:ph type="body" idx="10"/>
          </p:nvPr>
        </p:nvSpPr>
        <p:spPr>
          <a:xfrm>
            <a:off x="4679950" y="5512899"/>
            <a:ext cx="2525085" cy="190100"/>
          </a:xfrm>
          <a:prstGeom prst="rect">
            <a:avLst/>
          </a:prstGeom>
          <a:noFill/>
          <a:ln w="0" cmpd="sng">
            <a:noFill/>
            <a:prstDash val="solid"/>
          </a:ln>
        </p:spPr>
        <p:txBody>
          <a:bodyPr vert="horz" lIns="0" tIns="0" rIns="0" bIns="0" anchor="t">
            <a:normAutofit/>
          </a:bodyPr>
          <a:lstStyle/>
          <a:p>
            <a:r>
              <a:rPr lang="it-IT" sz="1200" spc="-35">
                <a:solidFill>
                  <a:srgbClr val="000000"/>
                </a:solidFill>
                <a:latin typeface="Times New Roman" panose="22635452340000000000" pitchFamily="1"/>
              </a:rPr>
              <a:t>entro 30 gg. dallacomunicazione del D.C.</a:t>
            </a:r>
            <a:r>
              <a:rPr lang="it-IT" sz="100" spc="-35">
                <a:solidFill>
                  <a:srgbClr val="000000"/>
                </a:solidFill>
                <a:latin typeface="Bookman Old Style" panose="22635452340000000000" pitchFamily="1"/>
              </a:rPr>
              <a:t> </a:t>
            </a:r>
          </a:p>
        </p:txBody>
      </p:sp>
      <p:sp>
        <p:nvSpPr>
          <p:cNvPr id="384" name="Segnaposto testo 383"/>
          <p:cNvSpPr>
            <a:spLocks noGrp="1"/>
          </p:cNvSpPr>
          <p:nvPr>
            <p:ph type="body" idx="10"/>
          </p:nvPr>
        </p:nvSpPr>
        <p:spPr>
          <a:xfrm>
            <a:off x="8023204" y="5558985"/>
            <a:ext cx="432701" cy="221207"/>
          </a:xfrm>
          <a:prstGeom prst="rect">
            <a:avLst/>
          </a:prstGeom>
          <a:noFill/>
          <a:ln w="0" cmpd="sng">
            <a:noFill/>
            <a:prstDash val="solid"/>
          </a:ln>
        </p:spPr>
        <p:txBody>
          <a:bodyPr vert="horz" lIns="0" tIns="0" rIns="0" bIns="0" anchor="t">
            <a:normAutofit fontScale="85000" lnSpcReduction="10000"/>
          </a:bodyPr>
          <a:lstStyle/>
          <a:p>
            <a:pPr>
              <a:lnSpc>
                <a:spcPct val="79679"/>
              </a:lnSpc>
            </a:pPr>
            <a:r>
              <a:rPr lang="it-IT" sz="1800" b="1" spc="-66">
                <a:solidFill>
                  <a:srgbClr val="000000"/>
                </a:solidFill>
                <a:latin typeface="Times New Roman" panose="22635452340000000000" pitchFamily="1"/>
              </a:rPr>
              <a:t>Ente</a:t>
            </a:r>
            <a:r>
              <a:rPr lang="it-IT" sz="100" b="1" spc="-66">
                <a:solidFill>
                  <a:srgbClr val="000000"/>
                </a:solidFill>
                <a:latin typeface="Bookman Old Style" panose="22635452340000000000" pitchFamily="1"/>
              </a:rPr>
              <a:t> </a:t>
            </a:r>
          </a:p>
        </p:txBody>
      </p:sp>
      <p:sp>
        <p:nvSpPr>
          <p:cNvPr id="385" name="Segnaposto testo 384"/>
          <p:cNvSpPr>
            <a:spLocks noGrp="1"/>
          </p:cNvSpPr>
          <p:nvPr>
            <p:ph type="body" idx="10"/>
          </p:nvPr>
        </p:nvSpPr>
        <p:spPr>
          <a:xfrm>
            <a:off x="4677235" y="5996790"/>
            <a:ext cx="2556574" cy="190100"/>
          </a:xfrm>
          <a:prstGeom prst="rect">
            <a:avLst/>
          </a:prstGeom>
          <a:noFill/>
          <a:ln w="0" cmpd="sng">
            <a:noFill/>
            <a:prstDash val="solid"/>
          </a:ln>
        </p:spPr>
        <p:txBody>
          <a:bodyPr vert="horz" lIns="0" tIns="0" rIns="0" bIns="0" anchor="t">
            <a:normAutofit/>
          </a:bodyPr>
          <a:lstStyle/>
          <a:p>
            <a:r>
              <a:rPr lang="it-IT" sz="1200" spc="-39">
                <a:solidFill>
                  <a:srgbClr val="000000"/>
                </a:solidFill>
                <a:latin typeface="Times New Roman" panose="22635452340000000000" pitchFamily="1"/>
              </a:rPr>
              <a:t>dopo 30 gg. dalla comunicazione del D.C.</a:t>
            </a:r>
            <a:r>
              <a:rPr lang="it-IT" sz="100" spc="-39">
                <a:solidFill>
                  <a:srgbClr val="000000"/>
                </a:solidFill>
                <a:latin typeface="Bookman Old Style" panose="22635452340000000000" pitchFamily="1"/>
              </a:rPr>
              <a:t> </a:t>
            </a:r>
          </a:p>
        </p:txBody>
      </p:sp>
    </p:spTree>
    <p:extLst>
      <p:ext uri="{BB962C8B-B14F-4D97-AF65-F5344CB8AC3E}">
        <p14:creationId xmlns:p14="http://schemas.microsoft.com/office/powerpoint/2010/main" val="153823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8281"/>
            <a:ext cx="10515600" cy="1542407"/>
          </a:xfrm>
        </p:spPr>
        <p:txBody>
          <a:bodyPr>
            <a:normAutofit fontScale="90000"/>
          </a:bodyPr>
          <a:lstStyle/>
          <a:p>
            <a:pPr algn="ctr"/>
            <a:br>
              <a:rPr lang="it-IT" dirty="0"/>
            </a:br>
            <a:r>
              <a:rPr lang="it-IT" dirty="0"/>
              <a:t>Parte II</a:t>
            </a:r>
            <a:br>
              <a:rPr lang="it-IT" dirty="0"/>
            </a:br>
            <a:br>
              <a:rPr lang="it-IT" dirty="0"/>
            </a:br>
            <a:r>
              <a:rPr lang="it-IT" dirty="0">
                <a:solidFill>
                  <a:srgbClr val="FF0000"/>
                </a:solidFill>
              </a:rPr>
              <a:t>Trasparenza ed accesso nel sistema anticorruzione</a:t>
            </a:r>
            <a:br>
              <a:rPr lang="it-IT" dirty="0"/>
            </a:br>
            <a:endParaRPr lang="it-IT" dirty="0"/>
          </a:p>
        </p:txBody>
      </p:sp>
      <p:sp>
        <p:nvSpPr>
          <p:cNvPr id="3" name="Segnaposto contenuto 2"/>
          <p:cNvSpPr>
            <a:spLocks noGrp="1"/>
          </p:cNvSpPr>
          <p:nvPr>
            <p:ph idx="1"/>
          </p:nvPr>
        </p:nvSpPr>
        <p:spPr>
          <a:xfrm>
            <a:off x="838200" y="2833815"/>
            <a:ext cx="10515600" cy="3343147"/>
          </a:xfrm>
        </p:spPr>
        <p:txBody>
          <a:bodyPr/>
          <a:lstStyle/>
          <a:p>
            <a:r>
              <a:rPr lang="it-IT" dirty="0"/>
              <a:t>D. </a:t>
            </a:r>
            <a:r>
              <a:rPr lang="it-IT" dirty="0" err="1"/>
              <a:t>Lgs</a:t>
            </a:r>
            <a:r>
              <a:rPr lang="it-IT" dirty="0"/>
              <a:t> 33/2013 (c.d. </a:t>
            </a:r>
            <a:r>
              <a:rPr lang="it-IT"/>
              <a:t>Codice Trasparenza)</a:t>
            </a:r>
          </a:p>
          <a:p>
            <a:endParaRPr lang="it-IT" dirty="0"/>
          </a:p>
          <a:p>
            <a:r>
              <a:rPr lang="it-IT" dirty="0"/>
              <a:t>Genesi e sviluppo successivo (D. </a:t>
            </a:r>
            <a:r>
              <a:rPr lang="it-IT" dirty="0" err="1"/>
              <a:t>Lgs</a:t>
            </a:r>
            <a:r>
              <a:rPr lang="it-IT" dirty="0"/>
              <a:t> 97/2016 c.d. F.O.I.A)</a:t>
            </a:r>
          </a:p>
        </p:txBody>
      </p:sp>
    </p:spTree>
    <p:extLst>
      <p:ext uri="{BB962C8B-B14F-4D97-AF65-F5344CB8AC3E}">
        <p14:creationId xmlns:p14="http://schemas.microsoft.com/office/powerpoint/2010/main" val="181699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39883" y="-122126"/>
            <a:ext cx="9366325" cy="1143000"/>
          </a:xfrm>
        </p:spPr>
        <p:style>
          <a:lnRef idx="0">
            <a:schemeClr val="accent3"/>
          </a:lnRef>
          <a:fillRef idx="3">
            <a:schemeClr val="accent3"/>
          </a:fillRef>
          <a:effectRef idx="3">
            <a:schemeClr val="accent3"/>
          </a:effectRef>
          <a:fontRef idx="minor">
            <a:schemeClr val="lt1"/>
          </a:fontRef>
        </p:style>
        <p:txBody>
          <a:bodyPr/>
          <a:lstStyle/>
          <a:p>
            <a:r>
              <a:rPr lang="it-IT" dirty="0"/>
              <a:t>Cosa è la trasparenza</a:t>
            </a:r>
          </a:p>
        </p:txBody>
      </p:sp>
      <p:sp>
        <p:nvSpPr>
          <p:cNvPr id="4" name="Segnaposto contenuto 3"/>
          <p:cNvSpPr>
            <a:spLocks noGrp="1"/>
          </p:cNvSpPr>
          <p:nvPr>
            <p:ph idx="1"/>
          </p:nvPr>
        </p:nvSpPr>
        <p:spPr>
          <a:xfrm>
            <a:off x="639883" y="1195058"/>
            <a:ext cx="10640736" cy="5332492"/>
          </a:xfrm>
        </p:spPr>
        <p:txBody>
          <a:bodyPr>
            <a:noAutofit/>
          </a:bodyPr>
          <a:lstStyle/>
          <a:p>
            <a:pPr marL="0" indent="0" algn="just">
              <a:buNone/>
            </a:pPr>
            <a:r>
              <a:rPr lang="pt-BR" sz="1600" b="1" dirty="0">
                <a:latin typeface="Times New Roman" panose="02020603050405020304" pitchFamily="18" charset="0"/>
                <a:cs typeface="Times New Roman" panose="02020603050405020304" pitchFamily="18" charset="0"/>
              </a:rPr>
              <a:t>1 .   L a     t r a s p a r e n z a     e '     i n t e s a     c o m e     a c c e s s i b i l i t a '     t o t a l e     d e l l e</a:t>
            </a:r>
          </a:p>
          <a:p>
            <a:pPr marL="0" indent="0" algn="just">
              <a:buNone/>
            </a:pPr>
            <a:r>
              <a:rPr lang="pt-BR" sz="1600" b="1" dirty="0">
                <a:latin typeface="Times New Roman" panose="02020603050405020304" pitchFamily="18" charset="0"/>
                <a:cs typeface="Times New Roman" panose="02020603050405020304" pitchFamily="18" charset="0"/>
              </a:rPr>
              <a:t>i n f o r m a z i o n i     c o n c e r n e n t i     l ' o r g a n i z z a z i o n e       e       l ' a t t i v i t a '       d e l l e</a:t>
            </a:r>
          </a:p>
          <a:p>
            <a:pPr marL="0" indent="0" algn="just">
              <a:buNone/>
            </a:pPr>
            <a:r>
              <a:rPr lang="pt-BR" sz="1600" b="1" dirty="0">
                <a:latin typeface="Times New Roman" panose="02020603050405020304" pitchFamily="18" charset="0"/>
                <a:cs typeface="Times New Roman" panose="02020603050405020304" pitchFamily="18" charset="0"/>
              </a:rPr>
              <a:t>p u b b l i c h e   a m m i n i s t r a z i o n i ,   a l l o   </a:t>
            </a:r>
            <a:r>
              <a:rPr lang="pt-BR" sz="1600" b="1" u="sng" dirty="0">
                <a:solidFill>
                  <a:srgbClr val="FF0000"/>
                </a:solidFill>
                <a:latin typeface="Times New Roman" panose="02020603050405020304" pitchFamily="18" charset="0"/>
                <a:cs typeface="Times New Roman" panose="02020603050405020304" pitchFamily="18" charset="0"/>
              </a:rPr>
              <a:t>s c o p o   d i   f a v o r i r e     f o r m e     d i f f u s e     d i</a:t>
            </a:r>
          </a:p>
          <a:p>
            <a:pPr marL="0" indent="0" algn="just">
              <a:buNone/>
            </a:pPr>
            <a:r>
              <a:rPr lang="pt-BR" sz="1600" b="1" u="sng" dirty="0">
                <a:solidFill>
                  <a:srgbClr val="FF0000"/>
                </a:solidFill>
                <a:latin typeface="Times New Roman" panose="02020603050405020304" pitchFamily="18" charset="0"/>
                <a:cs typeface="Times New Roman" panose="02020603050405020304" pitchFamily="18" charset="0"/>
              </a:rPr>
              <a:t>c o n t r o l l o     s u l       p e r s e g u i m e n t o       d e l l e       f u n z i o n i       i s t i t u z i o n a l i       e</a:t>
            </a:r>
          </a:p>
          <a:p>
            <a:pPr marL="0" indent="0" algn="just">
              <a:buNone/>
            </a:pPr>
            <a:r>
              <a:rPr lang="pt-BR" sz="1600" b="1" u="sng" dirty="0">
                <a:solidFill>
                  <a:srgbClr val="FF0000"/>
                </a:solidFill>
                <a:latin typeface="Times New Roman" panose="02020603050405020304" pitchFamily="18" charset="0"/>
                <a:cs typeface="Times New Roman" panose="02020603050405020304" pitchFamily="18" charset="0"/>
              </a:rPr>
              <a:t>s u l l ' u t i l i z z o   d e l l e   r i s o r s e   p u b b l i c h e (mofiche D. Lgs 97/2016) </a:t>
            </a:r>
            <a:r>
              <a:rPr lang="pt-BR" sz="1600" b="1" dirty="0">
                <a:latin typeface="Times New Roman" panose="02020603050405020304" pitchFamily="18" charset="0"/>
                <a:cs typeface="Times New Roman" panose="02020603050405020304" pitchFamily="18" charset="0"/>
              </a:rPr>
              <a:t>.</a:t>
            </a:r>
          </a:p>
          <a:p>
            <a:pPr marL="0" indent="0" algn="just">
              <a:buNone/>
            </a:pPr>
            <a:r>
              <a:rPr lang="pt-BR" sz="1600" b="1" dirty="0">
                <a:latin typeface="Times New Roman" panose="02020603050405020304" pitchFamily="18" charset="0"/>
                <a:cs typeface="Times New Roman" panose="02020603050405020304" pitchFamily="18" charset="0"/>
              </a:rPr>
              <a:t>2 .   L a   t r a s p a r e n z a ,   n e l   r i s p e t t o   d e l l e   d i s p o s i z i o n i     i n     m a t e r i a     d i</a:t>
            </a:r>
          </a:p>
          <a:p>
            <a:pPr marL="0" indent="0" algn="just">
              <a:buNone/>
            </a:pPr>
            <a:r>
              <a:rPr lang="pt-BR" sz="1600" b="1" dirty="0">
                <a:latin typeface="Times New Roman" panose="02020603050405020304" pitchFamily="18" charset="0"/>
                <a:cs typeface="Times New Roman" panose="02020603050405020304" pitchFamily="18" charset="0"/>
              </a:rPr>
              <a:t>s e g r e t o   d i   S t a t o ,   d i   s e g r e t o   d ' u f f i c i o ,   d i   s e g r e t o     s t a t i s t i c o     e     d i</a:t>
            </a:r>
          </a:p>
          <a:p>
            <a:pPr marL="0" indent="0" algn="just">
              <a:buNone/>
            </a:pPr>
            <a:r>
              <a:rPr lang="pt-BR" sz="1600" b="1" dirty="0">
                <a:latin typeface="Times New Roman" panose="02020603050405020304" pitchFamily="18" charset="0"/>
                <a:cs typeface="Times New Roman" panose="02020603050405020304" pitchFamily="18" charset="0"/>
              </a:rPr>
              <a:t>p r o t e z i o n e   d e i   d a t i     p e r s o n a l i ,     </a:t>
            </a:r>
            <a:r>
              <a:rPr lang="pt-BR" sz="1600" b="1" u="sng" dirty="0">
                <a:solidFill>
                  <a:srgbClr val="C00000"/>
                </a:solidFill>
                <a:latin typeface="Times New Roman" panose="02020603050405020304" pitchFamily="18" charset="0"/>
                <a:cs typeface="Times New Roman" panose="02020603050405020304" pitchFamily="18" charset="0"/>
              </a:rPr>
              <a:t>c o n c o r r e     a d     a t t u a r e     i l     p r i n c i p i o</a:t>
            </a:r>
          </a:p>
          <a:p>
            <a:pPr marL="0" indent="0" algn="just">
              <a:buNone/>
            </a:pPr>
            <a:r>
              <a:rPr lang="pt-BR" sz="1600" b="1" u="sng" dirty="0">
                <a:solidFill>
                  <a:srgbClr val="C00000"/>
                </a:solidFill>
                <a:latin typeface="Times New Roman" panose="02020603050405020304" pitchFamily="18" charset="0"/>
                <a:cs typeface="Times New Roman" panose="02020603050405020304" pitchFamily="18" charset="0"/>
              </a:rPr>
              <a:t>d e m o c r a t i c o     e     i     p r i n c i p i       c o s t i t u z i o n a l i       d i       e g u a g l i a n z a ,       d i</a:t>
            </a:r>
          </a:p>
          <a:p>
            <a:pPr marL="0" indent="0" algn="just">
              <a:buNone/>
            </a:pPr>
            <a:r>
              <a:rPr lang="pt-BR" sz="1600" b="1" u="sng" dirty="0">
                <a:solidFill>
                  <a:srgbClr val="C00000"/>
                </a:solidFill>
                <a:latin typeface="Times New Roman" panose="02020603050405020304" pitchFamily="18" charset="0"/>
                <a:cs typeface="Times New Roman" panose="02020603050405020304" pitchFamily="18" charset="0"/>
              </a:rPr>
              <a:t>i m p a r z i a l i t a ' ,     b u o n       a n d a m e n t o ,       r e s p o n s a b i l i t a ' ,       e f f i c a c i a       e d</a:t>
            </a:r>
          </a:p>
          <a:p>
            <a:pPr marL="0" indent="0" algn="just">
              <a:buNone/>
            </a:pPr>
            <a:r>
              <a:rPr lang="pt-BR" sz="1600" b="1" u="sng" dirty="0">
                <a:solidFill>
                  <a:srgbClr val="C00000"/>
                </a:solidFill>
                <a:latin typeface="Times New Roman" panose="02020603050405020304" pitchFamily="18" charset="0"/>
                <a:cs typeface="Times New Roman" panose="02020603050405020304" pitchFamily="18" charset="0"/>
              </a:rPr>
              <a:t>e f f i c i e n z a   n e l l ' u t i l i z z o   d i   r i s o r s e   p u b b l i c h e ,   i n t e g r i t a '     e     l e a l t a '</a:t>
            </a:r>
          </a:p>
          <a:p>
            <a:pPr marL="0" indent="0" algn="just">
              <a:buNone/>
            </a:pPr>
            <a:r>
              <a:rPr lang="pt-BR" sz="1600" b="1" u="sng" dirty="0">
                <a:solidFill>
                  <a:srgbClr val="C00000"/>
                </a:solidFill>
                <a:latin typeface="Times New Roman" panose="02020603050405020304" pitchFamily="18" charset="0"/>
                <a:cs typeface="Times New Roman" panose="02020603050405020304" pitchFamily="18" charset="0"/>
              </a:rPr>
              <a:t>n e l   s e r v i z i o   a l l a   n a z i o n e </a:t>
            </a:r>
            <a:r>
              <a:rPr lang="pt-BR" sz="1600" b="1" dirty="0">
                <a:latin typeface="Times New Roman" panose="02020603050405020304" pitchFamily="18" charset="0"/>
                <a:cs typeface="Times New Roman" panose="02020603050405020304" pitchFamily="18" charset="0"/>
              </a:rPr>
              <a:t>.     E s s a     e '     </a:t>
            </a:r>
            <a:r>
              <a:rPr lang="pt-BR" sz="1600" b="1" u="sng" dirty="0">
                <a:latin typeface="Times New Roman" panose="02020603050405020304" pitchFamily="18" charset="0"/>
                <a:cs typeface="Times New Roman" panose="02020603050405020304" pitchFamily="18" charset="0"/>
              </a:rPr>
              <a:t>c o n d i z i o n e     d i     g a r a n z i a     d e l l e</a:t>
            </a:r>
          </a:p>
          <a:p>
            <a:pPr marL="0" indent="0" algn="just">
              <a:buNone/>
            </a:pPr>
            <a:r>
              <a:rPr lang="pt-BR" sz="1600" b="1" u="sng" dirty="0">
                <a:latin typeface="Times New Roman" panose="02020603050405020304" pitchFamily="18" charset="0"/>
                <a:cs typeface="Times New Roman" panose="02020603050405020304" pitchFamily="18" charset="0"/>
              </a:rPr>
              <a:t>l i b e r t a '     i n d i v i d u a l i     e     c o l l e t t i v e ,     n o n c h e '     d e i     d i r i t t i     c i v i l i ,</a:t>
            </a:r>
          </a:p>
          <a:p>
            <a:pPr marL="0" indent="0" algn="just">
              <a:buNone/>
            </a:pPr>
            <a:r>
              <a:rPr lang="pt-BR" sz="1600" b="1" u="sng" dirty="0">
                <a:latin typeface="Times New Roman" panose="02020603050405020304" pitchFamily="18" charset="0"/>
                <a:cs typeface="Times New Roman" panose="02020603050405020304" pitchFamily="18" charset="0"/>
              </a:rPr>
              <a:t>p o l i t i c i   e   s o c i a l i ,   i n t e g r a   i l   d i r i t t o   a d   u n a   b u o n a   a m m i n i s t r a z i o n e   e</a:t>
            </a:r>
          </a:p>
          <a:p>
            <a:pPr marL="0" indent="0" algn="just">
              <a:buNone/>
            </a:pPr>
            <a:r>
              <a:rPr lang="pt-BR" sz="1600" b="1" u="sng" dirty="0">
                <a:latin typeface="Times New Roman" panose="02020603050405020304" pitchFamily="18" charset="0"/>
                <a:cs typeface="Times New Roman" panose="02020603050405020304" pitchFamily="18" charset="0"/>
              </a:rPr>
              <a:t>c o n c o r r e     a l l a     r e a l i z z a z i o n e     d i     u n a     a m m i n i s t r a z i o n e     a p e r t a ,       a l</a:t>
            </a:r>
          </a:p>
          <a:p>
            <a:pPr marL="0" indent="0" algn="just">
              <a:buNone/>
            </a:pPr>
            <a:r>
              <a:rPr lang="pt-BR" sz="1600" b="1" u="sng" dirty="0">
                <a:latin typeface="Times New Roman" panose="02020603050405020304" pitchFamily="18" charset="0"/>
                <a:cs typeface="Times New Roman" panose="02020603050405020304" pitchFamily="18" charset="0"/>
              </a:rPr>
              <a:t>s e r v i z i o   d e l   c i t t a d i n o</a:t>
            </a:r>
            <a:endParaRPr lang="it-IT" sz="1600" b="1" u="sng"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pPr>
              <a:defRPr/>
            </a:pPr>
            <a:r>
              <a:rPr lang="it-IT">
                <a:solidFill>
                  <a:srgbClr val="FFFFFF"/>
                </a:solidFill>
              </a:rPr>
              <a:t>Tiziano Tessaro - riproduzione riservata</a:t>
            </a:r>
          </a:p>
        </p:txBody>
      </p:sp>
      <p:sp>
        <p:nvSpPr>
          <p:cNvPr id="6" name="Ovale 5"/>
          <p:cNvSpPr/>
          <p:nvPr/>
        </p:nvSpPr>
        <p:spPr>
          <a:xfrm>
            <a:off x="10547287" y="1837853"/>
            <a:ext cx="959667" cy="805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1</a:t>
            </a:r>
          </a:p>
        </p:txBody>
      </p:sp>
      <p:sp>
        <p:nvSpPr>
          <p:cNvPr id="7" name="Ovale 6"/>
          <p:cNvSpPr/>
          <p:nvPr/>
        </p:nvSpPr>
        <p:spPr>
          <a:xfrm>
            <a:off x="10610661" y="3449370"/>
            <a:ext cx="986828" cy="1068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2</a:t>
            </a:r>
          </a:p>
        </p:txBody>
      </p:sp>
      <p:sp>
        <p:nvSpPr>
          <p:cNvPr id="8" name="Ovale 7"/>
          <p:cNvSpPr/>
          <p:nvPr/>
        </p:nvSpPr>
        <p:spPr>
          <a:xfrm>
            <a:off x="10610661" y="4988459"/>
            <a:ext cx="995882" cy="959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3</a:t>
            </a:r>
          </a:p>
        </p:txBody>
      </p:sp>
    </p:spTree>
    <p:extLst>
      <p:ext uri="{BB962C8B-B14F-4D97-AF65-F5344CB8AC3E}">
        <p14:creationId xmlns:p14="http://schemas.microsoft.com/office/powerpoint/2010/main" val="133229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ART. 2 pubblicazione</a:t>
            </a:r>
          </a:p>
        </p:txBody>
      </p:sp>
      <p:sp>
        <p:nvSpPr>
          <p:cNvPr id="3" name="Segnaposto contenuto 2"/>
          <p:cNvSpPr>
            <a:spLocks noGrp="1"/>
          </p:cNvSpPr>
          <p:nvPr>
            <p:ph idx="1"/>
          </p:nvPr>
        </p:nvSpPr>
        <p:spPr/>
        <p:txBody>
          <a:bodyPr>
            <a:normAutofit/>
          </a:bodyPr>
          <a:lstStyle/>
          <a:p>
            <a:r>
              <a:rPr lang="it-IT" dirty="0"/>
              <a:t>2. Ai fini del presente decreto, </a:t>
            </a:r>
            <a:r>
              <a:rPr lang="it-IT" b="1" dirty="0">
                <a:solidFill>
                  <a:srgbClr val="FF0000"/>
                </a:solidFill>
              </a:rPr>
              <a:t>per pubblicazione si intende la pubblicazione, in conformità alle specifiche e alle regole tecniche di cui all’allegato A, nei siti istituzionali delle pubbliche amministrazioni dei documenti, delle informazioni e dei dati concernenti l’organizzazione e l’attività delle pubbliche amministrazioni, cui corrisponde il diritto di chiunque di accedere ai siti direttamente ed immediatamente, </a:t>
            </a:r>
            <a:r>
              <a:rPr lang="it-IT" b="1" i="1" u="sng" dirty="0">
                <a:solidFill>
                  <a:srgbClr val="FF0000"/>
                </a:solidFill>
              </a:rPr>
              <a:t>senza autenticazione ed identificazione</a:t>
            </a:r>
            <a:r>
              <a:rPr lang="it-IT" i="1" u="sng" dirty="0"/>
              <a:t>.</a:t>
            </a:r>
          </a:p>
          <a:p>
            <a:endParaRPr lang="it-IT" dirty="0"/>
          </a:p>
        </p:txBody>
      </p:sp>
      <p:pic>
        <p:nvPicPr>
          <p:cNvPr id="5" name="Picture 6" descr="9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76" y="5010304"/>
            <a:ext cx="1646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85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trasparenza circa il responsabile e le istanze</a:t>
            </a:r>
          </a:p>
        </p:txBody>
      </p:sp>
      <p:sp>
        <p:nvSpPr>
          <p:cNvPr id="3" name="Segnaposto contenuto 2"/>
          <p:cNvSpPr>
            <a:spLocks noGrp="1"/>
          </p:cNvSpPr>
          <p:nvPr>
            <p:ph idx="1"/>
          </p:nvPr>
        </p:nvSpPr>
        <p:spPr/>
        <p:txBody>
          <a:bodyPr>
            <a:normAutofit/>
          </a:bodyPr>
          <a:lstStyle/>
          <a:p>
            <a:r>
              <a:rPr lang="it-IT" dirty="0"/>
              <a:t>Ogni amministrazione pubblica deve rendere noto, tramite il sito web istituzionale, almeno un indirizzo di posta elettronica certificata cui il cittadino possa rivolgersi per trasmettere istanze e ricevere informazioni circa i provvedimenti e i procedimenti amministrativi che lo riguardano. </a:t>
            </a:r>
            <a:br>
              <a:rPr lang="it-IT" dirty="0"/>
            </a:br>
            <a:br>
              <a:rPr lang="it-IT" dirty="0"/>
            </a:br>
            <a:endParaRPr lang="it-IT" dirty="0"/>
          </a:p>
        </p:txBody>
      </p:sp>
      <p:sp>
        <p:nvSpPr>
          <p:cNvPr id="4" name="Ovale 3"/>
          <p:cNvSpPr/>
          <p:nvPr/>
        </p:nvSpPr>
        <p:spPr>
          <a:xfrm>
            <a:off x="9865931" y="199814"/>
            <a:ext cx="140364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361" tIns="45680" rIns="91361" bIns="45680" rtlCol="0" anchor="ctr"/>
          <a:lstStyle/>
          <a:p>
            <a:pPr algn="ctr" defTabSz="913612"/>
            <a:r>
              <a:rPr lang="it-IT" dirty="0">
                <a:solidFill>
                  <a:prstClr val="white"/>
                </a:solidFill>
              </a:rPr>
              <a:t>Comma 29</a:t>
            </a:r>
          </a:p>
        </p:txBody>
      </p:sp>
    </p:spTree>
    <p:extLst>
      <p:ext uri="{BB962C8B-B14F-4D97-AF65-F5344CB8AC3E}">
        <p14:creationId xmlns:p14="http://schemas.microsoft.com/office/powerpoint/2010/main" val="2412936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trasparenza sui tempi</a:t>
            </a:r>
          </a:p>
        </p:txBody>
      </p:sp>
      <p:sp>
        <p:nvSpPr>
          <p:cNvPr id="3" name="Segnaposto contenuto 2"/>
          <p:cNvSpPr>
            <a:spLocks noGrp="1"/>
          </p:cNvSpPr>
          <p:nvPr>
            <p:ph idx="1"/>
          </p:nvPr>
        </p:nvSpPr>
        <p:spPr/>
        <p:txBody>
          <a:bodyPr>
            <a:normAutofit/>
          </a:bodyPr>
          <a:lstStyle/>
          <a:p>
            <a:r>
              <a:rPr lang="it-IT" dirty="0"/>
              <a:t>Le amministrazioni devono provvedere </a:t>
            </a:r>
            <a:r>
              <a:rPr lang="it-IT" b="1" u="sng" dirty="0"/>
              <a:t>al monitoraggio periodico del rispetto dei tempi procedimentali</a:t>
            </a:r>
            <a:r>
              <a:rPr lang="it-IT" dirty="0"/>
              <a:t> attraverso la tempestiva eliminazione delle anomalie.</a:t>
            </a:r>
          </a:p>
          <a:p>
            <a:r>
              <a:rPr lang="it-IT" b="1" u="sng" dirty="0"/>
              <a:t>I risultati del monitoraggio devono essere consultabili nel sito web istituzionale. </a:t>
            </a:r>
            <a:br>
              <a:rPr lang="it-IT" b="1" u="sng" dirty="0"/>
            </a:br>
            <a:br>
              <a:rPr lang="it-IT" dirty="0"/>
            </a:br>
            <a:endParaRPr lang="it-IT" dirty="0"/>
          </a:p>
          <a:p>
            <a:endParaRPr lang="it-IT" dirty="0"/>
          </a:p>
        </p:txBody>
      </p:sp>
      <p:sp>
        <p:nvSpPr>
          <p:cNvPr id="4" name="Ovale 3"/>
          <p:cNvSpPr/>
          <p:nvPr/>
        </p:nvSpPr>
        <p:spPr>
          <a:xfrm>
            <a:off x="10496462" y="275666"/>
            <a:ext cx="1695538"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369" tIns="45684" rIns="91369" bIns="45684" rtlCol="0" anchor="ctr"/>
          <a:lstStyle/>
          <a:p>
            <a:pPr algn="ctr" defTabSz="913697"/>
            <a:r>
              <a:rPr lang="it-IT" dirty="0">
                <a:solidFill>
                  <a:prstClr val="white"/>
                </a:solidFill>
              </a:rPr>
              <a:t>Comma 28</a:t>
            </a:r>
          </a:p>
        </p:txBody>
      </p:sp>
    </p:spTree>
    <p:extLst>
      <p:ext uri="{BB962C8B-B14F-4D97-AF65-F5344CB8AC3E}">
        <p14:creationId xmlns:p14="http://schemas.microsoft.com/office/powerpoint/2010/main" val="316405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Il nuovo accesso civico</a:t>
            </a:r>
          </a:p>
        </p:txBody>
      </p:sp>
      <p:sp>
        <p:nvSpPr>
          <p:cNvPr id="8" name="Segnaposto contenuto 7"/>
          <p:cNvSpPr>
            <a:spLocks noGrp="1"/>
          </p:cNvSpPr>
          <p:nvPr>
            <p:ph idx="1"/>
          </p:nvPr>
        </p:nvSpPr>
        <p:spPr/>
        <p:txBody>
          <a:bodyPr>
            <a:normAutofit/>
          </a:bodyPr>
          <a:lstStyle/>
          <a:p>
            <a:pPr marL="0" indent="0" eaLnBrk="0" fontAlgn="base" hangingPunct="0">
              <a:buNone/>
            </a:pPr>
            <a:r>
              <a:rPr lang="it-IT" u="sng" dirty="0"/>
              <a:t>L'obbligo previsto dalla normativa vigente in capo alle pubbliche amministrazioni di pubblicare documenti, informazioni o dati,</a:t>
            </a:r>
            <a:r>
              <a:rPr lang="it-IT" dirty="0"/>
              <a:t> comporta il diritto di chiunque di richiedere i medesimi, nei casi in cui sia stata omessa la loro pubblicazione. </a:t>
            </a:r>
          </a:p>
          <a:p>
            <a:pPr marL="0" indent="0" eaLnBrk="0" fontAlgn="base" hangingPunct="0">
              <a:buNone/>
            </a:pPr>
            <a:r>
              <a:rPr lang="it-IT" dirty="0"/>
              <a:t>La richiesta di accesso civico non è sottoposta ad alcuna limitazione quanto alla legittimazione soggettiva del richiedente, </a:t>
            </a:r>
            <a:r>
              <a:rPr lang="it-IT" u="sng" dirty="0"/>
              <a:t>non deve essere motivata</a:t>
            </a:r>
            <a:r>
              <a:rPr lang="it-IT" dirty="0"/>
              <a:t>, è gratuita e va presentata al responsabile della trasparenza dell'amministrazione obbligata alla pubblicazione di cui al comma 1 che si pronuncia sulla stessa.</a:t>
            </a:r>
          </a:p>
          <a:p>
            <a:endParaRPr lang="it-IT" dirty="0"/>
          </a:p>
        </p:txBody>
      </p:sp>
      <p:sp>
        <p:nvSpPr>
          <p:cNvPr id="9" name="Ovale 8"/>
          <p:cNvSpPr/>
          <p:nvPr/>
        </p:nvSpPr>
        <p:spPr>
          <a:xfrm>
            <a:off x="9048329" y="620692"/>
            <a:ext cx="1619672" cy="1296144"/>
          </a:xfrm>
          <a:prstGeom prst="ellipse">
            <a:avLst/>
          </a:prstGeom>
        </p:spPr>
        <p:style>
          <a:lnRef idx="1">
            <a:schemeClr val="accent4"/>
          </a:lnRef>
          <a:fillRef idx="2">
            <a:schemeClr val="accent4"/>
          </a:fillRef>
          <a:effectRef idx="1">
            <a:schemeClr val="accent4"/>
          </a:effectRef>
          <a:fontRef idx="minor">
            <a:schemeClr val="dk1"/>
          </a:fontRef>
        </p:style>
        <p:txBody>
          <a:bodyPr lIns="91361" tIns="45680" rIns="91361" bIns="45680" rtlCol="0" anchor="ctr"/>
          <a:lstStyle/>
          <a:p>
            <a:pPr algn="ctr" defTabSz="913612"/>
            <a:r>
              <a:rPr lang="it-IT" dirty="0">
                <a:solidFill>
                  <a:prstClr val="black"/>
                </a:solidFill>
              </a:rPr>
              <a:t>Art.5 </a:t>
            </a:r>
            <a:r>
              <a:rPr lang="it-IT" dirty="0" err="1">
                <a:solidFill>
                  <a:prstClr val="black"/>
                </a:solidFill>
              </a:rPr>
              <a:t>D.Lgs</a:t>
            </a:r>
            <a:r>
              <a:rPr lang="it-IT" dirty="0">
                <a:solidFill>
                  <a:prstClr val="black"/>
                </a:solidFill>
              </a:rPr>
              <a:t> attuativo</a:t>
            </a:r>
          </a:p>
        </p:txBody>
      </p:sp>
    </p:spTree>
    <p:extLst>
      <p:ext uri="{BB962C8B-B14F-4D97-AF65-F5344CB8AC3E}">
        <p14:creationId xmlns:p14="http://schemas.microsoft.com/office/powerpoint/2010/main" val="91298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Pluralità di forme di accesso </a:t>
            </a:r>
          </a:p>
        </p:txBody>
      </p:sp>
      <p:sp>
        <p:nvSpPr>
          <p:cNvPr id="3" name="Segnaposto contenuto 2"/>
          <p:cNvSpPr>
            <a:spLocks noGrp="1"/>
          </p:cNvSpPr>
          <p:nvPr>
            <p:ph idx="1"/>
          </p:nvPr>
        </p:nvSpPr>
        <p:spPr/>
        <p:txBody>
          <a:bodyPr/>
          <a:lstStyle/>
          <a:p>
            <a:r>
              <a:rPr lang="it-IT" b="1" dirty="0">
                <a:solidFill>
                  <a:srgbClr val="000000"/>
                </a:solidFill>
                <a:latin typeface="Gill Sans" pitchFamily="34" charset="0"/>
              </a:rPr>
              <a:t>legge 241/90: artt. 22 e ss. accesso (esterno) documenti amm.vi art. 10: accesso (interno) procedimentale</a:t>
            </a:r>
          </a:p>
          <a:p>
            <a:r>
              <a:rPr lang="it-IT" sz="3200" b="1" dirty="0">
                <a:solidFill>
                  <a:srgbClr val="FF0000"/>
                </a:solidFill>
                <a:latin typeface="Gill Sans" pitchFamily="34" charset="0"/>
              </a:rPr>
              <a:t>Art. 10 TU enti locali – accesso atti </a:t>
            </a:r>
            <a:r>
              <a:rPr lang="it-IT" sz="3200" b="1" dirty="0" err="1">
                <a:solidFill>
                  <a:srgbClr val="FF0000"/>
                </a:solidFill>
                <a:latin typeface="Gill Sans" pitchFamily="34" charset="0"/>
              </a:rPr>
              <a:t>amm</a:t>
            </a:r>
            <a:r>
              <a:rPr lang="it-IT" sz="3200" b="1" dirty="0">
                <a:solidFill>
                  <a:srgbClr val="FF0000"/>
                </a:solidFill>
                <a:latin typeface="Gill Sans" pitchFamily="34" charset="0"/>
              </a:rPr>
              <a:t>. Art. 43 TU enti locali – accesso consiglieri comunali e provinciali</a:t>
            </a:r>
          </a:p>
          <a:p>
            <a:r>
              <a:rPr lang="it-IT" b="1" dirty="0">
                <a:solidFill>
                  <a:srgbClr val="000000"/>
                </a:solidFill>
                <a:latin typeface="Gill Sans" pitchFamily="34" charset="0"/>
              </a:rPr>
              <a:t>Accesso negli appalti pubblici (art. 53 D. </a:t>
            </a:r>
            <a:r>
              <a:rPr lang="it-IT" b="1" dirty="0" err="1">
                <a:solidFill>
                  <a:srgbClr val="000000"/>
                </a:solidFill>
                <a:latin typeface="Gill Sans" pitchFamily="34" charset="0"/>
              </a:rPr>
              <a:t>Lgs</a:t>
            </a:r>
            <a:r>
              <a:rPr lang="it-IT" b="1" dirty="0">
                <a:solidFill>
                  <a:srgbClr val="000000"/>
                </a:solidFill>
                <a:latin typeface="Gill Sans" pitchFamily="34" charset="0"/>
              </a:rPr>
              <a:t> 50/2016) – Ad. </a:t>
            </a:r>
            <a:r>
              <a:rPr lang="it-IT" b="1" dirty="0" err="1">
                <a:solidFill>
                  <a:srgbClr val="000000"/>
                </a:solidFill>
                <a:latin typeface="Gill Sans" pitchFamily="34" charset="0"/>
              </a:rPr>
              <a:t>Pl</a:t>
            </a:r>
            <a:r>
              <a:rPr lang="it-IT" b="1" dirty="0">
                <a:solidFill>
                  <a:srgbClr val="000000"/>
                </a:solidFill>
                <a:latin typeface="Gill Sans" pitchFamily="34" charset="0"/>
              </a:rPr>
              <a:t>., </a:t>
            </a:r>
            <a:r>
              <a:rPr lang="it-IT" b="1" dirty="0" err="1">
                <a:solidFill>
                  <a:srgbClr val="000000"/>
                </a:solidFill>
                <a:latin typeface="Gill Sans" pitchFamily="34" charset="0"/>
              </a:rPr>
              <a:t>Cons</a:t>
            </a:r>
            <a:r>
              <a:rPr lang="it-IT" b="1" dirty="0">
                <a:solidFill>
                  <a:srgbClr val="000000"/>
                </a:solidFill>
                <a:latin typeface="Gill Sans" pitchFamily="34" charset="0"/>
              </a:rPr>
              <a:t>. Stato 10/2020</a:t>
            </a:r>
          </a:p>
          <a:p>
            <a:endParaRPr lang="it-IT" sz="1800" b="1" dirty="0">
              <a:solidFill>
                <a:srgbClr val="000000"/>
              </a:solidFill>
              <a:latin typeface="Gill Sans" pitchFamily="34" charset="0"/>
            </a:endParaRPr>
          </a:p>
          <a:p>
            <a:r>
              <a:rPr lang="it-IT" sz="1800" b="1" dirty="0">
                <a:solidFill>
                  <a:srgbClr val="000000"/>
                </a:solidFill>
                <a:latin typeface="Gill Sans" pitchFamily="34" charset="0"/>
              </a:rPr>
              <a:t>Accesso ambientale D. </a:t>
            </a:r>
            <a:r>
              <a:rPr lang="it-IT" sz="1800" b="1" dirty="0" err="1">
                <a:solidFill>
                  <a:srgbClr val="000000"/>
                </a:solidFill>
                <a:latin typeface="Gill Sans" pitchFamily="34" charset="0"/>
              </a:rPr>
              <a:t>lgs</a:t>
            </a:r>
            <a:r>
              <a:rPr lang="it-IT" sz="1800" b="1" dirty="0">
                <a:solidFill>
                  <a:srgbClr val="000000"/>
                </a:solidFill>
                <a:latin typeface="Gill Sans" pitchFamily="34" charset="0"/>
              </a:rPr>
              <a:t>. 195/2005 – recepimento direttiva 2003/4</a:t>
            </a:r>
          </a:p>
          <a:p>
            <a:r>
              <a:rPr lang="it-IT" sz="1800" b="1" dirty="0">
                <a:solidFill>
                  <a:srgbClr val="000000"/>
                </a:solidFill>
                <a:latin typeface="Gill Sans" pitchFamily="34" charset="0"/>
              </a:rPr>
              <a:t>Accesso informazioni SUAP</a:t>
            </a:r>
          </a:p>
          <a:p>
            <a:r>
              <a:rPr lang="it-IT" sz="1800" b="1" dirty="0">
                <a:solidFill>
                  <a:srgbClr val="000000"/>
                </a:solidFill>
                <a:latin typeface="Gill Sans" pitchFamily="34" charset="0"/>
              </a:rPr>
              <a:t>Accesso informazioni SUAP</a:t>
            </a:r>
          </a:p>
          <a:p>
            <a:endParaRPr lang="it-IT" sz="1800" b="1" dirty="0">
              <a:solidFill>
                <a:srgbClr val="000000"/>
              </a:solidFill>
              <a:latin typeface="Gill Sans" pitchFamily="34" charset="0"/>
            </a:endParaRPr>
          </a:p>
          <a:p>
            <a:endParaRPr lang="it-IT" sz="1800" b="1" dirty="0">
              <a:solidFill>
                <a:srgbClr val="000000"/>
              </a:solidFill>
              <a:latin typeface="Gill Sans" pitchFamily="34" charset="0"/>
            </a:endParaRPr>
          </a:p>
          <a:p>
            <a:endParaRPr lang="it-IT" sz="1800" dirty="0">
              <a:solidFill>
                <a:srgbClr val="FFFF00"/>
              </a:solidFill>
            </a:endParaRPr>
          </a:p>
          <a:p>
            <a:endParaRPr lang="it-IT" sz="2000" dirty="0">
              <a:solidFill>
                <a:srgbClr val="FFFF00"/>
              </a:solidFill>
            </a:endParaRPr>
          </a:p>
          <a:p>
            <a:endParaRPr lang="it-IT" sz="2400" b="1" dirty="0">
              <a:solidFill>
                <a:srgbClr val="000000"/>
              </a:solidFill>
            </a:endParaRPr>
          </a:p>
          <a:p>
            <a:endParaRPr lang="it-IT" sz="2400" dirty="0">
              <a:solidFill>
                <a:srgbClr val="FFFF00"/>
              </a:solidFill>
            </a:endParaRPr>
          </a:p>
          <a:p>
            <a:endParaRPr lang="it-IT" dirty="0"/>
          </a:p>
        </p:txBody>
      </p:sp>
    </p:spTree>
    <p:extLst>
      <p:ext uri="{BB962C8B-B14F-4D97-AF65-F5344CB8AC3E}">
        <p14:creationId xmlns:p14="http://schemas.microsoft.com/office/powerpoint/2010/main" val="4013297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olo 1"/>
          <p:cNvSpPr>
            <a:spLocks noGrp="1"/>
          </p:cNvSpPr>
          <p:nvPr>
            <p:ph type="title"/>
          </p:nvPr>
        </p:nvSpPr>
        <p:spPr>
          <a:xfrm>
            <a:off x="1992313" y="115888"/>
            <a:ext cx="8229600" cy="1143000"/>
          </a:xfrm>
        </p:spPr>
        <p:txBody>
          <a:bodyPr/>
          <a:lstStyle/>
          <a:p>
            <a:r>
              <a:rPr lang="it-IT" dirty="0"/>
              <a:t>L’accesso civico art. 5</a:t>
            </a:r>
          </a:p>
        </p:txBody>
      </p:sp>
      <p:sp>
        <p:nvSpPr>
          <p:cNvPr id="3" name="Segnaposto contenuto 2"/>
          <p:cNvSpPr>
            <a:spLocks noGrp="1"/>
          </p:cNvSpPr>
          <p:nvPr>
            <p:ph idx="1"/>
          </p:nvPr>
        </p:nvSpPr>
        <p:spPr>
          <a:xfrm>
            <a:off x="1981200" y="1600200"/>
            <a:ext cx="8229600" cy="1397000"/>
          </a:xfrm>
          <a:solidFill>
            <a:schemeClr val="accent1">
              <a:lumMod val="20000"/>
              <a:lumOff val="80000"/>
            </a:schemeClr>
          </a:solidFill>
        </p:spPr>
        <p:txBody>
          <a:bodyPr/>
          <a:lstStyle/>
          <a:p>
            <a:pPr>
              <a:defRPr/>
            </a:pPr>
            <a:r>
              <a:rPr lang="it-IT" sz="2400" dirty="0"/>
              <a:t>Documenti, informazioni, dati, cui corrisponde il diritto di chiunque di accedere ai siti direttamente ed immediatamente, senza autenticazione ed identificazione</a:t>
            </a:r>
          </a:p>
        </p:txBody>
      </p:sp>
      <p:sp>
        <p:nvSpPr>
          <p:cNvPr id="5" name="CasellaDiTesto 4"/>
          <p:cNvSpPr txBox="1"/>
          <p:nvPr/>
        </p:nvSpPr>
        <p:spPr>
          <a:xfrm>
            <a:off x="1919289" y="5013326"/>
            <a:ext cx="2376487" cy="830263"/>
          </a:xfrm>
          <a:prstGeom prst="rect">
            <a:avLst/>
          </a:prstGeom>
          <a:solidFill>
            <a:schemeClr val="accent1">
              <a:lumMod val="40000"/>
              <a:lumOff val="60000"/>
            </a:schemeClr>
          </a:solidFill>
        </p:spPr>
        <p:txBody>
          <a:bodyPr>
            <a:spAutoFit/>
          </a:bodyPr>
          <a:lstStyle/>
          <a:p>
            <a:pPr algn="ctr" fontAlgn="base">
              <a:spcBef>
                <a:spcPct val="0"/>
              </a:spcBef>
              <a:spcAft>
                <a:spcPct val="0"/>
              </a:spcAft>
              <a:defRPr/>
            </a:pPr>
            <a:r>
              <a:rPr lang="it-IT" sz="2400" dirty="0">
                <a:solidFill>
                  <a:prstClr val="black"/>
                </a:solidFill>
                <a:latin typeface="Arial" charset="0"/>
              </a:rPr>
              <a:t>ACCESSO CIVICO</a:t>
            </a:r>
          </a:p>
        </p:txBody>
      </p:sp>
      <p:sp>
        <p:nvSpPr>
          <p:cNvPr id="6" name="CasellaDiTesto 5"/>
          <p:cNvSpPr txBox="1"/>
          <p:nvPr/>
        </p:nvSpPr>
        <p:spPr>
          <a:xfrm>
            <a:off x="4800600" y="3429000"/>
            <a:ext cx="5399088" cy="1200150"/>
          </a:xfrm>
          <a:prstGeom prst="rect">
            <a:avLst/>
          </a:prstGeom>
          <a:solidFill>
            <a:schemeClr val="bg2">
              <a:lumMod val="90000"/>
            </a:schemeClr>
          </a:solidFill>
        </p:spPr>
        <p:txBody>
          <a:bodyPr>
            <a:spAutoFit/>
          </a:bodyPr>
          <a:lstStyle/>
          <a:p>
            <a:pPr fontAlgn="base">
              <a:spcBef>
                <a:spcPct val="0"/>
              </a:spcBef>
              <a:spcAft>
                <a:spcPct val="0"/>
              </a:spcAft>
              <a:defRPr/>
            </a:pPr>
            <a:r>
              <a:rPr lang="it-IT" dirty="0">
                <a:solidFill>
                  <a:prstClr val="black"/>
                </a:solidFill>
                <a:latin typeface="Arial" charset="0"/>
              </a:rPr>
              <a:t>Chiunque ha il diritto di richiedere i documenti che la PA  non ha pubblicato. La richiesta non è sottoposta ad alcuna limitazione, non deve essere motivata, è gratuita.</a:t>
            </a:r>
          </a:p>
        </p:txBody>
      </p:sp>
      <p:sp>
        <p:nvSpPr>
          <p:cNvPr id="7" name="CasellaDiTesto 6"/>
          <p:cNvSpPr txBox="1"/>
          <p:nvPr/>
        </p:nvSpPr>
        <p:spPr>
          <a:xfrm>
            <a:off x="4800600" y="5429250"/>
            <a:ext cx="5399088" cy="922338"/>
          </a:xfrm>
          <a:prstGeom prst="rect">
            <a:avLst/>
          </a:prstGeom>
          <a:solidFill>
            <a:schemeClr val="accent3">
              <a:lumMod val="20000"/>
              <a:lumOff val="80000"/>
            </a:schemeClr>
          </a:solidFill>
        </p:spPr>
        <p:txBody>
          <a:bodyPr>
            <a:spAutoFit/>
          </a:bodyPr>
          <a:lstStyle/>
          <a:p>
            <a:pPr fontAlgn="base">
              <a:spcBef>
                <a:spcPct val="0"/>
              </a:spcBef>
              <a:spcAft>
                <a:spcPct val="0"/>
              </a:spcAft>
              <a:defRPr/>
            </a:pPr>
            <a:r>
              <a:rPr lang="it-IT" dirty="0">
                <a:solidFill>
                  <a:prstClr val="black"/>
                </a:solidFill>
                <a:latin typeface="Arial" charset="0"/>
              </a:rPr>
              <a:t>L’Amministrazione  ha 30 giorni di tempo per procedere alla pubblicazione e trasmetterlo contestualmente al richiedente.</a:t>
            </a:r>
          </a:p>
        </p:txBody>
      </p:sp>
      <p:sp>
        <p:nvSpPr>
          <p:cNvPr id="97286" name="CasellaDiTesto 3"/>
          <p:cNvSpPr txBox="1">
            <a:spLocks noChangeArrowheads="1"/>
          </p:cNvSpPr>
          <p:nvPr/>
        </p:nvSpPr>
        <p:spPr bwMode="auto">
          <a:xfrm>
            <a:off x="1524000" y="1"/>
            <a:ext cx="1187450" cy="369887"/>
          </a:xfrm>
          <a:prstGeom prst="rect">
            <a:avLst/>
          </a:prstGeom>
          <a:solidFill>
            <a:schemeClr val="bg2"/>
          </a:solid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PRINCIPI</a:t>
            </a:r>
          </a:p>
        </p:txBody>
      </p:sp>
    </p:spTree>
    <p:extLst>
      <p:ext uri="{BB962C8B-B14F-4D97-AF65-F5344CB8AC3E}">
        <p14:creationId xmlns:p14="http://schemas.microsoft.com/office/powerpoint/2010/main" val="283012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olo 1"/>
          <p:cNvSpPr>
            <a:spLocks noGrp="1"/>
          </p:cNvSpPr>
          <p:nvPr>
            <p:ph type="title"/>
          </p:nvPr>
        </p:nvSpPr>
        <p:spPr/>
        <p:txBody>
          <a:bodyPr/>
          <a:lstStyle/>
          <a:p>
            <a:r>
              <a:rPr lang="it-IT" dirty="0"/>
              <a:t>L’accesso civico art. 5</a:t>
            </a:r>
          </a:p>
        </p:txBody>
      </p:sp>
      <p:sp>
        <p:nvSpPr>
          <p:cNvPr id="3" name="Segnaposto contenuto 2"/>
          <p:cNvSpPr>
            <a:spLocks noGrp="1"/>
          </p:cNvSpPr>
          <p:nvPr>
            <p:ph idx="1"/>
          </p:nvPr>
        </p:nvSpPr>
        <p:spPr>
          <a:xfrm>
            <a:off x="1981200" y="1600200"/>
            <a:ext cx="8229600" cy="1684338"/>
          </a:xfrm>
          <a:solidFill>
            <a:schemeClr val="accent6">
              <a:lumMod val="20000"/>
              <a:lumOff val="80000"/>
            </a:schemeClr>
          </a:solidFill>
        </p:spPr>
        <p:txBody>
          <a:bodyPr/>
          <a:lstStyle/>
          <a:p>
            <a:pPr>
              <a:defRPr/>
            </a:pPr>
            <a:r>
              <a:rPr lang="it-IT" sz="2400" dirty="0"/>
              <a:t>Posto che le pubbliche amministrazioni sono tenute a pubblicare documenti, informazioni o dati, nel caso in cui la pubblicazione sia stata omessa, chiunque ha diritto di richiedere i medesimi. </a:t>
            </a:r>
          </a:p>
        </p:txBody>
      </p:sp>
      <p:sp>
        <p:nvSpPr>
          <p:cNvPr id="5" name="CasellaDiTesto 4"/>
          <p:cNvSpPr txBox="1"/>
          <p:nvPr/>
        </p:nvSpPr>
        <p:spPr>
          <a:xfrm>
            <a:off x="2063552" y="4005065"/>
            <a:ext cx="6119812" cy="1939925"/>
          </a:xfrm>
          <a:prstGeom prst="rect">
            <a:avLst/>
          </a:prstGeom>
          <a:solidFill>
            <a:schemeClr val="accent3">
              <a:lumMod val="20000"/>
              <a:lumOff val="80000"/>
            </a:schemeClr>
          </a:solidFill>
        </p:spPr>
        <p:txBody>
          <a:bodyPr>
            <a:spAutoFit/>
          </a:bodyPr>
          <a:lstStyle/>
          <a:p>
            <a:pPr fontAlgn="base">
              <a:spcBef>
                <a:spcPct val="0"/>
              </a:spcBef>
              <a:spcAft>
                <a:spcPct val="0"/>
              </a:spcAft>
              <a:defRPr/>
            </a:pPr>
            <a:r>
              <a:rPr lang="it-IT" sz="2400" dirty="0">
                <a:solidFill>
                  <a:prstClr val="black"/>
                </a:solidFill>
                <a:latin typeface="Arial" charset="0"/>
              </a:rPr>
              <a:t>Si tratta dell’estensione massima del diritto di accesso, svincolato, in questo caso, dall’interesse diretto concreto e attuale e finalizzato ad un vero controllo sociale dell’operato della PA.</a:t>
            </a:r>
          </a:p>
        </p:txBody>
      </p:sp>
      <p:sp>
        <p:nvSpPr>
          <p:cNvPr id="6" name="CasellaDiTesto 4"/>
          <p:cNvSpPr txBox="1">
            <a:spLocks noChangeArrowheads="1"/>
          </p:cNvSpPr>
          <p:nvPr/>
        </p:nvSpPr>
        <p:spPr bwMode="auto">
          <a:xfrm>
            <a:off x="1524000" y="-17483"/>
            <a:ext cx="1187450" cy="368300"/>
          </a:xfrm>
          <a:prstGeom prst="rect">
            <a:avLst/>
          </a:prstGeom>
          <a:solidFill>
            <a:schemeClr val="bg2"/>
          </a:solid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PRINCIPI</a:t>
            </a:r>
          </a:p>
        </p:txBody>
      </p:sp>
    </p:spTree>
    <p:extLst>
      <p:ext uri="{BB962C8B-B14F-4D97-AF65-F5344CB8AC3E}">
        <p14:creationId xmlns:p14="http://schemas.microsoft.com/office/powerpoint/2010/main" val="357753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1919536" y="332656"/>
          <a:ext cx="835292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18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nvGraphicFramePr>
        <p:xfrm>
          <a:off x="1703512" y="548680"/>
          <a:ext cx="88204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630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La differenza rispetto al diritto di accesso “ordinario” </a:t>
            </a:r>
            <a:endParaRPr lang="it-IT" dirty="0"/>
          </a:p>
        </p:txBody>
      </p:sp>
      <p:graphicFrame>
        <p:nvGraphicFramePr>
          <p:cNvPr id="4" name="Segnaposto contenuto 3"/>
          <p:cNvGraphicFramePr>
            <a:graphicFrameLocks noGrp="1"/>
          </p:cNvGraphicFramePr>
          <p:nvPr>
            <p:ph idx="1"/>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0641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5324" y="199891"/>
            <a:ext cx="10880891"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it-IT" dirty="0"/>
              <a:t>La differenza tra accesso civico e </a:t>
            </a:r>
            <a:br>
              <a:rPr lang="it-IT" dirty="0"/>
            </a:br>
            <a:r>
              <a:rPr lang="it-IT" dirty="0"/>
              <a:t>accesso ex art 22 legge 241/1990</a:t>
            </a:r>
          </a:p>
        </p:txBody>
      </p:sp>
      <p:sp>
        <p:nvSpPr>
          <p:cNvPr id="3" name="Segnaposto contenuto 2"/>
          <p:cNvSpPr>
            <a:spLocks noGrp="1"/>
          </p:cNvSpPr>
          <p:nvPr>
            <p:ph idx="1"/>
          </p:nvPr>
        </p:nvSpPr>
        <p:spPr>
          <a:xfrm>
            <a:off x="375385" y="1304223"/>
            <a:ext cx="11280807" cy="5553777"/>
          </a:xfrm>
        </p:spPr>
        <p:txBody>
          <a:bodyPr>
            <a:normAutofit fontScale="77500" lnSpcReduction="20000"/>
          </a:bodyPr>
          <a:lstStyle/>
          <a:p>
            <a:r>
              <a:rPr lang="it-IT" b="1" i="1" u="sng" dirty="0">
                <a:solidFill>
                  <a:srgbClr val="FF0000"/>
                </a:solidFill>
              </a:rPr>
              <a:t>Le nuove disposizioni, dettate con </a:t>
            </a:r>
            <a:r>
              <a:rPr lang="it-IT" b="1" i="1" u="sng" dirty="0" err="1">
                <a:solidFill>
                  <a:srgbClr val="FF0000"/>
                </a:solidFill>
              </a:rPr>
              <a:t>D.Lgs.</a:t>
            </a:r>
            <a:r>
              <a:rPr lang="it-IT" b="1" i="1" u="sng" dirty="0">
                <a:solidFill>
                  <a:srgbClr val="FF0000"/>
                </a:solidFill>
              </a:rPr>
              <a:t> 14 marzo 2013, n. 33 in materia di pubblicità, trasparenza e diffusione di informazioni da parte delle pubbliche amministrazioni disciplinano </a:t>
            </a:r>
            <a:r>
              <a:rPr lang="it-IT" b="1" i="1" u="sng" dirty="0" err="1">
                <a:solidFill>
                  <a:srgbClr val="FF0000"/>
                </a:solidFill>
              </a:rPr>
              <a:t>situazioni,non</a:t>
            </a:r>
            <a:r>
              <a:rPr lang="it-IT" b="1" i="1" u="sng" dirty="0">
                <a:solidFill>
                  <a:srgbClr val="FF0000"/>
                </a:solidFill>
              </a:rPr>
              <a:t> ampliative né sovrapponibili a quelle che consentono l’accesso ai documenti amministrativi, ai sensi degli artt. 22 e ss. della L. 7 agosto 1990, n. 241, come successivamente modificata ed integrata.</a:t>
            </a:r>
            <a:br>
              <a:rPr lang="it-IT" b="1" i="1" u="sng" dirty="0">
                <a:solidFill>
                  <a:srgbClr val="FF0000"/>
                </a:solidFill>
              </a:rPr>
            </a:br>
            <a:br>
              <a:rPr lang="it-IT" dirty="0">
                <a:solidFill>
                  <a:srgbClr val="FF0000"/>
                </a:solidFill>
              </a:rPr>
            </a:br>
            <a:r>
              <a:rPr lang="it-IT" dirty="0"/>
              <a:t>Il tenore letterale e la ratio dell'art. 24, co. 7, L. n. 241/1991 impongono un’attenta valutazione – da effettuare caso per caso – circa la stretta funzionalità dell’accesso alla salvaguardia di posizioni soggettive protette, che si assumano lese, con ulteriore salvaguardia, attraverso i limiti così imposti, degli altri interessi coinvolti, talvolta rispondenti a principi di pari rango costituzionale rispetto al diritto di difesa.</a:t>
            </a:r>
            <a:br>
              <a:rPr lang="it-IT" dirty="0"/>
            </a:br>
            <a:br>
              <a:rPr lang="it-IT" dirty="0"/>
            </a:br>
            <a:r>
              <a:rPr lang="it-IT" dirty="0"/>
              <a:t>Se l’accesso ai documenti amministrativi, infatti, costituisce principio generale dell’attività amministrativa, al fine di favorire la partecipazione e di assicurarne l’imparzialità e la trasparenza, è anche vero che si richiede per l’accesso un interesse diretto, concreto ed attuale, corrispondente ad una situazione giuridicamente tutelata e collegata al documento al quale è chiesto l’accesso e che non sono ammissibili istanze di accesso preordinate ad un controllo generalizzato dell’operato delle pubbliche amministrazioni, essendo tale controllo estraneo alle finalità perseguite attraverso l’istituto in questione. </a:t>
            </a:r>
          </a:p>
          <a:p>
            <a:r>
              <a:rPr lang="it-IT" b="1" dirty="0">
                <a:solidFill>
                  <a:srgbClr val="FF0000"/>
                </a:solidFill>
              </a:rPr>
              <a:t>Consiglio di Stato , sez. VI, sentenza 20.11.2013 n° 5515</a:t>
            </a:r>
            <a:br>
              <a:rPr lang="it-IT" b="1" dirty="0">
                <a:solidFill>
                  <a:srgbClr val="FF0000"/>
                </a:solidFill>
              </a:rPr>
            </a:br>
            <a:r>
              <a:rPr lang="it-IT" dirty="0"/>
              <a:t> </a:t>
            </a:r>
          </a:p>
        </p:txBody>
      </p:sp>
    </p:spTree>
    <p:extLst>
      <p:ext uri="{BB962C8B-B14F-4D97-AF65-F5344CB8AC3E}">
        <p14:creationId xmlns:p14="http://schemas.microsoft.com/office/powerpoint/2010/main" val="193322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1809750" y="0"/>
            <a:ext cx="4232672" cy="1875234"/>
          </a:xfrm>
        </p:spPr>
        <p:txBody>
          <a:bodyPr/>
          <a:lstStyle/>
          <a:p>
            <a:r>
              <a:rPr lang="it-IT" sz="3375" b="1">
                <a:solidFill>
                  <a:srgbClr val="FF0000"/>
                </a:solidFill>
              </a:rPr>
              <a:t>RESPONSABILITA</a:t>
            </a:r>
            <a:r>
              <a:rPr lang="ja-JP" altLang="it-IT" sz="3375" b="1">
                <a:solidFill>
                  <a:srgbClr val="FF0000"/>
                </a:solidFill>
              </a:rPr>
              <a:t>’</a:t>
            </a:r>
            <a:endParaRPr lang="it-IT" sz="3375" b="1">
              <a:solidFill>
                <a:srgbClr val="FF0000"/>
              </a:solidFill>
            </a:endParaRPr>
          </a:p>
        </p:txBody>
      </p:sp>
      <p:sp>
        <p:nvSpPr>
          <p:cNvPr id="6" name="AutoShape 1"/>
          <p:cNvSpPr>
            <a:spLocks/>
          </p:cNvSpPr>
          <p:nvPr/>
        </p:nvSpPr>
        <p:spPr bwMode="auto">
          <a:xfrm>
            <a:off x="1782961" y="6192738"/>
            <a:ext cx="8617148"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35719" tIns="35719" rIns="35719" bIns="35719" anchor="ctr"/>
          <a:lstStyle>
            <a:lvl1pPr eaLnBrk="0">
              <a:defRPr sz="3000">
                <a:solidFill>
                  <a:srgbClr val="324863"/>
                </a:solidFill>
                <a:latin typeface="Palatino" charset="0"/>
                <a:ea typeface="MS PGothic" panose="020B0600070205080204" pitchFamily="34" charset="-128"/>
                <a:sym typeface="Palatino" charset="0"/>
              </a:defRPr>
            </a:lvl1pPr>
            <a:lvl2pPr marL="742950" indent="-285750" eaLnBrk="0">
              <a:defRPr sz="3000">
                <a:solidFill>
                  <a:srgbClr val="324863"/>
                </a:solidFill>
                <a:latin typeface="Palatino" charset="0"/>
                <a:ea typeface="MS PGothic" panose="020B0600070205080204" pitchFamily="34" charset="-128"/>
                <a:sym typeface="Palatino" charset="0"/>
              </a:defRPr>
            </a:lvl2pPr>
            <a:lvl3pPr marL="1143000" indent="-228600" eaLnBrk="0">
              <a:defRPr sz="3000">
                <a:solidFill>
                  <a:srgbClr val="324863"/>
                </a:solidFill>
                <a:latin typeface="Palatino" charset="0"/>
                <a:ea typeface="MS PGothic" panose="020B0600070205080204" pitchFamily="34" charset="-128"/>
                <a:sym typeface="Palatino" charset="0"/>
              </a:defRPr>
            </a:lvl3pPr>
            <a:lvl4pPr marL="1600200" indent="-228600" eaLnBrk="0">
              <a:defRPr sz="3000">
                <a:solidFill>
                  <a:srgbClr val="324863"/>
                </a:solidFill>
                <a:latin typeface="Palatino" charset="0"/>
                <a:ea typeface="MS PGothic" panose="020B0600070205080204" pitchFamily="34" charset="-128"/>
                <a:sym typeface="Palatino" charset="0"/>
              </a:defRPr>
            </a:lvl4pPr>
            <a:lvl5pPr marL="2057400" indent="-228600" eaLnBrk="0">
              <a:defRPr sz="3000">
                <a:solidFill>
                  <a:srgbClr val="324863"/>
                </a:solidFill>
                <a:latin typeface="Palatino" charset="0"/>
                <a:ea typeface="MS PGothic" panose="020B0600070205080204" pitchFamily="34" charset="-128"/>
                <a:sym typeface="Palatino" charset="0"/>
              </a:defRPr>
            </a:lvl5pPr>
            <a:lvl6pPr marL="25146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6pPr>
            <a:lvl7pPr marL="29718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7pPr>
            <a:lvl8pPr marL="34290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8pPr>
            <a:lvl9pPr marL="38862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9pPr>
          </a:lstStyle>
          <a:p>
            <a:pPr algn="r" defTabSz="410751" eaLnBrk="1" fontAlgn="base" hangingPunct="0">
              <a:spcBef>
                <a:spcPct val="0"/>
              </a:spcBef>
              <a:spcAft>
                <a:spcPct val="0"/>
              </a:spcAft>
            </a:pPr>
            <a:endParaRPr lang="it-IT" sz="1687" b="1" dirty="0">
              <a:solidFill>
                <a:srgbClr val="6287B4"/>
              </a:solidFill>
            </a:endParaRPr>
          </a:p>
        </p:txBody>
      </p:sp>
      <p:sp>
        <p:nvSpPr>
          <p:cNvPr id="57347" name="Rettangolo 11"/>
          <p:cNvSpPr>
            <a:spLocks noChangeArrowheads="1"/>
          </p:cNvSpPr>
          <p:nvPr/>
        </p:nvSpPr>
        <p:spPr bwMode="auto">
          <a:xfrm>
            <a:off x="2077641" y="3107532"/>
            <a:ext cx="7715250" cy="30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000">
                <a:solidFill>
                  <a:srgbClr val="324863"/>
                </a:solidFill>
                <a:latin typeface="Palatino" charset="0"/>
                <a:ea typeface="MS PGothic" panose="020B0600070205080204" pitchFamily="34" charset="-128"/>
                <a:sym typeface="Palatino" charset="0"/>
              </a:defRPr>
            </a:lvl1pPr>
            <a:lvl2pPr marL="742950" indent="-285750" eaLnBrk="0">
              <a:defRPr sz="3000">
                <a:solidFill>
                  <a:srgbClr val="324863"/>
                </a:solidFill>
                <a:latin typeface="Palatino" charset="0"/>
                <a:ea typeface="MS PGothic" panose="020B0600070205080204" pitchFamily="34" charset="-128"/>
                <a:sym typeface="Palatino" charset="0"/>
              </a:defRPr>
            </a:lvl2pPr>
            <a:lvl3pPr marL="1143000" indent="-228600" eaLnBrk="0">
              <a:defRPr sz="3000">
                <a:solidFill>
                  <a:srgbClr val="324863"/>
                </a:solidFill>
                <a:latin typeface="Palatino" charset="0"/>
                <a:ea typeface="MS PGothic" panose="020B0600070205080204" pitchFamily="34" charset="-128"/>
                <a:sym typeface="Palatino" charset="0"/>
              </a:defRPr>
            </a:lvl3pPr>
            <a:lvl4pPr marL="1600200" indent="-228600" eaLnBrk="0">
              <a:defRPr sz="3000">
                <a:solidFill>
                  <a:srgbClr val="324863"/>
                </a:solidFill>
                <a:latin typeface="Palatino" charset="0"/>
                <a:ea typeface="MS PGothic" panose="020B0600070205080204" pitchFamily="34" charset="-128"/>
                <a:sym typeface="Palatino" charset="0"/>
              </a:defRPr>
            </a:lvl4pPr>
            <a:lvl5pPr marL="2057400" indent="-228600" eaLnBrk="0">
              <a:defRPr sz="3000">
                <a:solidFill>
                  <a:srgbClr val="324863"/>
                </a:solidFill>
                <a:latin typeface="Palatino" charset="0"/>
                <a:ea typeface="MS PGothic" panose="020B0600070205080204" pitchFamily="34" charset="-128"/>
                <a:sym typeface="Palatino" charset="0"/>
              </a:defRPr>
            </a:lvl5pPr>
            <a:lvl6pPr marL="25146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6pPr>
            <a:lvl7pPr marL="29718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7pPr>
            <a:lvl8pPr marL="34290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8pPr>
            <a:lvl9pPr marL="38862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9pPr>
          </a:lstStyle>
          <a:p>
            <a:pPr defTabSz="410751" eaLnBrk="1" fontAlgn="base" hangingPunct="0">
              <a:spcBef>
                <a:spcPct val="0"/>
              </a:spcBef>
              <a:spcAft>
                <a:spcPct val="0"/>
              </a:spcAft>
            </a:pPr>
            <a:endParaRPr lang="it-IT" sz="2109"/>
          </a:p>
          <a:p>
            <a:pP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p:txBody>
      </p:sp>
      <p:sp>
        <p:nvSpPr>
          <p:cNvPr id="57348" name="Rettangolo 12"/>
          <p:cNvSpPr>
            <a:spLocks noChangeArrowheads="1"/>
          </p:cNvSpPr>
          <p:nvPr/>
        </p:nvSpPr>
        <p:spPr bwMode="auto">
          <a:xfrm>
            <a:off x="1756172" y="3268266"/>
            <a:ext cx="8304609" cy="145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000">
                <a:solidFill>
                  <a:srgbClr val="324863"/>
                </a:solidFill>
                <a:latin typeface="Palatino" charset="0"/>
                <a:ea typeface="MS PGothic" panose="020B0600070205080204" pitchFamily="34" charset="-128"/>
                <a:sym typeface="Palatino" charset="0"/>
              </a:defRPr>
            </a:lvl1pPr>
            <a:lvl2pPr marL="742950" indent="-285750" eaLnBrk="0">
              <a:defRPr sz="3000">
                <a:solidFill>
                  <a:srgbClr val="324863"/>
                </a:solidFill>
                <a:latin typeface="Palatino" charset="0"/>
                <a:ea typeface="MS PGothic" panose="020B0600070205080204" pitchFamily="34" charset="-128"/>
                <a:sym typeface="Palatino" charset="0"/>
              </a:defRPr>
            </a:lvl2pPr>
            <a:lvl3pPr marL="1143000" indent="-228600" eaLnBrk="0">
              <a:defRPr sz="3000">
                <a:solidFill>
                  <a:srgbClr val="324863"/>
                </a:solidFill>
                <a:latin typeface="Palatino" charset="0"/>
                <a:ea typeface="MS PGothic" panose="020B0600070205080204" pitchFamily="34" charset="-128"/>
                <a:sym typeface="Palatino" charset="0"/>
              </a:defRPr>
            </a:lvl3pPr>
            <a:lvl4pPr marL="1600200" indent="-228600" eaLnBrk="0">
              <a:defRPr sz="3000">
                <a:solidFill>
                  <a:srgbClr val="324863"/>
                </a:solidFill>
                <a:latin typeface="Palatino" charset="0"/>
                <a:ea typeface="MS PGothic" panose="020B0600070205080204" pitchFamily="34" charset="-128"/>
                <a:sym typeface="Palatino" charset="0"/>
              </a:defRPr>
            </a:lvl4pPr>
            <a:lvl5pPr marL="2057400" indent="-228600" eaLnBrk="0">
              <a:defRPr sz="3000">
                <a:solidFill>
                  <a:srgbClr val="324863"/>
                </a:solidFill>
                <a:latin typeface="Palatino" charset="0"/>
                <a:ea typeface="MS PGothic" panose="020B0600070205080204" pitchFamily="34" charset="-128"/>
                <a:sym typeface="Palatino" charset="0"/>
              </a:defRPr>
            </a:lvl5pPr>
            <a:lvl6pPr marL="25146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6pPr>
            <a:lvl7pPr marL="29718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7pPr>
            <a:lvl8pPr marL="34290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8pPr>
            <a:lvl9pPr marL="38862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9pPr>
          </a:lstStyle>
          <a:p>
            <a:pPr algn="ctr" defTabSz="410751" eaLnBrk="1" fontAlgn="base" hangingPunct="0">
              <a:spcBef>
                <a:spcPct val="0"/>
              </a:spcBef>
              <a:spcAft>
                <a:spcPct val="0"/>
              </a:spcAft>
            </a:pPr>
            <a:endParaRPr lang="it-IT" sz="3375" b="1"/>
          </a:p>
          <a:p>
            <a:pPr algn="ctr" defTabSz="410751" eaLnBrk="1" fontAlgn="base" hangingPunct="0">
              <a:spcBef>
                <a:spcPct val="0"/>
              </a:spcBef>
              <a:spcAft>
                <a:spcPct val="0"/>
              </a:spcAft>
            </a:pPr>
            <a:r>
              <a:rPr lang="it-IT" sz="3375"/>
              <a:t> </a:t>
            </a:r>
          </a:p>
          <a:p>
            <a:pPr algn="ctr" defTabSz="410751" eaLnBrk="1" fontAlgn="base" hangingPunct="0">
              <a:spcBef>
                <a:spcPct val="0"/>
              </a:spcBef>
              <a:spcAft>
                <a:spcPct val="0"/>
              </a:spcAft>
            </a:pPr>
            <a:endParaRPr lang="it-IT" sz="2109" b="1">
              <a:solidFill>
                <a:srgbClr val="644D33"/>
              </a:solidFill>
            </a:endParaRPr>
          </a:p>
        </p:txBody>
      </p:sp>
      <p:sp>
        <p:nvSpPr>
          <p:cNvPr id="57349" name="Segnaposto contenuto 6"/>
          <p:cNvSpPr>
            <a:spLocks noGrp="1"/>
          </p:cNvSpPr>
          <p:nvPr>
            <p:ph idx="1"/>
          </p:nvPr>
        </p:nvSpPr>
        <p:spPr>
          <a:xfrm>
            <a:off x="1774031" y="1875234"/>
            <a:ext cx="8286750" cy="4286250"/>
          </a:xfrm>
        </p:spPr>
        <p:txBody>
          <a:bodyPr/>
          <a:lstStyle/>
          <a:p>
            <a:r>
              <a:rPr lang="it-IT"/>
              <a:t>L'inadempimento degli obblighi di pubblicazione previsti dalla normativa vigente o la mancata predisposizione del Programma triennale per la trasparenza e l'integrità costituiscono elemento di valutazione della responsabilità dirigenziale, eventuale causa di responsabilità per danno all'immagine dell'amministrazione e sono comunque valutati ai fini della corresponsione della retribuzione di risultato e del trattamento accessorio collegato alla performance individuale dei responsabili </a:t>
            </a:r>
          </a:p>
        </p:txBody>
      </p:sp>
    </p:spTree>
    <p:extLst>
      <p:ext uri="{BB962C8B-B14F-4D97-AF65-F5344CB8AC3E}">
        <p14:creationId xmlns:p14="http://schemas.microsoft.com/office/powerpoint/2010/main" val="50881146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1809750" y="0"/>
            <a:ext cx="4286250" cy="1875234"/>
          </a:xfrm>
        </p:spPr>
        <p:txBody>
          <a:bodyPr/>
          <a:lstStyle/>
          <a:p>
            <a:r>
              <a:rPr lang="it-IT" sz="3375">
                <a:solidFill>
                  <a:srgbClr val="FF0000"/>
                </a:solidFill>
              </a:rPr>
              <a:t>RESPONSABILITA</a:t>
            </a:r>
            <a:r>
              <a:rPr lang="ja-JP" altLang="it-IT" sz="3375">
                <a:solidFill>
                  <a:srgbClr val="FF0000"/>
                </a:solidFill>
              </a:rPr>
              <a:t>’</a:t>
            </a:r>
            <a:endParaRPr lang="it-IT" sz="3375">
              <a:solidFill>
                <a:srgbClr val="FF0000"/>
              </a:solidFill>
            </a:endParaRPr>
          </a:p>
        </p:txBody>
      </p:sp>
      <p:sp>
        <p:nvSpPr>
          <p:cNvPr id="6" name="AutoShape 1"/>
          <p:cNvSpPr>
            <a:spLocks/>
          </p:cNvSpPr>
          <p:nvPr/>
        </p:nvSpPr>
        <p:spPr bwMode="auto">
          <a:xfrm>
            <a:off x="1782961" y="6192738"/>
            <a:ext cx="8617148"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35719" tIns="35719" rIns="35719" bIns="35719" anchor="ctr"/>
          <a:lstStyle>
            <a:lvl1pPr eaLnBrk="0">
              <a:defRPr sz="3000">
                <a:solidFill>
                  <a:srgbClr val="324863"/>
                </a:solidFill>
                <a:latin typeface="Palatino" charset="0"/>
                <a:ea typeface="MS PGothic" panose="020B0600070205080204" pitchFamily="34" charset="-128"/>
                <a:sym typeface="Palatino" charset="0"/>
              </a:defRPr>
            </a:lvl1pPr>
            <a:lvl2pPr marL="742950" indent="-285750" eaLnBrk="0">
              <a:defRPr sz="3000">
                <a:solidFill>
                  <a:srgbClr val="324863"/>
                </a:solidFill>
                <a:latin typeface="Palatino" charset="0"/>
                <a:ea typeface="MS PGothic" panose="020B0600070205080204" pitchFamily="34" charset="-128"/>
                <a:sym typeface="Palatino" charset="0"/>
              </a:defRPr>
            </a:lvl2pPr>
            <a:lvl3pPr marL="1143000" indent="-228600" eaLnBrk="0">
              <a:defRPr sz="3000">
                <a:solidFill>
                  <a:srgbClr val="324863"/>
                </a:solidFill>
                <a:latin typeface="Palatino" charset="0"/>
                <a:ea typeface="MS PGothic" panose="020B0600070205080204" pitchFamily="34" charset="-128"/>
                <a:sym typeface="Palatino" charset="0"/>
              </a:defRPr>
            </a:lvl3pPr>
            <a:lvl4pPr marL="1600200" indent="-228600" eaLnBrk="0">
              <a:defRPr sz="3000">
                <a:solidFill>
                  <a:srgbClr val="324863"/>
                </a:solidFill>
                <a:latin typeface="Palatino" charset="0"/>
                <a:ea typeface="MS PGothic" panose="020B0600070205080204" pitchFamily="34" charset="-128"/>
                <a:sym typeface="Palatino" charset="0"/>
              </a:defRPr>
            </a:lvl4pPr>
            <a:lvl5pPr marL="2057400" indent="-228600" eaLnBrk="0">
              <a:defRPr sz="3000">
                <a:solidFill>
                  <a:srgbClr val="324863"/>
                </a:solidFill>
                <a:latin typeface="Palatino" charset="0"/>
                <a:ea typeface="MS PGothic" panose="020B0600070205080204" pitchFamily="34" charset="-128"/>
                <a:sym typeface="Palatino" charset="0"/>
              </a:defRPr>
            </a:lvl5pPr>
            <a:lvl6pPr marL="25146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6pPr>
            <a:lvl7pPr marL="29718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7pPr>
            <a:lvl8pPr marL="34290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8pPr>
            <a:lvl9pPr marL="38862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9pPr>
          </a:lstStyle>
          <a:p>
            <a:pPr algn="r" defTabSz="410751" eaLnBrk="1" fontAlgn="base" hangingPunct="0">
              <a:spcBef>
                <a:spcPct val="0"/>
              </a:spcBef>
              <a:spcAft>
                <a:spcPct val="0"/>
              </a:spcAft>
            </a:pPr>
            <a:endParaRPr lang="it-IT" sz="1687" b="1" dirty="0">
              <a:solidFill>
                <a:srgbClr val="6287B4"/>
              </a:solidFill>
            </a:endParaRPr>
          </a:p>
        </p:txBody>
      </p:sp>
      <p:sp>
        <p:nvSpPr>
          <p:cNvPr id="59395" name="Rettangolo 11"/>
          <p:cNvSpPr>
            <a:spLocks noChangeArrowheads="1"/>
          </p:cNvSpPr>
          <p:nvPr/>
        </p:nvSpPr>
        <p:spPr bwMode="auto">
          <a:xfrm>
            <a:off x="2077641" y="3107532"/>
            <a:ext cx="7715250" cy="30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000">
                <a:solidFill>
                  <a:srgbClr val="324863"/>
                </a:solidFill>
                <a:latin typeface="Palatino" charset="0"/>
                <a:ea typeface="MS PGothic" panose="020B0600070205080204" pitchFamily="34" charset="-128"/>
                <a:sym typeface="Palatino" charset="0"/>
              </a:defRPr>
            </a:lvl1pPr>
            <a:lvl2pPr marL="742950" indent="-285750" eaLnBrk="0">
              <a:defRPr sz="3000">
                <a:solidFill>
                  <a:srgbClr val="324863"/>
                </a:solidFill>
                <a:latin typeface="Palatino" charset="0"/>
                <a:ea typeface="MS PGothic" panose="020B0600070205080204" pitchFamily="34" charset="-128"/>
                <a:sym typeface="Palatino" charset="0"/>
              </a:defRPr>
            </a:lvl2pPr>
            <a:lvl3pPr marL="1143000" indent="-228600" eaLnBrk="0">
              <a:defRPr sz="3000">
                <a:solidFill>
                  <a:srgbClr val="324863"/>
                </a:solidFill>
                <a:latin typeface="Palatino" charset="0"/>
                <a:ea typeface="MS PGothic" panose="020B0600070205080204" pitchFamily="34" charset="-128"/>
                <a:sym typeface="Palatino" charset="0"/>
              </a:defRPr>
            </a:lvl3pPr>
            <a:lvl4pPr marL="1600200" indent="-228600" eaLnBrk="0">
              <a:defRPr sz="3000">
                <a:solidFill>
                  <a:srgbClr val="324863"/>
                </a:solidFill>
                <a:latin typeface="Palatino" charset="0"/>
                <a:ea typeface="MS PGothic" panose="020B0600070205080204" pitchFamily="34" charset="-128"/>
                <a:sym typeface="Palatino" charset="0"/>
              </a:defRPr>
            </a:lvl4pPr>
            <a:lvl5pPr marL="2057400" indent="-228600" eaLnBrk="0">
              <a:defRPr sz="3000">
                <a:solidFill>
                  <a:srgbClr val="324863"/>
                </a:solidFill>
                <a:latin typeface="Palatino" charset="0"/>
                <a:ea typeface="MS PGothic" panose="020B0600070205080204" pitchFamily="34" charset="-128"/>
                <a:sym typeface="Palatino" charset="0"/>
              </a:defRPr>
            </a:lvl5pPr>
            <a:lvl6pPr marL="25146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6pPr>
            <a:lvl7pPr marL="29718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7pPr>
            <a:lvl8pPr marL="34290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8pPr>
            <a:lvl9pPr marL="38862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9pPr>
          </a:lstStyle>
          <a:p>
            <a:pPr defTabSz="410751" eaLnBrk="1" fontAlgn="base" hangingPunct="0">
              <a:spcBef>
                <a:spcPct val="0"/>
              </a:spcBef>
              <a:spcAft>
                <a:spcPct val="0"/>
              </a:spcAft>
            </a:pPr>
            <a:endParaRPr lang="it-IT" sz="2109"/>
          </a:p>
          <a:p>
            <a:pP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a:p>
            <a:pPr algn="ctr" defTabSz="410751" eaLnBrk="1" fontAlgn="base" hangingPunct="0">
              <a:spcBef>
                <a:spcPct val="0"/>
              </a:spcBef>
              <a:spcAft>
                <a:spcPct val="0"/>
              </a:spcAft>
            </a:pPr>
            <a:endParaRPr lang="it-IT" sz="2109"/>
          </a:p>
        </p:txBody>
      </p:sp>
      <p:sp>
        <p:nvSpPr>
          <p:cNvPr id="59396" name="Rettangolo 12"/>
          <p:cNvSpPr>
            <a:spLocks noChangeArrowheads="1"/>
          </p:cNvSpPr>
          <p:nvPr/>
        </p:nvSpPr>
        <p:spPr bwMode="auto">
          <a:xfrm>
            <a:off x="1756172" y="3268266"/>
            <a:ext cx="8304609" cy="145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000">
                <a:solidFill>
                  <a:srgbClr val="324863"/>
                </a:solidFill>
                <a:latin typeface="Palatino" charset="0"/>
                <a:ea typeface="MS PGothic" panose="020B0600070205080204" pitchFamily="34" charset="-128"/>
                <a:sym typeface="Palatino" charset="0"/>
              </a:defRPr>
            </a:lvl1pPr>
            <a:lvl2pPr marL="742950" indent="-285750" eaLnBrk="0">
              <a:defRPr sz="3000">
                <a:solidFill>
                  <a:srgbClr val="324863"/>
                </a:solidFill>
                <a:latin typeface="Palatino" charset="0"/>
                <a:ea typeface="MS PGothic" panose="020B0600070205080204" pitchFamily="34" charset="-128"/>
                <a:sym typeface="Palatino" charset="0"/>
              </a:defRPr>
            </a:lvl2pPr>
            <a:lvl3pPr marL="1143000" indent="-228600" eaLnBrk="0">
              <a:defRPr sz="3000">
                <a:solidFill>
                  <a:srgbClr val="324863"/>
                </a:solidFill>
                <a:latin typeface="Palatino" charset="0"/>
                <a:ea typeface="MS PGothic" panose="020B0600070205080204" pitchFamily="34" charset="-128"/>
                <a:sym typeface="Palatino" charset="0"/>
              </a:defRPr>
            </a:lvl3pPr>
            <a:lvl4pPr marL="1600200" indent="-228600" eaLnBrk="0">
              <a:defRPr sz="3000">
                <a:solidFill>
                  <a:srgbClr val="324863"/>
                </a:solidFill>
                <a:latin typeface="Palatino" charset="0"/>
                <a:ea typeface="MS PGothic" panose="020B0600070205080204" pitchFamily="34" charset="-128"/>
                <a:sym typeface="Palatino" charset="0"/>
              </a:defRPr>
            </a:lvl4pPr>
            <a:lvl5pPr marL="2057400" indent="-228600" eaLnBrk="0">
              <a:defRPr sz="3000">
                <a:solidFill>
                  <a:srgbClr val="324863"/>
                </a:solidFill>
                <a:latin typeface="Palatino" charset="0"/>
                <a:ea typeface="MS PGothic" panose="020B0600070205080204" pitchFamily="34" charset="-128"/>
                <a:sym typeface="Palatino" charset="0"/>
              </a:defRPr>
            </a:lvl5pPr>
            <a:lvl6pPr marL="25146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6pPr>
            <a:lvl7pPr marL="29718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7pPr>
            <a:lvl8pPr marL="34290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8pPr>
            <a:lvl9pPr marL="3886200" indent="-228600" algn="ctr" defTabSz="584200" eaLnBrk="0" fontAlgn="base" hangingPunct="0">
              <a:spcBef>
                <a:spcPct val="0"/>
              </a:spcBef>
              <a:spcAft>
                <a:spcPct val="0"/>
              </a:spcAft>
              <a:defRPr sz="3000">
                <a:solidFill>
                  <a:srgbClr val="324863"/>
                </a:solidFill>
                <a:latin typeface="Palatino" charset="0"/>
                <a:ea typeface="MS PGothic" panose="020B0600070205080204" pitchFamily="34" charset="-128"/>
                <a:sym typeface="Palatino" charset="0"/>
              </a:defRPr>
            </a:lvl9pPr>
          </a:lstStyle>
          <a:p>
            <a:pPr algn="ctr" defTabSz="410751" eaLnBrk="1" fontAlgn="base" hangingPunct="0">
              <a:spcBef>
                <a:spcPct val="0"/>
              </a:spcBef>
              <a:spcAft>
                <a:spcPct val="0"/>
              </a:spcAft>
            </a:pPr>
            <a:endParaRPr lang="it-IT" sz="3375" b="1"/>
          </a:p>
          <a:p>
            <a:pPr algn="ctr" defTabSz="410751" eaLnBrk="1" fontAlgn="base" hangingPunct="0">
              <a:spcBef>
                <a:spcPct val="0"/>
              </a:spcBef>
              <a:spcAft>
                <a:spcPct val="0"/>
              </a:spcAft>
            </a:pPr>
            <a:r>
              <a:rPr lang="it-IT" sz="3375"/>
              <a:t> </a:t>
            </a:r>
          </a:p>
          <a:p>
            <a:pPr algn="ctr" defTabSz="410751" eaLnBrk="1" fontAlgn="base" hangingPunct="0">
              <a:spcBef>
                <a:spcPct val="0"/>
              </a:spcBef>
              <a:spcAft>
                <a:spcPct val="0"/>
              </a:spcAft>
            </a:pPr>
            <a:endParaRPr lang="it-IT" sz="2109" b="1">
              <a:solidFill>
                <a:srgbClr val="644D33"/>
              </a:solidFill>
            </a:endParaRPr>
          </a:p>
        </p:txBody>
      </p:sp>
      <p:sp>
        <p:nvSpPr>
          <p:cNvPr id="59397" name="Segnaposto contenuto 6"/>
          <p:cNvSpPr>
            <a:spLocks noGrp="1"/>
          </p:cNvSpPr>
          <p:nvPr>
            <p:ph idx="1"/>
          </p:nvPr>
        </p:nvSpPr>
        <p:spPr>
          <a:xfrm>
            <a:off x="1774031" y="1875234"/>
            <a:ext cx="8286750" cy="4286250"/>
          </a:xfrm>
        </p:spPr>
        <p:txBody>
          <a:bodyPr/>
          <a:lstStyle/>
          <a:p>
            <a:pPr algn="just"/>
            <a:r>
              <a:rPr lang="it-IT"/>
              <a:t>La mancata o incompleta pubblicazione delle informazioni rilevanti ai fini dell'applicazione dei commi 15 e 16 nonché dei commi 29 e 30di cui al comma 31 costituisce </a:t>
            </a:r>
            <a:r>
              <a:rPr lang="it-IT" u="sng"/>
              <a:t>violazione degli standard qualitativi ed economici</a:t>
            </a:r>
            <a:r>
              <a:rPr lang="it-IT"/>
              <a:t> ai sensi dell' </a:t>
            </a:r>
            <a:r>
              <a:rPr lang="it-IT" i="1"/>
              <a:t>articolo 1, comma 1, del decreto legislativo 20 dicembre 2009, n. 198</a:t>
            </a:r>
            <a:r>
              <a:rPr lang="it-IT"/>
              <a:t> , ed è comunque valutata ai sensi dell' </a:t>
            </a:r>
            <a:r>
              <a:rPr lang="it-IT" i="1"/>
              <a:t>articolo 21 del decreto legislativo 30 marzo 2001, n. 165</a:t>
            </a:r>
            <a:r>
              <a:rPr lang="it-IT"/>
              <a:t> </a:t>
            </a:r>
          </a:p>
        </p:txBody>
      </p:sp>
    </p:spTree>
    <p:extLst>
      <p:ext uri="{BB962C8B-B14F-4D97-AF65-F5344CB8AC3E}">
        <p14:creationId xmlns:p14="http://schemas.microsoft.com/office/powerpoint/2010/main" val="386436992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accesso civico generalizzato</a:t>
            </a:r>
            <a:endParaRPr lang="it-IT" dirty="0"/>
          </a:p>
        </p:txBody>
      </p:sp>
      <p:sp>
        <p:nvSpPr>
          <p:cNvPr id="3" name="Segnaposto contenuto 2"/>
          <p:cNvSpPr>
            <a:spLocks noGrp="1"/>
          </p:cNvSpPr>
          <p:nvPr>
            <p:ph idx="1"/>
          </p:nvPr>
        </p:nvSpPr>
        <p:spPr>
          <a:xfrm>
            <a:off x="345989" y="1825624"/>
            <a:ext cx="11007811" cy="4888213"/>
          </a:xfrm>
        </p:spPr>
        <p:txBody>
          <a:bodyPr>
            <a:normAutofit fontScale="92500" lnSpcReduction="10000"/>
          </a:bodyPr>
          <a:lstStyle/>
          <a:p>
            <a:r>
              <a:rPr lang="it-IT" dirty="0">
                <a:effectLst/>
              </a:rPr>
              <a:t>Il decreto legislativo 25 maggio 2016, n. 97, di modifica del decreto legislativo 14 marzo 2013, n. 33, ha introdotto l’istituto dell’accesso civico “generalizzato”, che attribuisce a “chiunque” il “diritto di accedere ai dati e ai documenti detenuti dalle pubbliche amministrazioni, ulteriori rispetto a quelli oggetto di pubblicazione (…), nel rispetto dei limiti relativi alla tutela di interessi giuridicamente rilevanti secondo quanto previsto dall’articolo 5-bis” (art. 5, c. 2, d.lgs. n. 33/2013). Dal 23 dicembre 2016, chiunque può far valere questo diritto nei confronti delle pubbliche amministrazioni e degli altri soggetti indicati all’art. 2-bis del d.lgs. n. 33/2013.</a:t>
            </a:r>
            <a:br>
              <a:rPr lang="it-IT" dirty="0">
                <a:effectLst/>
              </a:rPr>
            </a:br>
            <a:r>
              <a:rPr lang="it-IT" dirty="0">
                <a:effectLst/>
              </a:rPr>
              <a:t>Con delibera n. 1309 del 28 dicembre 2016, l’Autorità nazionale anticorruzione (A.N.AC.) ha adottato, ai sensi dell’art. 5, c. 2, del d.lgs. n. 33/2013, le “Linee guida recanti indicazioni operative ai fini della definizione delle esclusioni e dei limiti all’accesso civico”. Questo documento fornisce una prima serie di indicazioni, riguardanti prevalentemente le esclusioni e i limiti all’accesso civico generalizzato disciplinati dall’art. 5-bis, c. 1-3, del d.lgs. n. 33/2013.</a:t>
            </a:r>
            <a:endParaRPr lang="it-IT" dirty="0"/>
          </a:p>
        </p:txBody>
      </p:sp>
    </p:spTree>
    <p:extLst>
      <p:ext uri="{BB962C8B-B14F-4D97-AF65-F5344CB8AC3E}">
        <p14:creationId xmlns:p14="http://schemas.microsoft.com/office/powerpoint/2010/main" val="4287602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Accesso civico «generalizzato»</a:t>
            </a:r>
            <a:endParaRPr lang="it-IT" dirty="0"/>
          </a:p>
        </p:txBody>
      </p:sp>
      <p:sp>
        <p:nvSpPr>
          <p:cNvPr id="3" name="Segnaposto contenuto 2"/>
          <p:cNvSpPr>
            <a:spLocks noGrp="1"/>
          </p:cNvSpPr>
          <p:nvPr>
            <p:ph idx="1"/>
          </p:nvPr>
        </p:nvSpPr>
        <p:spPr/>
        <p:txBody>
          <a:bodyPr>
            <a:normAutofit fontScale="85000" lnSpcReduction="20000"/>
          </a:bodyPr>
          <a:lstStyle/>
          <a:p>
            <a:pPr lvl="0" fontAlgn="base"/>
            <a:r>
              <a:rPr lang="it-IT" dirty="0"/>
              <a:t>Questa nuova forma di accesso prevede che </a:t>
            </a:r>
            <a:r>
              <a:rPr lang="it-IT" u="sng" dirty="0"/>
              <a:t>chiunque,</a:t>
            </a:r>
            <a:r>
              <a:rPr lang="it-IT" dirty="0"/>
              <a:t> indipendentemente dalla titolarità di situazioni giuridicamente rilevanti, può accedere a tutti i dati e ai documenti detenuti dalle pubbliche amministrazioni, nel rispetto di alcuni </a:t>
            </a:r>
            <a:r>
              <a:rPr lang="it-IT" u="sng" dirty="0"/>
              <a:t>limiti </a:t>
            </a:r>
            <a:r>
              <a:rPr lang="it-IT" dirty="0"/>
              <a:t> tassativamente indicati dalla legge</a:t>
            </a:r>
          </a:p>
          <a:p>
            <a:pPr lvl="0" fontAlgn="base"/>
            <a:r>
              <a:rPr lang="it-IT" dirty="0"/>
              <a:t>Si tratta, dunque, di un regime di accesso più ampio rispetto a quello previsto originariamente dall’art. 5 del decreto legislativo n. 33/2013 (c.d. </a:t>
            </a:r>
            <a:r>
              <a:rPr lang="it-IT" u="sng" dirty="0"/>
              <a:t>accesso civico «semplice»),</a:t>
            </a:r>
            <a:r>
              <a:rPr lang="it-IT" dirty="0"/>
              <a:t> in quanto consente di accedere a dati e documenti diversi da quelli per i quali sussiste l'obbligo di pubblicazione obbligatoria</a:t>
            </a:r>
          </a:p>
          <a:p>
            <a:pPr lvl="0" fontAlgn="base"/>
            <a:r>
              <a:rPr lang="it-IT" dirty="0"/>
              <a:t>Come rilevato anche in sede di prime applicazioni giurisprudenziali, si tratta dunque di una modalità di accesso agli atti che non ha forme di limitazioni soggettive e che ha un oggetto molto esteso (potenzialmente illimitato), con un rovesciamento completo del tradizionale rapporto tra cittadino e amministrazione, in quanto tutta la documentazione detenuta dalla p.a. è adesso accessibile, qualora non ricorrano le tassative circostanze indicate dalla legge (cfr., in tal senso, TAR Lombardia, Milano, Sez. IV, 14 novembre 2017 n. 2157).</a:t>
            </a:r>
          </a:p>
          <a:p>
            <a:endParaRPr lang="it-IT" dirty="0"/>
          </a:p>
        </p:txBody>
      </p:sp>
    </p:spTree>
    <p:extLst>
      <p:ext uri="{BB962C8B-B14F-4D97-AF65-F5344CB8AC3E}">
        <p14:creationId xmlns:p14="http://schemas.microsoft.com/office/powerpoint/2010/main" val="59265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Tripartizione fondamentale</a:t>
            </a:r>
          </a:p>
        </p:txBody>
      </p:sp>
      <p:sp>
        <p:nvSpPr>
          <p:cNvPr id="3" name="Segnaposto contenuto 2"/>
          <p:cNvSpPr>
            <a:spLocks noGrp="1"/>
          </p:cNvSpPr>
          <p:nvPr>
            <p:ph idx="1"/>
          </p:nvPr>
        </p:nvSpPr>
        <p:spPr/>
        <p:txBody>
          <a:bodyPr>
            <a:normAutofit fontScale="85000" lnSpcReduction="20000"/>
          </a:bodyPr>
          <a:lstStyle/>
          <a:p>
            <a:r>
              <a:rPr lang="it-IT" b="1" i="1" u="sng" dirty="0"/>
              <a:t>Accesso documentale</a:t>
            </a:r>
            <a:r>
              <a:rPr lang="it-IT" dirty="0"/>
              <a:t>: diritto di prendere visione di un determinato documento amministrativo e di ottenerne copia al fine di assicurare la trasparenza dell'attività amministrativa e di favorirne lo svolgimento imparziale. È riconosciuto a coloro che dimostrino di avere un interesse qualificato, diretto, concreto e attuale per la tutela di situazioni giuridicamente rilevanti. (art. 22 Legge 241/90) </a:t>
            </a:r>
          </a:p>
          <a:p>
            <a:r>
              <a:rPr lang="it-IT" b="1" i="1" u="sng" dirty="0"/>
              <a:t>Accesso civico</a:t>
            </a:r>
            <a:r>
              <a:rPr lang="it-IT" dirty="0"/>
              <a:t> : diritto di chiunque di richiedere i documenti, le informazioni o i dati che l’ente abbia omesso di pubblicare pur avendone l’obbligo ai sensi del decreto trasparenza ai sensi dell’art.</a:t>
            </a:r>
            <a:r>
              <a:rPr lang="it-IT" i="1" dirty="0"/>
              <a:t> 5, c. 1, del D.L.gs 33/2013; </a:t>
            </a:r>
            <a:endParaRPr lang="it-IT" dirty="0"/>
          </a:p>
          <a:p>
            <a:r>
              <a:rPr lang="it-IT" b="1" i="1" u="sng" dirty="0"/>
              <a:t>Accesso generalizzato</a:t>
            </a:r>
            <a:r>
              <a:rPr lang="it-IT" dirty="0"/>
              <a:t> : diritto di chiunque di accedere a dati, documenti ed informazioni detenuti dall’ente, ulteriori rispetto a quelli sottoposti ad obbligo di pubblicazione, ad esclusione di quelli sottoposti al regime di riservatezza </a:t>
            </a:r>
            <a:r>
              <a:rPr lang="it-IT" i="1" dirty="0"/>
              <a:t>ai sensi del previsto dall’art. 5, c. 2, del </a:t>
            </a:r>
            <a:r>
              <a:rPr lang="it-IT" i="1" dirty="0" err="1"/>
              <a:t>del</a:t>
            </a:r>
            <a:r>
              <a:rPr lang="it-IT" i="1" dirty="0"/>
              <a:t> D.L.gs 33/2013 così come modificato dal D.L. </a:t>
            </a:r>
            <a:r>
              <a:rPr lang="it-IT" i="1" dirty="0" err="1"/>
              <a:t>gs</a:t>
            </a:r>
            <a:r>
              <a:rPr lang="it-IT" i="1" dirty="0"/>
              <a:t> 97/2016. </a:t>
            </a:r>
            <a:endParaRPr lang="it-IT" dirty="0"/>
          </a:p>
          <a:p>
            <a:endParaRPr lang="it-IT" dirty="0"/>
          </a:p>
        </p:txBody>
      </p:sp>
    </p:spTree>
    <p:extLst>
      <p:ext uri="{BB962C8B-B14F-4D97-AF65-F5344CB8AC3E}">
        <p14:creationId xmlns:p14="http://schemas.microsoft.com/office/powerpoint/2010/main" val="4062951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Accesso Civico Generalizzato</a:t>
            </a:r>
          </a:p>
        </p:txBody>
      </p:sp>
      <p:sp>
        <p:nvSpPr>
          <p:cNvPr id="3" name="Segnaposto contenuto 2"/>
          <p:cNvSpPr>
            <a:spLocks noGrp="1"/>
          </p:cNvSpPr>
          <p:nvPr>
            <p:ph idx="1"/>
          </p:nvPr>
        </p:nvSpPr>
        <p:spPr>
          <a:xfrm>
            <a:off x="321276" y="1285104"/>
            <a:ext cx="11747156" cy="4891860"/>
          </a:xfrm>
        </p:spPr>
        <p:txBody>
          <a:bodyPr>
            <a:normAutofit fontScale="62500" lnSpcReduction="20000"/>
          </a:bodyPr>
          <a:lstStyle/>
          <a:p>
            <a:r>
              <a:rPr lang="it-IT" dirty="0"/>
              <a:t>Delibera </a:t>
            </a:r>
            <a:r>
              <a:rPr lang="it-IT" b="1" dirty="0"/>
              <a:t>ANAC</a:t>
            </a:r>
            <a:r>
              <a:rPr lang="it-IT" dirty="0"/>
              <a:t> n. 1309 del 28 dicembre 2016 «</a:t>
            </a:r>
            <a:r>
              <a:rPr lang="it-IT" i="1" dirty="0"/>
              <a:t>Linee Guida recanti indicazioni operative ai fini della definizione delle esclusioni e dei limiti </a:t>
            </a:r>
            <a:r>
              <a:rPr lang="it-IT" b="1" i="1" dirty="0"/>
              <a:t>all’accesso </a:t>
            </a:r>
            <a:r>
              <a:rPr lang="it-IT" i="1" dirty="0"/>
              <a:t>civico di cui </a:t>
            </a:r>
            <a:r>
              <a:rPr lang="it-IT" b="1" i="1" dirty="0"/>
              <a:t>all’art</a:t>
            </a:r>
            <a:r>
              <a:rPr lang="it-IT" i="1" dirty="0"/>
              <a:t>. 5 co. 2 del d.lgs. 33/2013</a:t>
            </a:r>
            <a:r>
              <a:rPr lang="it-IT" dirty="0"/>
              <a:t>»</a:t>
            </a:r>
          </a:p>
          <a:p>
            <a:endParaRPr lang="it-IT" dirty="0"/>
          </a:p>
          <a:p>
            <a:pPr fontAlgn="base"/>
            <a:r>
              <a:rPr lang="it-IT" b="0" cap="all" dirty="0">
                <a:effectLst/>
              </a:rPr>
              <a:t>Il diritto all'accesso civico generalizzato riguarda la possibilità di accedere a dati, documenti e informazioni detenuti dalle pubbliche amministrazioni ulteriori rispetto a quelli oggetto di pubblicazione obbligatoria previsti dal d. </a:t>
            </a:r>
            <a:r>
              <a:rPr lang="it-IT" b="0" cap="all" dirty="0" err="1">
                <a:effectLst/>
              </a:rPr>
              <a:t>lgs</a:t>
            </a:r>
            <a:r>
              <a:rPr lang="it-IT" b="0" cap="all" dirty="0">
                <a:effectLst/>
              </a:rPr>
              <a:t>. n. 33/2013.</a:t>
            </a:r>
          </a:p>
          <a:p>
            <a:pPr fontAlgn="base"/>
            <a:r>
              <a:rPr lang="it-IT" b="0" cap="all" dirty="0">
                <a:effectLst/>
              </a:rPr>
              <a:t>La legittimazione a esercitare il diritto è riconosciuta a chiunque, a prescindere da un particolare requisito di qualificazione.</a:t>
            </a:r>
          </a:p>
          <a:p>
            <a:pPr fontAlgn="base"/>
            <a:r>
              <a:rPr lang="it-IT" b="0" cap="all" dirty="0">
                <a:effectLst/>
              </a:rPr>
              <a:t>La richiesta deve consentire all’amministrazione di individuare il dato, il documento o l'informazione; sono pertanto ritenute inammissibili richieste generiche. Nel caso di richiesta relativa a un numero manifestamente irragionevole di documenti, tale da imporre un carico di lavoro in grado di compromettere il buon funzionamento dell’amministrazione, la stessa può ponderare, da un lato, l’interesse all’accesso ai documenti, dall’altro, l’interesse al buon andamento dell’attività amministrativa </a:t>
            </a:r>
          </a:p>
          <a:p>
            <a:pPr fontAlgn="base"/>
            <a:r>
              <a:rPr lang="it-IT" b="0" cap="all" dirty="0">
                <a:effectLst/>
              </a:rPr>
              <a:t>L’esercizio di tale diritto deve svolgersi nel rispetto delle eccezioni e dei limiti relativi alla tutela di interessi pubblici e privati giuridicamente rilevanti (articolo 5 bis del d. </a:t>
            </a:r>
            <a:r>
              <a:rPr lang="it-IT" b="0" cap="all" dirty="0" err="1">
                <a:effectLst/>
              </a:rPr>
              <a:t>lgs</a:t>
            </a:r>
            <a:r>
              <a:rPr lang="it-IT" b="0" cap="all" dirty="0">
                <a:effectLst/>
              </a:rPr>
              <a:t>. n. 33/2013).</a:t>
            </a:r>
          </a:p>
          <a:p>
            <a:pPr fontAlgn="base"/>
            <a:r>
              <a:rPr lang="it-IT" b="0" cap="all" dirty="0">
                <a:effectLst/>
              </a:rPr>
              <a:t>Il rilascio dei dati da parte dell’amministrazione è gratuito, salvo l’eventuale costo per la riproduzione degli stessi su supporti materiali.</a:t>
            </a:r>
          </a:p>
        </p:txBody>
      </p:sp>
    </p:spTree>
    <p:extLst>
      <p:ext uri="{BB962C8B-B14F-4D97-AF65-F5344CB8AC3E}">
        <p14:creationId xmlns:p14="http://schemas.microsoft.com/office/powerpoint/2010/main" val="3202726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accesso generalizzato</a:t>
            </a:r>
            <a:endParaRPr lang="it-IT" dirty="0"/>
          </a:p>
        </p:txBody>
      </p:sp>
      <p:sp>
        <p:nvSpPr>
          <p:cNvPr id="3" name="Segnaposto contenuto 2"/>
          <p:cNvSpPr>
            <a:spLocks noGrp="1"/>
          </p:cNvSpPr>
          <p:nvPr>
            <p:ph idx="1"/>
          </p:nvPr>
        </p:nvSpPr>
        <p:spPr/>
        <p:txBody>
          <a:bodyPr/>
          <a:lstStyle/>
          <a:p>
            <a:r>
              <a:rPr lang="it-IT" b="1" dirty="0">
                <a:effectLst/>
              </a:rPr>
              <a:t>Circolare MSPA n. 2 /2017. Attuazione delle norme sull’accesso civico generalizzato (c.d. FOIA)</a:t>
            </a:r>
          </a:p>
          <a:p>
            <a:r>
              <a:rPr lang="it-IT" dirty="0">
                <a:effectLst/>
              </a:rPr>
              <a:t>le modalità di presentazione della richiesta (§ 3);</a:t>
            </a:r>
            <a:br>
              <a:rPr lang="it-IT" dirty="0">
                <a:effectLst/>
              </a:rPr>
            </a:br>
            <a:r>
              <a:rPr lang="it-IT" dirty="0">
                <a:effectLst/>
              </a:rPr>
              <a:t>-    gli uffici competenti (§ 4);</a:t>
            </a:r>
            <a:br>
              <a:rPr lang="it-IT" dirty="0">
                <a:effectLst/>
              </a:rPr>
            </a:br>
            <a:r>
              <a:rPr lang="it-IT" dirty="0">
                <a:effectLst/>
              </a:rPr>
              <a:t>-    i tempi di decisione (§5);</a:t>
            </a:r>
            <a:br>
              <a:rPr lang="it-IT" dirty="0">
                <a:effectLst/>
              </a:rPr>
            </a:br>
            <a:r>
              <a:rPr lang="it-IT" dirty="0">
                <a:effectLst/>
              </a:rPr>
              <a:t>-    i controinteressati (§6);</a:t>
            </a:r>
            <a:br>
              <a:rPr lang="it-IT" dirty="0">
                <a:effectLst/>
              </a:rPr>
            </a:br>
            <a:r>
              <a:rPr lang="it-IT" dirty="0">
                <a:effectLst/>
              </a:rPr>
              <a:t>-    i rifiuti non consentiti (§ 7);</a:t>
            </a:r>
            <a:br>
              <a:rPr lang="it-IT" dirty="0">
                <a:effectLst/>
              </a:rPr>
            </a:br>
            <a:r>
              <a:rPr lang="it-IT" dirty="0">
                <a:effectLst/>
              </a:rPr>
              <a:t>-    il dialogo con i richiedenti (§ 8);</a:t>
            </a:r>
            <a:br>
              <a:rPr lang="it-IT" dirty="0">
                <a:effectLst/>
              </a:rPr>
            </a:br>
            <a:r>
              <a:rPr lang="it-IT" dirty="0">
                <a:effectLst/>
              </a:rPr>
              <a:t>-    il Registro degli accessi (§ 9).</a:t>
            </a:r>
            <a:endParaRPr lang="it-IT" dirty="0"/>
          </a:p>
        </p:txBody>
      </p:sp>
    </p:spTree>
    <p:extLst>
      <p:ext uri="{BB962C8B-B14F-4D97-AF65-F5344CB8AC3E}">
        <p14:creationId xmlns:p14="http://schemas.microsoft.com/office/powerpoint/2010/main" val="2645937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accesso generalizzato</a:t>
            </a:r>
            <a:endParaRPr lang="it-IT" dirty="0"/>
          </a:p>
        </p:txBody>
      </p:sp>
      <p:sp>
        <p:nvSpPr>
          <p:cNvPr id="3" name="Segnaposto contenuto 2"/>
          <p:cNvSpPr>
            <a:spLocks noGrp="1"/>
          </p:cNvSpPr>
          <p:nvPr>
            <p:ph idx="1"/>
          </p:nvPr>
        </p:nvSpPr>
        <p:spPr/>
        <p:txBody>
          <a:bodyPr>
            <a:normAutofit lnSpcReduction="10000"/>
          </a:bodyPr>
          <a:lstStyle/>
          <a:p>
            <a:r>
              <a:rPr lang="it-IT" dirty="0">
                <a:effectLst/>
              </a:rPr>
              <a:t>il nuovo istituto differisce dalle altre due tipologie di accesso previste dalla legge. A differenza del diritto di accesso procedimentale o documentale, il diritto di accesso generalizzato garantisce il bene “conoscenza” in via autonoma, a prescindere dalla titolarità di un interesse qualificato e differenziato. </a:t>
            </a:r>
          </a:p>
          <a:p>
            <a:r>
              <a:rPr lang="it-IT" dirty="0">
                <a:effectLst/>
              </a:rPr>
              <a:t>A differenza del diritto di accesso civico “semplice”, che riguarda esclusivamente le informazioni oggetto di pubblicazione obbligatoria (art. 5, c. 1, d.lgs. n. 33/2013), il solo limite al diritto di conoscere è rappresentato dagli interessi pubblici e privati espressamente indicati dall’articolo 5-bis. Conseguentemente è inammissibile il rifiuto fondato su altre ragioni.</a:t>
            </a:r>
            <a:endParaRPr lang="it-IT" dirty="0"/>
          </a:p>
        </p:txBody>
      </p:sp>
    </p:spTree>
    <p:extLst>
      <p:ext uri="{BB962C8B-B14F-4D97-AF65-F5344CB8AC3E}">
        <p14:creationId xmlns:p14="http://schemas.microsoft.com/office/powerpoint/2010/main" val="1802246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accesso generalizzato</a:t>
            </a:r>
            <a:endParaRPr lang="it-IT" dirty="0"/>
          </a:p>
        </p:txBody>
      </p:sp>
      <p:sp>
        <p:nvSpPr>
          <p:cNvPr id="3" name="Segnaposto contenuto 2"/>
          <p:cNvSpPr>
            <a:spLocks noGrp="1"/>
          </p:cNvSpPr>
          <p:nvPr>
            <p:ph idx="1"/>
          </p:nvPr>
        </p:nvSpPr>
        <p:spPr/>
        <p:txBody>
          <a:bodyPr>
            <a:normAutofit lnSpcReduction="10000"/>
          </a:bodyPr>
          <a:lstStyle/>
          <a:p>
            <a:r>
              <a:rPr lang="it-IT" dirty="0">
                <a:effectLst/>
              </a:rPr>
              <a:t>il diritto di accesso generalizzato:</a:t>
            </a:r>
            <a:br>
              <a:rPr lang="it-IT" dirty="0">
                <a:effectLst/>
              </a:rPr>
            </a:br>
            <a:r>
              <a:rPr lang="it-IT" dirty="0">
                <a:effectLst/>
              </a:rPr>
              <a:t>-    dal punto di vista soggettivo, non ammette restrizioni alla legittimazione del richiedente (art. 5, c. 3, d.lgs. n. 33/2013);</a:t>
            </a:r>
            <a:br>
              <a:rPr lang="it-IT" dirty="0">
                <a:effectLst/>
              </a:rPr>
            </a:br>
            <a:r>
              <a:rPr lang="it-IT" dirty="0">
                <a:effectLst/>
              </a:rPr>
              <a:t>-    dal punto di vista oggettivo, è tendenzialmente onnicomprensivo, fatti salvi i limiti indicati dall’art. 5-bis, c. 1-3, oggetto delle Linee guida A.N.AC.</a:t>
            </a:r>
          </a:p>
          <a:p>
            <a:r>
              <a:rPr lang="it-IT" dirty="0"/>
              <a:t>Corollari</a:t>
            </a:r>
            <a:endParaRPr lang="it-IT" dirty="0">
              <a:effectLst/>
            </a:endParaRPr>
          </a:p>
          <a:p>
            <a:r>
              <a:rPr lang="it-IT" dirty="0">
                <a:effectLst/>
              </a:rPr>
              <a:t>i)    Il principio della tutela preferenziale dell’interesse conoscitivo</a:t>
            </a:r>
          </a:p>
          <a:p>
            <a:r>
              <a:rPr lang="it-IT" dirty="0">
                <a:effectLst/>
              </a:rPr>
              <a:t>ii)    Il criterio del minor aggravio possibile nell’esercizio del diritto</a:t>
            </a:r>
          </a:p>
          <a:p>
            <a:r>
              <a:rPr lang="it-IT" dirty="0">
                <a:effectLst/>
              </a:rPr>
              <a:t>iii)    I limiti all’adozione di regolamenti interni</a:t>
            </a:r>
            <a:endParaRPr lang="it-IT" dirty="0"/>
          </a:p>
        </p:txBody>
      </p:sp>
    </p:spTree>
    <p:extLst>
      <p:ext uri="{BB962C8B-B14F-4D97-AF65-F5344CB8AC3E}">
        <p14:creationId xmlns:p14="http://schemas.microsoft.com/office/powerpoint/2010/main" val="263407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Sintesi</a:t>
            </a:r>
          </a:p>
        </p:txBody>
      </p:sp>
      <p:sp>
        <p:nvSpPr>
          <p:cNvPr id="3" name="Segnaposto contenuto 2"/>
          <p:cNvSpPr>
            <a:spLocks noGrp="1"/>
          </p:cNvSpPr>
          <p:nvPr>
            <p:ph idx="1"/>
          </p:nvPr>
        </p:nvSpPr>
        <p:spPr>
          <a:xfrm>
            <a:off x="403654" y="1825625"/>
            <a:ext cx="10950146" cy="4608126"/>
          </a:xfrm>
        </p:spPr>
        <p:txBody>
          <a:bodyPr>
            <a:normAutofit fontScale="77500" lnSpcReduction="20000"/>
          </a:bodyPr>
          <a:lstStyle/>
          <a:p>
            <a:pPr fontAlgn="base">
              <a:buFont typeface="Wingdings" panose="05000000000000000000" pitchFamily="2" charset="2"/>
              <a:buChar char="Ø"/>
            </a:pPr>
            <a:r>
              <a:rPr lang="it-IT" b="1" dirty="0"/>
              <a:t>Soggetti: </a:t>
            </a:r>
            <a:r>
              <a:rPr lang="it-IT" dirty="0"/>
              <a:t>chiunque &gt; no limitazioni alla legittimazione soggettiva del richiedente &gt; </a:t>
            </a:r>
          </a:p>
          <a:p>
            <a:pPr fontAlgn="base">
              <a:buFont typeface="Wingdings" panose="05000000000000000000" pitchFamily="2" charset="2"/>
              <a:buChar char="Ø"/>
            </a:pPr>
            <a:endParaRPr lang="it-IT" dirty="0"/>
          </a:p>
          <a:p>
            <a:pPr fontAlgn="base">
              <a:buFont typeface="Wingdings" panose="05000000000000000000" pitchFamily="2" charset="2"/>
              <a:buChar char="Ø"/>
            </a:pPr>
            <a:r>
              <a:rPr lang="it-IT" b="1" dirty="0"/>
              <a:t>Oggetti: </a:t>
            </a:r>
            <a:r>
              <a:rPr lang="it-IT" dirty="0"/>
              <a:t>dati, informazioni e documenti detenuti dalle pubbliche amministrazioni</a:t>
            </a:r>
          </a:p>
          <a:p>
            <a:pPr fontAlgn="base">
              <a:buFont typeface="Wingdings" panose="05000000000000000000" pitchFamily="2" charset="2"/>
              <a:buChar char="Ø"/>
            </a:pPr>
            <a:endParaRPr lang="it-IT" dirty="0"/>
          </a:p>
          <a:p>
            <a:pPr fontAlgn="base">
              <a:buFont typeface="Wingdings" panose="05000000000000000000" pitchFamily="2" charset="2"/>
              <a:buChar char="Ø"/>
            </a:pPr>
            <a:r>
              <a:rPr lang="it-IT" b="1" dirty="0"/>
              <a:t>Finalità: </a:t>
            </a:r>
            <a:r>
              <a:rPr lang="it-IT" dirty="0"/>
              <a:t>favorire forme diffuse di controllo sul perseguimento delle funzioni istituzionali e sull’utilizzo delle risorse pubbliche e di promuovere la partecipazione al dibattito pubblico.</a:t>
            </a:r>
          </a:p>
          <a:p>
            <a:pPr fontAlgn="base">
              <a:buFont typeface="Wingdings" panose="05000000000000000000" pitchFamily="2" charset="2"/>
              <a:buChar char="Ø"/>
            </a:pPr>
            <a:r>
              <a:rPr lang="it-IT" b="1" dirty="0"/>
              <a:t>Contenuto </a:t>
            </a:r>
            <a:r>
              <a:rPr lang="it-IT" dirty="0"/>
              <a:t>dell’istanza: individuazione dei dati, informazioni e documenti richiesti &gt; non è richiesta la motivazione</a:t>
            </a:r>
          </a:p>
          <a:p>
            <a:pPr fontAlgn="base">
              <a:buFont typeface="Wingdings" panose="05000000000000000000" pitchFamily="2" charset="2"/>
              <a:buChar char="Ø"/>
            </a:pPr>
            <a:r>
              <a:rPr lang="it-IT" b="1" dirty="0"/>
              <a:t>Eccezioni: </a:t>
            </a:r>
            <a:r>
              <a:rPr lang="it-IT" dirty="0"/>
              <a:t>interessi pubblici specifici; interessi privati specifici; segreto di stato ed altri divieti previsti per legge &gt; in particolare, in presenza delle </a:t>
            </a:r>
            <a:r>
              <a:rPr lang="it-IT" u="sng" dirty="0"/>
              <a:t>c.d. eccezioni «assolute», </a:t>
            </a:r>
            <a:r>
              <a:rPr lang="it-IT" dirty="0"/>
              <a:t>l’accesso deve essere negato; in presenza, invece, delle </a:t>
            </a:r>
            <a:r>
              <a:rPr lang="it-IT" u="sng" dirty="0"/>
              <a:t>c.d. eccezioni «relative, </a:t>
            </a:r>
            <a:r>
              <a:rPr lang="it-IT" dirty="0"/>
              <a:t>l’accesso può essere negato dalla pubblica amministrazione sulla base di una valutazione che deve essere effettuata dalle amministrazioni con la tecnica del bilanciamento, caso per caso, tra l’interesse pubblico alla </a:t>
            </a:r>
            <a:r>
              <a:rPr lang="it-IT" i="1" dirty="0" err="1"/>
              <a:t>disclosure</a:t>
            </a:r>
            <a:r>
              <a:rPr lang="it-IT" i="1" dirty="0"/>
              <a:t> </a:t>
            </a:r>
            <a:r>
              <a:rPr lang="it-IT" dirty="0"/>
              <a:t>generalizzata e la tutela di altrettanto validi interessi considerati dall’ordinamento</a:t>
            </a:r>
          </a:p>
          <a:p>
            <a:endParaRPr lang="it-IT" dirty="0"/>
          </a:p>
        </p:txBody>
      </p:sp>
    </p:spTree>
    <p:extLst>
      <p:ext uri="{BB962C8B-B14F-4D97-AF65-F5344CB8AC3E}">
        <p14:creationId xmlns:p14="http://schemas.microsoft.com/office/powerpoint/2010/main" val="2144977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Eccezioni</a:t>
            </a:r>
          </a:p>
        </p:txBody>
      </p:sp>
      <p:sp>
        <p:nvSpPr>
          <p:cNvPr id="3" name="Segnaposto contenuto 2"/>
          <p:cNvSpPr>
            <a:spLocks noGrp="1"/>
          </p:cNvSpPr>
          <p:nvPr>
            <p:ph idx="1"/>
          </p:nvPr>
        </p:nvSpPr>
        <p:spPr/>
        <p:txBody>
          <a:bodyPr>
            <a:normAutofit fontScale="62500" lnSpcReduction="20000"/>
          </a:bodyPr>
          <a:lstStyle/>
          <a:p>
            <a:pPr fontAlgn="base"/>
            <a:r>
              <a:rPr lang="it-IT" dirty="0"/>
              <a:t>Eccezioni «assolute» (art. 5-bis comma 3) Il diritto di accesso </a:t>
            </a:r>
            <a:r>
              <a:rPr lang="it-IT" u="sng" dirty="0"/>
              <a:t>è sempre escluso </a:t>
            </a:r>
            <a:r>
              <a:rPr lang="it-IT" dirty="0"/>
              <a:t> in caso di:</a:t>
            </a:r>
          </a:p>
          <a:p>
            <a:pPr marL="0" lvl="0" indent="0" fontAlgn="base">
              <a:buNone/>
            </a:pPr>
            <a:r>
              <a:rPr lang="it-IT" dirty="0"/>
              <a:t>a) Segreto di Stato; b) altri casi di divieto di accesso o divulgazione previsti dalla legge, inclusi quelli di cui all’art. 24, comma 1, della legge 241/1990</a:t>
            </a:r>
          </a:p>
          <a:p>
            <a:pPr fontAlgn="base"/>
            <a:r>
              <a:rPr lang="it-IT" dirty="0"/>
              <a:t>Eccezioni «relative o qualificate» (art. 5-bis commi 1 e 2 ) &gt; sono caratterizzate </a:t>
            </a:r>
            <a:r>
              <a:rPr lang="it-IT" b="1" dirty="0"/>
              <a:t>dalla necessità di adottare una valutazione caso per caso dell’esistenza del </a:t>
            </a:r>
            <a:r>
              <a:rPr lang="it-IT" dirty="0"/>
              <a:t>pregiudizio alla tutela di interessi pubblici o privati considerati meritevoli di una </a:t>
            </a:r>
            <a:r>
              <a:rPr lang="it-IT" b="1" dirty="0"/>
              <a:t>peculiare tutela dall’ordinamento</a:t>
            </a:r>
            <a:r>
              <a:rPr lang="it-IT" dirty="0"/>
              <a:t>:</a:t>
            </a:r>
          </a:p>
          <a:p>
            <a:pPr fontAlgn="base"/>
            <a:r>
              <a:rPr lang="it-IT" dirty="0"/>
              <a:t>a) Il diniego è necessario per evitare un pregiudizio concreto alla tutela di uno degli </a:t>
            </a:r>
            <a:r>
              <a:rPr lang="it-IT" b="1" u="sng" dirty="0"/>
              <a:t>interessi pubblici </a:t>
            </a:r>
            <a:r>
              <a:rPr lang="it-IT" dirty="0"/>
              <a:t> inerenti a:</a:t>
            </a:r>
          </a:p>
          <a:p>
            <a:pPr fontAlgn="base"/>
            <a:r>
              <a:rPr lang="it-IT" b="1" dirty="0"/>
              <a:t> </a:t>
            </a:r>
            <a:r>
              <a:rPr lang="it-IT" dirty="0"/>
              <a:t>La sicurezza pubblica e l’ordine pubblico</a:t>
            </a:r>
          </a:p>
          <a:p>
            <a:pPr fontAlgn="base"/>
            <a:r>
              <a:rPr lang="it-IT" b="1" dirty="0"/>
              <a:t> </a:t>
            </a:r>
            <a:r>
              <a:rPr lang="it-IT" dirty="0"/>
              <a:t>La sicurezza nazionale</a:t>
            </a:r>
          </a:p>
          <a:p>
            <a:pPr fontAlgn="base"/>
            <a:r>
              <a:rPr lang="it-IT" b="1" dirty="0"/>
              <a:t> </a:t>
            </a:r>
            <a:r>
              <a:rPr lang="it-IT" dirty="0"/>
              <a:t>La difesa e le questioni militari</a:t>
            </a:r>
          </a:p>
          <a:p>
            <a:pPr fontAlgn="base"/>
            <a:r>
              <a:rPr lang="it-IT" dirty="0"/>
              <a:t>Le </a:t>
            </a:r>
            <a:r>
              <a:rPr lang="it-IT" sz="2900" dirty="0"/>
              <a:t>relazioni internazionali</a:t>
            </a:r>
          </a:p>
          <a:p>
            <a:pPr fontAlgn="base"/>
            <a:r>
              <a:rPr lang="it-IT" sz="2900" dirty="0"/>
              <a:t>La politica e la stabilità finanziaria ed economica dello Stato</a:t>
            </a:r>
          </a:p>
          <a:p>
            <a:pPr fontAlgn="base"/>
            <a:r>
              <a:rPr lang="it-IT" sz="2900" dirty="0"/>
              <a:t>La conduzione di indagini sui reati e il loro perseguimento</a:t>
            </a:r>
          </a:p>
          <a:p>
            <a:pPr fontAlgn="base"/>
            <a:r>
              <a:rPr lang="it-IT" sz="2900" dirty="0"/>
              <a:t>Il regolare svolgimento di attività ispettive</a:t>
            </a:r>
          </a:p>
          <a:p>
            <a:pPr lvl="0" fontAlgn="base"/>
            <a:endParaRPr lang="it-IT" dirty="0"/>
          </a:p>
          <a:p>
            <a:endParaRPr lang="it-IT" dirty="0"/>
          </a:p>
        </p:txBody>
      </p:sp>
    </p:spTree>
    <p:extLst>
      <p:ext uri="{BB962C8B-B14F-4D97-AF65-F5344CB8AC3E}">
        <p14:creationId xmlns:p14="http://schemas.microsoft.com/office/powerpoint/2010/main" val="31556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Definizione e rilevanza costituzionale</a:t>
            </a:r>
          </a:p>
        </p:txBody>
      </p:sp>
      <p:sp>
        <p:nvSpPr>
          <p:cNvPr id="3" name="Segnaposto contenuto 2"/>
          <p:cNvSpPr>
            <a:spLocks noGrp="1"/>
          </p:cNvSpPr>
          <p:nvPr>
            <p:ph idx="1"/>
          </p:nvPr>
        </p:nvSpPr>
        <p:spPr>
          <a:xfrm>
            <a:off x="403654" y="1825624"/>
            <a:ext cx="10950146" cy="5032375"/>
          </a:xfrm>
        </p:spPr>
        <p:txBody>
          <a:bodyPr>
            <a:normAutofit fontScale="25000" lnSpcReduction="20000"/>
          </a:bodyPr>
          <a:lstStyle/>
          <a:p>
            <a:pPr marL="0" indent="0">
              <a:lnSpc>
                <a:spcPct val="95999"/>
              </a:lnSpc>
            </a:pPr>
            <a:r>
              <a:rPr lang="it-IT" sz="10000" b="1" spc="-75" dirty="0">
                <a:solidFill>
                  <a:srgbClr val="000000"/>
                </a:solidFill>
                <a:latin typeface="Times New Roman" panose="22635452340000000000" pitchFamily="1"/>
              </a:rPr>
              <a:t>L’accesso è </a:t>
            </a:r>
            <a:r>
              <a:rPr lang="it-IT" sz="10000" b="1" spc="-75" dirty="0">
                <a:solidFill>
                  <a:schemeClr val="accent4"/>
                </a:solidFill>
                <a:latin typeface="Times New Roman" panose="22635452340000000000" pitchFamily="1"/>
              </a:rPr>
              <a:t>(art. 22, c.1 </a:t>
            </a:r>
            <a:r>
              <a:rPr lang="it-IT" sz="10000" b="1" spc="-75" dirty="0" err="1">
                <a:solidFill>
                  <a:schemeClr val="accent4"/>
                </a:solidFill>
                <a:latin typeface="Times New Roman" panose="22635452340000000000" pitchFamily="1"/>
              </a:rPr>
              <a:t>lett</a:t>
            </a:r>
            <a:r>
              <a:rPr lang="it-IT" sz="10000" b="1" spc="-75" dirty="0">
                <a:solidFill>
                  <a:schemeClr val="accent4"/>
                </a:solidFill>
                <a:latin typeface="Times New Roman" panose="22635452340000000000" pitchFamily="1"/>
              </a:rPr>
              <a:t>. a): </a:t>
            </a:r>
            <a:r>
              <a:rPr lang="it-IT" sz="10000" b="1" spc="-75" dirty="0">
                <a:solidFill>
                  <a:srgbClr val="FF0000"/>
                </a:solidFill>
                <a:latin typeface="Times New Roman" panose="22635452340000000000" pitchFamily="1"/>
              </a:rPr>
              <a:t>il diritto </a:t>
            </a:r>
            <a:r>
              <a:rPr lang="it-IT" sz="10000" b="1" spc="-75" dirty="0">
                <a:solidFill>
                  <a:srgbClr val="00B050"/>
                </a:solidFill>
                <a:latin typeface="Times New Roman" panose="22635452340000000000" pitchFamily="1"/>
              </a:rPr>
              <a:t>degli interessati </a:t>
            </a:r>
            <a:r>
              <a:rPr lang="it-IT" sz="10000" b="1" spc="-75" dirty="0">
                <a:solidFill>
                  <a:srgbClr val="0070C0"/>
                </a:solidFill>
                <a:latin typeface="Times New Roman" panose="22635452340000000000" pitchFamily="1"/>
              </a:rPr>
              <a:t>di prendere visione e di  estrarre</a:t>
            </a:r>
            <a:r>
              <a:rPr lang="it-IT" sz="10000" b="1" spc="-75" dirty="0">
                <a:solidFill>
                  <a:srgbClr val="000000"/>
                </a:solidFill>
                <a:latin typeface="Times New Roman" panose="22635452340000000000" pitchFamily="1"/>
              </a:rPr>
              <a:t> </a:t>
            </a:r>
            <a:r>
              <a:rPr lang="it-IT" sz="10000" b="1" spc="-75" dirty="0">
                <a:solidFill>
                  <a:srgbClr val="7030A0"/>
                </a:solidFill>
                <a:latin typeface="Times New Roman" panose="22635452340000000000" pitchFamily="1"/>
              </a:rPr>
              <a:t>copia di documenti  amministrativi</a:t>
            </a:r>
          </a:p>
          <a:p>
            <a:pPr marL="0" indent="0">
              <a:lnSpc>
                <a:spcPct val="95999"/>
              </a:lnSpc>
              <a:buNone/>
            </a:pPr>
            <a:endParaRPr lang="it-IT" sz="4800" spc="-31" dirty="0">
              <a:solidFill>
                <a:srgbClr val="000000"/>
              </a:solidFill>
              <a:latin typeface="Times New Roman" panose="22635452340000000000" pitchFamily="1"/>
            </a:endParaRPr>
          </a:p>
          <a:p>
            <a:pPr marL="0" indent="0">
              <a:lnSpc>
                <a:spcPct val="120000"/>
              </a:lnSpc>
            </a:pPr>
            <a:r>
              <a:rPr lang="it-IT" sz="11200" spc="-31" dirty="0">
                <a:solidFill>
                  <a:srgbClr val="000000"/>
                </a:solidFill>
                <a:latin typeface="Times New Roman" panose="22635452340000000000" pitchFamily="1"/>
              </a:rPr>
              <a:t>L'accesso ai documenti amministrativi, attese le sue rilevanti finalità di pubblico</a:t>
            </a:r>
            <a:r>
              <a:rPr lang="it-IT" sz="11200" spc="-31" dirty="0">
                <a:solidFill>
                  <a:srgbClr val="000000"/>
                </a:solidFill>
                <a:latin typeface="Bookman Old Style" panose="22635452340000000000" pitchFamily="1"/>
              </a:rPr>
              <a:t>  </a:t>
            </a:r>
            <a:r>
              <a:rPr lang="it-IT" sz="11200" spc="-31" dirty="0">
                <a:solidFill>
                  <a:srgbClr val="000000"/>
                </a:solidFill>
                <a:latin typeface="Times New Roman" panose="22635452340000000000" pitchFamily="1"/>
              </a:rPr>
              <a:t>interesse, costituisce</a:t>
            </a:r>
            <a:r>
              <a:rPr lang="it-IT" sz="11200" b="1" spc="-31" dirty="0">
                <a:solidFill>
                  <a:srgbClr val="000000"/>
                </a:solidFill>
                <a:latin typeface="Times New Roman" panose="22635452340000000000" pitchFamily="1"/>
              </a:rPr>
              <a:t> principio generale dell'attività amministrativa</a:t>
            </a:r>
            <a:r>
              <a:rPr lang="it-IT" sz="11200" spc="-31" dirty="0">
                <a:solidFill>
                  <a:srgbClr val="000000"/>
                </a:solidFill>
                <a:latin typeface="Times New Roman" panose="22635452340000000000" pitchFamily="1"/>
              </a:rPr>
              <a:t> al fine di</a:t>
            </a:r>
            <a:r>
              <a:rPr lang="it-IT" sz="11200" spc="-31" dirty="0">
                <a:solidFill>
                  <a:srgbClr val="000000"/>
                </a:solidFill>
                <a:latin typeface="Bookman Old Style" panose="22635452340000000000" pitchFamily="1"/>
              </a:rPr>
              <a:t>  </a:t>
            </a:r>
            <a:r>
              <a:rPr lang="it-IT" sz="11200" spc="-35" dirty="0">
                <a:solidFill>
                  <a:srgbClr val="000000"/>
                </a:solidFill>
                <a:latin typeface="Times New Roman" panose="22635452340000000000" pitchFamily="1"/>
              </a:rPr>
              <a:t>favorire la partecipazione e di assicurarne l'imparzialità e la trasparenza, ed</a:t>
            </a:r>
            <a:r>
              <a:rPr lang="it-IT" sz="11200" b="1" spc="-35" dirty="0">
                <a:solidFill>
                  <a:srgbClr val="000000"/>
                </a:solidFill>
                <a:latin typeface="Times New Roman" panose="22635452340000000000" pitchFamily="1"/>
              </a:rPr>
              <a:t> attiene</a:t>
            </a:r>
            <a:r>
              <a:rPr lang="it-IT" sz="11200" b="1" spc="-35" dirty="0">
                <a:solidFill>
                  <a:srgbClr val="000000"/>
                </a:solidFill>
                <a:latin typeface="Bookman Old Style" panose="22635452340000000000" pitchFamily="1"/>
              </a:rPr>
              <a:t>  </a:t>
            </a:r>
            <a:r>
              <a:rPr lang="it-IT" sz="11200" b="1" spc="-31" dirty="0">
                <a:solidFill>
                  <a:srgbClr val="000000"/>
                </a:solidFill>
                <a:latin typeface="Times New Roman" panose="22635452340000000000" pitchFamily="1"/>
              </a:rPr>
              <a:t>ai livelli essenziali delle prestazioni concernenti i diritti civili e sociali</a:t>
            </a:r>
            <a:r>
              <a:rPr lang="it-IT" sz="11200" spc="-31" dirty="0">
                <a:solidFill>
                  <a:srgbClr val="000000"/>
                </a:solidFill>
                <a:latin typeface="Times New Roman" panose="22635452340000000000" pitchFamily="1"/>
              </a:rPr>
              <a:t> che</a:t>
            </a:r>
            <a:r>
              <a:rPr lang="it-IT" sz="11200" spc="-31" dirty="0">
                <a:solidFill>
                  <a:srgbClr val="000000"/>
                </a:solidFill>
                <a:latin typeface="Bookman Old Style" panose="22635452340000000000" pitchFamily="1"/>
              </a:rPr>
              <a:t>  </a:t>
            </a:r>
            <a:r>
              <a:rPr lang="it-IT" sz="11200" spc="-31" dirty="0">
                <a:solidFill>
                  <a:srgbClr val="000000"/>
                </a:solidFill>
                <a:latin typeface="Times New Roman" panose="22635452340000000000" pitchFamily="1"/>
              </a:rPr>
              <a:t>devono essere garantiti su tutto il territorio nazionale</a:t>
            </a:r>
            <a:r>
              <a:rPr lang="it-IT" sz="11200" b="1" spc="-31" dirty="0">
                <a:solidFill>
                  <a:srgbClr val="000000"/>
                </a:solidFill>
                <a:latin typeface="Times New Roman" panose="22635452340000000000" pitchFamily="1"/>
              </a:rPr>
              <a:t> ai sensi dell'articolo 117</a:t>
            </a:r>
            <a:r>
              <a:rPr lang="it-IT" sz="11200" spc="-31" dirty="0">
                <a:solidFill>
                  <a:srgbClr val="000000"/>
                </a:solidFill>
                <a:latin typeface="Times New Roman" panose="22635452340000000000" pitchFamily="1"/>
              </a:rPr>
              <a:t>,</a:t>
            </a:r>
            <a:r>
              <a:rPr lang="it-IT" sz="11200" spc="-31" dirty="0">
                <a:solidFill>
                  <a:srgbClr val="000000"/>
                </a:solidFill>
                <a:latin typeface="Bookman Old Style" panose="22635452340000000000" pitchFamily="1"/>
              </a:rPr>
              <a:t>  </a:t>
            </a:r>
            <a:r>
              <a:rPr lang="it-IT" sz="11200" b="1" spc="-35" dirty="0">
                <a:solidFill>
                  <a:srgbClr val="000000"/>
                </a:solidFill>
                <a:latin typeface="Times New Roman" panose="22635452340000000000" pitchFamily="1"/>
              </a:rPr>
              <a:t>secondo comma, lettera m), della Costituzione. Resta ferma la potestà delle</a:t>
            </a:r>
            <a:r>
              <a:rPr lang="it-IT" sz="11200" b="1" spc="-35" dirty="0">
                <a:solidFill>
                  <a:srgbClr val="000000"/>
                </a:solidFill>
                <a:latin typeface="Bookman Old Style" panose="22635452340000000000" pitchFamily="1"/>
              </a:rPr>
              <a:t>  </a:t>
            </a:r>
            <a:r>
              <a:rPr lang="it-IT" sz="11200" b="1" spc="-35" dirty="0">
                <a:solidFill>
                  <a:srgbClr val="000000"/>
                </a:solidFill>
                <a:latin typeface="Times New Roman" panose="22635452340000000000" pitchFamily="1"/>
              </a:rPr>
              <a:t>regioni e degli enti locali, nell'ambito delle rispettive competenze, di garantire</a:t>
            </a:r>
            <a:r>
              <a:rPr lang="it-IT" sz="11200" b="1" spc="-35" dirty="0">
                <a:solidFill>
                  <a:srgbClr val="000000"/>
                </a:solidFill>
                <a:latin typeface="Bookman Old Style" panose="22635452340000000000" pitchFamily="1"/>
              </a:rPr>
              <a:t>  </a:t>
            </a:r>
            <a:r>
              <a:rPr lang="it-IT" sz="11200" b="1" spc="-26" dirty="0">
                <a:solidFill>
                  <a:srgbClr val="000000"/>
                </a:solidFill>
                <a:latin typeface="Times New Roman" panose="22635452340000000000" pitchFamily="1"/>
              </a:rPr>
              <a:t>livelli ulteriori di tutela</a:t>
            </a:r>
            <a:r>
              <a:rPr lang="it-IT" sz="11200" spc="-26" dirty="0">
                <a:solidFill>
                  <a:srgbClr val="000000"/>
                </a:solidFill>
                <a:latin typeface="Times New Roman" panose="22635452340000000000" pitchFamily="1"/>
              </a:rPr>
              <a:t> (art. 22, c.2)</a:t>
            </a:r>
            <a:r>
              <a:rPr lang="it-IT" sz="11200" spc="-26" dirty="0">
                <a:solidFill>
                  <a:srgbClr val="000000"/>
                </a:solidFill>
                <a:latin typeface="Bookman Old Style" panose="22635452340000000000" pitchFamily="1"/>
              </a:rPr>
              <a:t> </a:t>
            </a:r>
          </a:p>
          <a:p>
            <a:pPr marL="0" indent="0">
              <a:lnSpc>
                <a:spcPct val="120000"/>
              </a:lnSpc>
              <a:buNone/>
            </a:pPr>
            <a:r>
              <a:rPr lang="it-IT" sz="11200" b="1" spc="-75" dirty="0">
                <a:solidFill>
                  <a:srgbClr val="000000"/>
                </a:solidFill>
                <a:latin typeface="Bookman Old Style" panose="22635452340000000000" pitchFamily="1"/>
              </a:rPr>
              <a:t>  </a:t>
            </a:r>
          </a:p>
          <a:p>
            <a:endParaRPr lang="it-IT" sz="7400" dirty="0"/>
          </a:p>
        </p:txBody>
      </p:sp>
    </p:spTree>
    <p:extLst>
      <p:ext uri="{BB962C8B-B14F-4D97-AF65-F5344CB8AC3E}">
        <p14:creationId xmlns:p14="http://schemas.microsoft.com/office/powerpoint/2010/main" val="105557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Titolari (legittimazione attiva): interessati</a:t>
            </a:r>
          </a:p>
        </p:txBody>
      </p:sp>
      <p:sp>
        <p:nvSpPr>
          <p:cNvPr id="3" name="Segnaposto contenuto 2"/>
          <p:cNvSpPr>
            <a:spLocks noGrp="1"/>
          </p:cNvSpPr>
          <p:nvPr>
            <p:ph idx="1"/>
          </p:nvPr>
        </p:nvSpPr>
        <p:spPr/>
        <p:txBody>
          <a:bodyPr/>
          <a:lstStyle/>
          <a:p>
            <a:pPr marL="0" indent="0">
              <a:lnSpc>
                <a:spcPct val="95999"/>
              </a:lnSpc>
            </a:pPr>
            <a:r>
              <a:rPr lang="it-IT" b="1" spc="-75" dirty="0">
                <a:solidFill>
                  <a:schemeClr val="accent4"/>
                </a:solidFill>
                <a:latin typeface="Times New Roman" panose="22635452340000000000" pitchFamily="1"/>
              </a:rPr>
              <a:t>(art. 22, c.1 </a:t>
            </a:r>
            <a:r>
              <a:rPr lang="it-IT" b="1" spc="-75" dirty="0" err="1">
                <a:solidFill>
                  <a:schemeClr val="accent4"/>
                </a:solidFill>
                <a:latin typeface="Times New Roman" panose="22635452340000000000" pitchFamily="1"/>
              </a:rPr>
              <a:t>lett</a:t>
            </a:r>
            <a:r>
              <a:rPr lang="it-IT" b="1" spc="-75" dirty="0">
                <a:solidFill>
                  <a:schemeClr val="accent4"/>
                </a:solidFill>
                <a:latin typeface="Times New Roman" panose="22635452340000000000" pitchFamily="1"/>
              </a:rPr>
              <a:t>. b):  </a:t>
            </a:r>
            <a:r>
              <a:rPr lang="it-IT" spc="-35" dirty="0">
                <a:solidFill>
                  <a:srgbClr val="000000"/>
                </a:solidFill>
                <a:latin typeface="Times New Roman" panose="22635452340000000000" pitchFamily="1"/>
              </a:rPr>
              <a:t>Tutti i</a:t>
            </a:r>
            <a:r>
              <a:rPr lang="it-IT" b="1" spc="-35" dirty="0">
                <a:solidFill>
                  <a:srgbClr val="000000"/>
                </a:solidFill>
                <a:latin typeface="Times New Roman" panose="22635452340000000000" pitchFamily="1"/>
              </a:rPr>
              <a:t> soggetti privati, compresi quelli</a:t>
            </a:r>
            <a:r>
              <a:rPr lang="it-IT" sz="200" b="1" spc="-35" dirty="0">
                <a:solidFill>
                  <a:srgbClr val="000000"/>
                </a:solidFill>
                <a:latin typeface="Bookman Old Style" panose="22635452340000000000" pitchFamily="1"/>
              </a:rPr>
              <a:t>   </a:t>
            </a:r>
            <a:r>
              <a:rPr lang="it-IT" b="1" spc="-35" dirty="0">
                <a:solidFill>
                  <a:srgbClr val="000000"/>
                </a:solidFill>
                <a:latin typeface="Times New Roman" panose="22635452340000000000" pitchFamily="1"/>
              </a:rPr>
              <a:t>portatori di interessi pubblici o diffusi,</a:t>
            </a:r>
            <a:r>
              <a:rPr lang="it-IT" sz="200" b="1" spc="-35" dirty="0">
                <a:solidFill>
                  <a:srgbClr val="000000"/>
                </a:solidFill>
                <a:latin typeface="Bookman Old Style" panose="22635452340000000000" pitchFamily="1"/>
              </a:rPr>
              <a:t>  </a:t>
            </a:r>
            <a:r>
              <a:rPr lang="it-IT" spc="-44" dirty="0">
                <a:solidFill>
                  <a:srgbClr val="000000"/>
                </a:solidFill>
                <a:latin typeface="Times New Roman" panose="22635452340000000000" pitchFamily="1"/>
              </a:rPr>
              <a:t>che abbiano un</a:t>
            </a:r>
            <a:r>
              <a:rPr lang="it-IT" b="1" spc="-44" dirty="0">
                <a:solidFill>
                  <a:srgbClr val="000000"/>
                </a:solidFill>
                <a:latin typeface="Times New Roman" panose="22635452340000000000" pitchFamily="1"/>
              </a:rPr>
              <a:t> interesse diretto ,</a:t>
            </a:r>
            <a:r>
              <a:rPr lang="it-IT" sz="200" b="1" spc="-44" dirty="0">
                <a:solidFill>
                  <a:srgbClr val="000000"/>
                </a:solidFill>
                <a:latin typeface="Bookman Old Style" panose="22635452340000000000" pitchFamily="1"/>
              </a:rPr>
              <a:t>  </a:t>
            </a:r>
            <a:r>
              <a:rPr lang="it-IT" b="1" spc="-61" dirty="0">
                <a:solidFill>
                  <a:srgbClr val="000000"/>
                </a:solidFill>
                <a:latin typeface="Times New Roman" panose="22635452340000000000" pitchFamily="1"/>
              </a:rPr>
              <a:t>concreto e attuale,</a:t>
            </a:r>
            <a:r>
              <a:rPr lang="it-IT" spc="-61" dirty="0">
                <a:solidFill>
                  <a:srgbClr val="000000"/>
                </a:solidFill>
                <a:latin typeface="Times New Roman" panose="22635452340000000000" pitchFamily="1"/>
              </a:rPr>
              <a:t> corrispondente ad una</a:t>
            </a:r>
            <a:r>
              <a:rPr lang="it-IT" sz="200" spc="-61" dirty="0">
                <a:solidFill>
                  <a:srgbClr val="000000"/>
                </a:solidFill>
                <a:latin typeface="Bookman Old Style" panose="22635452340000000000" pitchFamily="1"/>
              </a:rPr>
              <a:t>   </a:t>
            </a:r>
            <a:r>
              <a:rPr lang="it-IT" spc="-44" dirty="0">
                <a:solidFill>
                  <a:srgbClr val="000000"/>
                </a:solidFill>
                <a:latin typeface="Times New Roman" panose="22635452340000000000" pitchFamily="1"/>
              </a:rPr>
              <a:t>situazione giuridicamente tutelata e</a:t>
            </a:r>
            <a:r>
              <a:rPr lang="it-IT" sz="200" spc="-44" dirty="0">
                <a:solidFill>
                  <a:srgbClr val="000000"/>
                </a:solidFill>
                <a:latin typeface="Bookman Old Style" panose="22635452340000000000" pitchFamily="1"/>
              </a:rPr>
              <a:t>   </a:t>
            </a:r>
            <a:r>
              <a:rPr lang="it-IT" spc="-44" dirty="0">
                <a:solidFill>
                  <a:srgbClr val="000000"/>
                </a:solidFill>
                <a:latin typeface="Times New Roman" panose="22635452340000000000" pitchFamily="1"/>
              </a:rPr>
              <a:t>collegata al documento al quale è chiesto</a:t>
            </a:r>
            <a:r>
              <a:rPr lang="it-IT" sz="200" spc="-44" dirty="0">
                <a:solidFill>
                  <a:srgbClr val="000000"/>
                </a:solidFill>
                <a:latin typeface="Bookman Old Style" panose="22635452340000000000" pitchFamily="1"/>
              </a:rPr>
              <a:t>  </a:t>
            </a:r>
            <a:r>
              <a:rPr lang="it-IT" dirty="0">
                <a:solidFill>
                  <a:srgbClr val="000000"/>
                </a:solidFill>
                <a:latin typeface="Times New Roman" panose="22635452340000000000" pitchFamily="1"/>
              </a:rPr>
              <a:t>l'accesso.</a:t>
            </a:r>
            <a:r>
              <a:rPr lang="it-IT" sz="200" dirty="0">
                <a:solidFill>
                  <a:srgbClr val="000000"/>
                </a:solidFill>
                <a:latin typeface="Bookman Old Style" panose="22635452340000000000" pitchFamily="1"/>
              </a:rPr>
              <a:t> </a:t>
            </a:r>
          </a:p>
          <a:p>
            <a:endParaRPr lang="it-IT" dirty="0"/>
          </a:p>
          <a:p>
            <a:pPr marL="0" indent="0">
              <a:lnSpc>
                <a:spcPct val="95999"/>
              </a:lnSpc>
            </a:pPr>
            <a:r>
              <a:rPr lang="it-IT" b="1" spc="-35" dirty="0">
                <a:solidFill>
                  <a:srgbClr val="000000"/>
                </a:solidFill>
                <a:latin typeface="Times New Roman" panose="22635452340000000000" pitchFamily="1"/>
              </a:rPr>
              <a:t>Non</a:t>
            </a:r>
            <a:r>
              <a:rPr lang="it-IT" spc="-35" dirty="0">
                <a:solidFill>
                  <a:srgbClr val="000000"/>
                </a:solidFill>
                <a:latin typeface="Times New Roman" panose="22635452340000000000" pitchFamily="1"/>
              </a:rPr>
              <a:t> sono ammissibili istanze di accesso preordinate ad un</a:t>
            </a:r>
            <a:r>
              <a:rPr lang="it-IT" b="1" spc="-35" dirty="0">
                <a:solidFill>
                  <a:srgbClr val="000000"/>
                </a:solidFill>
                <a:latin typeface="Times New Roman" panose="22635452340000000000" pitchFamily="1"/>
              </a:rPr>
              <a:t> controllo</a:t>
            </a:r>
            <a:r>
              <a:rPr lang="it-IT" sz="400" b="1" spc="-35" dirty="0">
                <a:solidFill>
                  <a:srgbClr val="000000"/>
                </a:solidFill>
                <a:latin typeface="Bookman Old Style" panose="22635452340000000000" pitchFamily="1"/>
              </a:rPr>
              <a:t> </a:t>
            </a:r>
          </a:p>
          <a:p>
            <a:pPr marL="0" indent="0">
              <a:lnSpc>
                <a:spcPct val="95999"/>
              </a:lnSpc>
              <a:spcBef>
                <a:spcPts val="0"/>
              </a:spcBef>
              <a:buNone/>
            </a:pPr>
            <a:r>
              <a:rPr lang="it-IT" b="1" spc="-35" dirty="0">
                <a:solidFill>
                  <a:srgbClr val="000000"/>
                </a:solidFill>
                <a:latin typeface="Times New Roman" panose="22635452340000000000" pitchFamily="1"/>
              </a:rPr>
              <a:t>generalizzato</a:t>
            </a:r>
            <a:r>
              <a:rPr lang="it-IT" spc="-35" dirty="0">
                <a:solidFill>
                  <a:srgbClr val="000000"/>
                </a:solidFill>
                <a:latin typeface="Times New Roman" panose="22635452340000000000" pitchFamily="1"/>
              </a:rPr>
              <a:t> dell'operato delle pubbliche amministrazioni.»</a:t>
            </a:r>
            <a:r>
              <a:rPr lang="it-IT" sz="2400" spc="-35" dirty="0">
                <a:solidFill>
                  <a:srgbClr val="000000"/>
                </a:solidFill>
                <a:latin typeface="Times New Roman" panose="22635452340000000000" pitchFamily="1"/>
              </a:rPr>
              <a:t> (art. 24, c. III </a:t>
            </a:r>
            <a:r>
              <a:rPr lang="it-IT" sz="2400" spc="-35" dirty="0" err="1">
                <a:solidFill>
                  <a:srgbClr val="000000"/>
                </a:solidFill>
                <a:latin typeface="Times New Roman" panose="22635452340000000000" pitchFamily="1"/>
              </a:rPr>
              <a:t>lett</a:t>
            </a:r>
            <a:r>
              <a:rPr lang="it-IT" sz="2400" spc="-35" dirty="0">
                <a:solidFill>
                  <a:srgbClr val="000000"/>
                </a:solidFill>
                <a:latin typeface="Times New Roman" panose="22635452340000000000" pitchFamily="1"/>
              </a:rPr>
              <a:t>. e)             Contra definizione e finalità accesso civico e generalizzato (art. 1, c.1 D. </a:t>
            </a:r>
            <a:r>
              <a:rPr lang="it-IT" sz="2400" spc="-35" dirty="0" err="1">
                <a:solidFill>
                  <a:srgbClr val="000000"/>
                </a:solidFill>
                <a:latin typeface="Times New Roman" panose="22635452340000000000" pitchFamily="1"/>
              </a:rPr>
              <a:t>Lgs</a:t>
            </a:r>
            <a:r>
              <a:rPr lang="it-IT" sz="2400" spc="-35" dirty="0">
                <a:solidFill>
                  <a:srgbClr val="000000"/>
                </a:solidFill>
                <a:latin typeface="Times New Roman" panose="22635452340000000000" pitchFamily="1"/>
              </a:rPr>
              <a:t> 33/2013)</a:t>
            </a:r>
            <a:endParaRPr lang="it-IT" sz="400" spc="-35" dirty="0">
              <a:solidFill>
                <a:srgbClr val="000000"/>
              </a:solidFill>
              <a:latin typeface="Bookman Old Style" panose="22635452340000000000" pitchFamily="1"/>
            </a:endParaRPr>
          </a:p>
          <a:p>
            <a:endParaRPr lang="it-IT" dirty="0"/>
          </a:p>
        </p:txBody>
      </p:sp>
      <p:sp>
        <p:nvSpPr>
          <p:cNvPr id="4" name="Somma 3"/>
          <p:cNvSpPr/>
          <p:nvPr/>
        </p:nvSpPr>
        <p:spPr>
          <a:xfrm>
            <a:off x="1894702" y="5015428"/>
            <a:ext cx="436606" cy="296562"/>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282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Caratteristiche dell’interesse ostensivo</a:t>
            </a:r>
          </a:p>
        </p:txBody>
      </p:sp>
      <p:sp>
        <p:nvSpPr>
          <p:cNvPr id="3" name="Segnaposto contenuto 2"/>
          <p:cNvSpPr>
            <a:spLocks noGrp="1"/>
          </p:cNvSpPr>
          <p:nvPr>
            <p:ph idx="1"/>
          </p:nvPr>
        </p:nvSpPr>
        <p:spPr>
          <a:xfrm>
            <a:off x="560173" y="1825624"/>
            <a:ext cx="10793627" cy="4698743"/>
          </a:xfrm>
        </p:spPr>
        <p:txBody>
          <a:bodyPr>
            <a:normAutofit fontScale="47500" lnSpcReduction="20000"/>
          </a:bodyPr>
          <a:lstStyle/>
          <a:p>
            <a:pPr>
              <a:spcAft>
                <a:spcPts val="0"/>
              </a:spcAft>
            </a:pPr>
            <a:r>
              <a:rPr lang="it-IT" spc="-35" dirty="0">
                <a:solidFill>
                  <a:srgbClr val="000000"/>
                </a:solidFill>
                <a:latin typeface="Times New Roman" panose="22635452340000000000" pitchFamily="1"/>
              </a:rPr>
              <a:t>In particolare, l'interesse deve essere:</a:t>
            </a:r>
            <a:r>
              <a:rPr lang="it-IT" sz="200" spc="-35" dirty="0">
                <a:solidFill>
                  <a:srgbClr val="000000"/>
                </a:solidFill>
                <a:latin typeface="Bookman Old Style" panose="22635452340000000000" pitchFamily="1"/>
              </a:rPr>
              <a:t> </a:t>
            </a:r>
          </a:p>
          <a:p>
            <a:pPr>
              <a:spcAft>
                <a:spcPts val="0"/>
              </a:spcAft>
            </a:pPr>
            <a:endParaRPr lang="it-IT" sz="200" spc="-35" dirty="0">
              <a:solidFill>
                <a:srgbClr val="000000"/>
              </a:solidFill>
              <a:latin typeface="Bookman Old Style" panose="22635452340000000000" pitchFamily="1"/>
            </a:endParaRPr>
          </a:p>
          <a:p>
            <a:pPr>
              <a:lnSpc>
                <a:spcPct val="120000"/>
              </a:lnSpc>
              <a:spcAft>
                <a:spcPts val="0"/>
              </a:spcAft>
            </a:pPr>
            <a:r>
              <a:rPr lang="it-IT" sz="4400" dirty="0">
                <a:solidFill>
                  <a:srgbClr val="000000"/>
                </a:solidFill>
                <a:latin typeface="Bookman Old Style" panose="22635452340000000000" pitchFamily="1"/>
              </a:rPr>
              <a:t>➢ </a:t>
            </a:r>
            <a:r>
              <a:rPr lang="it-IT" sz="4400" spc="-35" dirty="0">
                <a:solidFill>
                  <a:srgbClr val="000000"/>
                </a:solidFill>
                <a:latin typeface="Times New Roman" panose="22635452340000000000" pitchFamily="1"/>
              </a:rPr>
              <a:t>attuale, con riferimento all'esigenza di immediata tutela di una  propria posizione giuridica; </a:t>
            </a:r>
          </a:p>
          <a:p>
            <a:pPr>
              <a:lnSpc>
                <a:spcPct val="120000"/>
              </a:lnSpc>
              <a:spcAft>
                <a:spcPts val="0"/>
              </a:spcAft>
            </a:pPr>
            <a:r>
              <a:rPr lang="it-IT" sz="4400" spc="-35" dirty="0">
                <a:solidFill>
                  <a:srgbClr val="000000"/>
                </a:solidFill>
                <a:latin typeface="Times New Roman" panose="22635452340000000000" pitchFamily="1"/>
              </a:rPr>
              <a:t>➢ diretto, ossia personale, cioè deve appartenere alla sfera dell'interessato (e non ad altri soggetti, come ad es. alle associazioni sindacali);</a:t>
            </a:r>
          </a:p>
          <a:p>
            <a:pPr>
              <a:lnSpc>
                <a:spcPct val="120000"/>
              </a:lnSpc>
              <a:spcBef>
                <a:spcPts val="158"/>
              </a:spcBef>
              <a:spcAft>
                <a:spcPts val="0"/>
              </a:spcAft>
            </a:pPr>
            <a:r>
              <a:rPr lang="it-IT" sz="4400" spc="-35" dirty="0">
                <a:solidFill>
                  <a:srgbClr val="000000"/>
                </a:solidFill>
                <a:latin typeface="Times New Roman" panose="22635452340000000000" pitchFamily="1"/>
              </a:rPr>
              <a:t>➢ concreto, con riferimento alla necessità di un collegamento tra il   soggetto ed un bene della vita coinvolto dall'atto o documento (non  è sufficiente, ad esempio, il generico interesse alla trasparenza amministrativa, occorrendo un quid </a:t>
            </a:r>
            <a:r>
              <a:rPr lang="it-IT" sz="4400" spc="-35" dirty="0" err="1">
                <a:solidFill>
                  <a:srgbClr val="000000"/>
                </a:solidFill>
                <a:latin typeface="Times New Roman" panose="22635452340000000000" pitchFamily="1"/>
              </a:rPr>
              <a:t>pluris</a:t>
            </a:r>
            <a:r>
              <a:rPr lang="it-IT" sz="4400" spc="-35" dirty="0">
                <a:solidFill>
                  <a:srgbClr val="000000"/>
                </a:solidFill>
                <a:latin typeface="Times New Roman" panose="22635452340000000000" pitchFamily="1"/>
              </a:rPr>
              <a:t>, consistente nel collegamento tra il soggetto ed un concreto bene della vita); </a:t>
            </a:r>
          </a:p>
          <a:p>
            <a:pPr>
              <a:lnSpc>
                <a:spcPct val="120000"/>
              </a:lnSpc>
              <a:spcAft>
                <a:spcPts val="0"/>
              </a:spcAft>
            </a:pPr>
            <a:r>
              <a:rPr lang="it-IT" sz="4400" spc="-35" dirty="0">
                <a:solidFill>
                  <a:srgbClr val="000000"/>
                </a:solidFill>
                <a:latin typeface="Times New Roman" panose="22635452340000000000" pitchFamily="1"/>
              </a:rPr>
              <a:t>➢ serio (secondo la dottrina prevalente), ossia meritevole e  adeguatamente motivato. </a:t>
            </a:r>
          </a:p>
          <a:p>
            <a:pPr>
              <a:lnSpc>
                <a:spcPct val="120000"/>
              </a:lnSpc>
              <a:spcAft>
                <a:spcPts val="0"/>
              </a:spcAft>
            </a:pPr>
            <a:r>
              <a:rPr lang="it-IT" sz="4400" spc="-35" dirty="0">
                <a:solidFill>
                  <a:srgbClr val="000000"/>
                </a:solidFill>
                <a:latin typeface="Times New Roman" panose="22635452340000000000" pitchFamily="1"/>
              </a:rPr>
              <a:t>➢corrispondente ad una situazione giuridicamente tutelata e collegata al documento del quale si chiede l'ostensione. </a:t>
            </a:r>
          </a:p>
          <a:p>
            <a:endParaRPr lang="it-IT" dirty="0"/>
          </a:p>
        </p:txBody>
      </p:sp>
    </p:spTree>
    <p:extLst>
      <p:ext uri="{BB962C8B-B14F-4D97-AF65-F5344CB8AC3E}">
        <p14:creationId xmlns:p14="http://schemas.microsoft.com/office/powerpoint/2010/main" val="178511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Controinteressati: definizione Art. 22 L. n. 241/90 </a:t>
            </a:r>
            <a:r>
              <a:rPr lang="it-IT" dirty="0" err="1"/>
              <a:t>lett</a:t>
            </a:r>
            <a:r>
              <a:rPr lang="it-IT" dirty="0"/>
              <a:t>. C) </a:t>
            </a:r>
            <a:br>
              <a:rPr lang="it-IT" sz="600" b="1" spc="-66" dirty="0">
                <a:solidFill>
                  <a:srgbClr val="000000"/>
                </a:solidFill>
                <a:latin typeface="Bookman Old Style" panose="22635452340000000000" pitchFamily="1"/>
              </a:rPr>
            </a:br>
            <a:endParaRPr lang="it-IT" dirty="0"/>
          </a:p>
        </p:txBody>
      </p:sp>
      <p:sp>
        <p:nvSpPr>
          <p:cNvPr id="3" name="Segnaposto contenuto 2"/>
          <p:cNvSpPr>
            <a:spLocks noGrp="1"/>
          </p:cNvSpPr>
          <p:nvPr>
            <p:ph idx="1"/>
          </p:nvPr>
        </p:nvSpPr>
        <p:spPr/>
        <p:txBody>
          <a:bodyPr/>
          <a:lstStyle/>
          <a:p>
            <a:pPr algn="just">
              <a:lnSpc>
                <a:spcPct val="100000"/>
              </a:lnSpc>
              <a:buNone/>
            </a:pPr>
            <a:r>
              <a:rPr lang="it-IT" spc="-35" dirty="0">
                <a:solidFill>
                  <a:srgbClr val="000000"/>
                </a:solidFill>
                <a:latin typeface="Times New Roman" panose="22635452340000000000" pitchFamily="1"/>
              </a:rPr>
              <a:t>Tutti i</a:t>
            </a:r>
            <a:r>
              <a:rPr lang="it-IT" b="1" spc="-35" dirty="0">
                <a:solidFill>
                  <a:srgbClr val="000000"/>
                </a:solidFill>
                <a:latin typeface="Times New Roman" panose="22635452340000000000" pitchFamily="1"/>
              </a:rPr>
              <a:t> soggetti, individuati o </a:t>
            </a:r>
            <a:r>
              <a:rPr lang="it-IT" sz="200" b="1" spc="-35" dirty="0">
                <a:solidFill>
                  <a:srgbClr val="000000"/>
                </a:solidFill>
                <a:latin typeface="Bookman Old Style" panose="22635452340000000000" pitchFamily="1"/>
              </a:rPr>
              <a:t> </a:t>
            </a:r>
            <a:r>
              <a:rPr lang="it-IT" b="1" spc="-61" dirty="0">
                <a:solidFill>
                  <a:srgbClr val="000000"/>
                </a:solidFill>
                <a:latin typeface="Times New Roman" panose="22635452340000000000" pitchFamily="1"/>
              </a:rPr>
              <a:t>facilmente individuabili</a:t>
            </a:r>
            <a:r>
              <a:rPr lang="it-IT" spc="-61" dirty="0">
                <a:solidFill>
                  <a:srgbClr val="000000"/>
                </a:solidFill>
                <a:latin typeface="Times New Roman" panose="22635452340000000000" pitchFamily="1"/>
              </a:rPr>
              <a:t> in base alla</a:t>
            </a:r>
            <a:r>
              <a:rPr lang="it-IT" sz="200" spc="-61" dirty="0">
                <a:solidFill>
                  <a:srgbClr val="000000"/>
                </a:solidFill>
                <a:latin typeface="Bookman Old Style" panose="22635452340000000000" pitchFamily="1"/>
              </a:rPr>
              <a:t> </a:t>
            </a:r>
          </a:p>
          <a:p>
            <a:pPr algn="just">
              <a:lnSpc>
                <a:spcPct val="100000"/>
              </a:lnSpc>
              <a:spcBef>
                <a:spcPts val="473"/>
              </a:spcBef>
              <a:buNone/>
            </a:pPr>
            <a:r>
              <a:rPr lang="it-IT" spc="-44" dirty="0">
                <a:solidFill>
                  <a:srgbClr val="000000"/>
                </a:solidFill>
                <a:latin typeface="Times New Roman" panose="22635452340000000000" pitchFamily="1"/>
              </a:rPr>
              <a:t>natura del documento richiesto che</a:t>
            </a:r>
            <a:r>
              <a:rPr lang="it-IT" sz="200" spc="-44" dirty="0">
                <a:solidFill>
                  <a:srgbClr val="000000"/>
                </a:solidFill>
                <a:latin typeface="Bookman Old Style" panose="22635452340000000000" pitchFamily="1"/>
              </a:rPr>
              <a:t>                 </a:t>
            </a:r>
            <a:r>
              <a:rPr lang="it-IT" spc="-26" dirty="0">
                <a:solidFill>
                  <a:srgbClr val="000000"/>
                </a:solidFill>
                <a:latin typeface="Times New Roman" panose="22635452340000000000" pitchFamily="1"/>
              </a:rPr>
              <a:t>dall'esercizio del diritto di accesso</a:t>
            </a:r>
            <a:r>
              <a:rPr lang="it-IT" sz="200" spc="-26" dirty="0">
                <a:solidFill>
                  <a:srgbClr val="000000"/>
                </a:solidFill>
                <a:latin typeface="Bookman Old Style" panose="22635452340000000000" pitchFamily="1"/>
              </a:rPr>
              <a:t> </a:t>
            </a:r>
          </a:p>
          <a:p>
            <a:pPr algn="just">
              <a:lnSpc>
                <a:spcPct val="100000"/>
              </a:lnSpc>
              <a:spcBef>
                <a:spcPts val="631"/>
              </a:spcBef>
              <a:buNone/>
            </a:pPr>
            <a:r>
              <a:rPr lang="it-IT" spc="-44" dirty="0">
                <a:solidFill>
                  <a:srgbClr val="000000"/>
                </a:solidFill>
                <a:latin typeface="Times New Roman" panose="22635452340000000000" pitchFamily="1"/>
              </a:rPr>
              <a:t>vedrebbero compromesso il loro</a:t>
            </a:r>
            <a:r>
              <a:rPr lang="it-IT" sz="200" spc="-44" dirty="0">
                <a:solidFill>
                  <a:srgbClr val="000000"/>
                </a:solidFill>
                <a:latin typeface="Bookman Old Style" panose="22635452340000000000" pitchFamily="1"/>
              </a:rPr>
              <a:t>    </a:t>
            </a:r>
            <a:r>
              <a:rPr lang="it-IT" b="1" spc="-44" dirty="0">
                <a:solidFill>
                  <a:srgbClr val="000000"/>
                </a:solidFill>
                <a:latin typeface="Times New Roman" panose="22635452340000000000" pitchFamily="1"/>
              </a:rPr>
              <a:t>diritto alla riservatezza</a:t>
            </a:r>
            <a:r>
              <a:rPr lang="it-IT" sz="200" b="1" spc="-44" dirty="0">
                <a:solidFill>
                  <a:srgbClr val="000000"/>
                </a:solidFill>
                <a:latin typeface="Bookman Old Style" panose="22635452340000000000" pitchFamily="1"/>
              </a:rPr>
              <a:t> </a:t>
            </a:r>
          </a:p>
        </p:txBody>
      </p:sp>
    </p:spTree>
    <p:extLst>
      <p:ext uri="{BB962C8B-B14F-4D97-AF65-F5344CB8AC3E}">
        <p14:creationId xmlns:p14="http://schemas.microsoft.com/office/powerpoint/2010/main" val="381749105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Controinteressati: rilevanza procedimentale ex </a:t>
            </a:r>
            <a:r>
              <a:rPr lang="it-IT" dirty="0" err="1"/>
              <a:t>dPR</a:t>
            </a:r>
            <a:r>
              <a:rPr lang="it-IT" dirty="0"/>
              <a:t> 184/2006</a:t>
            </a:r>
          </a:p>
        </p:txBody>
      </p:sp>
      <p:sp>
        <p:nvSpPr>
          <p:cNvPr id="3" name="Segnaposto contenuto 2"/>
          <p:cNvSpPr>
            <a:spLocks noGrp="1"/>
          </p:cNvSpPr>
          <p:nvPr>
            <p:ph idx="1"/>
          </p:nvPr>
        </p:nvSpPr>
        <p:spPr>
          <a:xfrm>
            <a:off x="90616" y="1589903"/>
            <a:ext cx="11705967" cy="5268096"/>
          </a:xfrm>
        </p:spPr>
        <p:txBody>
          <a:bodyPr>
            <a:normAutofit/>
          </a:bodyPr>
          <a:lstStyle/>
          <a:p>
            <a:r>
              <a:rPr lang="it-IT" dirty="0"/>
              <a:t>la pubblica amministrazione cui è indirizzata la richiesta di accesso, se individua soggetti controinteressati, di cui all'</a:t>
            </a:r>
            <a:r>
              <a:rPr lang="it-IT" dirty="0">
                <a:hlinkClick r:id="rId2"/>
              </a:rPr>
              <a:t>articolo 22, comma 1, lettera c), della legge</a:t>
            </a:r>
            <a:r>
              <a:rPr lang="it-IT" dirty="0"/>
              <a:t>, è tenuta a dare comunicazione agli stessi, mediante invio di copia con raccomandata con avviso di ricevimento, o per via telematica per coloro che abbiano consentito tale forma di comunicazione. </a:t>
            </a:r>
          </a:p>
          <a:p>
            <a:r>
              <a:rPr lang="it-IT" dirty="0"/>
              <a:t>I soggetti controinteressati sono individuati tenuto anche conto del contenuto degli atti connessi, di cui all'</a:t>
            </a:r>
            <a:r>
              <a:rPr lang="it-IT" dirty="0">
                <a:hlinkClick r:id="rId3"/>
              </a:rPr>
              <a:t>articolo 7, comma 2</a:t>
            </a:r>
            <a:r>
              <a:rPr lang="it-IT" dirty="0"/>
              <a:t>.</a:t>
            </a:r>
          </a:p>
          <a:p>
            <a:r>
              <a:rPr lang="it-IT" dirty="0"/>
              <a:t>2. Entro dieci giorni dalla ricezione della comunicazione di cui al comma 1, i controinteressati possono presentare una motivata opposizione, anche per via telematica, alla richiesta di accesso. </a:t>
            </a:r>
          </a:p>
          <a:p>
            <a:r>
              <a:rPr lang="it-IT" dirty="0"/>
              <a:t>Decorso tale termine, la pubblica amministrazione provvede sulla richiesta, accertata la ricezione della comunicazione di cui al comma 1.</a:t>
            </a:r>
          </a:p>
          <a:p>
            <a:endParaRPr lang="it-IT" dirty="0"/>
          </a:p>
        </p:txBody>
      </p:sp>
    </p:spTree>
    <p:extLst>
      <p:ext uri="{BB962C8B-B14F-4D97-AF65-F5344CB8AC3E}">
        <p14:creationId xmlns:p14="http://schemas.microsoft.com/office/powerpoint/2010/main" val="6905180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6981</Words>
  <Application>Microsoft Office PowerPoint</Application>
  <PresentationFormat>Widescreen</PresentationFormat>
  <Paragraphs>285</Paragraphs>
  <Slides>45</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45</vt:i4>
      </vt:variant>
    </vt:vector>
  </HeadingPairs>
  <TitlesOfParts>
    <vt:vector size="54" baseType="lpstr">
      <vt:lpstr>Arial</vt:lpstr>
      <vt:lpstr>Bookman Old Style</vt:lpstr>
      <vt:lpstr>Calibri</vt:lpstr>
      <vt:lpstr>Calibri Light</vt:lpstr>
      <vt:lpstr>Gill Sans</vt:lpstr>
      <vt:lpstr>Palatino</vt:lpstr>
      <vt:lpstr>Times New Roman</vt:lpstr>
      <vt:lpstr>Wingdings</vt:lpstr>
      <vt:lpstr>Tema di Office</vt:lpstr>
      <vt:lpstr>               ODCEC Modena “REVISORI ENTI LOCALI”  Seminario di aggiornamento     Modulo didattico:  Accesso e trasparenza nelle procedure amministrative degli Enti   Docente: Carlo BUONAURO</vt:lpstr>
      <vt:lpstr>Presentazione standard di PowerPoint</vt:lpstr>
      <vt:lpstr>Pluralità di forme di accesso </vt:lpstr>
      <vt:lpstr>Tripartizione fondamentale</vt:lpstr>
      <vt:lpstr>Definizione e rilevanza costituzionale</vt:lpstr>
      <vt:lpstr>Titolari (legittimazione attiva): interessati</vt:lpstr>
      <vt:lpstr>Caratteristiche dell’interesse ostensivo</vt:lpstr>
      <vt:lpstr>Controinteressati: definizione Art. 22 L. n. 241/90 lett. C)  </vt:lpstr>
      <vt:lpstr>Controinteressati: rilevanza procedimentale ex dPR 184/2006</vt:lpstr>
      <vt:lpstr>Oggetto: art. 22, c. 1, lett. d)</vt:lpstr>
      <vt:lpstr>Oggetto: precisazioni</vt:lpstr>
      <vt:lpstr>Destinatari – legittimati passivi (art. 22, c. 1, lett. e  art. 23)</vt:lpstr>
      <vt:lpstr>Limiti al diritto di accesso (art. 24)</vt:lpstr>
      <vt:lpstr>LIMITI TASSATIVI (art. 24, c. 1)</vt:lpstr>
      <vt:lpstr>T.a.r. per la Toscana, sezione I, sentenza 8 ottobre 2018</vt:lpstr>
      <vt:lpstr>LIMITI TASSATIVI (art. 24, c. 6)</vt:lpstr>
      <vt:lpstr>Trasparenza e riservatezza</vt:lpstr>
      <vt:lpstr>Bilanciamento in concreto tra accesso e privacy</vt:lpstr>
      <vt:lpstr>Modalità di esercizio del diritto di accesso (art. 25)</vt:lpstr>
      <vt:lpstr>Accoglimento della richiesta e modalità di accesso (Art. 7, dPR 184/2006). </vt:lpstr>
      <vt:lpstr>Non accoglimento della richiesta Art. 9 dPR 184/2006). </vt:lpstr>
      <vt:lpstr>Decreto del Presidente della Repubblica 12 aprile 2006, n. 184 Regolamento  recante  disciplina  in  materia di accesso ai documenti amministrativi</vt:lpstr>
      <vt:lpstr>Presentazione standard di PowerPoint</vt:lpstr>
      <vt:lpstr> Parte II  Trasparenza ed accesso nel sistema anticorruzione </vt:lpstr>
      <vt:lpstr>Cosa è la trasparenza</vt:lpstr>
      <vt:lpstr>ART. 2 pubblicazione</vt:lpstr>
      <vt:lpstr>La trasparenza circa il responsabile e le istanze</vt:lpstr>
      <vt:lpstr>La trasparenza sui tempi</vt:lpstr>
      <vt:lpstr>Il nuovo accesso civico</vt:lpstr>
      <vt:lpstr>L’accesso civico art. 5</vt:lpstr>
      <vt:lpstr>L’accesso civico art. 5</vt:lpstr>
      <vt:lpstr>Presentazione standard di PowerPoint</vt:lpstr>
      <vt:lpstr>Presentazione standard di PowerPoint</vt:lpstr>
      <vt:lpstr>La differenza rispetto al diritto di accesso “ordinario” </vt:lpstr>
      <vt:lpstr>La differenza tra accesso civico e  accesso ex art 22 legge 241/1990</vt:lpstr>
      <vt:lpstr>RESPONSABILITA’</vt:lpstr>
      <vt:lpstr>RESPONSABILITA’</vt:lpstr>
      <vt:lpstr>accesso civico generalizzato</vt:lpstr>
      <vt:lpstr>Accesso civico «generalizzato»</vt:lpstr>
      <vt:lpstr>Accesso Civico Generalizzato</vt:lpstr>
      <vt:lpstr>accesso generalizzato</vt:lpstr>
      <vt:lpstr>accesso generalizzato</vt:lpstr>
      <vt:lpstr>accesso generalizzato</vt:lpstr>
      <vt:lpstr>Sintesi</vt:lpstr>
      <vt:lpstr>Eccezioni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BUONAURO Carlo</dc:creator>
  <cp:lastModifiedBy>Gaetano</cp:lastModifiedBy>
  <cp:revision>52</cp:revision>
  <dcterms:created xsi:type="dcterms:W3CDTF">2017-11-27T11:11:03Z</dcterms:created>
  <dcterms:modified xsi:type="dcterms:W3CDTF">2022-11-03T15:26:48Z</dcterms:modified>
</cp:coreProperties>
</file>