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52"/>
  </p:notesMasterIdLst>
  <p:handoutMasterIdLst>
    <p:handoutMasterId r:id="rId153"/>
  </p:handoutMasterIdLst>
  <p:sldIdLst>
    <p:sldId id="542" r:id="rId4"/>
    <p:sldId id="533" r:id="rId5"/>
    <p:sldId id="417" r:id="rId6"/>
    <p:sldId id="418" r:id="rId7"/>
    <p:sldId id="419" r:id="rId8"/>
    <p:sldId id="420" r:id="rId9"/>
    <p:sldId id="422" r:id="rId10"/>
    <p:sldId id="441" r:id="rId11"/>
    <p:sldId id="442" r:id="rId12"/>
    <p:sldId id="443" r:id="rId13"/>
    <p:sldId id="421" r:id="rId14"/>
    <p:sldId id="423" r:id="rId15"/>
    <p:sldId id="425" r:id="rId16"/>
    <p:sldId id="426" r:id="rId17"/>
    <p:sldId id="427" r:id="rId18"/>
    <p:sldId id="428" r:id="rId19"/>
    <p:sldId id="429" r:id="rId20"/>
    <p:sldId id="430" r:id="rId21"/>
    <p:sldId id="483" r:id="rId22"/>
    <p:sldId id="484" r:id="rId23"/>
    <p:sldId id="431" r:id="rId24"/>
    <p:sldId id="432" r:id="rId25"/>
    <p:sldId id="433" r:id="rId26"/>
    <p:sldId id="434" r:id="rId27"/>
    <p:sldId id="435" r:id="rId28"/>
    <p:sldId id="436" r:id="rId29"/>
    <p:sldId id="437" r:id="rId30"/>
    <p:sldId id="438" r:id="rId31"/>
    <p:sldId id="439" r:id="rId32"/>
    <p:sldId id="440" r:id="rId33"/>
    <p:sldId id="444" r:id="rId34"/>
    <p:sldId id="445" r:id="rId35"/>
    <p:sldId id="446" r:id="rId36"/>
    <p:sldId id="447" r:id="rId37"/>
    <p:sldId id="448" r:id="rId38"/>
    <p:sldId id="449" r:id="rId39"/>
    <p:sldId id="457" r:id="rId40"/>
    <p:sldId id="459" r:id="rId41"/>
    <p:sldId id="458" r:id="rId42"/>
    <p:sldId id="460" r:id="rId43"/>
    <p:sldId id="452" r:id="rId44"/>
    <p:sldId id="461" r:id="rId45"/>
    <p:sldId id="462" r:id="rId46"/>
    <p:sldId id="453" r:id="rId47"/>
    <p:sldId id="463" r:id="rId48"/>
    <p:sldId id="454" r:id="rId49"/>
    <p:sldId id="464" r:id="rId50"/>
    <p:sldId id="455" r:id="rId51"/>
    <p:sldId id="465" r:id="rId52"/>
    <p:sldId id="456" r:id="rId53"/>
    <p:sldId id="466" r:id="rId54"/>
    <p:sldId id="467" r:id="rId55"/>
    <p:sldId id="468" r:id="rId56"/>
    <p:sldId id="469" r:id="rId57"/>
    <p:sldId id="474" r:id="rId58"/>
    <p:sldId id="475" r:id="rId59"/>
    <p:sldId id="471" r:id="rId60"/>
    <p:sldId id="470" r:id="rId61"/>
    <p:sldId id="472" r:id="rId62"/>
    <p:sldId id="473" r:id="rId63"/>
    <p:sldId id="477" r:id="rId64"/>
    <p:sldId id="476" r:id="rId65"/>
    <p:sldId id="478" r:id="rId66"/>
    <p:sldId id="480" r:id="rId67"/>
    <p:sldId id="479" r:id="rId68"/>
    <p:sldId id="481" r:id="rId69"/>
    <p:sldId id="482" r:id="rId70"/>
    <p:sldId id="486" r:id="rId71"/>
    <p:sldId id="487" r:id="rId72"/>
    <p:sldId id="488" r:id="rId73"/>
    <p:sldId id="489" r:id="rId74"/>
    <p:sldId id="490" r:id="rId75"/>
    <p:sldId id="491" r:id="rId76"/>
    <p:sldId id="492" r:id="rId77"/>
    <p:sldId id="424" r:id="rId78"/>
    <p:sldId id="493" r:id="rId79"/>
    <p:sldId id="494" r:id="rId80"/>
    <p:sldId id="495" r:id="rId81"/>
    <p:sldId id="496" r:id="rId82"/>
    <p:sldId id="497" r:id="rId83"/>
    <p:sldId id="498" r:id="rId84"/>
    <p:sldId id="499" r:id="rId85"/>
    <p:sldId id="500" r:id="rId86"/>
    <p:sldId id="501" r:id="rId87"/>
    <p:sldId id="502" r:id="rId88"/>
    <p:sldId id="503" r:id="rId89"/>
    <p:sldId id="504" r:id="rId90"/>
    <p:sldId id="505" r:id="rId91"/>
    <p:sldId id="506" r:id="rId92"/>
    <p:sldId id="507" r:id="rId93"/>
    <p:sldId id="508" r:id="rId94"/>
    <p:sldId id="510" r:id="rId95"/>
    <p:sldId id="511" r:id="rId96"/>
    <p:sldId id="512" r:id="rId97"/>
    <p:sldId id="513" r:id="rId98"/>
    <p:sldId id="514" r:id="rId99"/>
    <p:sldId id="515" r:id="rId100"/>
    <p:sldId id="543" r:id="rId101"/>
    <p:sldId id="544" r:id="rId102"/>
    <p:sldId id="545" r:id="rId103"/>
    <p:sldId id="485" r:id="rId104"/>
    <p:sldId id="546" r:id="rId105"/>
    <p:sldId id="547" r:id="rId106"/>
    <p:sldId id="548" r:id="rId107"/>
    <p:sldId id="549" r:id="rId108"/>
    <p:sldId id="550" r:id="rId109"/>
    <p:sldId id="551" r:id="rId110"/>
    <p:sldId id="552" r:id="rId111"/>
    <p:sldId id="553" r:id="rId112"/>
    <p:sldId id="554" r:id="rId113"/>
    <p:sldId id="555" r:id="rId114"/>
    <p:sldId id="556" r:id="rId115"/>
    <p:sldId id="557" r:id="rId116"/>
    <p:sldId id="558" r:id="rId117"/>
    <p:sldId id="559" r:id="rId118"/>
    <p:sldId id="560" r:id="rId119"/>
    <p:sldId id="561" r:id="rId120"/>
    <p:sldId id="562" r:id="rId121"/>
    <p:sldId id="563" r:id="rId122"/>
    <p:sldId id="564" r:id="rId123"/>
    <p:sldId id="565" r:id="rId124"/>
    <p:sldId id="566" r:id="rId125"/>
    <p:sldId id="567" r:id="rId126"/>
    <p:sldId id="568" r:id="rId127"/>
    <p:sldId id="569" r:id="rId128"/>
    <p:sldId id="570" r:id="rId129"/>
    <p:sldId id="516" r:id="rId130"/>
    <p:sldId id="517" r:id="rId131"/>
    <p:sldId id="518" r:id="rId132"/>
    <p:sldId id="519" r:id="rId133"/>
    <p:sldId id="520" r:id="rId134"/>
    <p:sldId id="522" r:id="rId135"/>
    <p:sldId id="521" r:id="rId136"/>
    <p:sldId id="523" r:id="rId137"/>
    <p:sldId id="524" r:id="rId138"/>
    <p:sldId id="525" r:id="rId139"/>
    <p:sldId id="526" r:id="rId140"/>
    <p:sldId id="527" r:id="rId141"/>
    <p:sldId id="528" r:id="rId142"/>
    <p:sldId id="529" r:id="rId143"/>
    <p:sldId id="530" r:id="rId144"/>
    <p:sldId id="531" r:id="rId145"/>
    <p:sldId id="532" r:id="rId146"/>
    <p:sldId id="571" r:id="rId147"/>
    <p:sldId id="534" r:id="rId148"/>
    <p:sldId id="535" r:id="rId149"/>
    <p:sldId id="536" r:id="rId150"/>
    <p:sldId id="509" r:id="rId15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rio" initials="R" lastIdx="1" clrIdx="0">
    <p:extLst>
      <p:ext uri="{19B8F6BF-5375-455C-9EA6-DF929625EA0E}">
        <p15:presenceInfo xmlns:p15="http://schemas.microsoft.com/office/powerpoint/2012/main" userId="Ros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0033"/>
    <a:srgbClr val="0000FF"/>
    <a:srgbClr val="45D94C"/>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291" autoAdjust="0"/>
  </p:normalViewPr>
  <p:slideViewPr>
    <p:cSldViewPr snapToGrid="0" showGuides="1">
      <p:cViewPr varScale="1">
        <p:scale>
          <a:sx n="128" d="100"/>
          <a:sy n="128" d="100"/>
        </p:scale>
        <p:origin x="480" y="176"/>
      </p:cViewPr>
      <p:guideLst/>
    </p:cSldViewPr>
  </p:slideViewPr>
  <p:outlineViewPr>
    <p:cViewPr>
      <p:scale>
        <a:sx n="33" d="100"/>
        <a:sy n="33" d="100"/>
      </p:scale>
      <p:origin x="0" y="-10704"/>
    </p:cViewPr>
  </p:outlineViewPr>
  <p:notesTextViewPr>
    <p:cViewPr>
      <p:scale>
        <a:sx n="1" d="1"/>
        <a:sy n="1" d="1"/>
      </p:scale>
      <p:origin x="0" y="0"/>
    </p:cViewPr>
  </p:notesTextViewPr>
  <p:sorterViewPr>
    <p:cViewPr>
      <p:scale>
        <a:sx n="100" d="100"/>
        <a:sy n="100" d="100"/>
      </p:scale>
      <p:origin x="0" y="-4662"/>
    </p:cViewPr>
  </p:sorterViewPr>
  <p:notesViewPr>
    <p:cSldViewPr snapToGrid="0">
      <p:cViewPr varScale="1">
        <p:scale>
          <a:sx n="65" d="100"/>
          <a:sy n="65" d="100"/>
        </p:scale>
        <p:origin x="2652" y="6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presProps" Target="pres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viewProps" Target="view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handoutMaster" Target="handoutMasters/handoutMaster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commentAuthors" Target="commentAuthors.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s>
</file>

<file path=ppt/diagrams/_rels/data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645B0-DC11-4D60-AE57-04476C8E36C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it-IT"/>
        </a:p>
      </dgm:t>
    </dgm:pt>
    <dgm:pt modelId="{2F250A6D-A208-4688-9F3A-DFC087FE8BF0}">
      <dgm:prSet phldrT="[Testo]"/>
      <dgm:spPr/>
      <dgm:t>
        <a:bodyPr/>
        <a:lstStyle/>
        <a:p>
          <a:r>
            <a:rPr lang="it-IT" dirty="0"/>
            <a:t>Servizi a domanda individuale 36%</a:t>
          </a:r>
        </a:p>
      </dgm:t>
    </dgm:pt>
    <dgm:pt modelId="{A1EB1FEC-63AC-42C7-B7B8-EE4381043A14}" type="parTrans" cxnId="{9A9301D5-F7E4-49FB-8AC6-1A2F582EBB7A}">
      <dgm:prSet/>
      <dgm:spPr/>
      <dgm:t>
        <a:bodyPr/>
        <a:lstStyle/>
        <a:p>
          <a:endParaRPr lang="it-IT"/>
        </a:p>
      </dgm:t>
    </dgm:pt>
    <dgm:pt modelId="{07D91499-A59B-4DE8-814E-3BA9DE7F3F2F}" type="sibTrans" cxnId="{9A9301D5-F7E4-49FB-8AC6-1A2F582EBB7A}">
      <dgm:prSet/>
      <dgm:spPr/>
      <dgm:t>
        <a:bodyPr/>
        <a:lstStyle/>
        <a:p>
          <a:endParaRPr lang="it-IT"/>
        </a:p>
      </dgm:t>
    </dgm:pt>
    <dgm:pt modelId="{3E897BE8-84DF-4254-A16E-2F349D1123D8}">
      <dgm:prSet phldrT="[Testo]"/>
      <dgm:spPr/>
      <dgm:t>
        <a:bodyPr/>
        <a:lstStyle/>
        <a:p>
          <a:r>
            <a:rPr lang="it-IT" dirty="0"/>
            <a:t>Acquedotto 80%</a:t>
          </a:r>
        </a:p>
      </dgm:t>
    </dgm:pt>
    <dgm:pt modelId="{12E12DB3-789C-486B-BEE0-1B9F642E02FF}" type="parTrans" cxnId="{9D8B6BF0-F414-4CD8-BEE2-9C149513CD5D}">
      <dgm:prSet/>
      <dgm:spPr/>
      <dgm:t>
        <a:bodyPr/>
        <a:lstStyle/>
        <a:p>
          <a:endParaRPr lang="it-IT"/>
        </a:p>
      </dgm:t>
    </dgm:pt>
    <dgm:pt modelId="{3F68155D-B56B-463F-A770-E8AC1BB98252}" type="sibTrans" cxnId="{9D8B6BF0-F414-4CD8-BEE2-9C149513CD5D}">
      <dgm:prSet/>
      <dgm:spPr/>
      <dgm:t>
        <a:bodyPr/>
        <a:lstStyle/>
        <a:p>
          <a:endParaRPr lang="it-IT"/>
        </a:p>
      </dgm:t>
    </dgm:pt>
    <dgm:pt modelId="{DAA70C8C-50AB-41F4-9ACA-4DD7CF60CDD3}">
      <dgm:prSet phldrT="[Testo]"/>
      <dgm:spPr/>
      <dgm:t>
        <a:bodyPr/>
        <a:lstStyle/>
        <a:p>
          <a:r>
            <a:rPr lang="it-IT" dirty="0"/>
            <a:t>Raccolta e </a:t>
          </a:r>
          <a:r>
            <a:rPr lang="it-IT" dirty="0" err="1"/>
            <a:t>smaltimeneto</a:t>
          </a:r>
          <a:r>
            <a:rPr lang="it-IT" dirty="0"/>
            <a:t> rifiuti 100%</a:t>
          </a:r>
        </a:p>
      </dgm:t>
    </dgm:pt>
    <dgm:pt modelId="{83539023-BFAA-4265-A0DC-C658E790C8D1}" type="parTrans" cxnId="{ED43E58D-8C6B-49B8-9CAE-40E3ACB87AD5}">
      <dgm:prSet/>
      <dgm:spPr/>
      <dgm:t>
        <a:bodyPr/>
        <a:lstStyle/>
        <a:p>
          <a:endParaRPr lang="it-IT"/>
        </a:p>
      </dgm:t>
    </dgm:pt>
    <dgm:pt modelId="{BD5A6434-A826-4F4A-AF21-105AA7793617}" type="sibTrans" cxnId="{ED43E58D-8C6B-49B8-9CAE-40E3ACB87AD5}">
      <dgm:prSet/>
      <dgm:spPr/>
      <dgm:t>
        <a:bodyPr/>
        <a:lstStyle/>
        <a:p>
          <a:endParaRPr lang="it-IT"/>
        </a:p>
      </dgm:t>
    </dgm:pt>
    <dgm:pt modelId="{B81B5A30-3AED-46E5-83D4-C911536D716C}" type="pres">
      <dgm:prSet presAssocID="{BD9645B0-DC11-4D60-AE57-04476C8E36C2}" presName="Name0" presStyleCnt="0">
        <dgm:presLayoutVars>
          <dgm:dir/>
          <dgm:resizeHandles val="exact"/>
        </dgm:presLayoutVars>
      </dgm:prSet>
      <dgm:spPr/>
    </dgm:pt>
    <dgm:pt modelId="{680339C6-0F3D-40F1-8969-715A60E08640}" type="pres">
      <dgm:prSet presAssocID="{2F250A6D-A208-4688-9F3A-DFC087FE8BF0}" presName="composite" presStyleCnt="0"/>
      <dgm:spPr/>
    </dgm:pt>
    <dgm:pt modelId="{582D9974-3C0B-4A63-B562-7DAD53537E98}" type="pres">
      <dgm:prSet presAssocID="{2F250A6D-A208-4688-9F3A-DFC087FE8BF0}" presName="rect1" presStyleLbl="trAlignAcc1" presStyleIdx="0" presStyleCnt="3" custScaleY="33560">
        <dgm:presLayoutVars>
          <dgm:bulletEnabled val="1"/>
        </dgm:presLayoutVars>
      </dgm:prSet>
      <dgm:spPr/>
    </dgm:pt>
    <dgm:pt modelId="{68B0E439-4CD7-4724-91C3-929E4590DF56}" type="pres">
      <dgm:prSet presAssocID="{2F250A6D-A208-4688-9F3A-DFC087FE8BF0}" presName="rect2" presStyleLbl="fgImgPlace1" presStyleIdx="0" presStyleCnt="3" custScaleX="109601" custScaleY="53260"/>
      <dgm:spPr>
        <a:blipFill rotWithShape="1">
          <a:blip xmlns:r="http://schemas.openxmlformats.org/officeDocument/2006/relationships" r:embed="rId1"/>
          <a:srcRect/>
          <a:stretch>
            <a:fillRect l="-15000" r="-15000"/>
          </a:stretch>
        </a:blipFill>
      </dgm:spPr>
    </dgm:pt>
    <dgm:pt modelId="{D55D54C9-B09E-4848-9D74-5E2330146B58}" type="pres">
      <dgm:prSet presAssocID="{07D91499-A59B-4DE8-814E-3BA9DE7F3F2F}" presName="sibTrans" presStyleCnt="0"/>
      <dgm:spPr/>
    </dgm:pt>
    <dgm:pt modelId="{81C88015-C0B9-4884-B452-704EF7D27E26}" type="pres">
      <dgm:prSet presAssocID="{3E897BE8-84DF-4254-A16E-2F349D1123D8}" presName="composite" presStyleCnt="0"/>
      <dgm:spPr/>
    </dgm:pt>
    <dgm:pt modelId="{F4D8BD99-2B03-414B-9942-D93ACBFC1286}" type="pres">
      <dgm:prSet presAssocID="{3E897BE8-84DF-4254-A16E-2F349D1123D8}" presName="rect1" presStyleLbl="trAlignAcc1" presStyleIdx="1" presStyleCnt="3" custScaleY="36433">
        <dgm:presLayoutVars>
          <dgm:bulletEnabled val="1"/>
        </dgm:presLayoutVars>
      </dgm:prSet>
      <dgm:spPr/>
    </dgm:pt>
    <dgm:pt modelId="{6337A88C-D7D2-4B48-9825-69E057730B01}" type="pres">
      <dgm:prSet presAssocID="{3E897BE8-84DF-4254-A16E-2F349D1123D8}" presName="rect2" presStyleLbl="fgImgPlace1" presStyleIdx="1" presStyleCnt="3" custScaleY="56749"/>
      <dgm:spPr>
        <a:blipFill rotWithShape="1">
          <a:blip xmlns:r="http://schemas.openxmlformats.org/officeDocument/2006/relationships" r:embed="rId2"/>
          <a:srcRect/>
          <a:stretch>
            <a:fillRect l="-50000" r="-50000"/>
          </a:stretch>
        </a:blipFill>
      </dgm:spPr>
    </dgm:pt>
    <dgm:pt modelId="{F9651B1D-4FB5-4B9E-866F-5EAF26050919}" type="pres">
      <dgm:prSet presAssocID="{3F68155D-B56B-463F-A770-E8AC1BB98252}" presName="sibTrans" presStyleCnt="0"/>
      <dgm:spPr/>
    </dgm:pt>
    <dgm:pt modelId="{68CE6D06-8F55-432E-9B72-59B2AC42663B}" type="pres">
      <dgm:prSet presAssocID="{DAA70C8C-50AB-41F4-9ACA-4DD7CF60CDD3}" presName="composite" presStyleCnt="0"/>
      <dgm:spPr/>
    </dgm:pt>
    <dgm:pt modelId="{8CEEBE2D-2998-4289-996C-7112DA1CCFA0}" type="pres">
      <dgm:prSet presAssocID="{DAA70C8C-50AB-41F4-9ACA-4DD7CF60CDD3}" presName="rect1" presStyleLbl="trAlignAcc1" presStyleIdx="2" presStyleCnt="3" custScaleY="36166">
        <dgm:presLayoutVars>
          <dgm:bulletEnabled val="1"/>
        </dgm:presLayoutVars>
      </dgm:prSet>
      <dgm:spPr/>
    </dgm:pt>
    <dgm:pt modelId="{78991CA6-ECF7-4113-87C9-4F8A8C158B4A}" type="pres">
      <dgm:prSet presAssocID="{DAA70C8C-50AB-41F4-9ACA-4DD7CF60CDD3}" presName="rect2" presStyleLbl="fgImgPlace1" presStyleIdx="2" presStyleCnt="3" custScaleY="97458"/>
      <dgm:spPr>
        <a:blipFill rotWithShape="1">
          <a:blip xmlns:r="http://schemas.openxmlformats.org/officeDocument/2006/relationships" r:embed="rId3"/>
          <a:srcRect/>
          <a:stretch>
            <a:fillRect l="-63000" r="-63000"/>
          </a:stretch>
        </a:blipFill>
      </dgm:spPr>
    </dgm:pt>
  </dgm:ptLst>
  <dgm:cxnLst>
    <dgm:cxn modelId="{A32AC314-061D-4D0E-BF48-5F4101CCF528}" type="presOf" srcId="{2F250A6D-A208-4688-9F3A-DFC087FE8BF0}" destId="{582D9974-3C0B-4A63-B562-7DAD53537E98}" srcOrd="0" destOrd="0" presId="urn:microsoft.com/office/officeart/2008/layout/PictureStrips"/>
    <dgm:cxn modelId="{7DC14837-89BA-4E83-A175-40572DEAE8E2}" type="presOf" srcId="{BD9645B0-DC11-4D60-AE57-04476C8E36C2}" destId="{B81B5A30-3AED-46E5-83D4-C911536D716C}" srcOrd="0" destOrd="0" presId="urn:microsoft.com/office/officeart/2008/layout/PictureStrips"/>
    <dgm:cxn modelId="{C5368D46-CF34-4CB4-9EAF-30122C5A9622}" type="presOf" srcId="{3E897BE8-84DF-4254-A16E-2F349D1123D8}" destId="{F4D8BD99-2B03-414B-9942-D93ACBFC1286}" srcOrd="0" destOrd="0" presId="urn:microsoft.com/office/officeart/2008/layout/PictureStrips"/>
    <dgm:cxn modelId="{9ED52B62-1D35-4C61-BB6F-7EEC86F03672}" type="presOf" srcId="{DAA70C8C-50AB-41F4-9ACA-4DD7CF60CDD3}" destId="{8CEEBE2D-2998-4289-996C-7112DA1CCFA0}" srcOrd="0" destOrd="0" presId="urn:microsoft.com/office/officeart/2008/layout/PictureStrips"/>
    <dgm:cxn modelId="{ED43E58D-8C6B-49B8-9CAE-40E3ACB87AD5}" srcId="{BD9645B0-DC11-4D60-AE57-04476C8E36C2}" destId="{DAA70C8C-50AB-41F4-9ACA-4DD7CF60CDD3}" srcOrd="2" destOrd="0" parTransId="{83539023-BFAA-4265-A0DC-C658E790C8D1}" sibTransId="{BD5A6434-A826-4F4A-AF21-105AA7793617}"/>
    <dgm:cxn modelId="{9A9301D5-F7E4-49FB-8AC6-1A2F582EBB7A}" srcId="{BD9645B0-DC11-4D60-AE57-04476C8E36C2}" destId="{2F250A6D-A208-4688-9F3A-DFC087FE8BF0}" srcOrd="0" destOrd="0" parTransId="{A1EB1FEC-63AC-42C7-B7B8-EE4381043A14}" sibTransId="{07D91499-A59B-4DE8-814E-3BA9DE7F3F2F}"/>
    <dgm:cxn modelId="{9D8B6BF0-F414-4CD8-BEE2-9C149513CD5D}" srcId="{BD9645B0-DC11-4D60-AE57-04476C8E36C2}" destId="{3E897BE8-84DF-4254-A16E-2F349D1123D8}" srcOrd="1" destOrd="0" parTransId="{12E12DB3-789C-486B-BEE0-1B9F642E02FF}" sibTransId="{3F68155D-B56B-463F-A770-E8AC1BB98252}"/>
    <dgm:cxn modelId="{294A482F-28DF-487E-9088-B6A38D8616DD}" type="presParOf" srcId="{B81B5A30-3AED-46E5-83D4-C911536D716C}" destId="{680339C6-0F3D-40F1-8969-715A60E08640}" srcOrd="0" destOrd="0" presId="urn:microsoft.com/office/officeart/2008/layout/PictureStrips"/>
    <dgm:cxn modelId="{3E768605-8221-4862-AACB-483630A15070}" type="presParOf" srcId="{680339C6-0F3D-40F1-8969-715A60E08640}" destId="{582D9974-3C0B-4A63-B562-7DAD53537E98}" srcOrd="0" destOrd="0" presId="urn:microsoft.com/office/officeart/2008/layout/PictureStrips"/>
    <dgm:cxn modelId="{4E3E0992-A3A6-4A83-BEC1-3D0531ABE005}" type="presParOf" srcId="{680339C6-0F3D-40F1-8969-715A60E08640}" destId="{68B0E439-4CD7-4724-91C3-929E4590DF56}" srcOrd="1" destOrd="0" presId="urn:microsoft.com/office/officeart/2008/layout/PictureStrips"/>
    <dgm:cxn modelId="{3B66EF56-AFBF-4EF6-AA96-E47BD9FFE571}" type="presParOf" srcId="{B81B5A30-3AED-46E5-83D4-C911536D716C}" destId="{D55D54C9-B09E-4848-9D74-5E2330146B58}" srcOrd="1" destOrd="0" presId="urn:microsoft.com/office/officeart/2008/layout/PictureStrips"/>
    <dgm:cxn modelId="{645FAF63-F059-4AE9-97C9-A13605E04484}" type="presParOf" srcId="{B81B5A30-3AED-46E5-83D4-C911536D716C}" destId="{81C88015-C0B9-4884-B452-704EF7D27E26}" srcOrd="2" destOrd="0" presId="urn:microsoft.com/office/officeart/2008/layout/PictureStrips"/>
    <dgm:cxn modelId="{F26D1236-9BA3-4D2D-ADB9-C2674DAE9E7A}" type="presParOf" srcId="{81C88015-C0B9-4884-B452-704EF7D27E26}" destId="{F4D8BD99-2B03-414B-9942-D93ACBFC1286}" srcOrd="0" destOrd="0" presId="urn:microsoft.com/office/officeart/2008/layout/PictureStrips"/>
    <dgm:cxn modelId="{20381A12-C4B6-471F-A311-A70553162074}" type="presParOf" srcId="{81C88015-C0B9-4884-B452-704EF7D27E26}" destId="{6337A88C-D7D2-4B48-9825-69E057730B01}" srcOrd="1" destOrd="0" presId="urn:microsoft.com/office/officeart/2008/layout/PictureStrips"/>
    <dgm:cxn modelId="{627185C1-2287-4A96-AE4F-32BF79BDE924}" type="presParOf" srcId="{B81B5A30-3AED-46E5-83D4-C911536D716C}" destId="{F9651B1D-4FB5-4B9E-866F-5EAF26050919}" srcOrd="3" destOrd="0" presId="urn:microsoft.com/office/officeart/2008/layout/PictureStrips"/>
    <dgm:cxn modelId="{7206FD1D-CAE6-4B2B-8131-C6466AF07C0B}" type="presParOf" srcId="{B81B5A30-3AED-46E5-83D4-C911536D716C}" destId="{68CE6D06-8F55-432E-9B72-59B2AC42663B}" srcOrd="4" destOrd="0" presId="urn:microsoft.com/office/officeart/2008/layout/PictureStrips"/>
    <dgm:cxn modelId="{E11019E3-B5F2-419B-B3AB-6B77819AECBF}" type="presParOf" srcId="{68CE6D06-8F55-432E-9B72-59B2AC42663B}" destId="{8CEEBE2D-2998-4289-996C-7112DA1CCFA0}" srcOrd="0" destOrd="0" presId="urn:microsoft.com/office/officeart/2008/layout/PictureStrips"/>
    <dgm:cxn modelId="{6FF78ADC-71B8-4775-9102-1F88A80C325E}" type="presParOf" srcId="{68CE6D06-8F55-432E-9B72-59B2AC42663B}" destId="{78991CA6-ECF7-4113-87C9-4F8A8C158B4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D9974-3C0B-4A63-B562-7DAD53537E98}">
      <dsp:nvSpPr>
        <dsp:cNvPr id="0" name=""/>
        <dsp:cNvSpPr/>
      </dsp:nvSpPr>
      <dsp:spPr>
        <a:xfrm>
          <a:off x="2809366" y="698472"/>
          <a:ext cx="4921708" cy="51616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1762"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Servizi a domanda individuale 36%</a:t>
          </a:r>
        </a:p>
      </dsp:txBody>
      <dsp:txXfrm>
        <a:off x="2809366" y="698472"/>
        <a:ext cx="4921708" cy="516164"/>
      </dsp:txXfrm>
    </dsp:sp>
    <dsp:sp modelId="{68B0E439-4CD7-4724-91C3-929E4590DF56}">
      <dsp:nvSpPr>
        <dsp:cNvPr id="0" name=""/>
        <dsp:cNvSpPr/>
      </dsp:nvSpPr>
      <dsp:spPr>
        <a:xfrm>
          <a:off x="2552612" y="342787"/>
          <a:ext cx="1179990" cy="860114"/>
        </a:xfrm>
        <a:prstGeom prst="rect">
          <a:avLst/>
        </a:prstGeom>
        <a:blipFill rotWithShape="1">
          <a:blip xmlns:r="http://schemas.openxmlformats.org/officeDocument/2006/relationships" r:embed="rId1"/>
          <a:srcRect/>
          <a:stretch>
            <a:fillRect l="-15000" r="-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8BD99-2B03-414B-9942-D93ACBFC1286}">
      <dsp:nvSpPr>
        <dsp:cNvPr id="0" name=""/>
        <dsp:cNvSpPr/>
      </dsp:nvSpPr>
      <dsp:spPr>
        <a:xfrm>
          <a:off x="206787" y="2055383"/>
          <a:ext cx="4921708" cy="56035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1762"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Acquedotto 80%</a:t>
          </a:r>
        </a:p>
      </dsp:txBody>
      <dsp:txXfrm>
        <a:off x="206787" y="2055383"/>
        <a:ext cx="4921708" cy="560351"/>
      </dsp:txXfrm>
    </dsp:sp>
    <dsp:sp modelId="{6337A88C-D7D2-4B48-9825-69E057730B01}">
      <dsp:nvSpPr>
        <dsp:cNvPr id="0" name=""/>
        <dsp:cNvSpPr/>
      </dsp:nvSpPr>
      <dsp:spPr>
        <a:xfrm>
          <a:off x="1716" y="1693619"/>
          <a:ext cx="1076623" cy="916459"/>
        </a:xfrm>
        <a:prstGeom prst="rect">
          <a:avLst/>
        </a:prstGeom>
        <a:blipFill rotWithShape="1">
          <a:blip xmlns:r="http://schemas.openxmlformats.org/officeDocument/2006/relationships" r:embed="rId2"/>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EEBE2D-2998-4289-996C-7112DA1CCFA0}">
      <dsp:nvSpPr>
        <dsp:cNvPr id="0" name=""/>
        <dsp:cNvSpPr/>
      </dsp:nvSpPr>
      <dsp:spPr>
        <a:xfrm>
          <a:off x="5503613" y="2063014"/>
          <a:ext cx="4778357" cy="54004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1419"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Raccolta e </a:t>
          </a:r>
          <a:r>
            <a:rPr lang="it-IT" sz="1900" kern="1200" dirty="0" err="1"/>
            <a:t>smaltimeneto</a:t>
          </a:r>
          <a:r>
            <a:rPr lang="it-IT" sz="1900" kern="1200" dirty="0"/>
            <a:t> rifiuti 100%</a:t>
          </a:r>
        </a:p>
      </dsp:txBody>
      <dsp:txXfrm>
        <a:off x="5503613" y="2063014"/>
        <a:ext cx="4778357" cy="540044"/>
      </dsp:txXfrm>
    </dsp:sp>
    <dsp:sp modelId="{78991CA6-ECF7-4113-87C9-4F8A8C158B4A}">
      <dsp:nvSpPr>
        <dsp:cNvPr id="0" name=""/>
        <dsp:cNvSpPr/>
      </dsp:nvSpPr>
      <dsp:spPr>
        <a:xfrm>
          <a:off x="5304515" y="1390655"/>
          <a:ext cx="1045265" cy="1528042"/>
        </a:xfrm>
        <a:prstGeom prst="rect">
          <a:avLst/>
        </a:prstGeom>
        <a:blipFill rotWithShape="1">
          <a:blip xmlns:r="http://schemas.openxmlformats.org/officeDocument/2006/relationships" r:embed="rId3"/>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it-IT"/>
              <a:t>24/02/2020</a:t>
            </a:r>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1C3736-51C7-48DF-A7FA-93E7B680C4D6}" type="slidenum">
              <a:rPr lang="it-IT" smtClean="0"/>
              <a:t>‹N›</a:t>
            </a:fld>
            <a:endParaRPr lang="it-IT"/>
          </a:p>
        </p:txBody>
      </p:sp>
    </p:spTree>
    <p:extLst>
      <p:ext uri="{BB962C8B-B14F-4D97-AF65-F5344CB8AC3E}">
        <p14:creationId xmlns:p14="http://schemas.microsoft.com/office/powerpoint/2010/main" val="245614716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it-IT"/>
              <a:t>24/02/2020</a:t>
            </a:r>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CC6BA-8423-4A8C-A7C9-2F8DB405E077}" type="slidenum">
              <a:rPr lang="it-IT" smtClean="0"/>
              <a:t>‹N›</a:t>
            </a:fld>
            <a:endParaRPr lang="it-IT"/>
          </a:p>
        </p:txBody>
      </p:sp>
    </p:spTree>
    <p:extLst>
      <p:ext uri="{BB962C8B-B14F-4D97-AF65-F5344CB8AC3E}">
        <p14:creationId xmlns:p14="http://schemas.microsoft.com/office/powerpoint/2010/main" val="315405316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Dott. Paolo Longoni - ottobre 2022</a:t>
            </a:r>
          </a:p>
        </p:txBody>
      </p:sp>
      <p:sp>
        <p:nvSpPr>
          <p:cNvPr id="6" name="Segnaposto numero diapositiva 5"/>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1448248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Dott. Paolo Longoni - ottobre 2022</a:t>
            </a:r>
          </a:p>
        </p:txBody>
      </p:sp>
      <p:sp>
        <p:nvSpPr>
          <p:cNvPr id="6" name="Segnaposto numero diapositiva 5"/>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1977320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Dott. Paolo Longoni - ottobre 2022</a:t>
            </a:r>
          </a:p>
        </p:txBody>
      </p:sp>
      <p:sp>
        <p:nvSpPr>
          <p:cNvPr id="6" name="Segnaposto numero diapositiva 5"/>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2976400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Dott. Paolo Longoni - ottobre 2022</a:t>
            </a:r>
          </a:p>
        </p:txBody>
      </p:sp>
      <p:sp>
        <p:nvSpPr>
          <p:cNvPr id="6" name="Segnaposto numero diapositiva 5"/>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1035621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Dott. Paolo Longoni - ottobre 2022</a:t>
            </a:r>
          </a:p>
        </p:txBody>
      </p:sp>
      <p:sp>
        <p:nvSpPr>
          <p:cNvPr id="6" name="Segnaposto numero diapositiva 5"/>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2371307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Dott. Paolo Longoni - ottobre 2022</a:t>
            </a:r>
          </a:p>
        </p:txBody>
      </p:sp>
      <p:sp>
        <p:nvSpPr>
          <p:cNvPr id="6" name="Segnaposto numero diapositiva 5"/>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1066829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a:t>Dott. Paolo Longoni - ottobre 2022</a:t>
            </a:r>
          </a:p>
        </p:txBody>
      </p:sp>
      <p:sp>
        <p:nvSpPr>
          <p:cNvPr id="7" name="Segnaposto numero diapositiva 6"/>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1622797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r>
              <a:rPr lang="it-IT"/>
              <a:t>Dott. Paolo Longoni - ottobre 2022</a:t>
            </a:r>
          </a:p>
        </p:txBody>
      </p:sp>
      <p:sp>
        <p:nvSpPr>
          <p:cNvPr id="9" name="Segnaposto numero diapositiva 8"/>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7701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r>
              <a:rPr lang="it-IT"/>
              <a:t>Dott. Paolo Longoni - ottobre 2022</a:t>
            </a:r>
          </a:p>
        </p:txBody>
      </p:sp>
      <p:sp>
        <p:nvSpPr>
          <p:cNvPr id="5" name="Segnaposto numero diapositiva 4"/>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3127795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r>
              <a:rPr lang="it-IT"/>
              <a:t>Dott. Paolo Longoni - ottobre 2022</a:t>
            </a:r>
          </a:p>
        </p:txBody>
      </p:sp>
      <p:sp>
        <p:nvSpPr>
          <p:cNvPr id="4" name="Segnaposto numero diapositiva 3"/>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3494488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a:t>Dott. Paolo Longoni - ottobre 2022</a:t>
            </a:r>
          </a:p>
        </p:txBody>
      </p:sp>
      <p:sp>
        <p:nvSpPr>
          <p:cNvPr id="7" name="Segnaposto numero diapositiva 6"/>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339753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Dott. Paolo Longoni - ottobre 2022</a:t>
            </a:r>
          </a:p>
        </p:txBody>
      </p:sp>
      <p:sp>
        <p:nvSpPr>
          <p:cNvPr id="6" name="Segnaposto numero diapositiva 5"/>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1180561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a:t>Dott. Paolo Longoni - ottobre 2022</a:t>
            </a:r>
          </a:p>
        </p:txBody>
      </p:sp>
      <p:sp>
        <p:nvSpPr>
          <p:cNvPr id="7" name="Segnaposto numero diapositiva 6"/>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1955866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Dott. Paolo Longoni - ottobre 2022</a:t>
            </a:r>
          </a:p>
        </p:txBody>
      </p:sp>
      <p:sp>
        <p:nvSpPr>
          <p:cNvPr id="6" name="Segnaposto numero diapositiva 5"/>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3402035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Dott. Paolo Longoni - ottobre 2022</a:t>
            </a:r>
          </a:p>
        </p:txBody>
      </p:sp>
      <p:sp>
        <p:nvSpPr>
          <p:cNvPr id="6" name="Segnaposto numero diapositiva 5"/>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912626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Dott. Paolo Longoni - ottobre 2022</a:t>
            </a:r>
          </a:p>
        </p:txBody>
      </p:sp>
      <p:sp>
        <p:nvSpPr>
          <p:cNvPr id="6" name="Segnaposto numero diapositiva 5"/>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2316022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Dott. Paolo Longoni - ottobre 2022</a:t>
            </a:r>
          </a:p>
        </p:txBody>
      </p:sp>
      <p:sp>
        <p:nvSpPr>
          <p:cNvPr id="6" name="Segnaposto numero diapositiva 5"/>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14260427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Dott. Paolo Longoni - ottobre 2022</a:t>
            </a:r>
          </a:p>
        </p:txBody>
      </p:sp>
      <p:sp>
        <p:nvSpPr>
          <p:cNvPr id="6" name="Segnaposto numero diapositiva 5"/>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3716806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a:t>Dott. Paolo Longoni - ottobre 2022</a:t>
            </a:r>
          </a:p>
        </p:txBody>
      </p:sp>
      <p:sp>
        <p:nvSpPr>
          <p:cNvPr id="7" name="Segnaposto numero diapositiva 6"/>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1562621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r>
              <a:rPr lang="it-IT"/>
              <a:t>Dott. Paolo Longoni - ottobre 2022</a:t>
            </a:r>
          </a:p>
        </p:txBody>
      </p:sp>
      <p:sp>
        <p:nvSpPr>
          <p:cNvPr id="9" name="Segnaposto numero diapositiva 8"/>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1341980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r>
              <a:rPr lang="it-IT"/>
              <a:t>Dott. Paolo Longoni - ottobre 2022</a:t>
            </a:r>
          </a:p>
        </p:txBody>
      </p:sp>
      <p:sp>
        <p:nvSpPr>
          <p:cNvPr id="5" name="Segnaposto numero diapositiva 4"/>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253198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r>
              <a:rPr lang="it-IT"/>
              <a:t>Dott. Paolo Longoni - ottobre 2022</a:t>
            </a:r>
          </a:p>
        </p:txBody>
      </p:sp>
      <p:sp>
        <p:nvSpPr>
          <p:cNvPr id="4" name="Segnaposto numero diapositiva 3"/>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333165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Dott. Paolo Longoni - ottobre 2022</a:t>
            </a:r>
          </a:p>
        </p:txBody>
      </p:sp>
      <p:sp>
        <p:nvSpPr>
          <p:cNvPr id="6" name="Segnaposto numero diapositiva 5"/>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678989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a:t>Dott. Paolo Longoni - ottobre 2022</a:t>
            </a:r>
          </a:p>
        </p:txBody>
      </p:sp>
      <p:sp>
        <p:nvSpPr>
          <p:cNvPr id="7" name="Segnaposto numero diapositiva 6"/>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2971839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a:t>Dott. Paolo Longoni - ottobre 2022</a:t>
            </a:r>
          </a:p>
        </p:txBody>
      </p:sp>
      <p:sp>
        <p:nvSpPr>
          <p:cNvPr id="7" name="Segnaposto numero diapositiva 6"/>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1833343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Dott. Paolo Longoni - ottobre 2022</a:t>
            </a:r>
          </a:p>
        </p:txBody>
      </p:sp>
      <p:sp>
        <p:nvSpPr>
          <p:cNvPr id="6" name="Segnaposto numero diapositiva 5"/>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3877229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Dott. Paolo Longoni - ottobre 2022</a:t>
            </a:r>
          </a:p>
        </p:txBody>
      </p:sp>
      <p:sp>
        <p:nvSpPr>
          <p:cNvPr id="6" name="Segnaposto numero diapositiva 5"/>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263133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a:t>Dott. Paolo Longoni - ottobre 2022</a:t>
            </a:r>
          </a:p>
        </p:txBody>
      </p:sp>
      <p:sp>
        <p:nvSpPr>
          <p:cNvPr id="7" name="Segnaposto numero diapositiva 6"/>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200343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r>
              <a:rPr lang="it-IT"/>
              <a:t>Dott. Paolo Longoni - ottobre 2022</a:t>
            </a:r>
          </a:p>
        </p:txBody>
      </p:sp>
      <p:sp>
        <p:nvSpPr>
          <p:cNvPr id="9" name="Segnaposto numero diapositiva 8"/>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200101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r>
              <a:rPr lang="it-IT"/>
              <a:t>Dott. Paolo Longoni - ottobre 2022</a:t>
            </a:r>
          </a:p>
        </p:txBody>
      </p:sp>
      <p:sp>
        <p:nvSpPr>
          <p:cNvPr id="5" name="Segnaposto numero diapositiva 4"/>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3462362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r>
              <a:rPr lang="it-IT"/>
              <a:t>Dott. Paolo Longoni - ottobre 2022</a:t>
            </a:r>
          </a:p>
        </p:txBody>
      </p:sp>
      <p:sp>
        <p:nvSpPr>
          <p:cNvPr id="4" name="Segnaposto numero diapositiva 3"/>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292719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a:t>Dott. Paolo Longoni - ottobre 2022</a:t>
            </a:r>
          </a:p>
        </p:txBody>
      </p:sp>
      <p:sp>
        <p:nvSpPr>
          <p:cNvPr id="7" name="Segnaposto numero diapositiva 6"/>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297070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a:t>Dott. Paolo Longoni - ottobre 2022</a:t>
            </a:r>
          </a:p>
        </p:txBody>
      </p:sp>
      <p:sp>
        <p:nvSpPr>
          <p:cNvPr id="7" name="Segnaposto numero diapositiva 6"/>
          <p:cNvSpPr>
            <a:spLocks noGrp="1"/>
          </p:cNvSpPr>
          <p:nvPr>
            <p:ph type="sldNum" sz="quarter" idx="12"/>
          </p:nvPr>
        </p:nvSpPr>
        <p:spPr/>
        <p:txBody>
          <a:bodyPr/>
          <a:lstStyle/>
          <a:p>
            <a:fld id="{E194C5CC-14D7-4FCA-82BC-DC6279434BD9}" type="slidenum">
              <a:rPr lang="it-IT" smtClean="0"/>
              <a:t>‹N›</a:t>
            </a:fld>
            <a:endParaRPr lang="it-IT"/>
          </a:p>
        </p:txBody>
      </p:sp>
    </p:spTree>
    <p:extLst>
      <p:ext uri="{BB962C8B-B14F-4D97-AF65-F5344CB8AC3E}">
        <p14:creationId xmlns:p14="http://schemas.microsoft.com/office/powerpoint/2010/main" val="3062603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Dott. Paolo Longoni - ottobre 2022</a:t>
            </a: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4C5CC-14D7-4FCA-82BC-DC6279434BD9}" type="slidenum">
              <a:rPr lang="it-IT" smtClean="0"/>
              <a:t>‹N›</a:t>
            </a:fld>
            <a:endParaRPr lang="it-IT"/>
          </a:p>
        </p:txBody>
      </p:sp>
    </p:spTree>
    <p:extLst>
      <p:ext uri="{BB962C8B-B14F-4D97-AF65-F5344CB8AC3E}">
        <p14:creationId xmlns:p14="http://schemas.microsoft.com/office/powerpoint/2010/main" val="3058375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Dott. Paolo Longoni - ottobre 2022</a:t>
            </a: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4C5CC-14D7-4FCA-82BC-DC6279434BD9}" type="slidenum">
              <a:rPr lang="it-IT" smtClean="0"/>
              <a:t>‹N›</a:t>
            </a:fld>
            <a:endParaRPr lang="it-IT"/>
          </a:p>
        </p:txBody>
      </p:sp>
    </p:spTree>
    <p:extLst>
      <p:ext uri="{BB962C8B-B14F-4D97-AF65-F5344CB8AC3E}">
        <p14:creationId xmlns:p14="http://schemas.microsoft.com/office/powerpoint/2010/main" val="2386547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Dott. Paolo Longoni - ottobre 2022</a:t>
            </a: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4C5CC-14D7-4FCA-82BC-DC6279434BD9}" type="slidenum">
              <a:rPr lang="it-IT" smtClean="0"/>
              <a:t>‹N›</a:t>
            </a:fld>
            <a:endParaRPr lang="it-IT"/>
          </a:p>
        </p:txBody>
      </p:sp>
    </p:spTree>
    <p:extLst>
      <p:ext uri="{BB962C8B-B14F-4D97-AF65-F5344CB8AC3E}">
        <p14:creationId xmlns:p14="http://schemas.microsoft.com/office/powerpoint/2010/main" val="21521876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hyperlink" Target="http://quotidianoentilocali.ilsole24ore.com/codici/details/?book=testo-unico-el&amp;taxId=2301&amp;taxParentId=309" TargetMode="Externa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B308543-7F7C-4D6E-A1D2-1E6D732ABCF9}"/>
              </a:ext>
            </a:extLst>
          </p:cNvPr>
          <p:cNvSpPr>
            <a:spLocks noGrp="1"/>
          </p:cNvSpPr>
          <p:nvPr>
            <p:ph idx="1"/>
          </p:nvPr>
        </p:nvSpPr>
        <p:spPr/>
        <p:txBody>
          <a:bodyPr>
            <a:normAutofit/>
          </a:bodyPr>
          <a:lstStyle/>
          <a:p>
            <a:endParaRPr lang="it-IT" dirty="0"/>
          </a:p>
          <a:p>
            <a:endParaRPr lang="it-IT" dirty="0"/>
          </a:p>
          <a:p>
            <a:pPr marL="0" lvl="0" indent="0" algn="ctr">
              <a:buNone/>
            </a:pPr>
            <a:endParaRPr lang="it-IT" dirty="0">
              <a:solidFill>
                <a:srgbClr val="0000FF"/>
              </a:solidFill>
              <a:latin typeface="Bookman Old Style" panose="02050604050505020204" pitchFamily="18" charset="0"/>
            </a:endParaRPr>
          </a:p>
          <a:p>
            <a:pPr marL="0" lvl="0" indent="0" algn="ctr">
              <a:buNone/>
            </a:pPr>
            <a:r>
              <a:rPr lang="it-IT" b="1" dirty="0">
                <a:solidFill>
                  <a:srgbClr val="000099"/>
                </a:solidFill>
                <a:latin typeface="Bookman Old Style" panose="02050604050505020204" pitchFamily="18" charset="0"/>
              </a:rPr>
              <a:t>GLI INDICATORI DI CRITICITA’ FINANZIARIA </a:t>
            </a:r>
          </a:p>
          <a:p>
            <a:pPr marL="0" lvl="0" indent="0" algn="ctr">
              <a:buNone/>
            </a:pPr>
            <a:r>
              <a:rPr lang="it-IT" b="1" dirty="0">
                <a:solidFill>
                  <a:srgbClr val="000099"/>
                </a:solidFill>
                <a:latin typeface="Bookman Old Style" panose="02050604050505020204" pitchFamily="18" charset="0"/>
              </a:rPr>
              <a:t>I CONTROLLI DEL REVISORE</a:t>
            </a:r>
          </a:p>
          <a:p>
            <a:pPr marL="0" lvl="0" indent="0" algn="ctr">
              <a:buNone/>
            </a:pPr>
            <a:r>
              <a:rPr lang="it-IT" b="1" dirty="0">
                <a:solidFill>
                  <a:srgbClr val="000099"/>
                </a:solidFill>
                <a:latin typeface="Bookman Old Style" panose="02050604050505020204" pitchFamily="18" charset="0"/>
              </a:rPr>
              <a:t>LE MISURE DI RISANAMENTO</a:t>
            </a:r>
          </a:p>
          <a:p>
            <a:pPr marL="0" lvl="0" indent="0" algn="ctr">
              <a:buNone/>
            </a:pPr>
            <a:endParaRPr lang="it-IT" dirty="0">
              <a:solidFill>
                <a:srgbClr val="0000FF"/>
              </a:solidFill>
              <a:latin typeface="Bookman Old Style" panose="02050604050505020204" pitchFamily="18" charset="0"/>
            </a:endParaRPr>
          </a:p>
          <a:p>
            <a:pPr marL="0" indent="0">
              <a:buNone/>
            </a:pPr>
            <a:endParaRPr lang="it-IT" dirty="0"/>
          </a:p>
          <a:p>
            <a:pPr marL="0" indent="0">
              <a:buNone/>
            </a:pPr>
            <a:endParaRPr lang="it-IT" dirty="0"/>
          </a:p>
          <a:p>
            <a:pPr marL="0" indent="0">
              <a:buNone/>
            </a:pPr>
            <a:endParaRPr lang="it-IT" dirty="0"/>
          </a:p>
          <a:p>
            <a:pPr marL="0" indent="0">
              <a:buNone/>
            </a:pPr>
            <a:endParaRPr lang="it-IT" dirty="0"/>
          </a:p>
          <a:p>
            <a:endParaRPr lang="it-IT" dirty="0"/>
          </a:p>
        </p:txBody>
      </p:sp>
      <p:sp>
        <p:nvSpPr>
          <p:cNvPr id="5" name="Segnaposto piè di pagina 4">
            <a:extLst>
              <a:ext uri="{FF2B5EF4-FFF2-40B4-BE49-F238E27FC236}">
                <a16:creationId xmlns:a16="http://schemas.microsoft.com/office/drawing/2014/main" id="{41B10032-9C04-4F3A-BFFE-9C4D13DB7D42}"/>
              </a:ext>
            </a:extLst>
          </p:cNvPr>
          <p:cNvSpPr>
            <a:spLocks noGrp="1"/>
          </p:cNvSpPr>
          <p:nvPr>
            <p:ph type="ftr" sz="quarter" idx="11"/>
          </p:nvPr>
        </p:nvSpPr>
        <p:spPr>
          <a:xfrm>
            <a:off x="4038599" y="6356350"/>
            <a:ext cx="5991225"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227D3004-4C26-4745-8A89-302295C5DDEB}"/>
              </a:ext>
            </a:extLst>
          </p:cNvPr>
          <p:cNvSpPr>
            <a:spLocks noGrp="1"/>
          </p:cNvSpPr>
          <p:nvPr>
            <p:ph type="sldNum" sz="quarter" idx="12"/>
          </p:nvPr>
        </p:nvSpPr>
        <p:spPr/>
        <p:txBody>
          <a:bodyPr/>
          <a:lstStyle/>
          <a:p>
            <a:fld id="{E194C5CC-14D7-4FCA-82BC-DC6279434BD9}" type="slidenum">
              <a:rPr lang="it-IT" smtClean="0"/>
              <a:t>1</a:t>
            </a:fld>
            <a:endParaRPr lang="it-IT"/>
          </a:p>
        </p:txBody>
      </p:sp>
    </p:spTree>
    <p:extLst>
      <p:ext uri="{BB962C8B-B14F-4D97-AF65-F5344CB8AC3E}">
        <p14:creationId xmlns:p14="http://schemas.microsoft.com/office/powerpoint/2010/main" val="3792753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0233B6-F316-4C31-9051-F0E22FB697C8}"/>
              </a:ext>
            </a:extLst>
          </p:cNvPr>
          <p:cNvSpPr>
            <a:spLocks noGrp="1"/>
          </p:cNvSpPr>
          <p:nvPr>
            <p:ph type="title"/>
          </p:nvPr>
        </p:nvSpPr>
        <p:spPr>
          <a:xfrm>
            <a:off x="838200" y="365125"/>
            <a:ext cx="10515600" cy="536023"/>
          </a:xfrm>
        </p:spPr>
        <p:txBody>
          <a:bodyPr/>
          <a:lstStyle/>
          <a:p>
            <a:r>
              <a:rPr lang="it-IT" sz="2200" b="1" i="1" dirty="0">
                <a:solidFill>
                  <a:srgbClr val="000099"/>
                </a:solidFill>
                <a:latin typeface="Bookman Old Style" panose="02050604050505020204" pitchFamily="18" charset="0"/>
              </a:rPr>
              <a:t>Le criticità finanziarie degli enti locali</a:t>
            </a:r>
            <a:endParaRPr lang="it-IT" dirty="0"/>
          </a:p>
        </p:txBody>
      </p:sp>
      <p:sp>
        <p:nvSpPr>
          <p:cNvPr id="3" name="Segnaposto contenuto 2">
            <a:extLst>
              <a:ext uri="{FF2B5EF4-FFF2-40B4-BE49-F238E27FC236}">
                <a16:creationId xmlns:a16="http://schemas.microsoft.com/office/drawing/2014/main" id="{EC9EAF1B-82E2-4755-A460-DE9CDDBCE511}"/>
              </a:ext>
            </a:extLst>
          </p:cNvPr>
          <p:cNvSpPr>
            <a:spLocks noGrp="1"/>
          </p:cNvSpPr>
          <p:nvPr>
            <p:ph idx="1"/>
          </p:nvPr>
        </p:nvSpPr>
        <p:spPr>
          <a:xfrm>
            <a:off x="838200" y="901148"/>
            <a:ext cx="10515600" cy="5275815"/>
          </a:xfrm>
        </p:spPr>
        <p:txBody>
          <a:bodyPr>
            <a:normAutofit/>
          </a:bodyPr>
          <a:lstStyle/>
          <a:p>
            <a:pPr marL="0" indent="0" algn="just">
              <a:buNone/>
            </a:pPr>
            <a:r>
              <a:rPr lang="it-IT" sz="1800" dirty="0">
                <a:latin typeface="Bookman Old Style" panose="02050604050505020204" pitchFamily="18" charset="0"/>
              </a:rPr>
              <a:t>Il </a:t>
            </a:r>
            <a:r>
              <a:rPr lang="it-IT" sz="1800" b="1" dirty="0">
                <a:solidFill>
                  <a:srgbClr val="C00000"/>
                </a:solidFill>
                <a:latin typeface="Bookman Old Style" panose="02050604050505020204" pitchFamily="18" charset="0"/>
              </a:rPr>
              <a:t>sesto</a:t>
            </a:r>
            <a:r>
              <a:rPr lang="it-IT" sz="1800" dirty="0">
                <a:latin typeface="Bookman Old Style" panose="02050604050505020204" pitchFamily="18" charset="0"/>
              </a:rPr>
              <a:t> parametro richiede che i </a:t>
            </a:r>
            <a:r>
              <a:rPr lang="it-IT" sz="1800" b="1" dirty="0">
                <a:solidFill>
                  <a:srgbClr val="C00000"/>
                </a:solidFill>
                <a:latin typeface="Bookman Old Style" panose="02050604050505020204" pitchFamily="18" charset="0"/>
              </a:rPr>
              <a:t>“Debiti riconosciuti e finanziati”</a:t>
            </a:r>
            <a:r>
              <a:rPr lang="it-IT" sz="1800" b="1" dirty="0">
                <a:latin typeface="Bookman Old Style" panose="02050604050505020204" pitchFamily="18" charset="0"/>
              </a:rPr>
              <a:t> </a:t>
            </a:r>
            <a:r>
              <a:rPr lang="it-IT" sz="1800" dirty="0">
                <a:latin typeface="Bookman Old Style" panose="02050604050505020204" pitchFamily="18" charset="0"/>
              </a:rPr>
              <a:t>– calcolato come </a:t>
            </a:r>
            <a:r>
              <a:rPr lang="it-IT" sz="1800" u="sng" dirty="0">
                <a:latin typeface="Bookman Old Style" panose="02050604050505020204" pitchFamily="18" charset="0"/>
              </a:rPr>
              <a:t>rapporto tra l’importo dei debiti fuori bilancio riconosciuti e finanziati</a:t>
            </a:r>
            <a:r>
              <a:rPr lang="it-IT" sz="1800" dirty="0">
                <a:latin typeface="Bookman Old Style" panose="02050604050505020204" pitchFamily="18" charset="0"/>
              </a:rPr>
              <a:t> e </a:t>
            </a:r>
            <a:r>
              <a:rPr lang="it-IT" sz="1800" u="sng" dirty="0">
                <a:latin typeface="Bookman Old Style" panose="02050604050505020204" pitchFamily="18" charset="0"/>
              </a:rPr>
              <a:t>il totale degli impegni del titolo 1 e del titolo 2- </a:t>
            </a:r>
            <a:r>
              <a:rPr lang="it-IT" sz="1800" dirty="0">
                <a:latin typeface="Bookman Old Style" panose="02050604050505020204" pitchFamily="18" charset="0"/>
              </a:rPr>
              <a:t>non presenti un valore maggiore dell’1%.</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L’ultimo indicatore sintetico di bilancio è denominato </a:t>
            </a:r>
            <a:r>
              <a:rPr lang="it-IT" sz="1800" b="1" dirty="0">
                <a:solidFill>
                  <a:srgbClr val="C00000"/>
                </a:solidFill>
                <a:latin typeface="Bookman Old Style" panose="02050604050505020204" pitchFamily="18" charset="0"/>
              </a:rPr>
              <a:t>“Debiti in corso di riconoscimento + Debiti riconosciuti e in corso di finanziamento” </a:t>
            </a:r>
            <a:r>
              <a:rPr lang="it-IT" sz="1800" dirty="0">
                <a:latin typeface="Bookman Old Style" panose="02050604050505020204" pitchFamily="18" charset="0"/>
              </a:rPr>
              <a:t>e non deve assumere, per i Comuni, un valore superiore allo 0,60%. Per costruire tale indicatore occorre </a:t>
            </a:r>
            <a:r>
              <a:rPr lang="it-IT" sz="1800" b="1" u="sng" dirty="0">
                <a:latin typeface="Bookman Old Style" panose="02050604050505020204" pitchFamily="18" charset="0"/>
              </a:rPr>
              <a:t>sommare</a:t>
            </a:r>
            <a:r>
              <a:rPr lang="it-IT" sz="1800" dirty="0">
                <a:latin typeface="Bookman Old Style" panose="02050604050505020204" pitchFamily="18" charset="0"/>
              </a:rPr>
              <a:t> l’importo dei </a:t>
            </a:r>
            <a:r>
              <a:rPr lang="it-IT" sz="1800" u="sng" dirty="0">
                <a:latin typeface="Bookman Old Style" panose="02050604050505020204" pitchFamily="18" charset="0"/>
              </a:rPr>
              <a:t>debiti fuori bilancio in corso di riconoscimento</a:t>
            </a:r>
            <a:r>
              <a:rPr lang="it-IT" sz="1800" dirty="0">
                <a:latin typeface="Bookman Old Style" panose="02050604050505020204" pitchFamily="18" charset="0"/>
              </a:rPr>
              <a:t>, all’importo dei </a:t>
            </a:r>
            <a:r>
              <a:rPr lang="it-IT" sz="1800" u="sng" dirty="0">
                <a:latin typeface="Bookman Old Style" panose="02050604050505020204" pitchFamily="18" charset="0"/>
              </a:rPr>
              <a:t>debiti fuori bilancio riconosciuti e in corso di finanziamento</a:t>
            </a:r>
            <a:r>
              <a:rPr lang="it-IT" sz="1800" dirty="0">
                <a:latin typeface="Bookman Old Style" panose="02050604050505020204" pitchFamily="18" charset="0"/>
              </a:rPr>
              <a:t> e </a:t>
            </a:r>
            <a:r>
              <a:rPr lang="it-IT" sz="1800" b="1" dirty="0">
                <a:latin typeface="Bookman Old Style" panose="02050604050505020204" pitchFamily="18" charset="0"/>
              </a:rPr>
              <a:t>dividere</a:t>
            </a:r>
            <a:r>
              <a:rPr lang="it-IT" sz="1800" dirty="0">
                <a:latin typeface="Bookman Old Style" panose="02050604050505020204" pitchFamily="18" charset="0"/>
              </a:rPr>
              <a:t> il tutto per il totale degli </a:t>
            </a:r>
            <a:r>
              <a:rPr lang="it-IT" sz="1800" u="sng" dirty="0">
                <a:latin typeface="Bookman Old Style" panose="02050604050505020204" pitchFamily="18" charset="0"/>
              </a:rPr>
              <a:t>accertamenti dei primi tre titoli delle entrate</a:t>
            </a:r>
            <a:r>
              <a:rPr lang="it-IT" sz="1800" dirty="0">
                <a:latin typeface="Bookman Old Style" panose="02050604050505020204" pitchFamily="18" charset="0"/>
              </a:rPr>
              <a:t>.</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L’unico indicatore </a:t>
            </a:r>
            <a:r>
              <a:rPr lang="it-IT" sz="1800" dirty="0">
                <a:solidFill>
                  <a:srgbClr val="000099"/>
                </a:solidFill>
                <a:latin typeface="Bookman Old Style" panose="02050604050505020204" pitchFamily="18" charset="0"/>
              </a:rPr>
              <a:t>analitico</a:t>
            </a:r>
            <a:r>
              <a:rPr lang="it-IT" sz="1800" dirty="0">
                <a:latin typeface="Bookman Old Style" panose="02050604050505020204" pitchFamily="18" charset="0"/>
              </a:rPr>
              <a:t> di bilancio ad essere stato incluso nel nuovo sistema parametrale concerne </a:t>
            </a:r>
            <a:r>
              <a:rPr lang="it-IT" sz="1800" b="1" dirty="0">
                <a:solidFill>
                  <a:srgbClr val="C00000"/>
                </a:solidFill>
                <a:latin typeface="Bookman Old Style" panose="02050604050505020204" pitchFamily="18" charset="0"/>
              </a:rPr>
              <a:t>«l’effettiva capacità di riscossione» </a:t>
            </a:r>
            <a:r>
              <a:rPr lang="it-IT" sz="1800" dirty="0">
                <a:latin typeface="Bookman Old Style" panose="02050604050505020204" pitchFamily="18" charset="0"/>
              </a:rPr>
              <a:t>(riferita al totale delle entrate)” e si ottiene rapportando la percentuale di riscossione complessiva – quindi sia riscossione in c/competenza che riscossione in c/residui- alla somma degli accertamenti e dei residui definitivi iniziali. Tale parametro assume una condizione di </a:t>
            </a:r>
            <a:r>
              <a:rPr lang="it-IT" sz="1800" dirty="0" err="1">
                <a:latin typeface="Bookman Old Style" panose="02050604050505020204" pitchFamily="18" charset="0"/>
              </a:rPr>
              <a:t>deficitarietà</a:t>
            </a:r>
            <a:r>
              <a:rPr lang="it-IT" sz="1800" dirty="0">
                <a:latin typeface="Bookman Old Style" panose="02050604050505020204" pitchFamily="18" charset="0"/>
              </a:rPr>
              <a:t> se minore del valore soglia, fissato per i Comuni al 47%.</a:t>
            </a:r>
          </a:p>
        </p:txBody>
      </p:sp>
      <p:sp>
        <p:nvSpPr>
          <p:cNvPr id="5" name="Segnaposto piè di pagina 4">
            <a:extLst>
              <a:ext uri="{FF2B5EF4-FFF2-40B4-BE49-F238E27FC236}">
                <a16:creationId xmlns:a16="http://schemas.microsoft.com/office/drawing/2014/main" id="{C0C6F778-FDB9-4E06-8B62-21E1A2626C71}"/>
              </a:ext>
            </a:extLst>
          </p:cNvPr>
          <p:cNvSpPr>
            <a:spLocks noGrp="1"/>
          </p:cNvSpPr>
          <p:nvPr>
            <p:ph type="ftr" sz="quarter" idx="11"/>
          </p:nvPr>
        </p:nvSpPr>
        <p:spPr>
          <a:xfrm>
            <a:off x="2743200" y="6356350"/>
            <a:ext cx="7010400" cy="365125"/>
          </a:xfrm>
        </p:spPr>
        <p:txBody>
          <a:bodyPr/>
          <a:lstStyle/>
          <a:p>
            <a:r>
              <a:rPr lang="it-IT"/>
              <a:t>Dott. Paolo Longoni - ottobre 2022</a:t>
            </a:r>
          </a:p>
        </p:txBody>
      </p:sp>
      <p:sp>
        <p:nvSpPr>
          <p:cNvPr id="6" name="Segnaposto numero diapositiva 5">
            <a:extLst>
              <a:ext uri="{FF2B5EF4-FFF2-40B4-BE49-F238E27FC236}">
                <a16:creationId xmlns:a16="http://schemas.microsoft.com/office/drawing/2014/main" id="{9A86026A-025A-D14E-B0CE-CA09FC3C93EE}"/>
              </a:ext>
            </a:extLst>
          </p:cNvPr>
          <p:cNvSpPr>
            <a:spLocks noGrp="1"/>
          </p:cNvSpPr>
          <p:nvPr>
            <p:ph type="sldNum" sz="quarter" idx="12"/>
          </p:nvPr>
        </p:nvSpPr>
        <p:spPr/>
        <p:txBody>
          <a:bodyPr/>
          <a:lstStyle/>
          <a:p>
            <a:fld id="{E194C5CC-14D7-4FCA-82BC-DC6279434BD9}" type="slidenum">
              <a:rPr lang="it-IT" smtClean="0"/>
              <a:t>10</a:t>
            </a:fld>
            <a:endParaRPr lang="it-IT"/>
          </a:p>
        </p:txBody>
      </p:sp>
    </p:spTree>
    <p:extLst>
      <p:ext uri="{BB962C8B-B14F-4D97-AF65-F5344CB8AC3E}">
        <p14:creationId xmlns:p14="http://schemas.microsoft.com/office/powerpoint/2010/main" val="29301333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2F9F09-5C87-410E-B935-1536A6480ADC}"/>
              </a:ext>
            </a:extLst>
          </p:cNvPr>
          <p:cNvSpPr>
            <a:spLocks noGrp="1"/>
          </p:cNvSpPr>
          <p:nvPr>
            <p:ph type="title"/>
          </p:nvPr>
        </p:nvSpPr>
        <p:spPr>
          <a:xfrm>
            <a:off x="838200" y="365125"/>
            <a:ext cx="10515600" cy="522771"/>
          </a:xfrm>
        </p:spPr>
        <p:txBody>
          <a:bodyPr>
            <a:normAutofit/>
          </a:bodyPr>
          <a:lstStyle/>
          <a:p>
            <a:r>
              <a:rPr lang="it-IT" sz="2200" b="1" i="1" dirty="0">
                <a:solidFill>
                  <a:srgbClr val="000099"/>
                </a:solidFill>
                <a:latin typeface="Bookman Old Style" panose="02050604050505020204" pitchFamily="18" charset="0"/>
              </a:rPr>
              <a:t>omissione della dichiarazione di dissesto</a:t>
            </a:r>
            <a:endParaRPr lang="it-IT" dirty="0"/>
          </a:p>
        </p:txBody>
      </p:sp>
      <p:sp>
        <p:nvSpPr>
          <p:cNvPr id="3" name="Segnaposto contenuto 2">
            <a:extLst>
              <a:ext uri="{FF2B5EF4-FFF2-40B4-BE49-F238E27FC236}">
                <a16:creationId xmlns:a16="http://schemas.microsoft.com/office/drawing/2014/main" id="{D13D76CA-413B-438B-BF73-BA9A608F82E1}"/>
              </a:ext>
            </a:extLst>
          </p:cNvPr>
          <p:cNvSpPr>
            <a:spLocks noGrp="1"/>
          </p:cNvSpPr>
          <p:nvPr>
            <p:ph idx="1"/>
          </p:nvPr>
        </p:nvSpPr>
        <p:spPr>
          <a:xfrm>
            <a:off x="838200" y="1166191"/>
            <a:ext cx="10515600" cy="5010772"/>
          </a:xfrm>
        </p:spPr>
        <p:txBody>
          <a:bodyPr>
            <a:normAutofit/>
          </a:bodyPr>
          <a:lstStyle/>
          <a:p>
            <a:pPr algn="just" fontAlgn="base"/>
            <a:r>
              <a:rPr lang="it-IT" sz="1800" dirty="0">
                <a:latin typeface="Bookman Old Style" panose="02050604050505020204" pitchFamily="18" charset="0"/>
              </a:rPr>
              <a:t>Ove dalle deliberazioni dell'ente, dai bilanci di previsione, dai rendiconti o da altra fonte </a:t>
            </a:r>
            <a:r>
              <a:rPr lang="it-IT" sz="1800" b="1" dirty="0">
                <a:latin typeface="Bookman Old Style" panose="02050604050505020204" pitchFamily="18" charset="0"/>
              </a:rPr>
              <a:t>l'organo regionale di controllo </a:t>
            </a:r>
            <a:r>
              <a:rPr lang="it-IT" sz="1800" dirty="0">
                <a:latin typeface="Bookman Old Style" panose="02050604050505020204" pitchFamily="18" charset="0"/>
              </a:rPr>
              <a:t>venga a conoscenza dell'eventuale condizione di dissesto, chiede chiarimenti all'ente e motivata relazione all'organo di revisione contabile </a:t>
            </a:r>
            <a:r>
              <a:rPr lang="it-IT" sz="1800" b="1" dirty="0">
                <a:solidFill>
                  <a:srgbClr val="FF0000"/>
                </a:solidFill>
                <a:latin typeface="Bookman Old Style" panose="02050604050505020204" pitchFamily="18" charset="0"/>
              </a:rPr>
              <a:t>assegnando un termine, non prorogabile, di trenta giorni</a:t>
            </a:r>
            <a:r>
              <a:rPr lang="it-IT" sz="1800" dirty="0">
                <a:latin typeface="Bookman Old Style" panose="02050604050505020204" pitchFamily="18" charset="0"/>
              </a:rPr>
              <a:t>.</a:t>
            </a:r>
          </a:p>
          <a:p>
            <a:pPr algn="just" fontAlgn="base"/>
            <a:endParaRPr lang="it-IT" sz="1800" dirty="0">
              <a:latin typeface="Bookman Old Style" panose="02050604050505020204" pitchFamily="18" charset="0"/>
            </a:endParaRPr>
          </a:p>
          <a:p>
            <a:pPr algn="just" fontAlgn="base"/>
            <a:r>
              <a:rPr lang="it-IT" sz="1800" dirty="0">
                <a:latin typeface="Bookman Old Style" panose="02050604050505020204" pitchFamily="18" charset="0"/>
              </a:rPr>
              <a:t>Ove sia ritenuta sussistente l'ipotesi di dissesto l'organo regionale di controllo assegna al consiglio, con lettera notificata ai singoli consiglieri, un termine, non superiore </a:t>
            </a:r>
            <a:r>
              <a:rPr lang="it-IT" sz="1800" b="1" dirty="0">
                <a:solidFill>
                  <a:srgbClr val="FF0000"/>
                </a:solidFill>
                <a:latin typeface="Bookman Old Style" panose="02050604050505020204" pitchFamily="18" charset="0"/>
              </a:rPr>
              <a:t>a venti giorni</a:t>
            </a:r>
            <a:r>
              <a:rPr lang="it-IT" sz="1800" dirty="0">
                <a:latin typeface="Bookman Old Style" panose="02050604050505020204" pitchFamily="18" charset="0"/>
              </a:rPr>
              <a:t>, per la deliberazione del dissesto.</a:t>
            </a:r>
          </a:p>
          <a:p>
            <a:pPr algn="just" fontAlgn="base"/>
            <a:endParaRPr lang="it-IT" sz="1800" dirty="0">
              <a:latin typeface="Bookman Old Style" panose="02050604050505020204" pitchFamily="18" charset="0"/>
            </a:endParaRPr>
          </a:p>
          <a:p>
            <a:pPr algn="just" fontAlgn="base"/>
            <a:r>
              <a:rPr lang="it-IT" sz="1800" dirty="0">
                <a:latin typeface="Bookman Old Style" panose="02050604050505020204" pitchFamily="18" charset="0"/>
              </a:rPr>
              <a:t>Decorso infruttuosamente tale termine l'organo regionale di controllo nomina un </a:t>
            </a:r>
            <a:r>
              <a:rPr lang="it-IT" sz="1800" b="1" dirty="0">
                <a:solidFill>
                  <a:srgbClr val="FF0000"/>
                </a:solidFill>
                <a:latin typeface="Bookman Old Style" panose="02050604050505020204" pitchFamily="18" charset="0"/>
              </a:rPr>
              <a:t>commissario ad acta </a:t>
            </a:r>
            <a:r>
              <a:rPr lang="it-IT" sz="1800" dirty="0">
                <a:latin typeface="Bookman Old Style" panose="02050604050505020204" pitchFamily="18" charset="0"/>
              </a:rPr>
              <a:t>per la deliberazione dello stato di dissesto.</a:t>
            </a:r>
          </a:p>
          <a:p>
            <a:pPr algn="just" fontAlgn="base"/>
            <a:endParaRPr lang="it-IT" sz="1800" dirty="0">
              <a:latin typeface="Bookman Old Style" panose="02050604050505020204" pitchFamily="18" charset="0"/>
            </a:endParaRPr>
          </a:p>
          <a:p>
            <a:pPr algn="just" fontAlgn="base"/>
            <a:r>
              <a:rPr lang="it-IT" sz="1800" dirty="0">
                <a:latin typeface="Bookman Old Style" panose="02050604050505020204" pitchFamily="18" charset="0"/>
              </a:rPr>
              <a:t>Del provvedimento sostitutivo è data comunicazione al prefetto che inizia la procedura per lo </a:t>
            </a:r>
            <a:r>
              <a:rPr lang="it-IT" sz="1800" b="1" dirty="0">
                <a:solidFill>
                  <a:srgbClr val="FF0000"/>
                </a:solidFill>
                <a:latin typeface="Bookman Old Style" panose="02050604050505020204" pitchFamily="18" charset="0"/>
              </a:rPr>
              <a:t>scioglimento del consiglio dell'ente, ai sensi dell'articolo 141.</a:t>
            </a:r>
          </a:p>
          <a:p>
            <a:pPr marL="0" indent="0">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25B15860-B23E-4EF7-AEEA-40A7E7A4134F}"/>
              </a:ext>
            </a:extLst>
          </p:cNvPr>
          <p:cNvSpPr>
            <a:spLocks noGrp="1"/>
          </p:cNvSpPr>
          <p:nvPr>
            <p:ph type="ftr" sz="quarter" idx="11"/>
          </p:nvPr>
        </p:nvSpPr>
        <p:spPr>
          <a:xfrm>
            <a:off x="3086099" y="6356350"/>
            <a:ext cx="6200775"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CA203972-4D78-4FB4-B3A5-719D0C72F975}"/>
              </a:ext>
            </a:extLst>
          </p:cNvPr>
          <p:cNvSpPr>
            <a:spLocks noGrp="1"/>
          </p:cNvSpPr>
          <p:nvPr>
            <p:ph type="sldNum" sz="quarter" idx="12"/>
          </p:nvPr>
        </p:nvSpPr>
        <p:spPr/>
        <p:txBody>
          <a:bodyPr/>
          <a:lstStyle/>
          <a:p>
            <a:fld id="{E194C5CC-14D7-4FCA-82BC-DC6279434BD9}" type="slidenum">
              <a:rPr lang="it-IT" smtClean="0"/>
              <a:t>100</a:t>
            </a:fld>
            <a:endParaRPr lang="it-IT"/>
          </a:p>
        </p:txBody>
      </p:sp>
    </p:spTree>
    <p:extLst>
      <p:ext uri="{BB962C8B-B14F-4D97-AF65-F5344CB8AC3E}">
        <p14:creationId xmlns:p14="http://schemas.microsoft.com/office/powerpoint/2010/main" val="25250633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B17BBC-F46B-402E-B223-FEBDE9835D0B}"/>
              </a:ext>
            </a:extLst>
          </p:cNvPr>
          <p:cNvSpPr>
            <a:spLocks noGrp="1"/>
          </p:cNvSpPr>
          <p:nvPr>
            <p:ph type="title"/>
          </p:nvPr>
        </p:nvSpPr>
        <p:spPr>
          <a:xfrm>
            <a:off x="838200" y="365125"/>
            <a:ext cx="10515600" cy="536023"/>
          </a:xfrm>
        </p:spPr>
        <p:txBody>
          <a:bodyPr/>
          <a:lstStyle/>
          <a:p>
            <a:r>
              <a:rPr lang="it-IT" sz="2200" b="1" i="1" dirty="0">
                <a:solidFill>
                  <a:srgbClr val="000099"/>
                </a:solidFill>
                <a:latin typeface="Bookman Old Style" panose="02050604050505020204" pitchFamily="18" charset="0"/>
              </a:rPr>
              <a:t>La frattura della gestione: periodo ante e post dissesto</a:t>
            </a:r>
            <a:endParaRPr lang="it-IT" dirty="0"/>
          </a:p>
        </p:txBody>
      </p:sp>
      <p:sp>
        <p:nvSpPr>
          <p:cNvPr id="3" name="Segnaposto contenuto 2">
            <a:extLst>
              <a:ext uri="{FF2B5EF4-FFF2-40B4-BE49-F238E27FC236}">
                <a16:creationId xmlns:a16="http://schemas.microsoft.com/office/drawing/2014/main" id="{D1042844-E079-4DE2-BDF9-95DCB9CE72E4}"/>
              </a:ext>
            </a:extLst>
          </p:cNvPr>
          <p:cNvSpPr>
            <a:spLocks noGrp="1"/>
          </p:cNvSpPr>
          <p:nvPr>
            <p:ph idx="1"/>
          </p:nvPr>
        </p:nvSpPr>
        <p:spPr>
          <a:xfrm>
            <a:off x="838200" y="1139687"/>
            <a:ext cx="10515600" cy="5037276"/>
          </a:xfrm>
        </p:spPr>
        <p:txBody>
          <a:bodyPr>
            <a:normAutofit/>
          </a:bodyPr>
          <a:lstStyle/>
          <a:p>
            <a:pPr marL="0" indent="0" algn="just">
              <a:buNone/>
            </a:pPr>
            <a:r>
              <a:rPr lang="it-IT" sz="1800" dirty="0">
                <a:latin typeface="Bookman Old Style" panose="02050604050505020204" pitchFamily="18" charset="0"/>
              </a:rPr>
              <a:t>Dichiarato il dissesto, si ha una </a:t>
            </a:r>
            <a:r>
              <a:rPr lang="it-IT" sz="1800" b="1" dirty="0">
                <a:latin typeface="Bookman Old Style" panose="02050604050505020204" pitchFamily="18" charset="0"/>
              </a:rPr>
              <a:t>separazione</a:t>
            </a:r>
            <a:r>
              <a:rPr lang="it-IT" sz="1800" dirty="0">
                <a:latin typeface="Bookman Old Style" panose="02050604050505020204" pitchFamily="18" charset="0"/>
              </a:rPr>
              <a:t> di compiti e di competenze tra la gestione passata e quella corrente: </a:t>
            </a:r>
          </a:p>
          <a:p>
            <a:pPr marL="0" indent="0" algn="just">
              <a:buNone/>
            </a:pPr>
            <a:endParaRPr lang="it-IT" sz="1800" dirty="0">
              <a:latin typeface="Bookman Old Style" panose="02050604050505020204" pitchFamily="18" charset="0"/>
            </a:endParaRPr>
          </a:p>
          <a:p>
            <a:pPr algn="just">
              <a:buFontTx/>
              <a:buChar char="-"/>
            </a:pPr>
            <a:r>
              <a:rPr lang="it-IT" sz="1800" dirty="0">
                <a:latin typeface="Bookman Old Style" panose="02050604050505020204" pitchFamily="18" charset="0"/>
              </a:rPr>
              <a:t>l’</a:t>
            </a:r>
            <a:r>
              <a:rPr lang="it-IT" sz="1800" b="1" dirty="0">
                <a:latin typeface="Bookman Old Style" panose="02050604050505020204" pitchFamily="18" charset="0"/>
              </a:rPr>
              <a:t>Amministrazione</a:t>
            </a:r>
            <a:r>
              <a:rPr lang="it-IT" sz="1800" dirty="0">
                <a:latin typeface="Bookman Old Style" panose="02050604050505020204" pitchFamily="18" charset="0"/>
              </a:rPr>
              <a:t> ordinaria deve gestire, con azioni corrette e trasparenti, il bilancio risanato, assicurando con priorità le prestazioni fondamentali ed evitando di incorrere in un nuovo dissesto; </a:t>
            </a:r>
            <a:r>
              <a:rPr lang="it-IT" sz="1800" u="sng" dirty="0">
                <a:latin typeface="Bookman Old Style" panose="02050604050505020204" pitchFamily="18" charset="0"/>
              </a:rPr>
              <a:t>l’amministrazione ordinaria deve individuare le cause del dissesto e rimuoverle</a:t>
            </a:r>
            <a:r>
              <a:rPr lang="it-IT" sz="1800" dirty="0">
                <a:latin typeface="Bookman Old Style" panose="02050604050505020204" pitchFamily="18" charset="0"/>
              </a:rPr>
              <a:t>.</a:t>
            </a:r>
          </a:p>
          <a:p>
            <a:pPr marL="0" indent="0" algn="just">
              <a:buNone/>
            </a:pPr>
            <a:endParaRPr lang="it-IT" sz="1800" dirty="0">
              <a:latin typeface="Bookman Old Style" panose="02050604050505020204" pitchFamily="18" charset="0"/>
            </a:endParaRPr>
          </a:p>
          <a:p>
            <a:pPr algn="just">
              <a:buFontTx/>
              <a:buChar char="-"/>
            </a:pPr>
            <a:r>
              <a:rPr lang="it-IT" sz="1800" dirty="0">
                <a:latin typeface="Bookman Old Style" panose="02050604050505020204" pitchFamily="18" charset="0"/>
              </a:rPr>
              <a:t>L'</a:t>
            </a:r>
            <a:r>
              <a:rPr lang="it-IT" sz="1800" b="1" dirty="0">
                <a:latin typeface="Bookman Old Style" panose="02050604050505020204" pitchFamily="18" charset="0"/>
              </a:rPr>
              <a:t>organo straordinario di liquidazione</a:t>
            </a:r>
            <a:r>
              <a:rPr lang="it-IT" sz="1800" dirty="0">
                <a:latin typeface="Bookman Old Style" panose="02050604050505020204" pitchFamily="18" charset="0"/>
              </a:rPr>
              <a:t> provvede al ripiano dell'indebitamento pregresso con i mezzi consentiti dalla legge.</a:t>
            </a:r>
          </a:p>
          <a:p>
            <a:pPr algn="just">
              <a:buFontTx/>
              <a:buChar char="-"/>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All’Organo straordinario di liquidazione (OSL) è demandata la competenza relativamente a </a:t>
            </a:r>
            <a:r>
              <a:rPr lang="it-IT" sz="1800" b="1" dirty="0">
                <a:latin typeface="Bookman Old Style" panose="02050604050505020204" pitchFamily="18" charset="0"/>
              </a:rPr>
              <a:t>fatti ed atti di gestione verificatisi entro il 31 dicembre dell'anno precedente a quello dell'ipotesi di bilancio riequilibrato, </a:t>
            </a:r>
            <a:r>
              <a:rPr lang="it-IT" sz="1800" dirty="0">
                <a:latin typeface="Bookman Old Style" panose="02050604050505020204" pitchFamily="18" charset="0"/>
              </a:rPr>
              <a:t>anche se accertati successivamente con provvedimento dell’autorità giudiziaria.</a:t>
            </a:r>
          </a:p>
          <a:p>
            <a:pPr marL="0" indent="0" algn="just">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5EBC2242-FBEE-49D1-A06F-13A67A13D58D}"/>
              </a:ext>
            </a:extLst>
          </p:cNvPr>
          <p:cNvSpPr>
            <a:spLocks noGrp="1"/>
          </p:cNvSpPr>
          <p:nvPr>
            <p:ph type="ftr" sz="quarter" idx="11"/>
          </p:nvPr>
        </p:nvSpPr>
        <p:spPr>
          <a:xfrm>
            <a:off x="3014663" y="6356350"/>
            <a:ext cx="6257925"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76237D0D-506E-4BE0-A3E7-EE456B33F313}"/>
              </a:ext>
            </a:extLst>
          </p:cNvPr>
          <p:cNvSpPr>
            <a:spLocks noGrp="1"/>
          </p:cNvSpPr>
          <p:nvPr>
            <p:ph type="sldNum" sz="quarter" idx="12"/>
          </p:nvPr>
        </p:nvSpPr>
        <p:spPr/>
        <p:txBody>
          <a:bodyPr/>
          <a:lstStyle/>
          <a:p>
            <a:fld id="{E194C5CC-14D7-4FCA-82BC-DC6279434BD9}" type="slidenum">
              <a:rPr lang="it-IT" smtClean="0"/>
              <a:t>101</a:t>
            </a:fld>
            <a:endParaRPr lang="it-IT"/>
          </a:p>
        </p:txBody>
      </p:sp>
    </p:spTree>
    <p:extLst>
      <p:ext uri="{BB962C8B-B14F-4D97-AF65-F5344CB8AC3E}">
        <p14:creationId xmlns:p14="http://schemas.microsoft.com/office/powerpoint/2010/main" val="8448038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87339E-F28C-446A-AFB5-121153189E89}"/>
              </a:ext>
            </a:extLst>
          </p:cNvPr>
          <p:cNvSpPr>
            <a:spLocks noGrp="1"/>
          </p:cNvSpPr>
          <p:nvPr>
            <p:ph type="title"/>
          </p:nvPr>
        </p:nvSpPr>
        <p:spPr>
          <a:xfrm>
            <a:off x="838200" y="365126"/>
            <a:ext cx="10515600" cy="551274"/>
          </a:xfrm>
        </p:spPr>
        <p:txBody>
          <a:bodyPr/>
          <a:lstStyle/>
          <a:p>
            <a:r>
              <a:rPr lang="it-IT" sz="2200" b="1" i="1" dirty="0">
                <a:solidFill>
                  <a:srgbClr val="000099"/>
                </a:solidFill>
                <a:latin typeface="Bookman Old Style" panose="02050604050505020204" pitchFamily="18" charset="0"/>
              </a:rPr>
              <a:t>La frattura della gestione: periodo ante e post dissesto</a:t>
            </a:r>
            <a:endParaRPr lang="it-IT" dirty="0"/>
          </a:p>
        </p:txBody>
      </p:sp>
      <p:sp>
        <p:nvSpPr>
          <p:cNvPr id="3" name="Segnaposto contenuto 2">
            <a:extLst>
              <a:ext uri="{FF2B5EF4-FFF2-40B4-BE49-F238E27FC236}">
                <a16:creationId xmlns:a16="http://schemas.microsoft.com/office/drawing/2014/main" id="{C0828965-7F9B-4267-B8F5-CC87ED2F55CE}"/>
              </a:ext>
            </a:extLst>
          </p:cNvPr>
          <p:cNvSpPr>
            <a:spLocks noGrp="1"/>
          </p:cNvSpPr>
          <p:nvPr>
            <p:ph idx="1"/>
          </p:nvPr>
        </p:nvSpPr>
        <p:spPr>
          <a:xfrm>
            <a:off x="838200" y="1318025"/>
            <a:ext cx="10515600" cy="4858938"/>
          </a:xfrm>
        </p:spPr>
        <p:txBody>
          <a:bodyPr/>
          <a:lstStyle/>
          <a:p>
            <a:endParaRPr lang="it-IT" dirty="0"/>
          </a:p>
        </p:txBody>
      </p:sp>
      <p:sp>
        <p:nvSpPr>
          <p:cNvPr id="5" name="Segnaposto piè di pagina 4">
            <a:extLst>
              <a:ext uri="{FF2B5EF4-FFF2-40B4-BE49-F238E27FC236}">
                <a16:creationId xmlns:a16="http://schemas.microsoft.com/office/drawing/2014/main" id="{84D1D725-D8A5-45C9-8373-B2E61C43AD23}"/>
              </a:ext>
            </a:extLst>
          </p:cNvPr>
          <p:cNvSpPr>
            <a:spLocks noGrp="1"/>
          </p:cNvSpPr>
          <p:nvPr>
            <p:ph type="ftr" sz="quarter" idx="11"/>
          </p:nvPr>
        </p:nvSpPr>
        <p:spPr>
          <a:xfrm>
            <a:off x="2914650" y="6356350"/>
            <a:ext cx="6686550" cy="365125"/>
          </a:xfrm>
        </p:spPr>
        <p:txBody>
          <a:bodyPr/>
          <a:lstStyle/>
          <a:p>
            <a:r>
              <a:rPr lang="it-IT"/>
              <a:t>Dott. Paolo Longoni - ottobre 2022</a:t>
            </a:r>
            <a:endParaRPr lang="it-IT" dirty="0"/>
          </a:p>
        </p:txBody>
      </p:sp>
      <p:sp>
        <p:nvSpPr>
          <p:cNvPr id="6" name="Rettangolo con angoli arrotondati 5">
            <a:extLst>
              <a:ext uri="{FF2B5EF4-FFF2-40B4-BE49-F238E27FC236}">
                <a16:creationId xmlns:a16="http://schemas.microsoft.com/office/drawing/2014/main" id="{517DD80B-63EB-4E81-BE9A-DF1382568906}"/>
              </a:ext>
            </a:extLst>
          </p:cNvPr>
          <p:cNvSpPr/>
          <p:nvPr/>
        </p:nvSpPr>
        <p:spPr>
          <a:xfrm>
            <a:off x="1086678" y="3591338"/>
            <a:ext cx="2014331" cy="75537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Procedura di Risanamento</a:t>
            </a:r>
          </a:p>
        </p:txBody>
      </p:sp>
      <p:cxnSp>
        <p:nvCxnSpPr>
          <p:cNvPr id="8" name="Connettore diritto 7">
            <a:extLst>
              <a:ext uri="{FF2B5EF4-FFF2-40B4-BE49-F238E27FC236}">
                <a16:creationId xmlns:a16="http://schemas.microsoft.com/office/drawing/2014/main" id="{F88A6160-DD65-4A9F-815D-46839DD0C9B6}"/>
              </a:ext>
            </a:extLst>
          </p:cNvPr>
          <p:cNvCxnSpPr/>
          <p:nvPr/>
        </p:nvCxnSpPr>
        <p:spPr>
          <a:xfrm>
            <a:off x="3114262" y="3955772"/>
            <a:ext cx="3478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6737A23B-D1F5-4052-90D0-B033C4B6D5D7}"/>
              </a:ext>
            </a:extLst>
          </p:cNvPr>
          <p:cNvCxnSpPr/>
          <p:nvPr/>
        </p:nvCxnSpPr>
        <p:spPr>
          <a:xfrm flipV="1">
            <a:off x="3462132" y="2643807"/>
            <a:ext cx="0" cy="2623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4B72A8FD-1FE8-41A9-AB7D-E2CE70EB2348}"/>
              </a:ext>
            </a:extLst>
          </p:cNvPr>
          <p:cNvCxnSpPr/>
          <p:nvPr/>
        </p:nvCxnSpPr>
        <p:spPr>
          <a:xfrm>
            <a:off x="3462132" y="2643807"/>
            <a:ext cx="3677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54BA4DD1-2068-475B-9516-6AC71D72DF37}"/>
              </a:ext>
            </a:extLst>
          </p:cNvPr>
          <p:cNvCxnSpPr/>
          <p:nvPr/>
        </p:nvCxnSpPr>
        <p:spPr>
          <a:xfrm>
            <a:off x="3462132" y="5267737"/>
            <a:ext cx="4075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ttangolo con angoli arrotondati 14">
            <a:extLst>
              <a:ext uri="{FF2B5EF4-FFF2-40B4-BE49-F238E27FC236}">
                <a16:creationId xmlns:a16="http://schemas.microsoft.com/office/drawing/2014/main" id="{E4455B2A-E2D5-4387-9C89-C5694830CB42}"/>
              </a:ext>
            </a:extLst>
          </p:cNvPr>
          <p:cNvSpPr/>
          <p:nvPr/>
        </p:nvSpPr>
        <p:spPr>
          <a:xfrm>
            <a:off x="4038600" y="2371565"/>
            <a:ext cx="2799517" cy="54448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Organismo Straordinario di Liquidazione</a:t>
            </a:r>
          </a:p>
        </p:txBody>
      </p:sp>
      <p:sp>
        <p:nvSpPr>
          <p:cNvPr id="16" name="Rettangolo con angoli arrotondati 15">
            <a:extLst>
              <a:ext uri="{FF2B5EF4-FFF2-40B4-BE49-F238E27FC236}">
                <a16:creationId xmlns:a16="http://schemas.microsoft.com/office/drawing/2014/main" id="{D1DB8FF8-DA20-4668-B41E-86CA8C598CC0}"/>
              </a:ext>
            </a:extLst>
          </p:cNvPr>
          <p:cNvSpPr/>
          <p:nvPr/>
        </p:nvSpPr>
        <p:spPr>
          <a:xfrm>
            <a:off x="4038599" y="4995498"/>
            <a:ext cx="2799517" cy="5444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Organi istituzionali dell’Ente</a:t>
            </a:r>
          </a:p>
        </p:txBody>
      </p:sp>
      <p:cxnSp>
        <p:nvCxnSpPr>
          <p:cNvPr id="18" name="Connettore 2 17">
            <a:extLst>
              <a:ext uri="{FF2B5EF4-FFF2-40B4-BE49-F238E27FC236}">
                <a16:creationId xmlns:a16="http://schemas.microsoft.com/office/drawing/2014/main" id="{129BFEF7-4E9E-4942-A967-147FF1F3C93E}"/>
              </a:ext>
            </a:extLst>
          </p:cNvPr>
          <p:cNvCxnSpPr/>
          <p:nvPr/>
        </p:nvCxnSpPr>
        <p:spPr>
          <a:xfrm>
            <a:off x="6864627" y="2643806"/>
            <a:ext cx="3578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D6981861-3346-4065-87C6-34F1C486E76F}"/>
              </a:ext>
            </a:extLst>
          </p:cNvPr>
          <p:cNvCxnSpPr/>
          <p:nvPr/>
        </p:nvCxnSpPr>
        <p:spPr>
          <a:xfrm>
            <a:off x="6838116" y="5267736"/>
            <a:ext cx="3395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e 20">
            <a:extLst>
              <a:ext uri="{FF2B5EF4-FFF2-40B4-BE49-F238E27FC236}">
                <a16:creationId xmlns:a16="http://schemas.microsoft.com/office/drawing/2014/main" id="{B60CB538-F96C-4B32-9635-930E2086A63B}"/>
              </a:ext>
            </a:extLst>
          </p:cNvPr>
          <p:cNvSpPr/>
          <p:nvPr/>
        </p:nvSpPr>
        <p:spPr>
          <a:xfrm>
            <a:off x="7606748" y="2133600"/>
            <a:ext cx="3087752" cy="98060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Ripiana l’indebitamento</a:t>
            </a:r>
          </a:p>
        </p:txBody>
      </p:sp>
      <p:sp>
        <p:nvSpPr>
          <p:cNvPr id="22" name="Ovale 21">
            <a:extLst>
              <a:ext uri="{FF2B5EF4-FFF2-40B4-BE49-F238E27FC236}">
                <a16:creationId xmlns:a16="http://schemas.microsoft.com/office/drawing/2014/main" id="{E5C02E5C-1BFE-40BF-8A10-126E9C964166}"/>
              </a:ext>
            </a:extLst>
          </p:cNvPr>
          <p:cNvSpPr/>
          <p:nvPr/>
        </p:nvSpPr>
        <p:spPr>
          <a:xfrm>
            <a:off x="7513989" y="4860561"/>
            <a:ext cx="3180513" cy="8486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Rimuove le cause del dissesto </a:t>
            </a:r>
          </a:p>
        </p:txBody>
      </p:sp>
      <p:sp>
        <p:nvSpPr>
          <p:cNvPr id="7" name="Segnaposto numero diapositiva 6">
            <a:extLst>
              <a:ext uri="{FF2B5EF4-FFF2-40B4-BE49-F238E27FC236}">
                <a16:creationId xmlns:a16="http://schemas.microsoft.com/office/drawing/2014/main" id="{9ED2E9CD-98DE-45B8-A208-9804D7918834}"/>
              </a:ext>
            </a:extLst>
          </p:cNvPr>
          <p:cNvSpPr>
            <a:spLocks noGrp="1"/>
          </p:cNvSpPr>
          <p:nvPr>
            <p:ph type="sldNum" sz="quarter" idx="12"/>
          </p:nvPr>
        </p:nvSpPr>
        <p:spPr/>
        <p:txBody>
          <a:bodyPr/>
          <a:lstStyle/>
          <a:p>
            <a:fld id="{E194C5CC-14D7-4FCA-82BC-DC6279434BD9}" type="slidenum">
              <a:rPr lang="it-IT" smtClean="0"/>
              <a:t>102</a:t>
            </a:fld>
            <a:endParaRPr lang="it-IT"/>
          </a:p>
        </p:txBody>
      </p:sp>
    </p:spTree>
    <p:extLst>
      <p:ext uri="{BB962C8B-B14F-4D97-AF65-F5344CB8AC3E}">
        <p14:creationId xmlns:p14="http://schemas.microsoft.com/office/powerpoint/2010/main" val="420765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7672B3-1F73-4D96-9DF6-60C2C1AA4F60}"/>
              </a:ext>
            </a:extLst>
          </p:cNvPr>
          <p:cNvSpPr>
            <a:spLocks noGrp="1"/>
          </p:cNvSpPr>
          <p:nvPr>
            <p:ph type="title"/>
          </p:nvPr>
        </p:nvSpPr>
        <p:spPr>
          <a:xfrm>
            <a:off x="838200" y="365126"/>
            <a:ext cx="10515600" cy="456510"/>
          </a:xfrm>
        </p:spPr>
        <p:txBody>
          <a:bodyPr/>
          <a:lstStyle/>
          <a:p>
            <a:r>
              <a:rPr lang="it-IT" sz="2200" b="1" i="1" dirty="0">
                <a:solidFill>
                  <a:srgbClr val="000099"/>
                </a:solidFill>
                <a:latin typeface="Bookman Old Style" panose="02050604050505020204" pitchFamily="18" charset="0"/>
              </a:rPr>
              <a:t>La frattura della gestione: periodo ante e post dissesto</a:t>
            </a:r>
            <a:endParaRPr lang="it-IT" dirty="0"/>
          </a:p>
        </p:txBody>
      </p:sp>
      <p:sp>
        <p:nvSpPr>
          <p:cNvPr id="3" name="Segnaposto contenuto 2">
            <a:extLst>
              <a:ext uri="{FF2B5EF4-FFF2-40B4-BE49-F238E27FC236}">
                <a16:creationId xmlns:a16="http://schemas.microsoft.com/office/drawing/2014/main" id="{746E4088-E893-455E-A2D3-21AB89D6DBA1}"/>
              </a:ext>
            </a:extLst>
          </p:cNvPr>
          <p:cNvSpPr>
            <a:spLocks noGrp="1"/>
          </p:cNvSpPr>
          <p:nvPr>
            <p:ph idx="1"/>
          </p:nvPr>
        </p:nvSpPr>
        <p:spPr>
          <a:xfrm>
            <a:off x="838200" y="821636"/>
            <a:ext cx="10515600" cy="5355327"/>
          </a:xfrm>
        </p:spPr>
        <p:txBody>
          <a:bodyPr>
            <a:normAutofit/>
          </a:bodyPr>
          <a:lstStyle/>
          <a:p>
            <a:pPr marL="0" indent="0">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Se, per l'esercizio nel corso del quale si rende necessaria la dichiarazione di dissesto, </a:t>
            </a:r>
            <a:r>
              <a:rPr lang="it-IT" sz="1800" dirty="0">
                <a:solidFill>
                  <a:srgbClr val="000099"/>
                </a:solidFill>
                <a:latin typeface="Bookman Old Style" panose="02050604050505020204" pitchFamily="18" charset="0"/>
              </a:rPr>
              <a:t>è stato validamente deliberato il bilancio di previsione</a:t>
            </a:r>
            <a:r>
              <a:rPr lang="it-IT" sz="1800" dirty="0">
                <a:latin typeface="Bookman Old Style" panose="02050604050505020204" pitchFamily="18" charset="0"/>
              </a:rPr>
              <a:t>, tale atto continua ad esplicare la sua efficacia per l'intero esercizio finanziario, intendendosi operanti per l'ente locale i divieti e gli obblighi previsti dall'articolo 191, comma 5. In tal caso, la deliberazione di dissesto può essere validamente adottata, esplicando gli effetti di cui all'articolo 248 (conseguenze della dichiarazione di dissesto).</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Gli ulteriori adempimenti e relativi termini iniziali, propri dell'organo straordinario di liquidazione e del consiglio dell'ente, </a:t>
            </a:r>
            <a:r>
              <a:rPr lang="it-IT" sz="1800" u="sng" dirty="0">
                <a:latin typeface="Bookman Old Style" panose="02050604050505020204" pitchFamily="18" charset="0"/>
              </a:rPr>
              <a:t>sono differiti al 1° gennaio dell'anno successivo</a:t>
            </a:r>
            <a:r>
              <a:rPr lang="it-IT" sz="1800" dirty="0">
                <a:latin typeface="Bookman Old Style" panose="02050604050505020204" pitchFamily="18" charset="0"/>
              </a:rPr>
              <a:t> a quello in cui è stato deliberato il dissesto. </a:t>
            </a:r>
          </a:p>
          <a:p>
            <a:pPr marL="0" indent="0">
              <a:buNone/>
            </a:pPr>
            <a:endParaRPr lang="it-IT" sz="1800" dirty="0">
              <a:latin typeface="Bookman Old Style" panose="02050604050505020204" pitchFamily="18" charset="0"/>
            </a:endParaRPr>
          </a:p>
          <a:p>
            <a:pPr marL="0" indent="0">
              <a:buNone/>
            </a:pPr>
            <a:r>
              <a:rPr lang="it-IT" sz="1800" dirty="0">
                <a:latin typeface="Bookman Old Style" panose="02050604050505020204" pitchFamily="18" charset="0"/>
              </a:rPr>
              <a:t>Ove sia stato già approvato il bilancio di previsione per il triennio successivo, il consiglio provvede alla revoca dello stesso.</a:t>
            </a:r>
          </a:p>
        </p:txBody>
      </p:sp>
      <p:sp>
        <p:nvSpPr>
          <p:cNvPr id="5" name="Segnaposto piè di pagina 4">
            <a:extLst>
              <a:ext uri="{FF2B5EF4-FFF2-40B4-BE49-F238E27FC236}">
                <a16:creationId xmlns:a16="http://schemas.microsoft.com/office/drawing/2014/main" id="{6CA994F2-E0AE-4AB4-9C31-A0737381A55E}"/>
              </a:ext>
            </a:extLst>
          </p:cNvPr>
          <p:cNvSpPr>
            <a:spLocks noGrp="1"/>
          </p:cNvSpPr>
          <p:nvPr>
            <p:ph type="ftr" sz="quarter" idx="11"/>
          </p:nvPr>
        </p:nvSpPr>
        <p:spPr>
          <a:xfrm>
            <a:off x="3386138" y="6356350"/>
            <a:ext cx="5929312" cy="365125"/>
          </a:xfrm>
        </p:spPr>
        <p:txBody>
          <a:bodyPr/>
          <a:lstStyle/>
          <a:p>
            <a:r>
              <a:rPr lang="it-IT"/>
              <a:t>Dott. Paolo Longoni - ottobre 2022</a:t>
            </a:r>
          </a:p>
        </p:txBody>
      </p:sp>
      <p:sp>
        <p:nvSpPr>
          <p:cNvPr id="6" name="Segnaposto numero diapositiva 5">
            <a:extLst>
              <a:ext uri="{FF2B5EF4-FFF2-40B4-BE49-F238E27FC236}">
                <a16:creationId xmlns:a16="http://schemas.microsoft.com/office/drawing/2014/main" id="{5C1430CE-C667-4893-94CA-7936E1F1C452}"/>
              </a:ext>
            </a:extLst>
          </p:cNvPr>
          <p:cNvSpPr>
            <a:spLocks noGrp="1"/>
          </p:cNvSpPr>
          <p:nvPr>
            <p:ph type="sldNum" sz="quarter" idx="12"/>
          </p:nvPr>
        </p:nvSpPr>
        <p:spPr/>
        <p:txBody>
          <a:bodyPr/>
          <a:lstStyle/>
          <a:p>
            <a:fld id="{E194C5CC-14D7-4FCA-82BC-DC6279434BD9}" type="slidenum">
              <a:rPr lang="it-IT" smtClean="0"/>
              <a:t>103</a:t>
            </a:fld>
            <a:endParaRPr lang="it-IT"/>
          </a:p>
        </p:txBody>
      </p:sp>
    </p:spTree>
    <p:extLst>
      <p:ext uri="{BB962C8B-B14F-4D97-AF65-F5344CB8AC3E}">
        <p14:creationId xmlns:p14="http://schemas.microsoft.com/office/powerpoint/2010/main" val="33748796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6A5E16-5573-4E36-A4DA-14D531CC46A7}"/>
              </a:ext>
            </a:extLst>
          </p:cNvPr>
          <p:cNvSpPr>
            <a:spLocks noGrp="1"/>
          </p:cNvSpPr>
          <p:nvPr>
            <p:ph type="title"/>
          </p:nvPr>
        </p:nvSpPr>
        <p:spPr>
          <a:xfrm>
            <a:off x="838200" y="136526"/>
            <a:ext cx="10515600" cy="399498"/>
          </a:xfrm>
        </p:spPr>
        <p:txBody>
          <a:bodyPr>
            <a:normAutofit/>
          </a:bodyPr>
          <a:lstStyle/>
          <a:p>
            <a:r>
              <a:rPr lang="it-IT" sz="2200" b="1" i="1" dirty="0">
                <a:solidFill>
                  <a:srgbClr val="000099"/>
                </a:solidFill>
                <a:latin typeface="Bookman Old Style" panose="02050604050505020204" pitchFamily="18" charset="0"/>
              </a:rPr>
              <a:t>Conseguenze della dichiarazione di dissesto</a:t>
            </a:r>
            <a:endParaRPr lang="it-IT" dirty="0"/>
          </a:p>
        </p:txBody>
      </p:sp>
      <p:sp>
        <p:nvSpPr>
          <p:cNvPr id="3" name="Segnaposto contenuto 2">
            <a:extLst>
              <a:ext uri="{FF2B5EF4-FFF2-40B4-BE49-F238E27FC236}">
                <a16:creationId xmlns:a16="http://schemas.microsoft.com/office/drawing/2014/main" id="{8ED18208-47EC-4806-AE7B-E09C64235560}"/>
              </a:ext>
            </a:extLst>
          </p:cNvPr>
          <p:cNvSpPr>
            <a:spLocks noGrp="1"/>
          </p:cNvSpPr>
          <p:nvPr>
            <p:ph idx="1"/>
          </p:nvPr>
        </p:nvSpPr>
        <p:spPr>
          <a:xfrm>
            <a:off x="838200" y="536024"/>
            <a:ext cx="10515600" cy="5820326"/>
          </a:xfrm>
        </p:spPr>
        <p:txBody>
          <a:bodyPr>
            <a:noAutofit/>
          </a:bodyPr>
          <a:lstStyle/>
          <a:p>
            <a:pPr marL="0" lvl="0" indent="0" algn="just">
              <a:lnSpc>
                <a:spcPct val="100000"/>
              </a:lnSpc>
              <a:spcBef>
                <a:spcPts val="2000"/>
              </a:spcBef>
              <a:buClr>
                <a:prstClr val="black">
                  <a:lumMod val="50000"/>
                  <a:lumOff val="50000"/>
                </a:prstClr>
              </a:buClr>
              <a:buSzPct val="70000"/>
              <a:buNone/>
            </a:pPr>
            <a:r>
              <a:rPr lang="it-IT" sz="1500" dirty="0">
                <a:latin typeface="Bookman Old Style" panose="02050604050505020204" pitchFamily="18" charset="0"/>
              </a:rPr>
              <a:t>Per quanto concerne le </a:t>
            </a:r>
            <a:r>
              <a:rPr lang="it-IT" sz="1500" b="1" dirty="0">
                <a:latin typeface="Bookman Old Style" panose="02050604050505020204" pitchFamily="18" charset="0"/>
              </a:rPr>
              <a:t>conseguenze </a:t>
            </a:r>
            <a:r>
              <a:rPr lang="it-IT" sz="1500" dirty="0">
                <a:latin typeface="Bookman Old Style" panose="02050604050505020204" pitchFamily="18" charset="0"/>
              </a:rPr>
              <a:t>della dichiarazione di dissesto, l’art. 248 dispone misure cautelari e restrittive:</a:t>
            </a:r>
          </a:p>
          <a:p>
            <a:pPr lvl="0" algn="just">
              <a:lnSpc>
                <a:spcPct val="100000"/>
              </a:lnSpc>
              <a:spcBef>
                <a:spcPts val="2000"/>
              </a:spcBef>
              <a:buClr>
                <a:prstClr val="black">
                  <a:lumMod val="50000"/>
                  <a:lumOff val="50000"/>
                </a:prstClr>
              </a:buClr>
              <a:buSzPct val="70000"/>
              <a:buFontTx/>
              <a:buChar char="-"/>
            </a:pPr>
            <a:r>
              <a:rPr lang="it-IT" sz="1500" dirty="0">
                <a:latin typeface="Bookman Old Style" panose="02050604050505020204" pitchFamily="18" charset="0"/>
              </a:rPr>
              <a:t>Sono </a:t>
            </a:r>
            <a:r>
              <a:rPr lang="it-IT" sz="1500" dirty="0">
                <a:solidFill>
                  <a:srgbClr val="C00000"/>
                </a:solidFill>
                <a:latin typeface="Bookman Old Style" panose="02050604050505020204" pitchFamily="18" charset="0"/>
              </a:rPr>
              <a:t>sospesi i termini per la deliberazione del bilancio di previsione</a:t>
            </a:r>
            <a:r>
              <a:rPr lang="it-IT" sz="1500" dirty="0">
                <a:latin typeface="Bookman Old Style" panose="02050604050505020204" pitchFamily="18" charset="0"/>
              </a:rPr>
              <a:t>;</a:t>
            </a:r>
          </a:p>
          <a:p>
            <a:pPr lvl="0" algn="just">
              <a:lnSpc>
                <a:spcPct val="100000"/>
              </a:lnSpc>
              <a:spcBef>
                <a:spcPts val="2000"/>
              </a:spcBef>
              <a:buClr>
                <a:prstClr val="black">
                  <a:lumMod val="50000"/>
                  <a:lumOff val="50000"/>
                </a:prstClr>
              </a:buClr>
              <a:buSzPct val="70000"/>
              <a:buFontTx/>
              <a:buChar char="-"/>
            </a:pPr>
            <a:r>
              <a:rPr lang="it-IT" sz="1500" dirty="0">
                <a:solidFill>
                  <a:srgbClr val="C00000"/>
                </a:solidFill>
                <a:latin typeface="Bookman Old Style" panose="02050604050505020204" pitchFamily="18" charset="0"/>
              </a:rPr>
              <a:t>Non si possono intraprendere azioni esecutive</a:t>
            </a:r>
            <a:r>
              <a:rPr lang="it-IT" sz="1500" dirty="0">
                <a:latin typeface="Bookman Old Style" panose="02050604050505020204" pitchFamily="18" charset="0"/>
              </a:rPr>
              <a:t> nei confronti dell’ente per i debiti che rientrano nella competenza dell’organo straordinario di liquidazione, sino all’approvazione del rendiconto di liquidazione;</a:t>
            </a:r>
          </a:p>
          <a:p>
            <a:pPr lvl="0" algn="just">
              <a:lnSpc>
                <a:spcPct val="100000"/>
              </a:lnSpc>
              <a:spcBef>
                <a:spcPts val="2000"/>
              </a:spcBef>
              <a:buClr>
                <a:prstClr val="black">
                  <a:lumMod val="50000"/>
                  <a:lumOff val="50000"/>
                </a:prstClr>
              </a:buClr>
              <a:buSzPct val="70000"/>
              <a:buFontTx/>
              <a:buChar char="-"/>
            </a:pPr>
            <a:r>
              <a:rPr lang="it-IT" sz="1500" dirty="0">
                <a:solidFill>
                  <a:srgbClr val="C00000"/>
                </a:solidFill>
                <a:latin typeface="Bookman Old Style" panose="02050604050505020204" pitchFamily="18" charset="0"/>
              </a:rPr>
              <a:t>Sono dichiarate estinte d’ufficio le procedure esecutive in corso </a:t>
            </a:r>
            <a:r>
              <a:rPr lang="it-IT" sz="1500" dirty="0">
                <a:latin typeface="Bookman Old Style" panose="02050604050505020204" pitchFamily="18" charset="0"/>
              </a:rPr>
              <a:t>per le quali l’ente non si sia opposto nei termini o sia stata rigettata l’opposizione; il giudice inserirà nella massa passiva gli importi relativi a tali procedure in termini di capitali, accessori e spese;</a:t>
            </a:r>
          </a:p>
          <a:p>
            <a:pPr lvl="0" algn="just">
              <a:lnSpc>
                <a:spcPct val="100000"/>
              </a:lnSpc>
              <a:spcBef>
                <a:spcPts val="2000"/>
              </a:spcBef>
              <a:buClr>
                <a:prstClr val="black">
                  <a:lumMod val="50000"/>
                  <a:lumOff val="50000"/>
                </a:prstClr>
              </a:buClr>
              <a:buSzPct val="70000"/>
              <a:buFontTx/>
              <a:buChar char="-"/>
            </a:pPr>
            <a:r>
              <a:rPr lang="it-IT" sz="1500" dirty="0">
                <a:solidFill>
                  <a:srgbClr val="C00000"/>
                </a:solidFill>
                <a:latin typeface="Bookman Old Style" panose="02050604050505020204" pitchFamily="18" charset="0"/>
              </a:rPr>
              <a:t>Non sono produttivi di effetti </a:t>
            </a:r>
            <a:r>
              <a:rPr lang="it-IT" sz="1500" dirty="0">
                <a:latin typeface="Bookman Old Style" panose="02050604050505020204" pitchFamily="18" charset="0"/>
              </a:rPr>
              <a:t>vincolanti nei confronti dell’ente </a:t>
            </a:r>
            <a:r>
              <a:rPr lang="it-IT" sz="1500" dirty="0">
                <a:solidFill>
                  <a:srgbClr val="C00000"/>
                </a:solidFill>
                <a:latin typeface="Bookman Old Style" panose="02050604050505020204" pitchFamily="18" charset="0"/>
              </a:rPr>
              <a:t>i pignoramenti </a:t>
            </a:r>
            <a:r>
              <a:rPr lang="it-IT" sz="1500" dirty="0">
                <a:latin typeface="Bookman Old Style" panose="02050604050505020204" pitchFamily="18" charset="0"/>
              </a:rPr>
              <a:t>eseguiti dopo la deliberazione di dissesto (l’ente può disporre delle relative somme per i propri fini);</a:t>
            </a:r>
          </a:p>
          <a:p>
            <a:pPr lvl="0" algn="just">
              <a:lnSpc>
                <a:spcPct val="100000"/>
              </a:lnSpc>
              <a:spcBef>
                <a:spcPts val="2000"/>
              </a:spcBef>
              <a:buClr>
                <a:prstClr val="black">
                  <a:lumMod val="50000"/>
                  <a:lumOff val="50000"/>
                </a:prstClr>
              </a:buClr>
              <a:buSzPct val="70000"/>
              <a:buFontTx/>
              <a:buChar char="-"/>
            </a:pPr>
            <a:r>
              <a:rPr lang="it-IT" sz="1500" dirty="0">
                <a:latin typeface="Bookman Old Style" panose="02050604050505020204" pitchFamily="18" charset="0"/>
              </a:rPr>
              <a:t>Fino all’approvazione del rendiconto di liquidazione </a:t>
            </a:r>
            <a:r>
              <a:rPr lang="it-IT" sz="1500" dirty="0">
                <a:solidFill>
                  <a:srgbClr val="C00000"/>
                </a:solidFill>
                <a:latin typeface="Bookman Old Style" panose="02050604050505020204" pitchFamily="18" charset="0"/>
              </a:rPr>
              <a:t>diventano improduttivi di interessi e non soggetti a rivalutazione monetaria i debiti insoluti e quelli relativi ad anticipazioni di cassa</a:t>
            </a:r>
            <a:r>
              <a:rPr lang="it-IT" sz="1500" dirty="0">
                <a:latin typeface="Bookman Old Style" panose="02050604050505020204" pitchFamily="18" charset="0"/>
              </a:rPr>
              <a:t>, nonché i crediti nei confronti dell’ente che rientrano nella competenza dell’organismo straordinario di liquidazione, a partire dal momento della loro liquidità ed esigibilità;</a:t>
            </a:r>
          </a:p>
          <a:p>
            <a:pPr lvl="0" algn="just">
              <a:lnSpc>
                <a:spcPct val="100000"/>
              </a:lnSpc>
              <a:spcBef>
                <a:spcPts val="2000"/>
              </a:spcBef>
              <a:buClr>
                <a:prstClr val="black">
                  <a:lumMod val="50000"/>
                  <a:lumOff val="50000"/>
                </a:prstClr>
              </a:buClr>
              <a:buSzPct val="70000"/>
              <a:buFontTx/>
              <a:buChar char="-"/>
            </a:pPr>
            <a:r>
              <a:rPr lang="it-IT" sz="1500" dirty="0">
                <a:latin typeface="Bookman Old Style" panose="02050604050505020204" pitchFamily="18" charset="0"/>
              </a:rPr>
              <a:t>Dalla data di deliberazione di dissesto e sino all'emanazione del decreto di cui all'articolo 261, comma 3, gli enti locali </a:t>
            </a:r>
            <a:r>
              <a:rPr lang="it-IT" sz="1500" dirty="0">
                <a:solidFill>
                  <a:srgbClr val="C00000"/>
                </a:solidFill>
                <a:latin typeface="Bookman Old Style" panose="02050604050505020204" pitchFamily="18" charset="0"/>
              </a:rPr>
              <a:t>non possono contrarre nuovi mutui</a:t>
            </a:r>
            <a:r>
              <a:rPr lang="it-IT" sz="1500" dirty="0">
                <a:latin typeface="Bookman Old Style" panose="02050604050505020204" pitchFamily="18" charset="0"/>
              </a:rPr>
              <a:t>, con eccezione dei mutui previsti dall'articolo 255 e dei mutui con oneri a totale carico dello Stato o delle regioni.</a:t>
            </a:r>
          </a:p>
          <a:p>
            <a:pPr marL="0" lvl="0" indent="0" algn="just">
              <a:lnSpc>
                <a:spcPct val="100000"/>
              </a:lnSpc>
              <a:spcBef>
                <a:spcPts val="2000"/>
              </a:spcBef>
              <a:buClr>
                <a:prstClr val="black">
                  <a:lumMod val="50000"/>
                  <a:lumOff val="50000"/>
                </a:prstClr>
              </a:buClr>
              <a:buSzPct val="70000"/>
              <a:buNone/>
            </a:pPr>
            <a:r>
              <a:rPr lang="it-IT" sz="1600" dirty="0">
                <a:latin typeface="Bookman Old Style" panose="02050604050505020204" pitchFamily="18" charset="0"/>
              </a:rPr>
              <a:t> </a:t>
            </a:r>
          </a:p>
        </p:txBody>
      </p:sp>
      <p:sp>
        <p:nvSpPr>
          <p:cNvPr id="5" name="Segnaposto piè di pagina 4">
            <a:extLst>
              <a:ext uri="{FF2B5EF4-FFF2-40B4-BE49-F238E27FC236}">
                <a16:creationId xmlns:a16="http://schemas.microsoft.com/office/drawing/2014/main" id="{85C820DE-38A0-4AD2-9C6D-0BD895CD91FD}"/>
              </a:ext>
            </a:extLst>
          </p:cNvPr>
          <p:cNvSpPr>
            <a:spLocks noGrp="1"/>
          </p:cNvSpPr>
          <p:nvPr>
            <p:ph type="ftr" sz="quarter" idx="11"/>
          </p:nvPr>
        </p:nvSpPr>
        <p:spPr>
          <a:xfrm>
            <a:off x="2914650" y="6356350"/>
            <a:ext cx="6343650"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A720F59B-2743-4B91-B358-BD557412C5D4}"/>
              </a:ext>
            </a:extLst>
          </p:cNvPr>
          <p:cNvSpPr>
            <a:spLocks noGrp="1"/>
          </p:cNvSpPr>
          <p:nvPr>
            <p:ph type="sldNum" sz="quarter" idx="12"/>
          </p:nvPr>
        </p:nvSpPr>
        <p:spPr/>
        <p:txBody>
          <a:bodyPr/>
          <a:lstStyle/>
          <a:p>
            <a:fld id="{E194C5CC-14D7-4FCA-82BC-DC6279434BD9}" type="slidenum">
              <a:rPr lang="it-IT" smtClean="0"/>
              <a:t>104</a:t>
            </a:fld>
            <a:endParaRPr lang="it-IT"/>
          </a:p>
        </p:txBody>
      </p:sp>
    </p:spTree>
    <p:extLst>
      <p:ext uri="{BB962C8B-B14F-4D97-AF65-F5344CB8AC3E}">
        <p14:creationId xmlns:p14="http://schemas.microsoft.com/office/powerpoint/2010/main" val="3853510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07A2841-A4B2-4774-A411-F3BC70279192}"/>
              </a:ext>
            </a:extLst>
          </p:cNvPr>
          <p:cNvSpPr>
            <a:spLocks noGrp="1"/>
          </p:cNvSpPr>
          <p:nvPr>
            <p:ph idx="1"/>
          </p:nvPr>
        </p:nvSpPr>
        <p:spPr>
          <a:xfrm>
            <a:off x="838200" y="1073426"/>
            <a:ext cx="10515600" cy="5103537"/>
          </a:xfrm>
        </p:spPr>
        <p:txBody>
          <a:bodyPr/>
          <a:lstStyle/>
          <a:p>
            <a:pPr marL="0" indent="0">
              <a:buNone/>
            </a:pPr>
            <a:endParaRPr lang="it-IT" sz="1800" dirty="0">
              <a:latin typeface="Bookman Old Style" panose="02050604050505020204" pitchFamily="18" charset="0"/>
            </a:endParaRPr>
          </a:p>
          <a:p>
            <a:pPr marL="0" indent="0">
              <a:buNone/>
            </a:pPr>
            <a:endParaRPr lang="it-IT" sz="1800" dirty="0">
              <a:latin typeface="Bookman Old Style" panose="02050604050505020204" pitchFamily="18" charset="0"/>
            </a:endParaRPr>
          </a:p>
          <a:p>
            <a:pPr marL="0" indent="0">
              <a:buNone/>
            </a:pPr>
            <a:endParaRPr lang="it-IT" sz="1800" dirty="0">
              <a:latin typeface="Bookman Old Style" panose="02050604050505020204" pitchFamily="18" charset="0"/>
            </a:endParaRPr>
          </a:p>
          <a:p>
            <a:pPr marL="0" indent="0">
              <a:buNone/>
            </a:pPr>
            <a:endParaRPr lang="it-IT" dirty="0">
              <a:latin typeface="Bookman Old Style" panose="02050604050505020204" pitchFamily="18" charset="0"/>
            </a:endParaRPr>
          </a:p>
          <a:p>
            <a:pPr marL="0" indent="0" algn="ctr">
              <a:buNone/>
            </a:pPr>
            <a:endParaRPr lang="it-IT" dirty="0">
              <a:solidFill>
                <a:srgbClr val="000099"/>
              </a:solidFill>
              <a:latin typeface="Bookman Old Style" panose="02050604050505020204" pitchFamily="18" charset="0"/>
            </a:endParaRPr>
          </a:p>
          <a:p>
            <a:pPr marL="0" indent="0" algn="ctr">
              <a:buNone/>
            </a:pPr>
            <a:r>
              <a:rPr lang="it-IT" dirty="0">
                <a:solidFill>
                  <a:srgbClr val="000099"/>
                </a:solidFill>
                <a:latin typeface="Bookman Old Style" panose="02050604050505020204" pitchFamily="18" charset="0"/>
              </a:rPr>
              <a:t>IL RUOLO DELLA CORTE DEI CONTI</a:t>
            </a:r>
          </a:p>
        </p:txBody>
      </p:sp>
      <p:sp>
        <p:nvSpPr>
          <p:cNvPr id="5" name="Segnaposto piè di pagina 4">
            <a:extLst>
              <a:ext uri="{FF2B5EF4-FFF2-40B4-BE49-F238E27FC236}">
                <a16:creationId xmlns:a16="http://schemas.microsoft.com/office/drawing/2014/main" id="{FB1C4AC8-914C-49F3-B4C8-09FF1BA77AAE}"/>
              </a:ext>
            </a:extLst>
          </p:cNvPr>
          <p:cNvSpPr>
            <a:spLocks noGrp="1"/>
          </p:cNvSpPr>
          <p:nvPr>
            <p:ph type="ftr" sz="quarter" idx="11"/>
          </p:nvPr>
        </p:nvSpPr>
        <p:spPr>
          <a:xfrm>
            <a:off x="3143249" y="6356350"/>
            <a:ext cx="6772275"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62B0F5B3-1D1B-4FA4-9460-A23F90C7C5A1}"/>
              </a:ext>
            </a:extLst>
          </p:cNvPr>
          <p:cNvSpPr>
            <a:spLocks noGrp="1"/>
          </p:cNvSpPr>
          <p:nvPr>
            <p:ph type="sldNum" sz="quarter" idx="12"/>
          </p:nvPr>
        </p:nvSpPr>
        <p:spPr/>
        <p:txBody>
          <a:bodyPr/>
          <a:lstStyle/>
          <a:p>
            <a:fld id="{E194C5CC-14D7-4FCA-82BC-DC6279434BD9}" type="slidenum">
              <a:rPr lang="it-IT" smtClean="0"/>
              <a:t>105</a:t>
            </a:fld>
            <a:endParaRPr lang="it-IT"/>
          </a:p>
        </p:txBody>
      </p:sp>
    </p:spTree>
    <p:extLst>
      <p:ext uri="{BB962C8B-B14F-4D97-AF65-F5344CB8AC3E}">
        <p14:creationId xmlns:p14="http://schemas.microsoft.com/office/powerpoint/2010/main" val="15510605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F14B24-BF8E-4C11-99AC-F75F006682E0}"/>
              </a:ext>
            </a:extLst>
          </p:cNvPr>
          <p:cNvSpPr>
            <a:spLocks noGrp="1"/>
          </p:cNvSpPr>
          <p:nvPr>
            <p:ph type="title"/>
          </p:nvPr>
        </p:nvSpPr>
        <p:spPr>
          <a:xfrm>
            <a:off x="838200" y="136525"/>
            <a:ext cx="10515600" cy="544513"/>
          </a:xfrm>
        </p:spPr>
        <p:txBody>
          <a:bodyPr>
            <a:normAutofit/>
          </a:bodyPr>
          <a:lstStyle/>
          <a:p>
            <a:r>
              <a:rPr lang="it-IT" sz="2200" b="1" i="1" dirty="0">
                <a:solidFill>
                  <a:srgbClr val="000099"/>
                </a:solidFill>
                <a:latin typeface="Bookman Old Style" panose="02050604050505020204" pitchFamily="18" charset="0"/>
              </a:rPr>
              <a:t>Il ruolo della Corte dei conti</a:t>
            </a:r>
            <a:endParaRPr lang="it-IT" dirty="0"/>
          </a:p>
        </p:txBody>
      </p:sp>
      <p:sp>
        <p:nvSpPr>
          <p:cNvPr id="3" name="Segnaposto contenuto 2">
            <a:extLst>
              <a:ext uri="{FF2B5EF4-FFF2-40B4-BE49-F238E27FC236}">
                <a16:creationId xmlns:a16="http://schemas.microsoft.com/office/drawing/2014/main" id="{4E55DF3F-6FEC-4CE2-99AE-226CDD4F3756}"/>
              </a:ext>
            </a:extLst>
          </p:cNvPr>
          <p:cNvSpPr>
            <a:spLocks noGrp="1"/>
          </p:cNvSpPr>
          <p:nvPr>
            <p:ph idx="1"/>
          </p:nvPr>
        </p:nvSpPr>
        <p:spPr>
          <a:xfrm>
            <a:off x="838200" y="808383"/>
            <a:ext cx="10515600" cy="5368580"/>
          </a:xfrm>
        </p:spPr>
        <p:txBody>
          <a:bodyPr>
            <a:normAutofit fontScale="92500" lnSpcReduction="10000"/>
          </a:bodyPr>
          <a:lstStyle/>
          <a:p>
            <a:pPr marL="0" indent="0" algn="just">
              <a:buNone/>
            </a:pPr>
            <a:r>
              <a:rPr lang="it-IT" sz="1800" dirty="0">
                <a:latin typeface="Bookman Old Style" panose="02050604050505020204" pitchFamily="18" charset="0"/>
              </a:rPr>
              <a:t>Il ruolo della Corte dei conti è stato di recente potenziato con interventi legislativi, ampliandone i poteri </a:t>
            </a:r>
            <a:r>
              <a:rPr lang="it-IT" sz="1800" b="1" dirty="0">
                <a:latin typeface="Bookman Old Style" panose="02050604050505020204" pitchFamily="18" charset="0"/>
              </a:rPr>
              <a:t>preventivi</a:t>
            </a:r>
            <a:r>
              <a:rPr lang="it-IT" sz="1800" dirty="0">
                <a:latin typeface="Bookman Old Style" panose="02050604050505020204" pitchFamily="18" charset="0"/>
              </a:rPr>
              <a:t> e </a:t>
            </a:r>
            <a:r>
              <a:rPr lang="it-IT" sz="1800" b="1" dirty="0">
                <a:latin typeface="Bookman Old Style" panose="02050604050505020204" pitchFamily="18" charset="0"/>
              </a:rPr>
              <a:t>repressivi</a:t>
            </a:r>
            <a:r>
              <a:rPr lang="it-IT" sz="1800" dirty="0">
                <a:latin typeface="Bookman Old Style" panose="02050604050505020204" pitchFamily="18" charset="0"/>
              </a:rPr>
              <a:t>.</a:t>
            </a:r>
          </a:p>
          <a:p>
            <a:pPr marL="0" indent="0" algn="just">
              <a:buNone/>
            </a:pPr>
            <a:r>
              <a:rPr lang="it-IT" sz="1800" b="1" dirty="0">
                <a:solidFill>
                  <a:srgbClr val="C00000"/>
                </a:solidFill>
                <a:latin typeface="Bookman Old Style" panose="02050604050505020204" pitchFamily="18" charset="0"/>
              </a:rPr>
              <a:t>Poteri preventivi</a:t>
            </a:r>
          </a:p>
          <a:p>
            <a:pPr marL="0" indent="0" algn="just">
              <a:buNone/>
            </a:pPr>
            <a:r>
              <a:rPr lang="it-IT" sz="1800" dirty="0">
                <a:latin typeface="Bookman Old Style" panose="02050604050505020204" pitchFamily="18" charset="0"/>
              </a:rPr>
              <a:t>Come già visto in occasione del PRFP, </a:t>
            </a:r>
            <a:r>
              <a:rPr lang="it-IT" sz="1800" dirty="0">
                <a:solidFill>
                  <a:srgbClr val="000099"/>
                </a:solidFill>
                <a:latin typeface="Bookman Old Style" panose="02050604050505020204" pitchFamily="18" charset="0"/>
              </a:rPr>
              <a:t>l’art. 6, comma 2, del </a:t>
            </a:r>
            <a:r>
              <a:rPr lang="it-IT" sz="1800" dirty="0" err="1">
                <a:solidFill>
                  <a:srgbClr val="000099"/>
                </a:solidFill>
                <a:latin typeface="Bookman Old Style" panose="02050604050505020204" pitchFamily="18" charset="0"/>
              </a:rPr>
              <a:t>D,Lgs</a:t>
            </a:r>
            <a:r>
              <a:rPr lang="it-IT" sz="1800" dirty="0">
                <a:solidFill>
                  <a:srgbClr val="000099"/>
                </a:solidFill>
                <a:latin typeface="Bookman Old Style" panose="02050604050505020204" pitchFamily="18" charset="0"/>
              </a:rPr>
              <a:t>. 149/2011 </a:t>
            </a:r>
            <a:r>
              <a:rPr lang="it-IT" sz="1800" dirty="0">
                <a:latin typeface="Bookman Old Style" panose="02050604050505020204" pitchFamily="18" charset="0"/>
              </a:rPr>
              <a:t>assegna alle sezioni regionali di controllo della Corte dei conti il compito di </a:t>
            </a:r>
            <a:r>
              <a:rPr lang="it-IT" sz="1800" dirty="0">
                <a:solidFill>
                  <a:srgbClr val="000099"/>
                </a:solidFill>
                <a:latin typeface="Bookman Old Style" panose="02050604050505020204" pitchFamily="18" charset="0"/>
              </a:rPr>
              <a:t>verificare l’esistenza di eventuali comportamenti difformi alla sana gestione finanziaria</a:t>
            </a:r>
            <a:r>
              <a:rPr lang="it-IT" sz="1800" dirty="0">
                <a:latin typeface="Bookman Old Style" panose="02050604050505020204" pitchFamily="18" charset="0"/>
              </a:rPr>
              <a:t> o di </a:t>
            </a:r>
            <a:r>
              <a:rPr lang="it-IT" sz="1800" dirty="0">
                <a:solidFill>
                  <a:srgbClr val="000099"/>
                </a:solidFill>
                <a:latin typeface="Bookman Old Style" panose="02050604050505020204" pitchFamily="18" charset="0"/>
              </a:rPr>
              <a:t>violazione degli obiettivi di finanza pubblica</a:t>
            </a:r>
            <a:r>
              <a:rPr lang="it-IT" sz="1800" dirty="0">
                <a:latin typeface="Bookman Old Style" panose="02050604050505020204" pitchFamily="18" charset="0"/>
              </a:rPr>
              <a:t> o, ancora, di </a:t>
            </a:r>
            <a:r>
              <a:rPr lang="it-IT" sz="1800" dirty="0">
                <a:solidFill>
                  <a:srgbClr val="000099"/>
                </a:solidFill>
                <a:latin typeface="Bookman Old Style" panose="02050604050505020204" pitchFamily="18" charset="0"/>
              </a:rPr>
              <a:t>irregolarità o di squilibri strutturali del bilancio in grado di provocarne il dissesto finanziario</a:t>
            </a:r>
            <a:r>
              <a:rPr lang="it-IT" sz="1800" dirty="0">
                <a:latin typeface="Bookman Old Style" panose="02050604050505020204" pitchFamily="18" charset="0"/>
              </a:rPr>
              <a:t> e di segnalare, quindi, all’ente le misure da adottare, entro un congruo termine, per il ripristino degli equilibri di bilancio. </a:t>
            </a:r>
          </a:p>
          <a:p>
            <a:pPr marL="0" indent="0" algn="just">
              <a:buNone/>
            </a:pPr>
            <a:r>
              <a:rPr lang="it-IT" sz="1500" dirty="0">
                <a:latin typeface="Bookman Old Style" panose="02050604050505020204" pitchFamily="18" charset="0"/>
              </a:rPr>
              <a:t>Se l’Ente non dovesse adempiere, la Corte dei conti trasmette gli atti alla </a:t>
            </a:r>
            <a:r>
              <a:rPr lang="it-IT" sz="1500" i="1" dirty="0">
                <a:latin typeface="Bookman Old Style" panose="02050604050505020204" pitchFamily="18" charset="0"/>
              </a:rPr>
              <a:t>Conferenza permanente per il coordinamento della finanza pubblica</a:t>
            </a:r>
            <a:r>
              <a:rPr lang="it-IT" sz="1500" dirty="0">
                <a:latin typeface="Bookman Old Style" panose="02050604050505020204" pitchFamily="18" charset="0"/>
              </a:rPr>
              <a:t> e al </a:t>
            </a:r>
            <a:r>
              <a:rPr lang="it-IT" sz="1500" i="1" dirty="0">
                <a:latin typeface="Bookman Old Style" panose="02050604050505020204" pitchFamily="18" charset="0"/>
              </a:rPr>
              <a:t>Prefetto,</a:t>
            </a:r>
            <a:r>
              <a:rPr lang="it-IT" sz="1500" dirty="0">
                <a:latin typeface="Bookman Old Style" panose="02050604050505020204" pitchFamily="18" charset="0"/>
              </a:rPr>
              <a:t> il quale assegna al Consiglio un termine non superiore a venti giorni per deliberare il dissesto. Se il Consiglio non provvede nei termini assegnati, il Prefetto nomina un commissario </a:t>
            </a:r>
            <a:r>
              <a:rPr lang="it-IT" sz="1500" i="1" dirty="0">
                <a:latin typeface="Bookman Old Style" panose="02050604050505020204" pitchFamily="18" charset="0"/>
              </a:rPr>
              <a:t>ad acta </a:t>
            </a:r>
            <a:r>
              <a:rPr lang="it-IT" sz="1500" dirty="0">
                <a:latin typeface="Bookman Old Style" panose="02050604050505020204" pitchFamily="18" charset="0"/>
              </a:rPr>
              <a:t>con il compito di deliberare il dissesto ed avviare lo scioglimento del Consiglio ai sensi dell’art. 141 del T.U.E.L.</a:t>
            </a:r>
          </a:p>
          <a:p>
            <a:pPr marL="0" lvl="0" indent="0" algn="just">
              <a:buNone/>
            </a:pPr>
            <a:r>
              <a:rPr lang="it-IT" sz="1800" b="1" dirty="0">
                <a:solidFill>
                  <a:srgbClr val="C00000"/>
                </a:solidFill>
                <a:latin typeface="Bookman Old Style" panose="02050604050505020204" pitchFamily="18" charset="0"/>
              </a:rPr>
              <a:t>Poteri repressivi</a:t>
            </a:r>
          </a:p>
          <a:p>
            <a:pPr marL="0" lvl="0" indent="0" algn="just">
              <a:buNone/>
            </a:pPr>
            <a:r>
              <a:rPr lang="it-IT" sz="1800" dirty="0">
                <a:latin typeface="Bookman Old Style" panose="02050604050505020204" pitchFamily="18" charset="0"/>
              </a:rPr>
              <a:t>Il </a:t>
            </a:r>
            <a:r>
              <a:rPr lang="it-IT" sz="1800" b="1" dirty="0">
                <a:latin typeface="Bookman Old Style" panose="02050604050505020204" pitchFamily="18" charset="0"/>
              </a:rPr>
              <a:t>D.L. 174/2012</a:t>
            </a:r>
            <a:r>
              <a:rPr lang="it-IT" sz="1800" dirty="0">
                <a:latin typeface="Bookman Old Style" panose="02050604050505020204" pitchFamily="18" charset="0"/>
              </a:rPr>
              <a:t>, modificando il comma 5 e introducendo il comma 5bis, all’art. 248 del T.U.E.L. dispone che gli amministratori che la Corte dei conti ha riconosciuto, anche in primo grado, responsabili di aver contribuito con condotte, dolose o gravemente colpose, sia omissive che commissive, al verificarsi del dissesto finanziario, non possono ricoprire, per un periodo di dieci anni, incarichi di assessore, di revisore dei conti di enti locali e di rappresentante di enti locali presso altri enti, istituzioni ed organismi pubblici e privati.</a:t>
            </a:r>
          </a:p>
          <a:p>
            <a:pPr marL="0" lvl="0" indent="0" algn="r">
              <a:buNone/>
            </a:pPr>
            <a:r>
              <a:rPr lang="it-IT" sz="1800" i="1" dirty="0">
                <a:solidFill>
                  <a:srgbClr val="C00000"/>
                </a:solidFill>
                <a:latin typeface="Bookman Old Style" panose="02050604050505020204" pitchFamily="18" charset="0"/>
              </a:rPr>
              <a:t>continua…….</a:t>
            </a:r>
          </a:p>
          <a:p>
            <a:pPr marL="0" indent="0" algn="just">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7FF9E2D7-34D3-4F12-8188-1FC6804524F4}"/>
              </a:ext>
            </a:extLst>
          </p:cNvPr>
          <p:cNvSpPr>
            <a:spLocks noGrp="1"/>
          </p:cNvSpPr>
          <p:nvPr>
            <p:ph type="ftr" sz="quarter" idx="11"/>
          </p:nvPr>
        </p:nvSpPr>
        <p:spPr>
          <a:xfrm>
            <a:off x="2643188" y="6356350"/>
            <a:ext cx="5510212"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789BDB4B-8F3D-4C9A-8156-87D0065EE90A}"/>
              </a:ext>
            </a:extLst>
          </p:cNvPr>
          <p:cNvSpPr>
            <a:spLocks noGrp="1"/>
          </p:cNvSpPr>
          <p:nvPr>
            <p:ph type="sldNum" sz="quarter" idx="12"/>
          </p:nvPr>
        </p:nvSpPr>
        <p:spPr/>
        <p:txBody>
          <a:bodyPr/>
          <a:lstStyle/>
          <a:p>
            <a:fld id="{E194C5CC-14D7-4FCA-82BC-DC6279434BD9}" type="slidenum">
              <a:rPr lang="it-IT" smtClean="0"/>
              <a:t>106</a:t>
            </a:fld>
            <a:endParaRPr lang="it-IT"/>
          </a:p>
        </p:txBody>
      </p:sp>
    </p:spTree>
    <p:extLst>
      <p:ext uri="{BB962C8B-B14F-4D97-AF65-F5344CB8AC3E}">
        <p14:creationId xmlns:p14="http://schemas.microsoft.com/office/powerpoint/2010/main" val="5827906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03B9D0-9B22-4949-B644-389AD4C05ABD}"/>
              </a:ext>
            </a:extLst>
          </p:cNvPr>
          <p:cNvSpPr>
            <a:spLocks noGrp="1"/>
          </p:cNvSpPr>
          <p:nvPr>
            <p:ph type="title"/>
          </p:nvPr>
        </p:nvSpPr>
        <p:spPr>
          <a:xfrm>
            <a:off x="838200" y="365126"/>
            <a:ext cx="10515600" cy="748058"/>
          </a:xfrm>
        </p:spPr>
        <p:txBody>
          <a:bodyPr/>
          <a:lstStyle/>
          <a:p>
            <a:r>
              <a:rPr lang="it-IT" sz="2200" b="1" i="1" dirty="0">
                <a:solidFill>
                  <a:srgbClr val="000099"/>
                </a:solidFill>
                <a:latin typeface="Bookman Old Style" panose="02050604050505020204" pitchFamily="18" charset="0"/>
              </a:rPr>
              <a:t>Il ruolo della Corte dei conti </a:t>
            </a:r>
            <a:endParaRPr lang="it-IT" dirty="0"/>
          </a:p>
        </p:txBody>
      </p:sp>
      <p:sp>
        <p:nvSpPr>
          <p:cNvPr id="3" name="Segnaposto contenuto 2">
            <a:extLst>
              <a:ext uri="{FF2B5EF4-FFF2-40B4-BE49-F238E27FC236}">
                <a16:creationId xmlns:a16="http://schemas.microsoft.com/office/drawing/2014/main" id="{A4868629-A9FF-42FF-AB27-F4C38332C86B}"/>
              </a:ext>
            </a:extLst>
          </p:cNvPr>
          <p:cNvSpPr>
            <a:spLocks noGrp="1"/>
          </p:cNvSpPr>
          <p:nvPr>
            <p:ph idx="1"/>
          </p:nvPr>
        </p:nvSpPr>
        <p:spPr>
          <a:xfrm>
            <a:off x="838200" y="980662"/>
            <a:ext cx="10515600" cy="5196302"/>
          </a:xfrm>
        </p:spPr>
        <p:txBody>
          <a:bodyPr>
            <a:normAutofit/>
          </a:bodyPr>
          <a:lstStyle/>
          <a:p>
            <a:pPr marL="0" indent="0" algn="just">
              <a:buNone/>
            </a:pPr>
            <a:r>
              <a:rPr lang="it-IT" sz="1800" dirty="0">
                <a:latin typeface="Bookman Old Style" panose="02050604050505020204" pitchFamily="18" charset="0"/>
              </a:rPr>
              <a:t>I </a:t>
            </a:r>
            <a:r>
              <a:rPr lang="it-IT" sz="1800" dirty="0">
                <a:solidFill>
                  <a:srgbClr val="C00000"/>
                </a:solidFill>
                <a:latin typeface="Bookman Old Style" panose="02050604050505020204" pitchFamily="18" charset="0"/>
              </a:rPr>
              <a:t>sindaci</a:t>
            </a:r>
            <a:r>
              <a:rPr lang="it-IT" sz="1800" dirty="0">
                <a:latin typeface="Bookman Old Style" panose="02050604050505020204" pitchFamily="18" charset="0"/>
              </a:rPr>
              <a:t> e i </a:t>
            </a:r>
            <a:r>
              <a:rPr lang="it-IT" sz="1800" dirty="0">
                <a:solidFill>
                  <a:srgbClr val="C00000"/>
                </a:solidFill>
                <a:latin typeface="Bookman Old Style" panose="02050604050505020204" pitchFamily="18" charset="0"/>
              </a:rPr>
              <a:t>presidenti di Provincia </a:t>
            </a:r>
            <a:r>
              <a:rPr lang="it-IT" sz="1800" dirty="0">
                <a:latin typeface="Bookman Old Style" panose="02050604050505020204" pitchFamily="18" charset="0"/>
              </a:rPr>
              <a:t>ritenuti responsabili ai sensi del periodo precedente, inoltre, non sono candidabili, per un periodo di </a:t>
            </a:r>
            <a:r>
              <a:rPr lang="it-IT" sz="1800" dirty="0">
                <a:solidFill>
                  <a:srgbClr val="C00000"/>
                </a:solidFill>
                <a:latin typeface="Bookman Old Style" panose="02050604050505020204" pitchFamily="18" charset="0"/>
              </a:rPr>
              <a:t>dieci anni</a:t>
            </a:r>
            <a:r>
              <a:rPr lang="it-IT" sz="1800" dirty="0">
                <a:latin typeface="Bookman Old Style" panose="02050604050505020204" pitchFamily="18" charset="0"/>
              </a:rPr>
              <a:t>, alle cariche di sindaco, di presidente di Provincia, di presidente di Giunta regionale, nonché di membro dei consigli comunali, dei consigli provinciali, delle assemblee e dei consigli regionali, del Parlamento e del Parlamento europeo.</a:t>
            </a:r>
          </a:p>
          <a:p>
            <a:pPr marL="0" indent="0" algn="just">
              <a:buNone/>
            </a:pPr>
            <a:r>
              <a:rPr lang="it-IT" sz="1800" dirty="0">
                <a:latin typeface="Bookman Old Style" panose="02050604050505020204" pitchFamily="18" charset="0"/>
              </a:rPr>
              <a:t>Non possono, altresì, ricoprire per un periodo di tempo di dieci anni la carica di assessore comunale, provinciale o regionale Né alcuna carica in enti vigilati o partecipati da enti pubblici. Ai medesimi soggetti, se ritenuti responsabili, le sezioni giurisdizionali regionali della Corte dei conti irrogano una </a:t>
            </a:r>
            <a:r>
              <a:rPr lang="it-IT" sz="1800" u="sng" dirty="0">
                <a:solidFill>
                  <a:srgbClr val="C00000"/>
                </a:solidFill>
                <a:latin typeface="Bookman Old Style" panose="02050604050505020204" pitchFamily="18" charset="0"/>
              </a:rPr>
              <a:t>sanzione pecuniaria variabile da cinque a venti volte la retribuzione mensile.</a:t>
            </a:r>
          </a:p>
          <a:p>
            <a:pPr marL="0" indent="0" algn="just">
              <a:buNone/>
            </a:pPr>
            <a:endParaRPr lang="it-IT" sz="1800" u="sng" dirty="0">
              <a:solidFill>
                <a:srgbClr val="C00000"/>
              </a:solidFill>
              <a:latin typeface="Bookman Old Style" panose="02050604050505020204" pitchFamily="18" charset="0"/>
            </a:endParaRPr>
          </a:p>
          <a:p>
            <a:pPr marL="0" indent="0" algn="just">
              <a:buNone/>
            </a:pPr>
            <a:r>
              <a:rPr lang="it-IT" sz="1800" b="1" u="sng" dirty="0">
                <a:solidFill>
                  <a:srgbClr val="C00000"/>
                </a:solidFill>
                <a:latin typeface="Bookman Old Style" panose="02050604050505020204" pitchFamily="18" charset="0"/>
              </a:rPr>
              <a:t>Sanzioni per i revisori</a:t>
            </a:r>
          </a:p>
          <a:p>
            <a:pPr marL="0" indent="0" algn="just">
              <a:buNone/>
            </a:pPr>
            <a:r>
              <a:rPr lang="it-IT" sz="1800" u="sng" dirty="0">
                <a:latin typeface="Bookman Old Style" panose="02050604050505020204" pitchFamily="18" charset="0"/>
              </a:rPr>
              <a:t>Qualora, a seguito della dichiarazione di dissesto, la Corte dei conti accerti gravi responsabilità nello svolgimento dell’attività del Collegio dei revisori, o </a:t>
            </a:r>
            <a:r>
              <a:rPr lang="it-IT" sz="1800" u="sng" dirty="0">
                <a:solidFill>
                  <a:srgbClr val="C00000"/>
                </a:solidFill>
                <a:latin typeface="Bookman Old Style" panose="02050604050505020204" pitchFamily="18" charset="0"/>
              </a:rPr>
              <a:t>ritardata o mancata comunicazione</a:t>
            </a:r>
            <a:r>
              <a:rPr lang="it-IT" sz="1800" u="sng" dirty="0">
                <a:latin typeface="Bookman Old Style" panose="02050604050505020204" pitchFamily="18" charset="0"/>
              </a:rPr>
              <a:t>, secondo le normative vigenti, delle informazioni, i componenti del collegio riconosciuti responsabili in sede di giudizio della predetta Corte non possono essere nominati nel Collegio dei revisori degli enti locali e degli enti ed organismi agli stessi riconducibili fino a dieci anni, in funzione della gravità accertata</a:t>
            </a:r>
            <a:r>
              <a:rPr lang="it-IT" sz="1800" dirty="0">
                <a:latin typeface="Bookman Old Style" panose="02050604050505020204" pitchFamily="18" charset="0"/>
              </a:rPr>
              <a:t>.</a:t>
            </a:r>
          </a:p>
        </p:txBody>
      </p:sp>
      <p:sp>
        <p:nvSpPr>
          <p:cNvPr id="5" name="Segnaposto piè di pagina 4">
            <a:extLst>
              <a:ext uri="{FF2B5EF4-FFF2-40B4-BE49-F238E27FC236}">
                <a16:creationId xmlns:a16="http://schemas.microsoft.com/office/drawing/2014/main" id="{4E7D3718-A677-46D0-ADA8-1B6D8A3940AC}"/>
              </a:ext>
            </a:extLst>
          </p:cNvPr>
          <p:cNvSpPr>
            <a:spLocks noGrp="1"/>
          </p:cNvSpPr>
          <p:nvPr>
            <p:ph type="ftr" sz="quarter" idx="11"/>
          </p:nvPr>
        </p:nvSpPr>
        <p:spPr>
          <a:xfrm>
            <a:off x="2657475" y="6356350"/>
            <a:ext cx="5495925"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55C66EF3-3E8A-4ED1-BB8B-1788439C4305}"/>
              </a:ext>
            </a:extLst>
          </p:cNvPr>
          <p:cNvSpPr>
            <a:spLocks noGrp="1"/>
          </p:cNvSpPr>
          <p:nvPr>
            <p:ph type="sldNum" sz="quarter" idx="12"/>
          </p:nvPr>
        </p:nvSpPr>
        <p:spPr/>
        <p:txBody>
          <a:bodyPr/>
          <a:lstStyle/>
          <a:p>
            <a:fld id="{E194C5CC-14D7-4FCA-82BC-DC6279434BD9}" type="slidenum">
              <a:rPr lang="it-IT" smtClean="0"/>
              <a:t>107</a:t>
            </a:fld>
            <a:endParaRPr lang="it-IT"/>
          </a:p>
        </p:txBody>
      </p:sp>
    </p:spTree>
    <p:extLst>
      <p:ext uri="{BB962C8B-B14F-4D97-AF65-F5344CB8AC3E}">
        <p14:creationId xmlns:p14="http://schemas.microsoft.com/office/powerpoint/2010/main" val="14221814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07A2841-A4B2-4774-A411-F3BC70279192}"/>
              </a:ext>
            </a:extLst>
          </p:cNvPr>
          <p:cNvSpPr>
            <a:spLocks noGrp="1"/>
          </p:cNvSpPr>
          <p:nvPr>
            <p:ph idx="1"/>
          </p:nvPr>
        </p:nvSpPr>
        <p:spPr>
          <a:xfrm>
            <a:off x="838200" y="1073426"/>
            <a:ext cx="10515600" cy="5103537"/>
          </a:xfrm>
        </p:spPr>
        <p:txBody>
          <a:bodyPr/>
          <a:lstStyle/>
          <a:p>
            <a:pPr marL="0" indent="0">
              <a:buNone/>
            </a:pPr>
            <a:endParaRPr lang="it-IT" sz="1800" dirty="0">
              <a:latin typeface="Bookman Old Style" panose="02050604050505020204" pitchFamily="18" charset="0"/>
            </a:endParaRPr>
          </a:p>
          <a:p>
            <a:pPr marL="0" indent="0">
              <a:buNone/>
            </a:pPr>
            <a:endParaRPr lang="it-IT" sz="1800" dirty="0">
              <a:latin typeface="Bookman Old Style" panose="02050604050505020204" pitchFamily="18" charset="0"/>
            </a:endParaRPr>
          </a:p>
          <a:p>
            <a:pPr marL="0" indent="0">
              <a:buNone/>
            </a:pPr>
            <a:endParaRPr lang="it-IT" sz="1800" dirty="0">
              <a:latin typeface="Bookman Old Style" panose="02050604050505020204" pitchFamily="18" charset="0"/>
            </a:endParaRPr>
          </a:p>
          <a:p>
            <a:pPr marL="0" indent="0">
              <a:buNone/>
            </a:pPr>
            <a:endParaRPr lang="it-IT" dirty="0">
              <a:latin typeface="Bookman Old Style" panose="02050604050505020204" pitchFamily="18" charset="0"/>
            </a:endParaRPr>
          </a:p>
          <a:p>
            <a:pPr marL="0" indent="0">
              <a:buNone/>
            </a:pPr>
            <a:endParaRPr lang="it-IT" dirty="0">
              <a:latin typeface="Bookman Old Style" panose="02050604050505020204" pitchFamily="18" charset="0"/>
            </a:endParaRPr>
          </a:p>
          <a:p>
            <a:pPr marL="0" indent="0" algn="ctr">
              <a:buNone/>
            </a:pPr>
            <a:r>
              <a:rPr lang="it-IT" dirty="0">
                <a:solidFill>
                  <a:srgbClr val="000099"/>
                </a:solidFill>
                <a:latin typeface="Bookman Old Style" panose="02050604050505020204" pitchFamily="18" charset="0"/>
              </a:rPr>
              <a:t>GESTIONE DEL BILANCIO DURANTE LA PROCEDURA</a:t>
            </a:r>
          </a:p>
        </p:txBody>
      </p:sp>
      <p:sp>
        <p:nvSpPr>
          <p:cNvPr id="5" name="Segnaposto piè di pagina 4">
            <a:extLst>
              <a:ext uri="{FF2B5EF4-FFF2-40B4-BE49-F238E27FC236}">
                <a16:creationId xmlns:a16="http://schemas.microsoft.com/office/drawing/2014/main" id="{FB1C4AC8-914C-49F3-B4C8-09FF1BA77AAE}"/>
              </a:ext>
            </a:extLst>
          </p:cNvPr>
          <p:cNvSpPr>
            <a:spLocks noGrp="1"/>
          </p:cNvSpPr>
          <p:nvPr>
            <p:ph type="ftr" sz="quarter" idx="11"/>
          </p:nvPr>
        </p:nvSpPr>
        <p:spPr>
          <a:xfrm>
            <a:off x="2486025" y="6356350"/>
            <a:ext cx="5667375" cy="365125"/>
          </a:xfrm>
        </p:spPr>
        <p:txBody>
          <a:bodyPr/>
          <a:lstStyle/>
          <a:p>
            <a:r>
              <a:rPr lang="it-IT"/>
              <a:t>Dott. Paolo Longoni - ottobre 2022</a:t>
            </a:r>
          </a:p>
        </p:txBody>
      </p:sp>
      <p:sp>
        <p:nvSpPr>
          <p:cNvPr id="6" name="Segnaposto numero diapositiva 5">
            <a:extLst>
              <a:ext uri="{FF2B5EF4-FFF2-40B4-BE49-F238E27FC236}">
                <a16:creationId xmlns:a16="http://schemas.microsoft.com/office/drawing/2014/main" id="{6CDC0D5D-00A3-417D-937D-D7717B348A41}"/>
              </a:ext>
            </a:extLst>
          </p:cNvPr>
          <p:cNvSpPr>
            <a:spLocks noGrp="1"/>
          </p:cNvSpPr>
          <p:nvPr>
            <p:ph type="sldNum" sz="quarter" idx="12"/>
          </p:nvPr>
        </p:nvSpPr>
        <p:spPr/>
        <p:txBody>
          <a:bodyPr/>
          <a:lstStyle/>
          <a:p>
            <a:fld id="{E194C5CC-14D7-4FCA-82BC-DC6279434BD9}" type="slidenum">
              <a:rPr lang="it-IT" smtClean="0"/>
              <a:t>108</a:t>
            </a:fld>
            <a:endParaRPr lang="it-IT"/>
          </a:p>
        </p:txBody>
      </p:sp>
    </p:spTree>
    <p:extLst>
      <p:ext uri="{BB962C8B-B14F-4D97-AF65-F5344CB8AC3E}">
        <p14:creationId xmlns:p14="http://schemas.microsoft.com/office/powerpoint/2010/main" val="39771672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FFCDFF-09F8-4933-B163-BCDC234B73D6}"/>
              </a:ext>
            </a:extLst>
          </p:cNvPr>
          <p:cNvSpPr>
            <a:spLocks noGrp="1"/>
          </p:cNvSpPr>
          <p:nvPr>
            <p:ph type="title"/>
          </p:nvPr>
        </p:nvSpPr>
        <p:spPr>
          <a:xfrm>
            <a:off x="838200" y="365126"/>
            <a:ext cx="10515600" cy="509518"/>
          </a:xfrm>
        </p:spPr>
        <p:txBody>
          <a:bodyPr/>
          <a:lstStyle/>
          <a:p>
            <a:r>
              <a:rPr lang="it-IT" sz="2200" b="1" i="1" dirty="0">
                <a:solidFill>
                  <a:srgbClr val="000099"/>
                </a:solidFill>
                <a:latin typeface="Bookman Old Style" panose="02050604050505020204" pitchFamily="18" charset="0"/>
              </a:rPr>
              <a:t>La gestione del bilancio durante la procedura</a:t>
            </a:r>
            <a:endParaRPr lang="it-IT" dirty="0"/>
          </a:p>
        </p:txBody>
      </p:sp>
      <p:sp>
        <p:nvSpPr>
          <p:cNvPr id="3" name="Segnaposto contenuto 2">
            <a:extLst>
              <a:ext uri="{FF2B5EF4-FFF2-40B4-BE49-F238E27FC236}">
                <a16:creationId xmlns:a16="http://schemas.microsoft.com/office/drawing/2014/main" id="{AB1F3701-34F4-491A-8EBB-C9C647357C74}"/>
              </a:ext>
            </a:extLst>
          </p:cNvPr>
          <p:cNvSpPr>
            <a:spLocks noGrp="1"/>
          </p:cNvSpPr>
          <p:nvPr>
            <p:ph idx="1"/>
          </p:nvPr>
        </p:nvSpPr>
        <p:spPr>
          <a:xfrm>
            <a:off x="838200" y="1073426"/>
            <a:ext cx="10515600" cy="5103537"/>
          </a:xfrm>
        </p:spPr>
        <p:txBody>
          <a:bodyPr>
            <a:normAutofit fontScale="92500" lnSpcReduction="20000"/>
          </a:bodyPr>
          <a:lstStyle/>
          <a:p>
            <a:pPr marL="0" indent="0">
              <a:buNone/>
            </a:pPr>
            <a:r>
              <a:rPr lang="it-IT" sz="1800" b="1" dirty="0">
                <a:latin typeface="Bookman Old Style" panose="02050604050505020204" pitchFamily="18" charset="0"/>
              </a:rPr>
              <a:t>artt. 250-251 </a:t>
            </a:r>
            <a:r>
              <a:rPr lang="it-IT" sz="1800" b="1" dirty="0" err="1">
                <a:latin typeface="Bookman Old Style" panose="02050604050505020204" pitchFamily="18" charset="0"/>
              </a:rPr>
              <a:t>Tuel</a:t>
            </a:r>
            <a:r>
              <a:rPr lang="it-IT" sz="1800" b="1" dirty="0">
                <a:latin typeface="Bookman Old Style" panose="02050604050505020204" pitchFamily="18" charset="0"/>
              </a:rPr>
              <a:t>.</a:t>
            </a:r>
          </a:p>
          <a:p>
            <a:pPr marL="0" indent="0">
              <a:buNone/>
            </a:pPr>
            <a:endParaRPr lang="it-IT" sz="1800" b="1" dirty="0">
              <a:latin typeface="Bookman Old Style" panose="02050604050505020204" pitchFamily="18" charset="0"/>
            </a:endParaRPr>
          </a:p>
          <a:p>
            <a:pPr marL="0" indent="0" algn="just">
              <a:buNone/>
            </a:pPr>
            <a:r>
              <a:rPr lang="it-IT" sz="1800" dirty="0">
                <a:latin typeface="Bookman Old Style" panose="02050604050505020204" pitchFamily="18" charset="0"/>
              </a:rPr>
              <a:t>Dalla data di deliberazione del dissesto finanziario e sino alla data di approvazione dell'ipotesi di bilancio riequilibrato di cui all'articolo 261 </a:t>
            </a:r>
            <a:r>
              <a:rPr lang="it-IT" sz="1800" dirty="0">
                <a:solidFill>
                  <a:srgbClr val="C00000"/>
                </a:solidFill>
                <a:latin typeface="Bookman Old Style" panose="02050604050505020204" pitchFamily="18" charset="0"/>
              </a:rPr>
              <a:t>l'ente locale non può impegnare per ciascun intervento somme complessivamente superiori a quelle definitivamente previste nell'ultimo bilancio approvato con riferimento all'esercizio in corso</a:t>
            </a:r>
            <a:r>
              <a:rPr lang="it-IT" sz="1800" dirty="0">
                <a:latin typeface="Bookman Old Style" panose="02050604050505020204" pitchFamily="18" charset="0"/>
              </a:rPr>
              <a:t>, </a:t>
            </a:r>
            <a:r>
              <a:rPr lang="it-IT" sz="1800" b="1" dirty="0">
                <a:latin typeface="Bookman Old Style" panose="02050604050505020204" pitchFamily="18" charset="0"/>
              </a:rPr>
              <a:t>comunque nei limiti delle entrate accertate </a:t>
            </a:r>
            <a:r>
              <a:rPr lang="it-IT" sz="1800" dirty="0">
                <a:latin typeface="Bookman Old Style" panose="02050604050505020204" pitchFamily="18" charset="0"/>
              </a:rPr>
              <a:t>(ad eccezioni delle spese imposte obbligatoriamente per legge).</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Inoltre, l’ente deve applicare i principi della buona amministrazione per </a:t>
            </a:r>
            <a:r>
              <a:rPr lang="it-IT" sz="1800" b="1" dirty="0">
                <a:latin typeface="Bookman Old Style" panose="02050604050505020204" pitchFamily="18" charset="0"/>
              </a:rPr>
              <a:t>non aggravare la sua posizione debitoria</a:t>
            </a:r>
            <a:r>
              <a:rPr lang="it-IT" sz="1800" dirty="0">
                <a:latin typeface="Bookman Old Style" panose="02050604050505020204" pitchFamily="18" charset="0"/>
              </a:rPr>
              <a:t> e mantenersi in coerenza con la sua ipotesi di bilancio di riequilibrato.</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Per le </a:t>
            </a:r>
            <a:r>
              <a:rPr lang="it-IT" sz="1800" b="1" dirty="0">
                <a:solidFill>
                  <a:srgbClr val="C00000"/>
                </a:solidFill>
                <a:latin typeface="Bookman Old Style" panose="02050604050505020204" pitchFamily="18" charset="0"/>
              </a:rPr>
              <a:t>spese disposte per legge </a:t>
            </a:r>
            <a:r>
              <a:rPr lang="it-IT" sz="1800" dirty="0">
                <a:latin typeface="Bookman Old Style" panose="02050604050505020204" pitchFamily="18" charset="0"/>
              </a:rPr>
              <a:t>e per quelle correlate ai</a:t>
            </a:r>
            <a:r>
              <a:rPr lang="it-IT" sz="1800" dirty="0">
                <a:solidFill>
                  <a:srgbClr val="C00000"/>
                </a:solidFill>
                <a:latin typeface="Bookman Old Style" panose="02050604050505020204" pitchFamily="18" charset="0"/>
              </a:rPr>
              <a:t> </a:t>
            </a:r>
            <a:r>
              <a:rPr lang="it-IT" sz="1800" b="1" dirty="0">
                <a:solidFill>
                  <a:srgbClr val="C00000"/>
                </a:solidFill>
                <a:latin typeface="Bookman Old Style" panose="02050604050505020204" pitchFamily="18" charset="0"/>
              </a:rPr>
              <a:t>servizi locali indispensabili</a:t>
            </a:r>
            <a:r>
              <a:rPr lang="it-IT" sz="1800" dirty="0">
                <a:latin typeface="Bookman Old Style" panose="02050604050505020204" pitchFamily="18" charset="0"/>
              </a:rPr>
              <a:t>, il Consiglio, laddove individui la mancanza di stanziamenti nell’ultimo bilancio, dovrà individuare gli interventi da effettuare e soprattutto le relative </a:t>
            </a:r>
            <a:r>
              <a:rPr lang="it-IT" sz="1800" u="sng" dirty="0">
                <a:solidFill>
                  <a:srgbClr val="000099"/>
                </a:solidFill>
                <a:latin typeface="Bookman Old Style" panose="02050604050505020204" pitchFamily="18" charset="0"/>
              </a:rPr>
              <a:t>fonti di finanziamento</a:t>
            </a:r>
            <a:r>
              <a:rPr lang="it-IT" sz="1800" dirty="0">
                <a:latin typeface="Bookman Old Style" panose="02050604050505020204" pitchFamily="18" charset="0"/>
              </a:rPr>
              <a:t>.</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I relativi </a:t>
            </a:r>
            <a:r>
              <a:rPr lang="it-IT" sz="1800" b="1" dirty="0">
                <a:solidFill>
                  <a:srgbClr val="C00000"/>
                </a:solidFill>
                <a:latin typeface="Bookman Old Style" panose="02050604050505020204" pitchFamily="18" charset="0"/>
              </a:rPr>
              <a:t>pagamenti</a:t>
            </a:r>
            <a:r>
              <a:rPr lang="it-IT" sz="1800" dirty="0">
                <a:latin typeface="Bookman Old Style" panose="02050604050505020204" pitchFamily="18" charset="0"/>
              </a:rPr>
              <a:t> in conto competenza non possono mensilmente superare </a:t>
            </a:r>
            <a:r>
              <a:rPr lang="it-IT" sz="1800" dirty="0">
                <a:solidFill>
                  <a:srgbClr val="C00000"/>
                </a:solidFill>
                <a:latin typeface="Bookman Old Style" panose="02050604050505020204" pitchFamily="18" charset="0"/>
              </a:rPr>
              <a:t>un dodicesimo delle rispettive somme impegnabili</a:t>
            </a:r>
            <a:r>
              <a:rPr lang="it-IT" sz="1800" dirty="0">
                <a:latin typeface="Bookman Old Style" panose="02050604050505020204" pitchFamily="18" charset="0"/>
              </a:rPr>
              <a:t>, con esclusione delle spese non suscettibili di pagamento frazionato in dodicesimi</a:t>
            </a:r>
          </a:p>
          <a:p>
            <a:pPr marL="0" indent="0" algn="just">
              <a:buNone/>
            </a:pPr>
            <a:r>
              <a:rPr lang="it-IT" sz="1800" dirty="0">
                <a:latin typeface="Bookman Old Style" panose="02050604050505020204" pitchFamily="18" charset="0"/>
              </a:rPr>
              <a:t>  </a:t>
            </a: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BF9AC603-95AF-41FA-9C27-5A87E5F5597B}"/>
              </a:ext>
            </a:extLst>
          </p:cNvPr>
          <p:cNvSpPr>
            <a:spLocks noGrp="1"/>
          </p:cNvSpPr>
          <p:nvPr>
            <p:ph type="ftr" sz="quarter" idx="11"/>
          </p:nvPr>
        </p:nvSpPr>
        <p:spPr>
          <a:xfrm>
            <a:off x="2671763" y="6356350"/>
            <a:ext cx="5481637"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D038295E-D354-4C41-9FB8-25228EA7A3B1}"/>
              </a:ext>
            </a:extLst>
          </p:cNvPr>
          <p:cNvSpPr>
            <a:spLocks noGrp="1"/>
          </p:cNvSpPr>
          <p:nvPr>
            <p:ph type="sldNum" sz="quarter" idx="12"/>
          </p:nvPr>
        </p:nvSpPr>
        <p:spPr/>
        <p:txBody>
          <a:bodyPr/>
          <a:lstStyle/>
          <a:p>
            <a:fld id="{E194C5CC-14D7-4FCA-82BC-DC6279434BD9}" type="slidenum">
              <a:rPr lang="it-IT" smtClean="0"/>
              <a:t>109</a:t>
            </a:fld>
            <a:endParaRPr lang="it-IT"/>
          </a:p>
        </p:txBody>
      </p:sp>
    </p:spTree>
    <p:extLst>
      <p:ext uri="{BB962C8B-B14F-4D97-AF65-F5344CB8AC3E}">
        <p14:creationId xmlns:p14="http://schemas.microsoft.com/office/powerpoint/2010/main" val="4142457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83B386-67D9-4E2A-97FF-801D47B80765}"/>
              </a:ext>
            </a:extLst>
          </p:cNvPr>
          <p:cNvSpPr>
            <a:spLocks noGrp="1"/>
          </p:cNvSpPr>
          <p:nvPr>
            <p:ph type="title"/>
          </p:nvPr>
        </p:nvSpPr>
        <p:spPr>
          <a:xfrm>
            <a:off x="838200" y="365125"/>
            <a:ext cx="10515600" cy="549275"/>
          </a:xfrm>
        </p:spPr>
        <p:txBody>
          <a:bodyPr/>
          <a:lstStyle/>
          <a:p>
            <a:r>
              <a:rPr lang="it-IT" sz="2200" b="1" i="1" dirty="0">
                <a:solidFill>
                  <a:srgbClr val="000099"/>
                </a:solidFill>
                <a:latin typeface="Bookman Old Style" panose="02050604050505020204" pitchFamily="18" charset="0"/>
              </a:rPr>
              <a:t>Le criticità finanziarie degli enti locali</a:t>
            </a:r>
            <a:endParaRPr lang="it-IT" dirty="0"/>
          </a:p>
        </p:txBody>
      </p:sp>
      <p:sp>
        <p:nvSpPr>
          <p:cNvPr id="3" name="Segnaposto contenuto 2">
            <a:extLst>
              <a:ext uri="{FF2B5EF4-FFF2-40B4-BE49-F238E27FC236}">
                <a16:creationId xmlns:a16="http://schemas.microsoft.com/office/drawing/2014/main" id="{36FBA778-72AF-43C4-BF8F-3E2D9B10A73C}"/>
              </a:ext>
            </a:extLst>
          </p:cNvPr>
          <p:cNvSpPr>
            <a:spLocks noGrp="1"/>
          </p:cNvSpPr>
          <p:nvPr>
            <p:ph idx="1"/>
          </p:nvPr>
        </p:nvSpPr>
        <p:spPr>
          <a:xfrm>
            <a:off x="838200" y="914400"/>
            <a:ext cx="10515600" cy="5262563"/>
          </a:xfrm>
        </p:spPr>
        <p:txBody>
          <a:bodyPr>
            <a:normAutofit fontScale="92500" lnSpcReduction="20000"/>
          </a:bodyPr>
          <a:lstStyle/>
          <a:p>
            <a:pPr marL="0" indent="0">
              <a:buNone/>
            </a:pPr>
            <a:r>
              <a:rPr lang="it-IT" sz="2000" b="1" dirty="0">
                <a:latin typeface="Bookman Old Style" panose="02050604050505020204" pitchFamily="18" charset="0"/>
              </a:rPr>
              <a:t>Art. 243. </a:t>
            </a:r>
            <a:r>
              <a:rPr lang="it-IT" sz="1700" i="1" dirty="0">
                <a:solidFill>
                  <a:srgbClr val="000099"/>
                </a:solidFill>
                <a:latin typeface="Bookman Old Style" panose="02050604050505020204" pitchFamily="18" charset="0"/>
              </a:rPr>
              <a:t>Controlli per gli enti locali strutturalmente deficitari, enti locali dissestati ed altri enti.</a:t>
            </a:r>
          </a:p>
          <a:p>
            <a:pPr marL="0" indent="0">
              <a:buNone/>
            </a:pPr>
            <a:r>
              <a:rPr lang="it-IT" sz="1800" b="1" i="1" dirty="0">
                <a:latin typeface="Bookman Old Style" panose="02050604050505020204" pitchFamily="18" charset="0"/>
              </a:rPr>
              <a:t>Le conseguenze della condizione di «</a:t>
            </a:r>
            <a:r>
              <a:rPr lang="it-IT" sz="1800" b="1" i="1" dirty="0" err="1">
                <a:latin typeface="Bookman Old Style" panose="02050604050505020204" pitchFamily="18" charset="0"/>
              </a:rPr>
              <a:t>deficitarietà</a:t>
            </a:r>
            <a:r>
              <a:rPr lang="it-IT" sz="1800" b="1" i="1" dirty="0">
                <a:latin typeface="Bookman Old Style" panose="02050604050505020204" pitchFamily="18" charset="0"/>
              </a:rPr>
              <a:t> strutturale»</a:t>
            </a:r>
          </a:p>
          <a:p>
            <a:pPr marL="0" indent="0" algn="just">
              <a:buNone/>
            </a:pPr>
            <a:r>
              <a:rPr lang="it-IT" sz="1800" dirty="0">
                <a:latin typeface="Bookman Old Style" panose="02050604050505020204" pitchFamily="18" charset="0"/>
              </a:rPr>
              <a:t>Gli enti</a:t>
            </a:r>
            <a:r>
              <a:rPr lang="it-IT" sz="1800" dirty="0">
                <a:solidFill>
                  <a:srgbClr val="000099"/>
                </a:solidFill>
                <a:latin typeface="Bookman Old Style" panose="02050604050505020204" pitchFamily="18" charset="0"/>
              </a:rPr>
              <a:t> </a:t>
            </a:r>
            <a:r>
              <a:rPr lang="it-IT" sz="1800" dirty="0">
                <a:latin typeface="Bookman Old Style" panose="02050604050505020204" pitchFamily="18" charset="0"/>
              </a:rPr>
              <a:t>locali strutturalmente deficitari, individuati in base ai criteri appena descritti, sono soggetti al controllo centrale da parte della </a:t>
            </a:r>
            <a:r>
              <a:rPr lang="it-IT" sz="1800" b="1" dirty="0">
                <a:solidFill>
                  <a:srgbClr val="000099"/>
                </a:solidFill>
                <a:latin typeface="Bookman Old Style" panose="02050604050505020204" pitchFamily="18" charset="0"/>
              </a:rPr>
              <a:t>Commissione per la stabilità finanziaria degli enti locali, </a:t>
            </a:r>
            <a:r>
              <a:rPr lang="it-IT" sz="1800" dirty="0">
                <a:latin typeface="Bookman Old Style" panose="02050604050505020204" pitchFamily="18" charset="0"/>
              </a:rPr>
              <a:t>istituita presso il Ministero dell’interno, che ha il compito di verificare preventivamente la compatibilità finanziaria dei provvedimenti con i quali si approvano le dotazioni organiche e si provvede all’assunzione del personale (art. 243, comma 1, T.U.E.L.).</a:t>
            </a:r>
          </a:p>
          <a:p>
            <a:pPr marL="0" indent="0" algn="just">
              <a:buNone/>
            </a:pPr>
            <a:r>
              <a:rPr lang="it-IT" sz="1500" i="1" dirty="0">
                <a:solidFill>
                  <a:srgbClr val="000099"/>
                </a:solidFill>
                <a:latin typeface="Bookman Old Style" panose="02050604050505020204" pitchFamily="18" charset="0"/>
              </a:rPr>
              <a:t>Tale commissione, inizialmente denominata Commissione di ricerca per la finanza locale e poi Commissione per la finanza e gli organici degli enti locali, </a:t>
            </a:r>
            <a:r>
              <a:rPr lang="it-IT" sz="1500" b="1" i="1" dirty="0">
                <a:solidFill>
                  <a:srgbClr val="000099"/>
                </a:solidFill>
                <a:latin typeface="Bookman Old Style" panose="02050604050505020204" pitchFamily="18" charset="0"/>
              </a:rPr>
              <a:t>svolge compiti di controllo, consultivi e propositivi.</a:t>
            </a:r>
            <a:r>
              <a:rPr lang="it-IT" sz="1500" i="1" dirty="0">
                <a:solidFill>
                  <a:srgbClr val="000099"/>
                </a:solidFill>
                <a:latin typeface="Bookman Old Style" panose="02050604050505020204" pitchFamily="18" charset="0"/>
              </a:rPr>
              <a:t> La composizione e le modalità di funzionamento sono disciplinate dal D.P.R. 142/2013.</a:t>
            </a:r>
          </a:p>
          <a:p>
            <a:pPr marL="0" indent="0" algn="just">
              <a:buNone/>
            </a:pPr>
            <a:r>
              <a:rPr lang="it-IT" sz="1800" dirty="0">
                <a:latin typeface="Bookman Old Style" panose="02050604050505020204" pitchFamily="18" charset="0"/>
              </a:rPr>
              <a:t>Devono poi </a:t>
            </a:r>
            <a:r>
              <a:rPr lang="it-IT" sz="1800" b="1" dirty="0">
                <a:latin typeface="Bookman Old Style" panose="02050604050505020204" pitchFamily="18" charset="0"/>
              </a:rPr>
              <a:t>rispettare determinate percentuali di copertura del costo di alcuni servizi </a:t>
            </a:r>
            <a:r>
              <a:rPr lang="it-IT" sz="1800" dirty="0">
                <a:latin typeface="Bookman Old Style" panose="02050604050505020204" pitchFamily="18" charset="0"/>
              </a:rPr>
              <a:t>(comma 2):</a:t>
            </a:r>
          </a:p>
          <a:p>
            <a:pPr algn="just">
              <a:buFontTx/>
              <a:buChar char="-"/>
            </a:pPr>
            <a:r>
              <a:rPr lang="it-IT" sz="1800" dirty="0">
                <a:latin typeface="Bookman Old Style" panose="02050604050505020204" pitchFamily="18" charset="0"/>
              </a:rPr>
              <a:t>Il costo dei </a:t>
            </a:r>
            <a:r>
              <a:rPr lang="it-IT" sz="1800" b="1" dirty="0">
                <a:latin typeface="Bookman Old Style" panose="02050604050505020204" pitchFamily="18" charset="0"/>
              </a:rPr>
              <a:t>servizi a domanda individuale </a:t>
            </a:r>
            <a:r>
              <a:rPr lang="it-IT" sz="1800" dirty="0">
                <a:latin typeface="Bookman Old Style" panose="02050604050505020204" pitchFamily="18" charset="0"/>
              </a:rPr>
              <a:t>deve essere coperto con i proventi delle relative tariffe  e con eventuali contributi finalizzati in misura </a:t>
            </a:r>
            <a:r>
              <a:rPr lang="it-IT" sz="1800" b="1" dirty="0">
                <a:latin typeface="Bookman Old Style" panose="02050604050505020204" pitchFamily="18" charset="0"/>
              </a:rPr>
              <a:t>non inferiore al 36%; </a:t>
            </a:r>
            <a:r>
              <a:rPr lang="it-IT" sz="1800" dirty="0">
                <a:latin typeface="Bookman Old Style" panose="02050604050505020204" pitchFamily="18" charset="0"/>
              </a:rPr>
              <a:t>a tal fine i costi della gestione degli asili nido sono calcolati al 50 per cento del loro ammontare;</a:t>
            </a:r>
          </a:p>
          <a:p>
            <a:pPr algn="just">
              <a:buFontTx/>
              <a:buChar char="-"/>
            </a:pPr>
            <a:r>
              <a:rPr lang="it-IT" sz="1800" dirty="0">
                <a:latin typeface="Bookman Old Style" panose="02050604050505020204" pitchFamily="18" charset="0"/>
              </a:rPr>
              <a:t>Il costo del servizio </a:t>
            </a:r>
            <a:r>
              <a:rPr lang="it-IT" sz="1800" b="1" dirty="0">
                <a:latin typeface="Bookman Old Style" panose="02050604050505020204" pitchFamily="18" charset="0"/>
              </a:rPr>
              <a:t>acquedotto</a:t>
            </a:r>
            <a:r>
              <a:rPr lang="it-IT" sz="1800" dirty="0">
                <a:latin typeface="Bookman Old Style" panose="02050604050505020204" pitchFamily="18" charset="0"/>
              </a:rPr>
              <a:t> deve essere coperto almeno </a:t>
            </a:r>
            <a:r>
              <a:rPr lang="it-IT" sz="1800" b="1" dirty="0">
                <a:latin typeface="Bookman Old Style" panose="02050604050505020204" pitchFamily="18" charset="0"/>
              </a:rPr>
              <a:t>nella misura dell’80%</a:t>
            </a:r>
            <a:r>
              <a:rPr lang="it-IT" sz="1800" dirty="0">
                <a:latin typeface="Bookman Old Style" panose="02050604050505020204" pitchFamily="18" charset="0"/>
              </a:rPr>
              <a:t>;</a:t>
            </a:r>
          </a:p>
          <a:p>
            <a:pPr algn="just">
              <a:buFontTx/>
              <a:buChar char="-"/>
            </a:pPr>
            <a:r>
              <a:rPr lang="it-IT" sz="1800" dirty="0">
                <a:latin typeface="Bookman Old Style" panose="02050604050505020204" pitchFamily="18" charset="0"/>
              </a:rPr>
              <a:t>Il costo del servizio di </a:t>
            </a:r>
            <a:r>
              <a:rPr lang="it-IT" sz="1800" b="1" dirty="0">
                <a:latin typeface="Bookman Old Style" panose="02050604050505020204" pitchFamily="18" charset="0"/>
              </a:rPr>
              <a:t>smaltimento dei rifiuti urbani</a:t>
            </a:r>
            <a:r>
              <a:rPr lang="it-IT" sz="1800" dirty="0">
                <a:latin typeface="Bookman Old Style" panose="02050604050505020204" pitchFamily="18" charset="0"/>
              </a:rPr>
              <a:t> deve essere coperto nella misura prevista di volta in volta dalla legislazione vigente </a:t>
            </a:r>
            <a:r>
              <a:rPr lang="it-IT" sz="1800" b="1" dirty="0">
                <a:latin typeface="Bookman Old Style" panose="02050604050505020204" pitchFamily="18" charset="0"/>
              </a:rPr>
              <a:t>(100%).</a:t>
            </a:r>
          </a:p>
          <a:p>
            <a:pPr marL="0" indent="0" algn="just">
              <a:buNone/>
            </a:pPr>
            <a:r>
              <a:rPr lang="it-IT" sz="1800" i="1" dirty="0">
                <a:solidFill>
                  <a:srgbClr val="C00000"/>
                </a:solidFill>
                <a:latin typeface="Bookman Old Style" panose="02050604050505020204" pitchFamily="18" charset="0"/>
              </a:rPr>
              <a:t>Nota:</a:t>
            </a:r>
          </a:p>
          <a:p>
            <a:pPr marL="0" indent="0" algn="just">
              <a:buNone/>
            </a:pPr>
            <a:r>
              <a:rPr lang="it-IT" sz="1800" i="1" dirty="0">
                <a:solidFill>
                  <a:srgbClr val="C00000"/>
                </a:solidFill>
                <a:latin typeface="Bookman Old Style" panose="02050604050505020204" pitchFamily="18" charset="0"/>
              </a:rPr>
              <a:t>Giova ricordare che nei richiamati costi di gestione sono inclusi oneri diretti e indiretti di personale, spese per acquisto di beni e servizi, per trasferimenti e ammortamenti di impianti e attrezzature.</a:t>
            </a:r>
          </a:p>
          <a:p>
            <a:pPr marL="0" indent="0" algn="just">
              <a:buNone/>
            </a:pPr>
            <a:endParaRPr lang="it-IT" sz="1800" b="1" dirty="0">
              <a:solidFill>
                <a:srgbClr val="C00000"/>
              </a:solidFill>
              <a:latin typeface="Bookman Old Style" panose="02050604050505020204" pitchFamily="18" charset="0"/>
            </a:endParaRPr>
          </a:p>
          <a:p>
            <a:pPr marL="0" indent="0" algn="just">
              <a:buNone/>
            </a:pPr>
            <a:endParaRPr lang="it-IT" sz="1800" i="1" dirty="0">
              <a:solidFill>
                <a:srgbClr val="000099"/>
              </a:solidFill>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248A3A8D-7F57-4206-9028-6A79AA22A2F5}"/>
              </a:ext>
            </a:extLst>
          </p:cNvPr>
          <p:cNvSpPr>
            <a:spLocks noGrp="1"/>
          </p:cNvSpPr>
          <p:nvPr>
            <p:ph type="ftr" sz="quarter" idx="11"/>
          </p:nvPr>
        </p:nvSpPr>
        <p:spPr>
          <a:xfrm>
            <a:off x="2610678" y="6356350"/>
            <a:ext cx="7447722"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C4EDB3BD-9D55-494E-AD03-6650276DF735}"/>
              </a:ext>
            </a:extLst>
          </p:cNvPr>
          <p:cNvSpPr>
            <a:spLocks noGrp="1"/>
          </p:cNvSpPr>
          <p:nvPr>
            <p:ph type="sldNum" sz="quarter" idx="12"/>
          </p:nvPr>
        </p:nvSpPr>
        <p:spPr/>
        <p:txBody>
          <a:bodyPr/>
          <a:lstStyle/>
          <a:p>
            <a:fld id="{E194C5CC-14D7-4FCA-82BC-DC6279434BD9}" type="slidenum">
              <a:rPr lang="it-IT" smtClean="0"/>
              <a:t>11</a:t>
            </a:fld>
            <a:endParaRPr lang="it-IT"/>
          </a:p>
        </p:txBody>
      </p:sp>
    </p:spTree>
    <p:extLst>
      <p:ext uri="{BB962C8B-B14F-4D97-AF65-F5344CB8AC3E}">
        <p14:creationId xmlns:p14="http://schemas.microsoft.com/office/powerpoint/2010/main" val="27935801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1834A2-E0B4-4E35-AB69-D38D8FDFC180}"/>
              </a:ext>
            </a:extLst>
          </p:cNvPr>
          <p:cNvSpPr>
            <a:spLocks noGrp="1"/>
          </p:cNvSpPr>
          <p:nvPr>
            <p:ph type="title"/>
          </p:nvPr>
        </p:nvSpPr>
        <p:spPr>
          <a:xfrm>
            <a:off x="838200" y="136526"/>
            <a:ext cx="10515600" cy="544512"/>
          </a:xfrm>
        </p:spPr>
        <p:txBody>
          <a:bodyPr/>
          <a:lstStyle/>
          <a:p>
            <a:r>
              <a:rPr lang="it-IT" sz="2200" b="1" i="1" dirty="0">
                <a:solidFill>
                  <a:srgbClr val="000099"/>
                </a:solidFill>
                <a:latin typeface="Bookman Old Style" panose="02050604050505020204" pitchFamily="18" charset="0"/>
              </a:rPr>
              <a:t>La gestione del bilancio durante la procedura</a:t>
            </a:r>
            <a:endParaRPr lang="it-IT" dirty="0"/>
          </a:p>
        </p:txBody>
      </p:sp>
      <p:sp>
        <p:nvSpPr>
          <p:cNvPr id="3" name="Segnaposto contenuto 2">
            <a:extLst>
              <a:ext uri="{FF2B5EF4-FFF2-40B4-BE49-F238E27FC236}">
                <a16:creationId xmlns:a16="http://schemas.microsoft.com/office/drawing/2014/main" id="{73A2D385-4479-4454-8641-7CB13605A1A8}"/>
              </a:ext>
            </a:extLst>
          </p:cNvPr>
          <p:cNvSpPr>
            <a:spLocks noGrp="1"/>
          </p:cNvSpPr>
          <p:nvPr>
            <p:ph idx="1"/>
          </p:nvPr>
        </p:nvSpPr>
        <p:spPr>
          <a:xfrm>
            <a:off x="838200" y="834887"/>
            <a:ext cx="10515600" cy="5342076"/>
          </a:xfrm>
        </p:spPr>
        <p:txBody>
          <a:bodyPr>
            <a:normAutofit lnSpcReduction="10000"/>
          </a:bodyPr>
          <a:lstStyle/>
          <a:p>
            <a:pPr marL="0" indent="0">
              <a:buNone/>
            </a:pPr>
            <a:r>
              <a:rPr lang="it-IT" sz="1800" dirty="0">
                <a:latin typeface="Bookman Old Style" panose="02050604050505020204" pitchFamily="18" charset="0"/>
              </a:rPr>
              <a:t>Sul versante delle </a:t>
            </a:r>
            <a:r>
              <a:rPr lang="it-IT" sz="1800" dirty="0">
                <a:solidFill>
                  <a:srgbClr val="000099"/>
                </a:solidFill>
                <a:latin typeface="Bookman Old Style" panose="02050604050505020204" pitchFamily="18" charset="0"/>
              </a:rPr>
              <a:t>ENTRATE</a:t>
            </a:r>
            <a:r>
              <a:rPr lang="it-IT" sz="1800" dirty="0">
                <a:latin typeface="Bookman Old Style" panose="02050604050505020204" pitchFamily="18" charset="0"/>
              </a:rPr>
              <a:t>, il dissesto produce effetti rilevanti:</a:t>
            </a:r>
          </a:p>
          <a:p>
            <a:pPr marL="0" indent="0">
              <a:buNone/>
            </a:pPr>
            <a:r>
              <a:rPr lang="it-IT" sz="1800" dirty="0">
                <a:latin typeface="Bookman Old Style" panose="02050604050505020204" pitchFamily="18" charset="0"/>
              </a:rPr>
              <a:t>Il Consiglio dell’ente o il Commissario </a:t>
            </a:r>
            <a:r>
              <a:rPr lang="it-IT" sz="1800" i="1" dirty="0">
                <a:latin typeface="Bookman Old Style" panose="02050604050505020204" pitchFamily="18" charset="0"/>
              </a:rPr>
              <a:t>ad acta </a:t>
            </a:r>
            <a:r>
              <a:rPr lang="it-IT" sz="1800" dirty="0">
                <a:latin typeface="Bookman Old Style" panose="02050604050505020204" pitchFamily="18" charset="0"/>
              </a:rPr>
              <a:t>(nominato ai sensi dell’art. 247, comma 3) deve:</a:t>
            </a:r>
          </a:p>
          <a:p>
            <a:pPr>
              <a:buFontTx/>
              <a:buChar char="-"/>
            </a:pPr>
            <a:r>
              <a:rPr lang="it-IT" sz="1800" dirty="0">
                <a:latin typeface="Bookman Old Style" panose="02050604050505020204" pitchFamily="18" charset="0"/>
              </a:rPr>
              <a:t>Fissare con delibera, entro trenta giorni dalla esecutività della dichiarazione di dissesto, le </a:t>
            </a:r>
            <a:r>
              <a:rPr lang="it-IT" sz="1800" b="1" dirty="0">
                <a:latin typeface="Bookman Old Style" panose="02050604050505020204" pitchFamily="18" charset="0"/>
              </a:rPr>
              <a:t>aliquote dei tributi locali e le tariffe nella misura massima consentita</a:t>
            </a:r>
            <a:r>
              <a:rPr lang="it-IT" sz="1800" dirty="0">
                <a:latin typeface="Bookman Old Style" panose="02050604050505020204" pitchFamily="18" charset="0"/>
              </a:rPr>
              <a:t>;</a:t>
            </a:r>
          </a:p>
          <a:p>
            <a:pPr algn="just">
              <a:buFontTx/>
              <a:buChar char="-"/>
            </a:pPr>
            <a:r>
              <a:rPr lang="it-IT" sz="1800" dirty="0">
                <a:latin typeface="Bookman Old Style" panose="02050604050505020204" pitchFamily="18" charset="0"/>
              </a:rPr>
              <a:t>Per cinque anni a partire dall’anno dell’ipotesi di bilancio riequilibrato, l’ente dovrà applicare le tariffe della tassa.</a:t>
            </a:r>
          </a:p>
          <a:p>
            <a:pPr algn="just">
              <a:buFontTx/>
              <a:buChar char="-"/>
            </a:pPr>
            <a:endParaRPr lang="it-IT" sz="1800" dirty="0">
              <a:latin typeface="Bookman Old Style" panose="02050604050505020204" pitchFamily="18" charset="0"/>
            </a:endParaRPr>
          </a:p>
          <a:p>
            <a:pPr algn="just">
              <a:buFontTx/>
              <a:buChar char="-"/>
            </a:pPr>
            <a:r>
              <a:rPr lang="it-IT" sz="1800" dirty="0">
                <a:latin typeface="Bookman Old Style" panose="02050604050505020204" pitchFamily="18" charset="0"/>
              </a:rPr>
              <a:t>Per il periodo di cinque anni, decorrente dall'anno dell'ipotesi di bilancio riequilibrato, ai fini della </a:t>
            </a:r>
            <a:r>
              <a:rPr lang="it-IT" sz="1800" b="1" dirty="0">
                <a:latin typeface="Bookman Old Style" panose="02050604050505020204" pitchFamily="18" charset="0"/>
              </a:rPr>
              <a:t>tassa smaltimento rifiuti solidi urbani</a:t>
            </a:r>
            <a:r>
              <a:rPr lang="it-IT" sz="1800" dirty="0">
                <a:latin typeface="Bookman Old Style" panose="02050604050505020204" pitchFamily="18" charset="0"/>
              </a:rPr>
              <a:t>, gli enti che hanno dichiarato il dissesto devono applicare misure tariffarie che assicurino complessivamente la </a:t>
            </a:r>
            <a:r>
              <a:rPr lang="it-IT" sz="1800" dirty="0">
                <a:solidFill>
                  <a:srgbClr val="C00000"/>
                </a:solidFill>
                <a:latin typeface="Bookman Old Style" panose="02050604050505020204" pitchFamily="18" charset="0"/>
              </a:rPr>
              <a:t>copertura integrale dei costi di gestione del servizio </a:t>
            </a:r>
            <a:r>
              <a:rPr lang="it-IT" sz="1800" dirty="0">
                <a:latin typeface="Bookman Old Style" panose="02050604050505020204" pitchFamily="18" charset="0"/>
              </a:rPr>
              <a:t>e, per i servizi produttivi ed i canoni patrimoniali, devono applicare le tariffe nella misura massima consentita dalle disposizioni vigenti. Per i servizi a domanda individuale il costo di gestione deve essere coperto con proventi tariffari e con contributi finalizzati almeno nella misura prevista dalle norme vigenti. </a:t>
            </a:r>
            <a:r>
              <a:rPr lang="it-IT" sz="1800" u="sng" dirty="0">
                <a:latin typeface="Bookman Old Style" panose="02050604050505020204" pitchFamily="18" charset="0"/>
              </a:rPr>
              <a:t>Per i termini di adozione delle delibere, per la loro efficacia e per la individuazione dell'organo competente si applicano le norme ordinarie vigenti in materia. Per la prima delibera il termine di adozione è fissato al trentesimo giorno successivo alla deliberazione del dissesto</a:t>
            </a:r>
            <a:r>
              <a:rPr lang="it-IT" sz="1800" dirty="0">
                <a:latin typeface="Bookman Old Style" panose="02050604050505020204" pitchFamily="18" charset="0"/>
              </a:rPr>
              <a:t>.</a:t>
            </a:r>
          </a:p>
        </p:txBody>
      </p:sp>
      <p:sp>
        <p:nvSpPr>
          <p:cNvPr id="5" name="Segnaposto piè di pagina 4">
            <a:extLst>
              <a:ext uri="{FF2B5EF4-FFF2-40B4-BE49-F238E27FC236}">
                <a16:creationId xmlns:a16="http://schemas.microsoft.com/office/drawing/2014/main" id="{0C5BB201-9079-4348-9059-99058B103063}"/>
              </a:ext>
            </a:extLst>
          </p:cNvPr>
          <p:cNvSpPr>
            <a:spLocks noGrp="1"/>
          </p:cNvSpPr>
          <p:nvPr>
            <p:ph type="ftr" sz="quarter" idx="11"/>
          </p:nvPr>
        </p:nvSpPr>
        <p:spPr>
          <a:xfrm>
            <a:off x="2343150" y="6356350"/>
            <a:ext cx="5810250" cy="365125"/>
          </a:xfrm>
        </p:spPr>
        <p:txBody>
          <a:bodyPr/>
          <a:lstStyle/>
          <a:p>
            <a:r>
              <a:rPr lang="it-IT"/>
              <a:t>Dott. Paolo Longoni - ottobre 2022</a:t>
            </a:r>
          </a:p>
        </p:txBody>
      </p:sp>
      <p:sp>
        <p:nvSpPr>
          <p:cNvPr id="6" name="Segnaposto numero diapositiva 5">
            <a:extLst>
              <a:ext uri="{FF2B5EF4-FFF2-40B4-BE49-F238E27FC236}">
                <a16:creationId xmlns:a16="http://schemas.microsoft.com/office/drawing/2014/main" id="{64ACDB3F-B656-4838-B0BF-055DB0D91FF1}"/>
              </a:ext>
            </a:extLst>
          </p:cNvPr>
          <p:cNvSpPr>
            <a:spLocks noGrp="1"/>
          </p:cNvSpPr>
          <p:nvPr>
            <p:ph type="sldNum" sz="quarter" idx="12"/>
          </p:nvPr>
        </p:nvSpPr>
        <p:spPr/>
        <p:txBody>
          <a:bodyPr/>
          <a:lstStyle/>
          <a:p>
            <a:fld id="{E194C5CC-14D7-4FCA-82BC-DC6279434BD9}" type="slidenum">
              <a:rPr lang="it-IT" smtClean="0"/>
              <a:t>110</a:t>
            </a:fld>
            <a:endParaRPr lang="it-IT"/>
          </a:p>
        </p:txBody>
      </p:sp>
    </p:spTree>
    <p:extLst>
      <p:ext uri="{BB962C8B-B14F-4D97-AF65-F5344CB8AC3E}">
        <p14:creationId xmlns:p14="http://schemas.microsoft.com/office/powerpoint/2010/main" val="40984082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2B0C2D-CFAC-4B4A-B6C7-E949CA8D647B}"/>
              </a:ext>
            </a:extLst>
          </p:cNvPr>
          <p:cNvSpPr>
            <a:spLocks noGrp="1"/>
          </p:cNvSpPr>
          <p:nvPr>
            <p:ph type="title"/>
          </p:nvPr>
        </p:nvSpPr>
        <p:spPr/>
        <p:txBody>
          <a:bodyPr/>
          <a:lstStyle/>
          <a:p>
            <a:r>
              <a:rPr lang="it-IT" sz="2200" b="1" i="1" dirty="0">
                <a:solidFill>
                  <a:srgbClr val="000099"/>
                </a:solidFill>
                <a:latin typeface="Bookman Old Style" panose="02050604050505020204" pitchFamily="18" charset="0"/>
              </a:rPr>
              <a:t>La gestione del bilancio durante la procedura</a:t>
            </a:r>
            <a:endParaRPr lang="it-IT" dirty="0"/>
          </a:p>
        </p:txBody>
      </p:sp>
      <p:sp>
        <p:nvSpPr>
          <p:cNvPr id="3" name="Segnaposto contenuto 2">
            <a:extLst>
              <a:ext uri="{FF2B5EF4-FFF2-40B4-BE49-F238E27FC236}">
                <a16:creationId xmlns:a16="http://schemas.microsoft.com/office/drawing/2014/main" id="{02333C22-3E59-47BC-93A3-1E7D870C372E}"/>
              </a:ext>
            </a:extLst>
          </p:cNvPr>
          <p:cNvSpPr>
            <a:spLocks noGrp="1"/>
          </p:cNvSpPr>
          <p:nvPr>
            <p:ph idx="1"/>
          </p:nvPr>
        </p:nvSpPr>
        <p:spPr/>
        <p:txBody>
          <a:bodyPr/>
          <a:lstStyle/>
          <a:p>
            <a:pPr marL="0" lvl="0" indent="0" fontAlgn="base">
              <a:lnSpc>
                <a:spcPct val="100000"/>
              </a:lnSpc>
              <a:spcBef>
                <a:spcPts val="2000"/>
              </a:spcBef>
              <a:buClr>
                <a:prstClr val="black">
                  <a:lumMod val="50000"/>
                  <a:lumOff val="50000"/>
                </a:prstClr>
              </a:buClr>
              <a:buSzPct val="70000"/>
              <a:buNone/>
            </a:pPr>
            <a:r>
              <a:rPr lang="it-IT" sz="1800" dirty="0">
                <a:solidFill>
                  <a:prstClr val="black">
                    <a:lumMod val="75000"/>
                    <a:lumOff val="25000"/>
                  </a:prstClr>
                </a:solidFill>
                <a:latin typeface="Bookman Old Style" panose="02050604050505020204" pitchFamily="18" charset="0"/>
              </a:rPr>
              <a:t>La delibera di attivazione delle entrate </a:t>
            </a:r>
            <a:r>
              <a:rPr lang="it-IT" sz="1800" b="1" dirty="0">
                <a:solidFill>
                  <a:prstClr val="black">
                    <a:lumMod val="75000"/>
                    <a:lumOff val="25000"/>
                  </a:prstClr>
                </a:solidFill>
                <a:latin typeface="Bookman Old Style" panose="02050604050505020204" pitchFamily="18" charset="0"/>
              </a:rPr>
              <a:t>non è revocabile </a:t>
            </a:r>
            <a:r>
              <a:rPr lang="it-IT" sz="1800" dirty="0">
                <a:solidFill>
                  <a:prstClr val="black">
                    <a:lumMod val="75000"/>
                    <a:lumOff val="25000"/>
                  </a:prstClr>
                </a:solidFill>
                <a:latin typeface="Bookman Old Style" panose="02050604050505020204" pitchFamily="18" charset="0"/>
              </a:rPr>
              <a:t>ed ha efficacia per cinque anni.</a:t>
            </a:r>
          </a:p>
          <a:p>
            <a:pPr marL="0" lvl="0" indent="0" algn="ctr" fontAlgn="base">
              <a:lnSpc>
                <a:spcPct val="100000"/>
              </a:lnSpc>
              <a:spcBef>
                <a:spcPts val="2000"/>
              </a:spcBef>
              <a:buClr>
                <a:prstClr val="black">
                  <a:lumMod val="50000"/>
                  <a:lumOff val="50000"/>
                </a:prstClr>
              </a:buClr>
              <a:buSzPct val="70000"/>
              <a:buNone/>
            </a:pPr>
            <a:r>
              <a:rPr lang="it-IT" sz="1800" dirty="0">
                <a:solidFill>
                  <a:prstClr val="black">
                    <a:lumMod val="75000"/>
                    <a:lumOff val="25000"/>
                  </a:prstClr>
                </a:solidFill>
                <a:latin typeface="Bookman Old Style" panose="02050604050505020204" pitchFamily="18" charset="0"/>
              </a:rPr>
              <a:t>PERCENTUALI COPERTURA SERVIZI</a:t>
            </a:r>
          </a:p>
          <a:p>
            <a:pPr marL="0" lvl="0" indent="0" fontAlgn="base">
              <a:lnSpc>
                <a:spcPct val="100000"/>
              </a:lnSpc>
              <a:spcBef>
                <a:spcPts val="2000"/>
              </a:spcBef>
              <a:buClr>
                <a:prstClr val="black">
                  <a:lumMod val="50000"/>
                  <a:lumOff val="50000"/>
                </a:prstClr>
              </a:buClr>
              <a:buSzPct val="70000"/>
              <a:buNone/>
            </a:pPr>
            <a:endParaRPr lang="it-IT" sz="1800" dirty="0">
              <a:solidFill>
                <a:prstClr val="black">
                  <a:lumMod val="75000"/>
                  <a:lumOff val="25000"/>
                </a:prstClr>
              </a:solidFill>
              <a:latin typeface="Bookman Old Style" panose="02050604050505020204" pitchFamily="18" charset="0"/>
            </a:endParaRPr>
          </a:p>
          <a:p>
            <a:pPr marL="0" lvl="0" indent="0" fontAlgn="base">
              <a:lnSpc>
                <a:spcPct val="100000"/>
              </a:lnSpc>
              <a:spcBef>
                <a:spcPts val="2000"/>
              </a:spcBef>
              <a:buClr>
                <a:prstClr val="black">
                  <a:lumMod val="50000"/>
                  <a:lumOff val="50000"/>
                </a:prstClr>
              </a:buClr>
              <a:buSzPct val="70000"/>
              <a:buNone/>
            </a:pPr>
            <a:endParaRPr lang="it-IT" sz="1800" dirty="0">
              <a:solidFill>
                <a:prstClr val="black">
                  <a:lumMod val="75000"/>
                  <a:lumOff val="25000"/>
                </a:prstClr>
              </a:solidFill>
              <a:latin typeface="Bookman Old Style" panose="02050604050505020204" pitchFamily="18" charset="0"/>
            </a:endParaRPr>
          </a:p>
          <a:p>
            <a:endParaRPr lang="it-IT" dirty="0"/>
          </a:p>
        </p:txBody>
      </p:sp>
      <p:sp>
        <p:nvSpPr>
          <p:cNvPr id="5" name="Segnaposto piè di pagina 4">
            <a:extLst>
              <a:ext uri="{FF2B5EF4-FFF2-40B4-BE49-F238E27FC236}">
                <a16:creationId xmlns:a16="http://schemas.microsoft.com/office/drawing/2014/main" id="{5E11ABCD-1B9A-452C-A3E4-2DD7C5C5B888}"/>
              </a:ext>
            </a:extLst>
          </p:cNvPr>
          <p:cNvSpPr>
            <a:spLocks noGrp="1"/>
          </p:cNvSpPr>
          <p:nvPr>
            <p:ph type="ftr" sz="quarter" idx="11"/>
          </p:nvPr>
        </p:nvSpPr>
        <p:spPr>
          <a:xfrm>
            <a:off x="2300288" y="6356350"/>
            <a:ext cx="5853112" cy="365125"/>
          </a:xfrm>
        </p:spPr>
        <p:txBody>
          <a:bodyPr/>
          <a:lstStyle/>
          <a:p>
            <a:r>
              <a:rPr lang="it-IT"/>
              <a:t>Dott. Paolo Longoni - ottobre 2022</a:t>
            </a:r>
            <a:endParaRPr lang="it-IT" dirty="0"/>
          </a:p>
        </p:txBody>
      </p:sp>
      <p:graphicFrame>
        <p:nvGraphicFramePr>
          <p:cNvPr id="6" name="Diagramma 5">
            <a:extLst>
              <a:ext uri="{FF2B5EF4-FFF2-40B4-BE49-F238E27FC236}">
                <a16:creationId xmlns:a16="http://schemas.microsoft.com/office/drawing/2014/main" id="{176B0990-A29D-4D1D-85DB-53659720A30C}"/>
              </a:ext>
            </a:extLst>
          </p:cNvPr>
          <p:cNvGraphicFramePr/>
          <p:nvPr/>
        </p:nvGraphicFramePr>
        <p:xfrm>
          <a:off x="940903" y="2915478"/>
          <a:ext cx="10283687" cy="3261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egnaposto numero diapositiva 6">
            <a:extLst>
              <a:ext uri="{FF2B5EF4-FFF2-40B4-BE49-F238E27FC236}">
                <a16:creationId xmlns:a16="http://schemas.microsoft.com/office/drawing/2014/main" id="{664E33CC-8767-4777-88B0-7F6C8FCB34BE}"/>
              </a:ext>
            </a:extLst>
          </p:cNvPr>
          <p:cNvSpPr>
            <a:spLocks noGrp="1"/>
          </p:cNvSpPr>
          <p:nvPr>
            <p:ph type="sldNum" sz="quarter" idx="12"/>
          </p:nvPr>
        </p:nvSpPr>
        <p:spPr/>
        <p:txBody>
          <a:bodyPr/>
          <a:lstStyle/>
          <a:p>
            <a:fld id="{E194C5CC-14D7-4FCA-82BC-DC6279434BD9}" type="slidenum">
              <a:rPr lang="it-IT" smtClean="0"/>
              <a:t>111</a:t>
            </a:fld>
            <a:endParaRPr lang="it-IT"/>
          </a:p>
        </p:txBody>
      </p:sp>
    </p:spTree>
    <p:extLst>
      <p:ext uri="{BB962C8B-B14F-4D97-AF65-F5344CB8AC3E}">
        <p14:creationId xmlns:p14="http://schemas.microsoft.com/office/powerpoint/2010/main" val="15532938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0AEA348-C6E6-48F3-A7A4-006C0845D83E}"/>
              </a:ext>
            </a:extLst>
          </p:cNvPr>
          <p:cNvSpPr>
            <a:spLocks noGrp="1"/>
          </p:cNvSpPr>
          <p:nvPr>
            <p:ph idx="1"/>
          </p:nvPr>
        </p:nvSpPr>
        <p:spPr/>
        <p:txBody>
          <a:bodyPr/>
          <a:lstStyle/>
          <a:p>
            <a:pPr marL="0" lvl="0" indent="0" algn="ctr">
              <a:buNone/>
            </a:pPr>
            <a:endParaRPr lang="it-IT" dirty="0">
              <a:solidFill>
                <a:srgbClr val="000099"/>
              </a:solidFill>
              <a:latin typeface="Bookman Old Style" panose="02050604050505020204" pitchFamily="18" charset="0"/>
            </a:endParaRPr>
          </a:p>
          <a:p>
            <a:pPr marL="0" lvl="0" indent="0" algn="ctr">
              <a:buNone/>
            </a:pPr>
            <a:endParaRPr lang="it-IT" dirty="0">
              <a:solidFill>
                <a:srgbClr val="000099"/>
              </a:solidFill>
              <a:latin typeface="Bookman Old Style" panose="02050604050505020204" pitchFamily="18" charset="0"/>
            </a:endParaRPr>
          </a:p>
          <a:p>
            <a:pPr marL="0" lvl="0" indent="0" algn="ctr">
              <a:buNone/>
            </a:pPr>
            <a:endParaRPr lang="it-IT" dirty="0">
              <a:solidFill>
                <a:srgbClr val="000099"/>
              </a:solidFill>
              <a:latin typeface="Bookman Old Style" panose="02050604050505020204" pitchFamily="18" charset="0"/>
            </a:endParaRPr>
          </a:p>
          <a:p>
            <a:pPr marL="0" lvl="0" indent="0" algn="ctr">
              <a:buNone/>
            </a:pPr>
            <a:r>
              <a:rPr lang="it-IT" dirty="0">
                <a:solidFill>
                  <a:srgbClr val="000099"/>
                </a:solidFill>
                <a:latin typeface="Bookman Old Style" panose="02050604050505020204" pitchFamily="18" charset="0"/>
              </a:rPr>
              <a:t>L’ORGANISMO STRAODINARIO DI LIQUIDAZIONE</a:t>
            </a:r>
            <a:endParaRPr lang="it-IT" dirty="0"/>
          </a:p>
        </p:txBody>
      </p:sp>
      <p:sp>
        <p:nvSpPr>
          <p:cNvPr id="5" name="Segnaposto piè di pagina 4">
            <a:extLst>
              <a:ext uri="{FF2B5EF4-FFF2-40B4-BE49-F238E27FC236}">
                <a16:creationId xmlns:a16="http://schemas.microsoft.com/office/drawing/2014/main" id="{B95501EC-E2C5-4DB3-B750-7843B95813AF}"/>
              </a:ext>
            </a:extLst>
          </p:cNvPr>
          <p:cNvSpPr>
            <a:spLocks noGrp="1"/>
          </p:cNvSpPr>
          <p:nvPr>
            <p:ph type="ftr" sz="quarter" idx="11"/>
          </p:nvPr>
        </p:nvSpPr>
        <p:spPr>
          <a:xfrm>
            <a:off x="2486025" y="6356350"/>
            <a:ext cx="5667375"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F9A5CA76-73EC-4EFE-A23D-373E8215D52C}"/>
              </a:ext>
            </a:extLst>
          </p:cNvPr>
          <p:cNvSpPr>
            <a:spLocks noGrp="1"/>
          </p:cNvSpPr>
          <p:nvPr>
            <p:ph type="sldNum" sz="quarter" idx="12"/>
          </p:nvPr>
        </p:nvSpPr>
        <p:spPr/>
        <p:txBody>
          <a:bodyPr/>
          <a:lstStyle/>
          <a:p>
            <a:fld id="{E194C5CC-14D7-4FCA-82BC-DC6279434BD9}" type="slidenum">
              <a:rPr lang="it-IT" smtClean="0"/>
              <a:t>112</a:t>
            </a:fld>
            <a:endParaRPr lang="it-IT"/>
          </a:p>
        </p:txBody>
      </p:sp>
    </p:spTree>
    <p:extLst>
      <p:ext uri="{BB962C8B-B14F-4D97-AF65-F5344CB8AC3E}">
        <p14:creationId xmlns:p14="http://schemas.microsoft.com/office/powerpoint/2010/main" val="35320020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236933-5941-41B0-86B6-7CFE5292931A}"/>
              </a:ext>
            </a:extLst>
          </p:cNvPr>
          <p:cNvSpPr>
            <a:spLocks noGrp="1"/>
          </p:cNvSpPr>
          <p:nvPr>
            <p:ph type="title"/>
          </p:nvPr>
        </p:nvSpPr>
        <p:spPr>
          <a:xfrm>
            <a:off x="838200" y="365126"/>
            <a:ext cx="10515600" cy="655292"/>
          </a:xfrm>
        </p:spPr>
        <p:txBody>
          <a:bodyPr/>
          <a:lstStyle/>
          <a:p>
            <a:r>
              <a:rPr lang="it-IT" sz="2200" b="1" i="1" dirty="0">
                <a:solidFill>
                  <a:srgbClr val="000099"/>
                </a:solidFill>
                <a:latin typeface="Bookman Old Style" panose="02050604050505020204" pitchFamily="18" charset="0"/>
              </a:rPr>
              <a:t>L’organismo straordinario di liquidazione</a:t>
            </a:r>
            <a:endParaRPr lang="it-IT" dirty="0"/>
          </a:p>
        </p:txBody>
      </p:sp>
      <p:sp>
        <p:nvSpPr>
          <p:cNvPr id="3" name="Segnaposto contenuto 2">
            <a:extLst>
              <a:ext uri="{FF2B5EF4-FFF2-40B4-BE49-F238E27FC236}">
                <a16:creationId xmlns:a16="http://schemas.microsoft.com/office/drawing/2014/main" id="{B4B3D5D0-A39D-4573-9C30-D4AC8B583051}"/>
              </a:ext>
            </a:extLst>
          </p:cNvPr>
          <p:cNvSpPr>
            <a:spLocks noGrp="1"/>
          </p:cNvSpPr>
          <p:nvPr>
            <p:ph idx="1"/>
          </p:nvPr>
        </p:nvSpPr>
        <p:spPr>
          <a:xfrm>
            <a:off x="838200" y="1020418"/>
            <a:ext cx="10515600" cy="5156545"/>
          </a:xfrm>
        </p:spPr>
        <p:txBody>
          <a:bodyPr>
            <a:normAutofit/>
          </a:bodyPr>
          <a:lstStyle/>
          <a:p>
            <a:pPr marL="0" indent="0">
              <a:buNone/>
            </a:pPr>
            <a:r>
              <a:rPr lang="it-IT" sz="1800" b="1" dirty="0">
                <a:solidFill>
                  <a:srgbClr val="C00000"/>
                </a:solidFill>
                <a:latin typeface="Bookman Old Style" panose="02050604050505020204" pitchFamily="18" charset="0"/>
              </a:rPr>
              <a:t>NOMINA e COMPOSIZIONE</a:t>
            </a:r>
          </a:p>
          <a:p>
            <a:pPr marL="0" indent="0">
              <a:buNone/>
            </a:pPr>
            <a:r>
              <a:rPr lang="it-IT" sz="1800" b="1" dirty="0">
                <a:solidFill>
                  <a:srgbClr val="C00000"/>
                </a:solidFill>
                <a:latin typeface="Bookman Old Style" panose="02050604050505020204" pitchFamily="18" charset="0"/>
              </a:rPr>
              <a:t>Art. 252 </a:t>
            </a:r>
            <a:r>
              <a:rPr lang="it-IT" sz="1800" dirty="0">
                <a:solidFill>
                  <a:srgbClr val="C00000"/>
                </a:solidFill>
                <a:latin typeface="Bookman Old Style" panose="02050604050505020204" pitchFamily="18" charset="0"/>
              </a:rPr>
              <a:t>(composizione, nomina e attribuzioni)</a:t>
            </a:r>
          </a:p>
          <a:p>
            <a:pPr lvl="0" algn="just" fontAlgn="base">
              <a:lnSpc>
                <a:spcPct val="100000"/>
              </a:lnSpc>
              <a:spcBef>
                <a:spcPts val="2000"/>
              </a:spcBef>
              <a:buClr>
                <a:prstClr val="black">
                  <a:lumMod val="50000"/>
                  <a:lumOff val="50000"/>
                </a:prstClr>
              </a:buClr>
              <a:buSzPct val="70000"/>
              <a:buFont typeface="Wingdings" pitchFamily="2" charset="2"/>
              <a:buChar char="l"/>
            </a:pPr>
            <a:r>
              <a:rPr lang="it-IT" sz="1800" dirty="0">
                <a:latin typeface="Bookman Old Style" panose="02050604050505020204" pitchFamily="18" charset="0"/>
              </a:rPr>
              <a:t>Per i comuni con popolazione </a:t>
            </a:r>
            <a:r>
              <a:rPr lang="it-IT" sz="1800" b="1" dirty="0">
                <a:solidFill>
                  <a:srgbClr val="FF0000"/>
                </a:solidFill>
                <a:latin typeface="Bookman Old Style" panose="02050604050505020204" pitchFamily="18" charset="0"/>
              </a:rPr>
              <a:t>sino a 5.000 abitanti </a:t>
            </a:r>
            <a:r>
              <a:rPr lang="it-IT" sz="1800" dirty="0">
                <a:latin typeface="Bookman Old Style" panose="02050604050505020204" pitchFamily="18" charset="0"/>
              </a:rPr>
              <a:t>l'organo straordinario di liquidazione è composto da un</a:t>
            </a:r>
            <a:r>
              <a:rPr lang="it-IT" sz="1800" dirty="0">
                <a:solidFill>
                  <a:prstClr val="black">
                    <a:lumMod val="75000"/>
                    <a:lumOff val="25000"/>
                  </a:prstClr>
                </a:solidFill>
                <a:latin typeface="Bookman Old Style" panose="02050604050505020204" pitchFamily="18" charset="0"/>
              </a:rPr>
              <a:t> </a:t>
            </a:r>
            <a:r>
              <a:rPr lang="it-IT" sz="1800" b="1" dirty="0">
                <a:solidFill>
                  <a:srgbClr val="FF0000"/>
                </a:solidFill>
                <a:latin typeface="Bookman Old Style" panose="02050604050505020204" pitchFamily="18" charset="0"/>
              </a:rPr>
              <a:t>singolo commissario</a:t>
            </a:r>
            <a:r>
              <a:rPr lang="it-IT" sz="1800" b="1" dirty="0">
                <a:solidFill>
                  <a:prstClr val="black"/>
                </a:solidFill>
                <a:latin typeface="Bookman Old Style" panose="02050604050505020204" pitchFamily="18" charset="0"/>
              </a:rPr>
              <a:t>;</a:t>
            </a:r>
          </a:p>
          <a:p>
            <a:pPr lvl="0" algn="just" fontAlgn="base">
              <a:lnSpc>
                <a:spcPct val="100000"/>
              </a:lnSpc>
              <a:spcBef>
                <a:spcPts val="2000"/>
              </a:spcBef>
              <a:buClr>
                <a:prstClr val="black">
                  <a:lumMod val="50000"/>
                  <a:lumOff val="50000"/>
                </a:prstClr>
              </a:buClr>
              <a:buSzPct val="70000"/>
              <a:buFont typeface="Wingdings" pitchFamily="2" charset="2"/>
              <a:buChar char="l"/>
            </a:pPr>
            <a:r>
              <a:rPr lang="it-IT" sz="1800" b="1" dirty="0">
                <a:latin typeface="Bookman Old Style" panose="02050604050505020204" pitchFamily="18" charset="0"/>
              </a:rPr>
              <a:t>superiore ai 5.000 abitanti </a:t>
            </a:r>
            <a:r>
              <a:rPr lang="it-IT" sz="1800" dirty="0">
                <a:latin typeface="Bookman Old Style" panose="02050604050505020204" pitchFamily="18" charset="0"/>
              </a:rPr>
              <a:t>e per le province l'organo straordinario di liquidazione è composto da una </a:t>
            </a:r>
            <a:r>
              <a:rPr lang="it-IT" sz="1800" b="1" dirty="0">
                <a:latin typeface="Bookman Old Style" panose="02050604050505020204" pitchFamily="18" charset="0"/>
              </a:rPr>
              <a:t>commissione di tre membri</a:t>
            </a:r>
            <a:r>
              <a:rPr lang="it-IT" sz="1800" dirty="0">
                <a:latin typeface="Bookman Old Style" panose="02050604050505020204" pitchFamily="18" charset="0"/>
              </a:rPr>
              <a:t>.</a:t>
            </a:r>
          </a:p>
          <a:p>
            <a:pPr lvl="0" algn="just" fontAlgn="base">
              <a:lnSpc>
                <a:spcPct val="100000"/>
              </a:lnSpc>
              <a:spcBef>
                <a:spcPts val="2000"/>
              </a:spcBef>
              <a:buClr>
                <a:prstClr val="black">
                  <a:lumMod val="50000"/>
                  <a:lumOff val="50000"/>
                </a:prstClr>
              </a:buClr>
              <a:buSzPct val="70000"/>
              <a:buFont typeface="Wingdings" pitchFamily="2" charset="2"/>
              <a:buChar char="l"/>
            </a:pPr>
            <a:r>
              <a:rPr lang="it-IT" sz="1800" dirty="0">
                <a:latin typeface="Bookman Old Style" panose="02050604050505020204" pitchFamily="18" charset="0"/>
              </a:rPr>
              <a:t>Sono nominati fra </a:t>
            </a:r>
            <a:r>
              <a:rPr lang="it-IT" sz="1800" b="1" dirty="0">
                <a:latin typeface="Bookman Old Style" panose="02050604050505020204" pitchFamily="18" charset="0"/>
              </a:rPr>
              <a:t>magistrati a riposo della Corte dei conti</a:t>
            </a:r>
            <a:r>
              <a:rPr lang="it-IT" sz="1800" dirty="0">
                <a:latin typeface="Bookman Old Style" panose="02050604050505020204" pitchFamily="18" charset="0"/>
              </a:rPr>
              <a:t>, della </a:t>
            </a:r>
            <a:r>
              <a:rPr lang="it-IT" sz="1800" b="1" dirty="0">
                <a:latin typeface="Bookman Old Style" panose="02050604050505020204" pitchFamily="18" charset="0"/>
              </a:rPr>
              <a:t>magistratura ordinaria</a:t>
            </a:r>
            <a:r>
              <a:rPr lang="it-IT" sz="1800" dirty="0">
                <a:latin typeface="Bookman Old Style" panose="02050604050505020204" pitchFamily="18" charset="0"/>
              </a:rPr>
              <a:t>, </a:t>
            </a:r>
            <a:r>
              <a:rPr lang="it-IT" sz="1800" b="1" dirty="0">
                <a:latin typeface="Bookman Old Style" panose="02050604050505020204" pitchFamily="18" charset="0"/>
              </a:rPr>
              <a:t>del Consiglio di Stato</a:t>
            </a:r>
            <a:r>
              <a:rPr lang="it-IT" sz="1800" dirty="0">
                <a:latin typeface="Bookman Old Style" panose="02050604050505020204" pitchFamily="18" charset="0"/>
              </a:rPr>
              <a:t>, fra </a:t>
            </a:r>
            <a:r>
              <a:rPr lang="it-IT" sz="1800" b="1" dirty="0">
                <a:latin typeface="Bookman Old Style" panose="02050604050505020204" pitchFamily="18" charset="0"/>
              </a:rPr>
              <a:t>funzionari </a:t>
            </a:r>
            <a:r>
              <a:rPr lang="it-IT" sz="1800" dirty="0">
                <a:latin typeface="Bookman Old Style" panose="02050604050505020204" pitchFamily="18" charset="0"/>
              </a:rPr>
              <a:t>dotati di un'idonea esperienza nel campo finanziario e contabile in servizio o in quiescenza degli uffici centrali o periferici del Ministero dell'interno, del Ministero del tesoro del bilancio e della programmazione economica, del Ministero delle finanze e di altre amministrazioni dello Stato, fra i </a:t>
            </a:r>
            <a:r>
              <a:rPr lang="it-IT" sz="1800" b="1" dirty="0">
                <a:latin typeface="Bookman Old Style" panose="02050604050505020204" pitchFamily="18" charset="0"/>
              </a:rPr>
              <a:t>segretari ed i ragionieri comunali </a:t>
            </a:r>
            <a:r>
              <a:rPr lang="it-IT" sz="1800" dirty="0">
                <a:latin typeface="Bookman Old Style" panose="02050604050505020204" pitchFamily="18" charset="0"/>
              </a:rPr>
              <a:t>e </a:t>
            </a:r>
            <a:r>
              <a:rPr lang="it-IT" sz="1800" b="1" dirty="0">
                <a:latin typeface="Bookman Old Style" panose="02050604050505020204" pitchFamily="18" charset="0"/>
              </a:rPr>
              <a:t>provinciali</a:t>
            </a:r>
            <a:r>
              <a:rPr lang="it-IT" sz="1800" dirty="0">
                <a:latin typeface="Bookman Old Style" panose="02050604050505020204" pitchFamily="18" charset="0"/>
              </a:rPr>
              <a:t> particolarmente esperti, anche in quiescenza, fra gli</a:t>
            </a:r>
            <a:r>
              <a:rPr lang="it-IT" sz="1800" dirty="0">
                <a:solidFill>
                  <a:prstClr val="black">
                    <a:lumMod val="75000"/>
                    <a:lumOff val="25000"/>
                  </a:prstClr>
                </a:solidFill>
                <a:latin typeface="Bookman Old Style" panose="02050604050505020204" pitchFamily="18" charset="0"/>
              </a:rPr>
              <a:t> </a:t>
            </a:r>
            <a:r>
              <a:rPr lang="it-IT" sz="1800" b="1" dirty="0">
                <a:solidFill>
                  <a:srgbClr val="FF0000"/>
                </a:solidFill>
                <a:latin typeface="Bookman Old Style" panose="02050604050505020204" pitchFamily="18" charset="0"/>
              </a:rPr>
              <a:t>iscritti nel registro dei revisori contabili, gli iscritti nell'albo dei dottori commercialisti e gli iscritti nell'albo dei ragionieri.</a:t>
            </a:r>
            <a:endParaRPr lang="it-IT" sz="1800" b="1" u="sng" dirty="0">
              <a:solidFill>
                <a:srgbClr val="FF0000"/>
              </a:solidFill>
              <a:latin typeface="Bookman Old Style" panose="02050604050505020204" pitchFamily="18" charset="0"/>
            </a:endParaRPr>
          </a:p>
          <a:p>
            <a:pPr marL="0" indent="0">
              <a:buNone/>
            </a:pPr>
            <a:endParaRPr lang="it-IT" sz="1800" b="1" dirty="0">
              <a:solidFill>
                <a:srgbClr val="C00000"/>
              </a:solidFill>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5E3FBEDD-4E52-4848-8048-2F917357C011}"/>
              </a:ext>
            </a:extLst>
          </p:cNvPr>
          <p:cNvSpPr>
            <a:spLocks noGrp="1"/>
          </p:cNvSpPr>
          <p:nvPr>
            <p:ph type="ftr" sz="quarter" idx="11"/>
          </p:nvPr>
        </p:nvSpPr>
        <p:spPr>
          <a:xfrm>
            <a:off x="2414588" y="6356350"/>
            <a:ext cx="5738812"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C714C146-9C66-4168-ADB1-0CEE1F9ECA01}"/>
              </a:ext>
            </a:extLst>
          </p:cNvPr>
          <p:cNvSpPr>
            <a:spLocks noGrp="1"/>
          </p:cNvSpPr>
          <p:nvPr>
            <p:ph type="sldNum" sz="quarter" idx="12"/>
          </p:nvPr>
        </p:nvSpPr>
        <p:spPr/>
        <p:txBody>
          <a:bodyPr/>
          <a:lstStyle/>
          <a:p>
            <a:fld id="{E194C5CC-14D7-4FCA-82BC-DC6279434BD9}" type="slidenum">
              <a:rPr lang="it-IT" smtClean="0"/>
              <a:t>113</a:t>
            </a:fld>
            <a:endParaRPr lang="it-IT"/>
          </a:p>
        </p:txBody>
      </p:sp>
    </p:spTree>
    <p:extLst>
      <p:ext uri="{BB962C8B-B14F-4D97-AF65-F5344CB8AC3E}">
        <p14:creationId xmlns:p14="http://schemas.microsoft.com/office/powerpoint/2010/main" val="6184220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236933-5941-41B0-86B6-7CFE5292931A}"/>
              </a:ext>
            </a:extLst>
          </p:cNvPr>
          <p:cNvSpPr>
            <a:spLocks noGrp="1"/>
          </p:cNvSpPr>
          <p:nvPr>
            <p:ph type="title"/>
          </p:nvPr>
        </p:nvSpPr>
        <p:spPr>
          <a:xfrm>
            <a:off x="838200" y="365126"/>
            <a:ext cx="10515600" cy="655292"/>
          </a:xfrm>
        </p:spPr>
        <p:txBody>
          <a:bodyPr/>
          <a:lstStyle/>
          <a:p>
            <a:r>
              <a:rPr lang="it-IT" sz="2200" b="1" i="1" dirty="0">
                <a:solidFill>
                  <a:srgbClr val="000099"/>
                </a:solidFill>
                <a:latin typeface="Bookman Old Style" panose="02050604050505020204" pitchFamily="18" charset="0"/>
              </a:rPr>
              <a:t>L’organismo straordinario di liquidazione</a:t>
            </a:r>
            <a:endParaRPr lang="it-IT" dirty="0"/>
          </a:p>
        </p:txBody>
      </p:sp>
      <p:sp>
        <p:nvSpPr>
          <p:cNvPr id="3" name="Segnaposto contenuto 2">
            <a:extLst>
              <a:ext uri="{FF2B5EF4-FFF2-40B4-BE49-F238E27FC236}">
                <a16:creationId xmlns:a16="http://schemas.microsoft.com/office/drawing/2014/main" id="{B4B3D5D0-A39D-4573-9C30-D4AC8B583051}"/>
              </a:ext>
            </a:extLst>
          </p:cNvPr>
          <p:cNvSpPr>
            <a:spLocks noGrp="1"/>
          </p:cNvSpPr>
          <p:nvPr>
            <p:ph idx="1"/>
          </p:nvPr>
        </p:nvSpPr>
        <p:spPr>
          <a:xfrm>
            <a:off x="838200" y="1020418"/>
            <a:ext cx="10515600" cy="5156545"/>
          </a:xfrm>
        </p:spPr>
        <p:txBody>
          <a:bodyPr>
            <a:normAutofit/>
          </a:bodyPr>
          <a:lstStyle/>
          <a:p>
            <a:pPr marL="0" indent="0">
              <a:buNone/>
            </a:pPr>
            <a:r>
              <a:rPr lang="it-IT" sz="1800" b="1" dirty="0">
                <a:solidFill>
                  <a:srgbClr val="C00000"/>
                </a:solidFill>
                <a:latin typeface="Bookman Old Style" panose="02050604050505020204" pitchFamily="18" charset="0"/>
              </a:rPr>
              <a:t>NOMINA e COMPOSIZIONE</a:t>
            </a:r>
          </a:p>
          <a:p>
            <a:pPr marL="0" indent="0">
              <a:buNone/>
            </a:pPr>
            <a:r>
              <a:rPr lang="it-IT" sz="1800" b="1" dirty="0">
                <a:solidFill>
                  <a:srgbClr val="C00000"/>
                </a:solidFill>
                <a:latin typeface="Bookman Old Style" panose="02050604050505020204" pitchFamily="18" charset="0"/>
              </a:rPr>
              <a:t>Art. 252 </a:t>
            </a:r>
            <a:r>
              <a:rPr lang="it-IT" sz="1800" dirty="0">
                <a:solidFill>
                  <a:srgbClr val="C00000"/>
                </a:solidFill>
                <a:latin typeface="Bookman Old Style" panose="02050604050505020204" pitchFamily="18" charset="0"/>
              </a:rPr>
              <a:t>(composizione, nomina e attribuzioni)</a:t>
            </a:r>
          </a:p>
          <a:p>
            <a:pPr marL="0" lvl="0" indent="0" algn="just" fontAlgn="base">
              <a:lnSpc>
                <a:spcPct val="100000"/>
              </a:lnSpc>
              <a:spcBef>
                <a:spcPts val="2000"/>
              </a:spcBef>
              <a:buClr>
                <a:prstClr val="black">
                  <a:lumMod val="50000"/>
                  <a:lumOff val="50000"/>
                </a:prstClr>
              </a:buClr>
              <a:buSzPct val="70000"/>
              <a:buNone/>
            </a:pPr>
            <a:r>
              <a:rPr lang="it-IT" sz="1800" dirty="0">
                <a:latin typeface="Bookman Old Style" panose="02050604050505020204" pitchFamily="18" charset="0"/>
              </a:rPr>
              <a:t>La commissione straordinaria di liquidazione è</a:t>
            </a:r>
            <a:r>
              <a:rPr lang="it-IT" sz="1800" dirty="0">
                <a:solidFill>
                  <a:prstClr val="black">
                    <a:lumMod val="75000"/>
                    <a:lumOff val="25000"/>
                  </a:prstClr>
                </a:solidFill>
                <a:latin typeface="Bookman Old Style" panose="02050604050505020204" pitchFamily="18" charset="0"/>
              </a:rPr>
              <a:t> </a:t>
            </a:r>
            <a:r>
              <a:rPr lang="it-IT" sz="1800" b="1" dirty="0">
                <a:solidFill>
                  <a:srgbClr val="FF0000"/>
                </a:solidFill>
                <a:effectLst>
                  <a:outerShdw blurRad="38100" dist="38100" dir="2700000" algn="tl">
                    <a:srgbClr val="000000">
                      <a:alpha val="43137"/>
                    </a:srgbClr>
                  </a:outerShdw>
                </a:effectLst>
                <a:latin typeface="Bookman Old Style" panose="02050604050505020204" pitchFamily="18" charset="0"/>
              </a:rPr>
              <a:t>presieduta,</a:t>
            </a:r>
            <a:r>
              <a:rPr lang="it-IT" sz="1800" dirty="0">
                <a:solidFill>
                  <a:prstClr val="black">
                    <a:lumMod val="75000"/>
                    <a:lumOff val="25000"/>
                  </a:prstClr>
                </a:solidFill>
                <a:latin typeface="Bookman Old Style" panose="02050604050505020204" pitchFamily="18" charset="0"/>
              </a:rPr>
              <a:t> </a:t>
            </a:r>
            <a:r>
              <a:rPr lang="it-IT" sz="1800" dirty="0">
                <a:latin typeface="Bookman Old Style" panose="02050604050505020204" pitchFamily="18" charset="0"/>
              </a:rPr>
              <a:t>se presente, dal </a:t>
            </a:r>
            <a:r>
              <a:rPr lang="it-IT" sz="1800" b="1" dirty="0">
                <a:latin typeface="Bookman Old Style" panose="02050604050505020204" pitchFamily="18" charset="0"/>
              </a:rPr>
              <a:t>magistrato a riposo della Corte dei conti </a:t>
            </a:r>
            <a:r>
              <a:rPr lang="it-IT" sz="1800" dirty="0">
                <a:latin typeface="Bookman Old Style" panose="02050604050505020204" pitchFamily="18" charset="0"/>
              </a:rPr>
              <a:t>o della magistratura ordinaria o del Consiglio di Stato. Diversamente la stessa provvede ad eleggere nel suo seno il presidente</a:t>
            </a:r>
            <a:r>
              <a:rPr lang="it-IT" sz="1800" dirty="0">
                <a:solidFill>
                  <a:prstClr val="black">
                    <a:lumMod val="75000"/>
                    <a:lumOff val="25000"/>
                  </a:prstClr>
                </a:solidFill>
                <a:latin typeface="Bookman Old Style" panose="02050604050505020204" pitchFamily="18" charset="0"/>
              </a:rPr>
              <a:t>. </a:t>
            </a:r>
          </a:p>
          <a:p>
            <a:pPr marL="0" lvl="0" indent="0" algn="just" fontAlgn="base">
              <a:lnSpc>
                <a:spcPct val="100000"/>
              </a:lnSpc>
              <a:spcBef>
                <a:spcPts val="2000"/>
              </a:spcBef>
              <a:buClr>
                <a:prstClr val="black">
                  <a:lumMod val="50000"/>
                  <a:lumOff val="50000"/>
                </a:prstClr>
              </a:buClr>
              <a:buSzPct val="70000"/>
              <a:buNone/>
            </a:pPr>
            <a:r>
              <a:rPr lang="it-IT" sz="1800" dirty="0">
                <a:latin typeface="Bookman Old Style" panose="02050604050505020204" pitchFamily="18" charset="0"/>
              </a:rPr>
              <a:t>La nomina dell'organo straordinario di liquidazione è disposta con </a:t>
            </a:r>
            <a:r>
              <a:rPr lang="it-IT" sz="1800" b="1" dirty="0">
                <a:solidFill>
                  <a:srgbClr val="FF0000"/>
                </a:solidFill>
                <a:latin typeface="Bookman Old Style" panose="02050604050505020204" pitchFamily="18" charset="0"/>
              </a:rPr>
              <a:t>decreto del Presidente della Repubblica </a:t>
            </a:r>
            <a:r>
              <a:rPr lang="it-IT" sz="1800" dirty="0">
                <a:latin typeface="Bookman Old Style" panose="02050604050505020204" pitchFamily="18" charset="0"/>
              </a:rPr>
              <a:t>su proposta del Ministro dell'interno. L'insediamento presso l'ente avviene </a:t>
            </a:r>
            <a:r>
              <a:rPr lang="it-IT" sz="1800" b="1" dirty="0">
                <a:solidFill>
                  <a:srgbClr val="FF0000"/>
                </a:solidFill>
                <a:latin typeface="Bookman Old Style" panose="02050604050505020204" pitchFamily="18" charset="0"/>
              </a:rPr>
              <a:t>entro 5 giorni dalla notifica del provvedimento di nomina</a:t>
            </a:r>
            <a:r>
              <a:rPr lang="it-IT" sz="1800" dirty="0">
                <a:solidFill>
                  <a:prstClr val="black">
                    <a:lumMod val="75000"/>
                    <a:lumOff val="25000"/>
                  </a:prstClr>
                </a:solidFill>
                <a:latin typeface="Bookman Old Style" panose="02050604050505020204" pitchFamily="18" charset="0"/>
              </a:rPr>
              <a:t>.</a:t>
            </a:r>
          </a:p>
          <a:p>
            <a:pPr marL="0" lvl="0" indent="0" algn="just" fontAlgn="base">
              <a:lnSpc>
                <a:spcPct val="100000"/>
              </a:lnSpc>
              <a:spcBef>
                <a:spcPts val="2000"/>
              </a:spcBef>
              <a:buClr>
                <a:prstClr val="black">
                  <a:lumMod val="50000"/>
                  <a:lumOff val="50000"/>
                </a:prstClr>
              </a:buClr>
              <a:buSzPct val="70000"/>
              <a:buNone/>
            </a:pPr>
            <a:r>
              <a:rPr lang="it-IT" sz="1800" dirty="0">
                <a:latin typeface="Bookman Old Style" panose="02050604050505020204" pitchFamily="18" charset="0"/>
              </a:rPr>
              <a:t>Per i componenti dell'organo straordinario di liquidazione valgono le incompatibilità di cui all'articolo 236.</a:t>
            </a:r>
            <a:endParaRPr lang="it-IT" sz="1800" b="1" u="sng" dirty="0">
              <a:latin typeface="Bookman Old Style" panose="02050604050505020204" pitchFamily="18" charset="0"/>
            </a:endParaRPr>
          </a:p>
          <a:p>
            <a:pPr marL="0" indent="0">
              <a:buNone/>
            </a:pPr>
            <a:endParaRPr lang="it-IT" sz="1800" b="1" dirty="0">
              <a:solidFill>
                <a:srgbClr val="C00000"/>
              </a:solidFill>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5E3FBEDD-4E52-4848-8048-2F917357C011}"/>
              </a:ext>
            </a:extLst>
          </p:cNvPr>
          <p:cNvSpPr>
            <a:spLocks noGrp="1"/>
          </p:cNvSpPr>
          <p:nvPr>
            <p:ph type="ftr" sz="quarter" idx="11"/>
          </p:nvPr>
        </p:nvSpPr>
        <p:spPr>
          <a:xfrm>
            <a:off x="2657475" y="6356350"/>
            <a:ext cx="5495925"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593ED0D6-D855-4335-80E6-08B8EA64F224}"/>
              </a:ext>
            </a:extLst>
          </p:cNvPr>
          <p:cNvSpPr>
            <a:spLocks noGrp="1"/>
          </p:cNvSpPr>
          <p:nvPr>
            <p:ph type="sldNum" sz="quarter" idx="12"/>
          </p:nvPr>
        </p:nvSpPr>
        <p:spPr/>
        <p:txBody>
          <a:bodyPr/>
          <a:lstStyle/>
          <a:p>
            <a:fld id="{E194C5CC-14D7-4FCA-82BC-DC6279434BD9}" type="slidenum">
              <a:rPr lang="it-IT" smtClean="0"/>
              <a:t>114</a:t>
            </a:fld>
            <a:endParaRPr lang="it-IT"/>
          </a:p>
        </p:txBody>
      </p:sp>
    </p:spTree>
    <p:extLst>
      <p:ext uri="{BB962C8B-B14F-4D97-AF65-F5344CB8AC3E}">
        <p14:creationId xmlns:p14="http://schemas.microsoft.com/office/powerpoint/2010/main" val="6791196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236933-5941-41B0-86B6-7CFE5292931A}"/>
              </a:ext>
            </a:extLst>
          </p:cNvPr>
          <p:cNvSpPr>
            <a:spLocks noGrp="1"/>
          </p:cNvSpPr>
          <p:nvPr>
            <p:ph type="title"/>
          </p:nvPr>
        </p:nvSpPr>
        <p:spPr>
          <a:xfrm>
            <a:off x="838200" y="365126"/>
            <a:ext cx="10515600" cy="655292"/>
          </a:xfrm>
        </p:spPr>
        <p:txBody>
          <a:bodyPr/>
          <a:lstStyle/>
          <a:p>
            <a:r>
              <a:rPr lang="it-IT" sz="2200" b="1" i="1" dirty="0">
                <a:solidFill>
                  <a:srgbClr val="000099"/>
                </a:solidFill>
                <a:latin typeface="Bookman Old Style" panose="02050604050505020204" pitchFamily="18" charset="0"/>
              </a:rPr>
              <a:t>L’organismo straordinario di liquidazione</a:t>
            </a:r>
            <a:endParaRPr lang="it-IT" dirty="0"/>
          </a:p>
        </p:txBody>
      </p:sp>
      <p:sp>
        <p:nvSpPr>
          <p:cNvPr id="3" name="Segnaposto contenuto 2">
            <a:extLst>
              <a:ext uri="{FF2B5EF4-FFF2-40B4-BE49-F238E27FC236}">
                <a16:creationId xmlns:a16="http://schemas.microsoft.com/office/drawing/2014/main" id="{B4B3D5D0-A39D-4573-9C30-D4AC8B583051}"/>
              </a:ext>
            </a:extLst>
          </p:cNvPr>
          <p:cNvSpPr>
            <a:spLocks noGrp="1"/>
          </p:cNvSpPr>
          <p:nvPr>
            <p:ph idx="1"/>
          </p:nvPr>
        </p:nvSpPr>
        <p:spPr>
          <a:xfrm>
            <a:off x="838200" y="1020418"/>
            <a:ext cx="10515600" cy="5156545"/>
          </a:xfrm>
        </p:spPr>
        <p:txBody>
          <a:bodyPr>
            <a:normAutofit/>
          </a:bodyPr>
          <a:lstStyle/>
          <a:p>
            <a:pPr marL="0" indent="0">
              <a:buNone/>
            </a:pPr>
            <a:r>
              <a:rPr lang="it-IT" sz="1800" b="1" dirty="0">
                <a:solidFill>
                  <a:srgbClr val="C00000"/>
                </a:solidFill>
                <a:latin typeface="Bookman Old Style" panose="02050604050505020204" pitchFamily="18" charset="0"/>
              </a:rPr>
              <a:t>ATTRIBUZIONI </a:t>
            </a:r>
          </a:p>
          <a:p>
            <a:pPr marL="0" indent="0">
              <a:buNone/>
            </a:pPr>
            <a:r>
              <a:rPr lang="it-IT" sz="1800" b="1" dirty="0">
                <a:solidFill>
                  <a:srgbClr val="C00000"/>
                </a:solidFill>
                <a:latin typeface="Bookman Old Style" panose="02050604050505020204" pitchFamily="18" charset="0"/>
              </a:rPr>
              <a:t>Art. 252 </a:t>
            </a:r>
            <a:r>
              <a:rPr lang="it-IT" sz="1800" dirty="0">
                <a:solidFill>
                  <a:srgbClr val="C00000"/>
                </a:solidFill>
                <a:latin typeface="Bookman Old Style" panose="02050604050505020204" pitchFamily="18" charset="0"/>
              </a:rPr>
              <a:t>(composizione, nomina e attribuzioni)</a:t>
            </a:r>
          </a:p>
          <a:p>
            <a:pPr lvl="0" algn="just" fontAlgn="base">
              <a:lnSpc>
                <a:spcPct val="100000"/>
              </a:lnSpc>
              <a:spcBef>
                <a:spcPts val="2000"/>
              </a:spcBef>
              <a:buClr>
                <a:prstClr val="black">
                  <a:lumMod val="50000"/>
                  <a:lumOff val="50000"/>
                </a:prstClr>
              </a:buClr>
              <a:buSzPct val="70000"/>
              <a:buFont typeface="Wingdings" pitchFamily="2" charset="2"/>
              <a:buChar char="l"/>
            </a:pPr>
            <a:r>
              <a:rPr lang="it-IT" sz="1800" b="1" dirty="0">
                <a:latin typeface="Bookman Old Style" panose="02050604050505020204" pitchFamily="18" charset="0"/>
              </a:rPr>
              <a:t>L'organo straordinario di liquidazione </a:t>
            </a:r>
            <a:r>
              <a:rPr lang="it-IT" sz="1800" dirty="0">
                <a:solidFill>
                  <a:srgbClr val="FF0000"/>
                </a:solidFill>
                <a:latin typeface="Bookman Old Style" panose="02050604050505020204" pitchFamily="18" charset="0"/>
              </a:rPr>
              <a:t>ha competenza </a:t>
            </a:r>
            <a:r>
              <a:rPr lang="it-IT" sz="1800" dirty="0">
                <a:latin typeface="Bookman Old Style" panose="02050604050505020204" pitchFamily="18" charset="0"/>
              </a:rPr>
              <a:t>relativamente a fatti ed atti di gestione</a:t>
            </a:r>
            <a:r>
              <a:rPr lang="it-IT" sz="1800" dirty="0">
                <a:solidFill>
                  <a:prstClr val="black">
                    <a:lumMod val="75000"/>
                    <a:lumOff val="25000"/>
                  </a:prstClr>
                </a:solidFill>
                <a:latin typeface="Bookman Old Style" panose="02050604050505020204" pitchFamily="18" charset="0"/>
              </a:rPr>
              <a:t> </a:t>
            </a:r>
            <a:r>
              <a:rPr lang="it-IT" sz="1800" b="1" u="sng" dirty="0">
                <a:solidFill>
                  <a:srgbClr val="FF0000"/>
                </a:solidFill>
                <a:latin typeface="Bookman Old Style" panose="02050604050505020204" pitchFamily="18" charset="0"/>
              </a:rPr>
              <a:t>verificatisi entro il 31 dicembre dell'anno precedente a quello dell'ipotesi di bilancio riequilibrato</a:t>
            </a:r>
            <a:r>
              <a:rPr lang="it-IT" sz="1800" dirty="0">
                <a:solidFill>
                  <a:prstClr val="black">
                    <a:lumMod val="75000"/>
                    <a:lumOff val="25000"/>
                  </a:prstClr>
                </a:solidFill>
                <a:latin typeface="Bookman Old Style" panose="02050604050505020204" pitchFamily="18" charset="0"/>
              </a:rPr>
              <a:t> e provvede alla:</a:t>
            </a:r>
          </a:p>
          <a:p>
            <a:pPr marL="342900" lvl="0" indent="-342900" fontAlgn="base">
              <a:lnSpc>
                <a:spcPct val="100000"/>
              </a:lnSpc>
              <a:spcBef>
                <a:spcPts val="2000"/>
              </a:spcBef>
              <a:buClr>
                <a:prstClr val="black">
                  <a:lumMod val="50000"/>
                  <a:lumOff val="50000"/>
                </a:prstClr>
              </a:buClr>
              <a:buSzPct val="70000"/>
              <a:buFont typeface="+mj-lt"/>
              <a:buAutoNum type="alphaLcParenR"/>
            </a:pPr>
            <a:r>
              <a:rPr lang="it-IT" sz="1800" dirty="0">
                <a:solidFill>
                  <a:srgbClr val="000099"/>
                </a:solidFill>
                <a:latin typeface="Bookman Old Style" panose="02050604050505020204" pitchFamily="18" charset="0"/>
              </a:rPr>
              <a:t>rilevazione della massa passiva</a:t>
            </a:r>
            <a:r>
              <a:rPr lang="it-IT" sz="1800" dirty="0">
                <a:latin typeface="Bookman Old Style" panose="02050604050505020204" pitchFamily="18" charset="0"/>
              </a:rPr>
              <a:t>;</a:t>
            </a:r>
          </a:p>
          <a:p>
            <a:pPr marL="342900" lvl="0" indent="-342900" fontAlgn="base">
              <a:lnSpc>
                <a:spcPct val="100000"/>
              </a:lnSpc>
              <a:spcBef>
                <a:spcPts val="2000"/>
              </a:spcBef>
              <a:buClr>
                <a:prstClr val="black">
                  <a:lumMod val="50000"/>
                  <a:lumOff val="50000"/>
                </a:prstClr>
              </a:buClr>
              <a:buSzPct val="70000"/>
              <a:buFont typeface="+mj-lt"/>
              <a:buAutoNum type="alphaLcParenR"/>
            </a:pPr>
            <a:r>
              <a:rPr lang="it-IT" sz="1800" dirty="0">
                <a:solidFill>
                  <a:srgbClr val="000099"/>
                </a:solidFill>
                <a:latin typeface="Bookman Old Style" panose="02050604050505020204" pitchFamily="18" charset="0"/>
              </a:rPr>
              <a:t>acquisizione e gestione dei mezzi finanziari disponibili ai fini del risanamento anche mediante alienazione dei beni patrimoniali</a:t>
            </a:r>
            <a:r>
              <a:rPr lang="it-IT" sz="1800" dirty="0">
                <a:latin typeface="Bookman Old Style" panose="02050604050505020204" pitchFamily="18" charset="0"/>
              </a:rPr>
              <a:t>;</a:t>
            </a:r>
          </a:p>
          <a:p>
            <a:pPr marL="342900" lvl="0" indent="-342900" fontAlgn="base">
              <a:lnSpc>
                <a:spcPct val="100000"/>
              </a:lnSpc>
              <a:spcBef>
                <a:spcPts val="2000"/>
              </a:spcBef>
              <a:buClr>
                <a:prstClr val="black">
                  <a:lumMod val="50000"/>
                  <a:lumOff val="50000"/>
                </a:prstClr>
              </a:buClr>
              <a:buSzPct val="70000"/>
              <a:buFont typeface="+mj-lt"/>
              <a:buAutoNum type="alphaLcParenR"/>
            </a:pPr>
            <a:r>
              <a:rPr lang="it-IT" sz="1800" dirty="0">
                <a:latin typeface="Bookman Old Style" panose="02050604050505020204" pitchFamily="18" charset="0"/>
              </a:rPr>
              <a:t> </a:t>
            </a:r>
            <a:r>
              <a:rPr lang="it-IT" sz="1800" dirty="0">
                <a:solidFill>
                  <a:srgbClr val="000099"/>
                </a:solidFill>
                <a:latin typeface="Bookman Old Style" panose="02050604050505020204" pitchFamily="18" charset="0"/>
              </a:rPr>
              <a:t>liquidazione e pagamento della massa passiva</a:t>
            </a:r>
            <a:r>
              <a:rPr lang="it-IT" sz="1800" dirty="0">
                <a:latin typeface="Bookman Old Style" panose="02050604050505020204" pitchFamily="18" charset="0"/>
              </a:rPr>
              <a:t>.</a:t>
            </a:r>
          </a:p>
          <a:p>
            <a:pPr lvl="0" algn="just" fontAlgn="base">
              <a:lnSpc>
                <a:spcPct val="100000"/>
              </a:lnSpc>
              <a:spcBef>
                <a:spcPts val="2000"/>
              </a:spcBef>
              <a:buClr>
                <a:prstClr val="black">
                  <a:lumMod val="50000"/>
                  <a:lumOff val="50000"/>
                </a:prstClr>
              </a:buClr>
              <a:buSzPct val="70000"/>
              <a:buFont typeface="Wingdings" pitchFamily="2" charset="2"/>
              <a:buChar char="l"/>
            </a:pPr>
            <a:r>
              <a:rPr lang="it-IT" sz="1800" dirty="0">
                <a:latin typeface="Bookman Old Style" panose="02050604050505020204" pitchFamily="18" charset="0"/>
              </a:rPr>
              <a:t>In ogni caso di accertamento di danni cagionati all'ente locale o all'erario, l'organo straordinario di liquidazione </a:t>
            </a:r>
            <a:r>
              <a:rPr lang="it-IT" sz="1800" b="1" dirty="0">
                <a:latin typeface="Bookman Old Style" panose="02050604050505020204" pitchFamily="18" charset="0"/>
              </a:rPr>
              <a:t>provvede alla denuncia dei fatti alla Procura Regionale presso la Corte dei conti ed alla relativa segnalazione al Ministero dell'interno tramite le prefetture</a:t>
            </a:r>
            <a:r>
              <a:rPr lang="it-IT" sz="1800" dirty="0">
                <a:latin typeface="Bookman Old Style" panose="02050604050505020204" pitchFamily="18" charset="0"/>
              </a:rPr>
              <a:t>.</a:t>
            </a:r>
          </a:p>
          <a:p>
            <a:pPr marL="0" indent="0">
              <a:buNone/>
            </a:pPr>
            <a:endParaRPr lang="it-IT" sz="1800" b="1" dirty="0">
              <a:solidFill>
                <a:srgbClr val="C00000"/>
              </a:solidFill>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5E3FBEDD-4E52-4848-8048-2F917357C011}"/>
              </a:ext>
            </a:extLst>
          </p:cNvPr>
          <p:cNvSpPr>
            <a:spLocks noGrp="1"/>
          </p:cNvSpPr>
          <p:nvPr>
            <p:ph type="ftr" sz="quarter" idx="11"/>
          </p:nvPr>
        </p:nvSpPr>
        <p:spPr>
          <a:xfrm>
            <a:off x="2428875" y="6356350"/>
            <a:ext cx="5724525"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3240E6E0-E374-45E2-8E54-CAACB9B0BAA3}"/>
              </a:ext>
            </a:extLst>
          </p:cNvPr>
          <p:cNvSpPr>
            <a:spLocks noGrp="1"/>
          </p:cNvSpPr>
          <p:nvPr>
            <p:ph type="sldNum" sz="quarter" idx="12"/>
          </p:nvPr>
        </p:nvSpPr>
        <p:spPr/>
        <p:txBody>
          <a:bodyPr/>
          <a:lstStyle/>
          <a:p>
            <a:fld id="{E194C5CC-14D7-4FCA-82BC-DC6279434BD9}" type="slidenum">
              <a:rPr lang="it-IT" smtClean="0"/>
              <a:t>115</a:t>
            </a:fld>
            <a:endParaRPr lang="it-IT"/>
          </a:p>
        </p:txBody>
      </p:sp>
    </p:spTree>
    <p:extLst>
      <p:ext uri="{BB962C8B-B14F-4D97-AF65-F5344CB8AC3E}">
        <p14:creationId xmlns:p14="http://schemas.microsoft.com/office/powerpoint/2010/main" val="308705855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B7FBB3-31C4-4CD5-A0E7-8A713D93D440}"/>
              </a:ext>
            </a:extLst>
          </p:cNvPr>
          <p:cNvSpPr>
            <a:spLocks noGrp="1"/>
          </p:cNvSpPr>
          <p:nvPr>
            <p:ph type="title"/>
          </p:nvPr>
        </p:nvSpPr>
        <p:spPr>
          <a:xfrm>
            <a:off x="838200" y="365126"/>
            <a:ext cx="10515600" cy="509518"/>
          </a:xfrm>
        </p:spPr>
        <p:txBody>
          <a:bodyPr/>
          <a:lstStyle/>
          <a:p>
            <a:r>
              <a:rPr lang="it-IT" sz="2200" b="1" i="1" dirty="0">
                <a:solidFill>
                  <a:srgbClr val="000099"/>
                </a:solidFill>
                <a:latin typeface="Bookman Old Style" panose="02050604050505020204" pitchFamily="18" charset="0"/>
              </a:rPr>
              <a:t>L’organismo straordinario di liquidazione</a:t>
            </a:r>
            <a:endParaRPr lang="it-IT" dirty="0"/>
          </a:p>
        </p:txBody>
      </p:sp>
      <p:sp>
        <p:nvSpPr>
          <p:cNvPr id="3" name="Segnaposto contenuto 2">
            <a:extLst>
              <a:ext uri="{FF2B5EF4-FFF2-40B4-BE49-F238E27FC236}">
                <a16:creationId xmlns:a16="http://schemas.microsoft.com/office/drawing/2014/main" id="{FA2071EF-0187-4909-AA71-09B8DE1A9529}"/>
              </a:ext>
            </a:extLst>
          </p:cNvPr>
          <p:cNvSpPr>
            <a:spLocks noGrp="1"/>
          </p:cNvSpPr>
          <p:nvPr>
            <p:ph idx="1"/>
          </p:nvPr>
        </p:nvSpPr>
        <p:spPr>
          <a:xfrm>
            <a:off x="838200" y="874644"/>
            <a:ext cx="10515600" cy="5302319"/>
          </a:xfrm>
        </p:spPr>
        <p:txBody>
          <a:bodyPr>
            <a:normAutofit/>
          </a:bodyPr>
          <a:lstStyle/>
          <a:p>
            <a:pPr marL="0" indent="0">
              <a:buNone/>
            </a:pPr>
            <a:r>
              <a:rPr lang="it-IT" sz="2000" dirty="0">
                <a:solidFill>
                  <a:srgbClr val="C00000"/>
                </a:solidFill>
                <a:latin typeface="Bookman Old Style" panose="02050604050505020204" pitchFamily="18" charset="0"/>
              </a:rPr>
              <a:t>POTERI ORGANIZZATORI</a:t>
            </a:r>
          </a:p>
          <a:p>
            <a:pPr marL="0" indent="0">
              <a:buNone/>
            </a:pPr>
            <a:endParaRPr lang="it-IT" sz="2000" dirty="0">
              <a:solidFill>
                <a:srgbClr val="C00000"/>
              </a:solidFill>
              <a:latin typeface="Bookman Old Style" panose="02050604050505020204" pitchFamily="18" charset="0"/>
            </a:endParaRPr>
          </a:p>
          <a:p>
            <a:pPr lvl="0" algn="just" fontAlgn="base">
              <a:lnSpc>
                <a:spcPct val="100000"/>
              </a:lnSpc>
              <a:spcBef>
                <a:spcPts val="2000"/>
              </a:spcBef>
              <a:buClr>
                <a:prstClr val="black">
                  <a:lumMod val="50000"/>
                  <a:lumOff val="50000"/>
                </a:prstClr>
              </a:buClr>
              <a:buSzPct val="70000"/>
              <a:buFont typeface="Wingdings" pitchFamily="2" charset="2"/>
              <a:buChar char="l"/>
            </a:pPr>
            <a:r>
              <a:rPr lang="it-IT" sz="1800" dirty="0">
                <a:latin typeface="Bookman Old Style" panose="02050604050505020204" pitchFamily="18" charset="0"/>
              </a:rPr>
              <a:t>L'organo straordinario di liquidazione ha </a:t>
            </a:r>
            <a:r>
              <a:rPr lang="it-IT" sz="1800" b="1" dirty="0">
                <a:latin typeface="Bookman Old Style" panose="02050604050505020204" pitchFamily="18" charset="0"/>
              </a:rPr>
              <a:t>potere di accesso a tutti gli atti dell'ente locale</a:t>
            </a:r>
            <a:r>
              <a:rPr lang="it-IT" sz="1800" dirty="0">
                <a:latin typeface="Bookman Old Style" panose="02050604050505020204" pitchFamily="18" charset="0"/>
              </a:rPr>
              <a:t>, può </a:t>
            </a:r>
            <a:r>
              <a:rPr lang="it-IT" sz="1800" b="1" dirty="0">
                <a:latin typeface="Bookman Old Style" panose="02050604050505020204" pitchFamily="18" charset="0"/>
              </a:rPr>
              <a:t>utilizzare il personale </a:t>
            </a:r>
            <a:r>
              <a:rPr lang="it-IT" sz="1800" dirty="0">
                <a:latin typeface="Bookman Old Style" panose="02050604050505020204" pitchFamily="18" charset="0"/>
              </a:rPr>
              <a:t>ed i </a:t>
            </a:r>
            <a:r>
              <a:rPr lang="it-IT" sz="1800" b="1" dirty="0">
                <a:latin typeface="Bookman Old Style" panose="02050604050505020204" pitchFamily="18" charset="0"/>
              </a:rPr>
              <a:t>mezzi operativi dell'ente </a:t>
            </a:r>
            <a:r>
              <a:rPr lang="it-IT" sz="1800" dirty="0">
                <a:latin typeface="Bookman Old Style" panose="02050604050505020204" pitchFamily="18" charset="0"/>
              </a:rPr>
              <a:t>locale ed </a:t>
            </a:r>
            <a:r>
              <a:rPr lang="it-IT" sz="1800" b="1" dirty="0">
                <a:latin typeface="Bookman Old Style" panose="02050604050505020204" pitchFamily="18" charset="0"/>
              </a:rPr>
              <a:t>emanare direttive burocratiche</a:t>
            </a:r>
            <a:r>
              <a:rPr lang="it-IT" sz="1800" dirty="0">
                <a:latin typeface="Bookman Old Style" panose="02050604050505020204" pitchFamily="18" charset="0"/>
              </a:rPr>
              <a:t>.</a:t>
            </a:r>
          </a:p>
          <a:p>
            <a:pPr lvl="0" algn="just" fontAlgn="base">
              <a:lnSpc>
                <a:spcPct val="100000"/>
              </a:lnSpc>
              <a:spcBef>
                <a:spcPts val="2000"/>
              </a:spcBef>
              <a:buClr>
                <a:prstClr val="black">
                  <a:lumMod val="50000"/>
                  <a:lumOff val="50000"/>
                </a:prstClr>
              </a:buClr>
              <a:buSzPct val="70000"/>
              <a:buFont typeface="Wingdings" pitchFamily="2" charset="2"/>
              <a:buChar char="l"/>
            </a:pPr>
            <a:r>
              <a:rPr lang="it-IT" sz="1800" dirty="0">
                <a:latin typeface="Bookman Old Style" panose="02050604050505020204" pitchFamily="18" charset="0"/>
              </a:rPr>
              <a:t>L'ente locale è tenuto a fornire, a richiesta dell'organo straordinario di liquidazione, </a:t>
            </a:r>
            <a:r>
              <a:rPr lang="it-IT" sz="1800" b="1" dirty="0">
                <a:latin typeface="Bookman Old Style" panose="02050604050505020204" pitchFamily="18" charset="0"/>
              </a:rPr>
              <a:t>idonei locali ed attrezzature nonché il personale necessario</a:t>
            </a:r>
            <a:r>
              <a:rPr lang="it-IT" sz="1800" dirty="0">
                <a:latin typeface="Bookman Old Style" panose="02050604050505020204" pitchFamily="18" charset="0"/>
              </a:rPr>
              <a:t>.</a:t>
            </a:r>
          </a:p>
          <a:p>
            <a:pPr lvl="0" algn="just" fontAlgn="base">
              <a:lnSpc>
                <a:spcPct val="100000"/>
              </a:lnSpc>
              <a:spcBef>
                <a:spcPts val="2000"/>
              </a:spcBef>
              <a:buClr>
                <a:prstClr val="black">
                  <a:lumMod val="50000"/>
                  <a:lumOff val="50000"/>
                </a:prstClr>
              </a:buClr>
              <a:buSzPct val="70000"/>
              <a:buFont typeface="Wingdings" pitchFamily="2" charset="2"/>
              <a:buChar char="l"/>
            </a:pPr>
            <a:r>
              <a:rPr lang="it-IT" sz="1800" dirty="0">
                <a:latin typeface="Bookman Old Style" panose="02050604050505020204" pitchFamily="18" charset="0"/>
              </a:rPr>
              <a:t>L'organo straordinario di liquidazione può </a:t>
            </a:r>
            <a:r>
              <a:rPr lang="it-IT" sz="1800" b="1" dirty="0">
                <a:latin typeface="Bookman Old Style" panose="02050604050505020204" pitchFamily="18" charset="0"/>
              </a:rPr>
              <a:t>auto organizzarsi</a:t>
            </a:r>
            <a:r>
              <a:rPr lang="it-IT" sz="1800" dirty="0">
                <a:latin typeface="Bookman Old Style" panose="02050604050505020204" pitchFamily="18" charset="0"/>
              </a:rPr>
              <a:t>, e, per motivate esigenze, dotarsi di personale, acquisire consulenze e attrezzature le quali, al termine dell'attività di ripiano dei debiti rientrano nel patrimonio dell'ente locale.</a:t>
            </a:r>
          </a:p>
          <a:p>
            <a:pPr marL="0" indent="0">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E218A498-244E-4FA6-B121-EA52FF106AC6}"/>
              </a:ext>
            </a:extLst>
          </p:cNvPr>
          <p:cNvSpPr>
            <a:spLocks noGrp="1"/>
          </p:cNvSpPr>
          <p:nvPr>
            <p:ph type="ftr" sz="quarter" idx="11"/>
          </p:nvPr>
        </p:nvSpPr>
        <p:spPr>
          <a:xfrm>
            <a:off x="2628900" y="6356350"/>
            <a:ext cx="5524500"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C5D6C82A-167F-49A0-B427-30065BB89BAE}"/>
              </a:ext>
            </a:extLst>
          </p:cNvPr>
          <p:cNvSpPr>
            <a:spLocks noGrp="1"/>
          </p:cNvSpPr>
          <p:nvPr>
            <p:ph type="sldNum" sz="quarter" idx="12"/>
          </p:nvPr>
        </p:nvSpPr>
        <p:spPr/>
        <p:txBody>
          <a:bodyPr/>
          <a:lstStyle/>
          <a:p>
            <a:fld id="{E194C5CC-14D7-4FCA-82BC-DC6279434BD9}" type="slidenum">
              <a:rPr lang="it-IT" smtClean="0"/>
              <a:t>116</a:t>
            </a:fld>
            <a:endParaRPr lang="it-IT"/>
          </a:p>
        </p:txBody>
      </p:sp>
    </p:spTree>
    <p:extLst>
      <p:ext uri="{BB962C8B-B14F-4D97-AF65-F5344CB8AC3E}">
        <p14:creationId xmlns:p14="http://schemas.microsoft.com/office/powerpoint/2010/main" val="32699658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80D937-2A22-44C4-8188-7C25A5EDE57D}"/>
              </a:ext>
            </a:extLst>
          </p:cNvPr>
          <p:cNvSpPr>
            <a:spLocks noGrp="1"/>
          </p:cNvSpPr>
          <p:nvPr>
            <p:ph type="title"/>
          </p:nvPr>
        </p:nvSpPr>
        <p:spPr>
          <a:xfrm>
            <a:off x="838200" y="238540"/>
            <a:ext cx="10515600" cy="442498"/>
          </a:xfrm>
        </p:spPr>
        <p:txBody>
          <a:bodyPr/>
          <a:lstStyle/>
          <a:p>
            <a:r>
              <a:rPr lang="it-IT" sz="2200" b="1" i="1" dirty="0">
                <a:solidFill>
                  <a:srgbClr val="000099"/>
                </a:solidFill>
                <a:latin typeface="Bookman Old Style" panose="02050604050505020204" pitchFamily="18" charset="0"/>
              </a:rPr>
              <a:t>L’organismo straordinario di liquidazione</a:t>
            </a:r>
            <a:endParaRPr lang="it-IT" dirty="0">
              <a:latin typeface="Bookman Old Style" panose="02050604050505020204" pitchFamily="18" charset="0"/>
            </a:endParaRPr>
          </a:p>
        </p:txBody>
      </p:sp>
      <p:sp>
        <p:nvSpPr>
          <p:cNvPr id="3" name="Segnaposto contenuto 2">
            <a:extLst>
              <a:ext uri="{FF2B5EF4-FFF2-40B4-BE49-F238E27FC236}">
                <a16:creationId xmlns:a16="http://schemas.microsoft.com/office/drawing/2014/main" id="{257C78BA-8603-463D-95CE-E083E66E3894}"/>
              </a:ext>
            </a:extLst>
          </p:cNvPr>
          <p:cNvSpPr>
            <a:spLocks noGrp="1"/>
          </p:cNvSpPr>
          <p:nvPr>
            <p:ph idx="1"/>
          </p:nvPr>
        </p:nvSpPr>
        <p:spPr>
          <a:xfrm>
            <a:off x="838200" y="821635"/>
            <a:ext cx="10515600" cy="5355328"/>
          </a:xfrm>
        </p:spPr>
        <p:txBody>
          <a:bodyPr>
            <a:normAutofit fontScale="92500" lnSpcReduction="20000"/>
          </a:bodyPr>
          <a:lstStyle/>
          <a:p>
            <a:pPr marL="0" indent="0" algn="just">
              <a:buNone/>
            </a:pPr>
            <a:r>
              <a:rPr lang="it-IT" sz="1800" dirty="0">
                <a:latin typeface="Bookman Old Style" panose="02050604050505020204" pitchFamily="18" charset="0"/>
              </a:rPr>
              <a:t>In merito alla locuzione </a:t>
            </a:r>
            <a:r>
              <a:rPr lang="it-IT" sz="1800" b="1" dirty="0">
                <a:solidFill>
                  <a:srgbClr val="000099"/>
                </a:solidFill>
                <a:latin typeface="Bookman Old Style" panose="02050604050505020204" pitchFamily="18" charset="0"/>
              </a:rPr>
              <a:t>«fatti ed atti di gestione verificatisi entro il 31 dicembre dell’anno precedente a quello dell'ipotesi di bilancio riequilibrato» </a:t>
            </a:r>
            <a:r>
              <a:rPr lang="it-IT" sz="1800" dirty="0">
                <a:latin typeface="Bookman Old Style" panose="02050604050505020204" pitchFamily="18" charset="0"/>
              </a:rPr>
              <a:t>(art. 252, comma 4, TUEL), la </a:t>
            </a:r>
            <a:r>
              <a:rPr lang="it-IT" sz="1800" dirty="0">
                <a:solidFill>
                  <a:srgbClr val="FF0000"/>
                </a:solidFill>
                <a:latin typeface="Bookman Old Style" panose="02050604050505020204" pitchFamily="18" charset="0"/>
              </a:rPr>
              <a:t>Sezione regionale di controllo per la Campania (</a:t>
            </a:r>
            <a:r>
              <a:rPr lang="it-IT" sz="1800" dirty="0" err="1">
                <a:solidFill>
                  <a:srgbClr val="FF0000"/>
                </a:solidFill>
                <a:latin typeface="Bookman Old Style" panose="02050604050505020204" pitchFamily="18" charset="0"/>
              </a:rPr>
              <a:t>delib</a:t>
            </a:r>
            <a:r>
              <a:rPr lang="it-IT" sz="1800" dirty="0">
                <a:solidFill>
                  <a:srgbClr val="FF0000"/>
                </a:solidFill>
                <a:latin typeface="Bookman Old Style" panose="02050604050505020204" pitchFamily="18" charset="0"/>
              </a:rPr>
              <a:t>. n. 132/2018) </a:t>
            </a:r>
            <a:r>
              <a:rPr lang="it-IT" sz="1800" dirty="0">
                <a:latin typeface="Bookman Old Style" panose="02050604050505020204" pitchFamily="18" charset="0"/>
              </a:rPr>
              <a:t>ha chiarito che essa deve essere «interpretata (in base ai noti canoni ermeneutici generali, di cui all’art. 12 delle preleggi) secondo l’uso comune delle espressioni usate dal legislatore e dunque, nel caso, secondo le ordinarie conoscenze giuridiche della materia alla quale tali elementi normativi appartengono, ossia – nella fattispecie – secondo le comuni conoscenze del diritto privato». Ciò posto, richiamata la distinzione dei fatti giuridici in </a:t>
            </a:r>
            <a:r>
              <a:rPr lang="it-IT" sz="1800" dirty="0">
                <a:solidFill>
                  <a:srgbClr val="000099"/>
                </a:solidFill>
                <a:latin typeface="Bookman Old Style" panose="02050604050505020204" pitchFamily="18" charset="0"/>
              </a:rPr>
              <a:t>«atti giuridici» e «fatti giuridici in senso stretto»</a:t>
            </a:r>
            <a:r>
              <a:rPr lang="it-IT" sz="1800" dirty="0">
                <a:latin typeface="Bookman Old Style" panose="02050604050505020204" pitchFamily="18" charset="0"/>
              </a:rPr>
              <a:t>, la Sezione ha affermato che «tipico “fatto giuridico” produttivo di effetti non voluti da chi lo ha posto in essere è il “fatto illecito”, da intendere quale “fatto doloso o colposo che cagiona ad altri un danno ingiusto [da] risarcire” (ex art. 2043 c.c.), ovvero anche come inadempimento contrattuale (ex art. 1218 c.c.)».</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Ciò posto, che i debiti (fuori bilancio) derivanti da sentenze di condanna </a:t>
            </a:r>
            <a:r>
              <a:rPr lang="it-IT" sz="1800" b="1" u="sng" dirty="0">
                <a:latin typeface="Bookman Old Style" panose="02050604050505020204" pitchFamily="18" charset="0"/>
              </a:rPr>
              <a:t>pronunciate negli esercizi successivi a quello della dichiarazione di dissesto ma scaturenti da fatti digestione verificatisi in epoca anteriore alla stessa dichiarazione </a:t>
            </a:r>
            <a:r>
              <a:rPr lang="it-IT" sz="1800" dirty="0">
                <a:latin typeface="Bookman Old Style" panose="02050604050505020204" pitchFamily="18" charset="0"/>
              </a:rPr>
              <a:t>– </a:t>
            </a:r>
            <a:r>
              <a:rPr lang="it-IT" sz="1800" b="1" dirty="0">
                <a:solidFill>
                  <a:srgbClr val="C00000"/>
                </a:solidFill>
                <a:latin typeface="Bookman Old Style" panose="02050604050505020204" pitchFamily="18" charset="0"/>
              </a:rPr>
              <a:t>ricadano nella gestione straordinaria dell’OSL</a:t>
            </a:r>
            <a:r>
              <a:rPr lang="it-IT" sz="1800" dirty="0">
                <a:latin typeface="Bookman Old Style" panose="02050604050505020204" pitchFamily="18" charset="0"/>
              </a:rPr>
              <a:t>, stante il chiaro tenore letterale della disposizione di </a:t>
            </a:r>
            <a:r>
              <a:rPr lang="it-IT" sz="1800" u="sng" dirty="0">
                <a:latin typeface="Bookman Old Style" panose="02050604050505020204" pitchFamily="18" charset="0"/>
              </a:rPr>
              <a:t>interpretazione autentica di cui all’art. 5, comma 2 del </a:t>
            </a:r>
            <a:r>
              <a:rPr lang="it-IT" sz="1800" u="sng" dirty="0" err="1">
                <a:latin typeface="Bookman Old Style" panose="02050604050505020204" pitchFamily="18" charset="0"/>
              </a:rPr>
              <a:t>d.l.</a:t>
            </a:r>
            <a:r>
              <a:rPr lang="it-IT" sz="1800" u="sng" dirty="0">
                <a:latin typeface="Bookman Old Style" panose="02050604050505020204" pitchFamily="18" charset="0"/>
              </a:rPr>
              <a:t> 29.3.2004, n. 80 </a:t>
            </a:r>
            <a:r>
              <a:rPr lang="it-IT" sz="1800" dirty="0">
                <a:latin typeface="Bookman Old Style" panose="02050604050505020204" pitchFamily="18" charset="0"/>
              </a:rPr>
              <a:t>(convertito, con modificazioni, dalla l. 28.5.2004, n. 140): quest’ultima ha stabilito che, ai fini dell’applicazione degli artt. 252, comma 4 e 254, comma 3, TUEL, si intendono compresi nelle fattispecie ivi previste «tutti i debiti correlati ad atti e fatti di gestione verificatisi entro il 31 dicembre dell’anno precedente a quello dell’ipotesi di bilancio riequilibrato, </a:t>
            </a:r>
            <a:r>
              <a:rPr lang="it-IT" sz="1800" b="1" i="1" dirty="0">
                <a:solidFill>
                  <a:srgbClr val="C00000"/>
                </a:solidFill>
                <a:latin typeface="Bookman Old Style" panose="02050604050505020204" pitchFamily="18" charset="0"/>
              </a:rPr>
              <a:t>pur se accertati</a:t>
            </a:r>
            <a:r>
              <a:rPr lang="it-IT" sz="1800" dirty="0">
                <a:latin typeface="Bookman Old Style" panose="02050604050505020204" pitchFamily="18" charset="0"/>
              </a:rPr>
              <a:t>, </a:t>
            </a:r>
            <a:r>
              <a:rPr lang="it-IT" sz="1800" i="1" dirty="0">
                <a:solidFill>
                  <a:srgbClr val="C00000"/>
                </a:solidFill>
                <a:latin typeface="Bookman Old Style" panose="02050604050505020204" pitchFamily="18" charset="0"/>
              </a:rPr>
              <a:t>anche con provvedimento giurisdizionale, successivamente a tale data</a:t>
            </a:r>
            <a:r>
              <a:rPr lang="it-IT" sz="1800" dirty="0">
                <a:latin typeface="Bookman Old Style" panose="02050604050505020204" pitchFamily="18" charset="0"/>
              </a:rPr>
              <a:t> </a:t>
            </a:r>
            <a:r>
              <a:rPr lang="it-IT" sz="1800" u="sng" dirty="0">
                <a:latin typeface="Bookman Old Style" panose="02050604050505020204" pitchFamily="18" charset="0"/>
              </a:rPr>
              <a:t>ma, comunque, non oltre quella di approvazione del rendiconto della gestione», </a:t>
            </a:r>
            <a:r>
              <a:rPr lang="it-IT" sz="1800" dirty="0">
                <a:latin typeface="Bookman Old Style" panose="02050604050505020204" pitchFamily="18" charset="0"/>
              </a:rPr>
              <a:t>che l’OSL deve effettuare entro 60 giorni dall’ultimazione delle operazioni di pagamento (cfr. art. 256, comma 11, TUEL).</a:t>
            </a:r>
          </a:p>
        </p:txBody>
      </p:sp>
      <p:sp>
        <p:nvSpPr>
          <p:cNvPr id="5" name="Segnaposto piè di pagina 4">
            <a:extLst>
              <a:ext uri="{FF2B5EF4-FFF2-40B4-BE49-F238E27FC236}">
                <a16:creationId xmlns:a16="http://schemas.microsoft.com/office/drawing/2014/main" id="{598B7A6A-D4F9-46C7-A171-1FAF76689373}"/>
              </a:ext>
            </a:extLst>
          </p:cNvPr>
          <p:cNvSpPr>
            <a:spLocks noGrp="1"/>
          </p:cNvSpPr>
          <p:nvPr>
            <p:ph type="ftr" sz="quarter" idx="11"/>
          </p:nvPr>
        </p:nvSpPr>
        <p:spPr>
          <a:xfrm>
            <a:off x="2571750" y="6356350"/>
            <a:ext cx="5581650"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1019E957-2E59-4C7B-A097-3B28BA59614B}"/>
              </a:ext>
            </a:extLst>
          </p:cNvPr>
          <p:cNvSpPr>
            <a:spLocks noGrp="1"/>
          </p:cNvSpPr>
          <p:nvPr>
            <p:ph type="sldNum" sz="quarter" idx="12"/>
          </p:nvPr>
        </p:nvSpPr>
        <p:spPr/>
        <p:txBody>
          <a:bodyPr/>
          <a:lstStyle/>
          <a:p>
            <a:fld id="{E194C5CC-14D7-4FCA-82BC-DC6279434BD9}" type="slidenum">
              <a:rPr lang="it-IT" smtClean="0"/>
              <a:t>117</a:t>
            </a:fld>
            <a:endParaRPr lang="it-IT"/>
          </a:p>
        </p:txBody>
      </p:sp>
    </p:spTree>
    <p:extLst>
      <p:ext uri="{BB962C8B-B14F-4D97-AF65-F5344CB8AC3E}">
        <p14:creationId xmlns:p14="http://schemas.microsoft.com/office/powerpoint/2010/main" val="5727954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09A353-D43D-42B8-BC2B-76AE8B3D3259}"/>
              </a:ext>
            </a:extLst>
          </p:cNvPr>
          <p:cNvSpPr>
            <a:spLocks noGrp="1"/>
          </p:cNvSpPr>
          <p:nvPr>
            <p:ph type="title"/>
          </p:nvPr>
        </p:nvSpPr>
        <p:spPr>
          <a:xfrm>
            <a:off x="838200" y="365126"/>
            <a:ext cx="10515600" cy="315912"/>
          </a:xfrm>
        </p:spPr>
        <p:txBody>
          <a:bodyPr>
            <a:normAutofit fontScale="90000"/>
          </a:bodyPr>
          <a:lstStyle/>
          <a:p>
            <a:r>
              <a:rPr lang="it-IT" sz="2200" b="1" i="1" dirty="0">
                <a:solidFill>
                  <a:srgbClr val="000099"/>
                </a:solidFill>
                <a:latin typeface="Bookman Old Style" panose="02050604050505020204" pitchFamily="18" charset="0"/>
              </a:rPr>
              <a:t>L’organismo straordinario di liquidazione</a:t>
            </a:r>
            <a:endParaRPr lang="it-IT" dirty="0"/>
          </a:p>
        </p:txBody>
      </p:sp>
      <p:sp>
        <p:nvSpPr>
          <p:cNvPr id="3" name="Segnaposto contenuto 2">
            <a:extLst>
              <a:ext uri="{FF2B5EF4-FFF2-40B4-BE49-F238E27FC236}">
                <a16:creationId xmlns:a16="http://schemas.microsoft.com/office/drawing/2014/main" id="{3ACBF7D0-0F78-46A7-9BA8-9BD434ED8D66}"/>
              </a:ext>
            </a:extLst>
          </p:cNvPr>
          <p:cNvSpPr>
            <a:spLocks noGrp="1"/>
          </p:cNvSpPr>
          <p:nvPr>
            <p:ph idx="1"/>
          </p:nvPr>
        </p:nvSpPr>
        <p:spPr/>
        <p:txBody>
          <a:bodyPr>
            <a:normAutofit/>
          </a:bodyPr>
          <a:lstStyle/>
          <a:p>
            <a:pPr marL="0" indent="0" algn="just">
              <a:buNone/>
            </a:pPr>
            <a:r>
              <a:rPr lang="it-IT" sz="1800" dirty="0">
                <a:latin typeface="Bookman Old Style" panose="02050604050505020204" pitchFamily="18" charset="0"/>
              </a:rPr>
              <a:t>Non vi è, infatti, dubbio che una sentenza di condanna al risarcimento dei danni da insidie stradali, intervenuta negli esercizi successivi a quelli della dichiarazione di dissesto dell’ente ma acclarando l’efficienza causale, nella produzione di quei danni, di fatti gestionali verificatisi in epoca anteriore alla stessa dichiarazione, integri quell’accertamento con provvedimento giurisdizionale richiesto dalla disposizione appena richiamata ai fini della competenza dell’OSL.</a:t>
            </a:r>
          </a:p>
          <a:p>
            <a:pPr marL="0" indent="0" algn="just">
              <a:buNone/>
            </a:pPr>
            <a:endParaRPr lang="it-IT" sz="1800" dirty="0">
              <a:latin typeface="Bookman Old Style" panose="02050604050505020204" pitchFamily="18" charset="0"/>
            </a:endParaRPr>
          </a:p>
          <a:p>
            <a:pPr marL="0" indent="0" algn="just">
              <a:buNone/>
            </a:pPr>
            <a:r>
              <a:rPr lang="it-IT" sz="1800" b="1" dirty="0">
                <a:solidFill>
                  <a:srgbClr val="FF0000"/>
                </a:solidFill>
                <a:latin typeface="Bookman Old Style" panose="02050604050505020204" pitchFamily="18" charset="0"/>
              </a:rPr>
              <a:t>Chi riconosce il </a:t>
            </a:r>
            <a:r>
              <a:rPr lang="it-IT" sz="1800" b="1" dirty="0" err="1">
                <a:solidFill>
                  <a:srgbClr val="FF0000"/>
                </a:solidFill>
                <a:latin typeface="Bookman Old Style" panose="02050604050505020204" pitchFamily="18" charset="0"/>
              </a:rPr>
              <a:t>dfb</a:t>
            </a:r>
            <a:r>
              <a:rPr lang="it-IT" sz="1800" b="1" dirty="0">
                <a:solidFill>
                  <a:srgbClr val="FF0000"/>
                </a:solidFill>
                <a:latin typeface="Bookman Old Style" panose="02050604050505020204" pitchFamily="18" charset="0"/>
              </a:rPr>
              <a:t>??</a:t>
            </a:r>
          </a:p>
          <a:p>
            <a:pPr marL="0" indent="0" algn="just">
              <a:buNone/>
            </a:pPr>
            <a:r>
              <a:rPr lang="it-IT" sz="1800" dirty="0">
                <a:latin typeface="Bookman Old Style" panose="02050604050505020204" pitchFamily="18" charset="0"/>
              </a:rPr>
              <a:t>Trattandosi di debiti fuori bilancio (ex art. 194, comma 1, lett. a), TUEL) che maturano nell’ambito del dissesto, il dubbio interpretativo potrebbe astrattamente vertere sulla competenza al relativo riconoscimento. Sul punto il la Corte dei conti per la Campania , nella citato parere, ha condiviso le considerazioni della Sezione di controllo per la Regione siciliana (</a:t>
            </a:r>
            <a:r>
              <a:rPr lang="it-IT" sz="1800" dirty="0" err="1">
                <a:latin typeface="Bookman Old Style" panose="02050604050505020204" pitchFamily="18" charset="0"/>
              </a:rPr>
              <a:t>delib</a:t>
            </a:r>
            <a:r>
              <a:rPr lang="it-IT" sz="1800" dirty="0">
                <a:latin typeface="Bookman Old Style" panose="02050604050505020204" pitchFamily="18" charset="0"/>
              </a:rPr>
              <a:t>. n. 124/2019/PAR), che </a:t>
            </a:r>
            <a:r>
              <a:rPr lang="it-IT" sz="1800" b="1" dirty="0">
                <a:latin typeface="Bookman Old Style" panose="02050604050505020204" pitchFamily="18" charset="0"/>
              </a:rPr>
              <a:t>ha escluso la possibilità per l’OSL di procedere al riconoscimento di debiti fuori bilancio</a:t>
            </a:r>
            <a:r>
              <a:rPr lang="it-IT" sz="1800" dirty="0">
                <a:latin typeface="Bookman Old Style" panose="02050604050505020204" pitchFamily="18" charset="0"/>
              </a:rPr>
              <a:t>.</a:t>
            </a:r>
          </a:p>
        </p:txBody>
      </p:sp>
      <p:sp>
        <p:nvSpPr>
          <p:cNvPr id="5" name="Segnaposto piè di pagina 4">
            <a:extLst>
              <a:ext uri="{FF2B5EF4-FFF2-40B4-BE49-F238E27FC236}">
                <a16:creationId xmlns:a16="http://schemas.microsoft.com/office/drawing/2014/main" id="{A97A4767-838C-4FD5-A1BE-A8E99F9B67B2}"/>
              </a:ext>
            </a:extLst>
          </p:cNvPr>
          <p:cNvSpPr>
            <a:spLocks noGrp="1"/>
          </p:cNvSpPr>
          <p:nvPr>
            <p:ph type="ftr" sz="quarter" idx="11"/>
          </p:nvPr>
        </p:nvSpPr>
        <p:spPr>
          <a:xfrm>
            <a:off x="2586038" y="6356350"/>
            <a:ext cx="5567362"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CAE2015A-084D-40C4-B82C-7F92E47BCC1B}"/>
              </a:ext>
            </a:extLst>
          </p:cNvPr>
          <p:cNvSpPr>
            <a:spLocks noGrp="1"/>
          </p:cNvSpPr>
          <p:nvPr>
            <p:ph type="sldNum" sz="quarter" idx="12"/>
          </p:nvPr>
        </p:nvSpPr>
        <p:spPr/>
        <p:txBody>
          <a:bodyPr/>
          <a:lstStyle/>
          <a:p>
            <a:fld id="{E194C5CC-14D7-4FCA-82BC-DC6279434BD9}" type="slidenum">
              <a:rPr lang="it-IT" smtClean="0"/>
              <a:t>118</a:t>
            </a:fld>
            <a:endParaRPr lang="it-IT"/>
          </a:p>
        </p:txBody>
      </p:sp>
    </p:spTree>
    <p:extLst>
      <p:ext uri="{BB962C8B-B14F-4D97-AF65-F5344CB8AC3E}">
        <p14:creationId xmlns:p14="http://schemas.microsoft.com/office/powerpoint/2010/main" val="8955615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B3C05B-6232-49DD-B200-EF4E11F3157D}"/>
              </a:ext>
            </a:extLst>
          </p:cNvPr>
          <p:cNvSpPr>
            <a:spLocks noGrp="1"/>
          </p:cNvSpPr>
          <p:nvPr>
            <p:ph type="title"/>
          </p:nvPr>
        </p:nvSpPr>
        <p:spPr>
          <a:xfrm>
            <a:off x="838200" y="365126"/>
            <a:ext cx="10515600" cy="443258"/>
          </a:xfrm>
        </p:spPr>
        <p:txBody>
          <a:bodyPr/>
          <a:lstStyle/>
          <a:p>
            <a:r>
              <a:rPr lang="it-IT" sz="2000" b="1" i="1" dirty="0">
                <a:solidFill>
                  <a:srgbClr val="000099"/>
                </a:solidFill>
                <a:latin typeface="Bookman Old Style" panose="02050604050505020204" pitchFamily="18" charset="0"/>
              </a:rPr>
              <a:t>L’organismo straordinario di liquidazione</a:t>
            </a:r>
            <a:endParaRPr lang="it-IT" dirty="0"/>
          </a:p>
        </p:txBody>
      </p:sp>
      <p:sp>
        <p:nvSpPr>
          <p:cNvPr id="3" name="Segnaposto contenuto 2">
            <a:extLst>
              <a:ext uri="{FF2B5EF4-FFF2-40B4-BE49-F238E27FC236}">
                <a16:creationId xmlns:a16="http://schemas.microsoft.com/office/drawing/2014/main" id="{20A70BFD-B032-47E5-840F-72695F103651}"/>
              </a:ext>
            </a:extLst>
          </p:cNvPr>
          <p:cNvSpPr>
            <a:spLocks noGrp="1"/>
          </p:cNvSpPr>
          <p:nvPr>
            <p:ph idx="1"/>
          </p:nvPr>
        </p:nvSpPr>
        <p:spPr>
          <a:xfrm>
            <a:off x="838200" y="808384"/>
            <a:ext cx="10515600" cy="5368579"/>
          </a:xfrm>
        </p:spPr>
        <p:txBody>
          <a:bodyPr>
            <a:normAutofit/>
          </a:bodyPr>
          <a:lstStyle/>
          <a:p>
            <a:pPr marL="0" indent="0">
              <a:buNone/>
            </a:pPr>
            <a:r>
              <a:rPr lang="it-IT" sz="2000" b="1" dirty="0">
                <a:solidFill>
                  <a:srgbClr val="C00000"/>
                </a:solidFill>
                <a:latin typeface="Bookman Old Style" panose="02050604050505020204" pitchFamily="18" charset="0"/>
              </a:rPr>
              <a:t>Inadempienza e sostituzione dell’O.S.L.</a:t>
            </a:r>
          </a:p>
          <a:p>
            <a:pPr marL="0" indent="0">
              <a:buNone/>
            </a:pPr>
            <a:endParaRPr lang="it-IT" sz="2000" b="1" dirty="0">
              <a:solidFill>
                <a:srgbClr val="C00000"/>
              </a:solidFill>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In caso di negligenza, di ritardi non giustificati o di inosservanza dei termini per la formazione del piano di rilevazione (180 giorni), il Ministro dell’interno, previo parere della </a:t>
            </a:r>
            <a:r>
              <a:rPr lang="it-IT" sz="1800" i="1" dirty="0">
                <a:latin typeface="Bookman Old Style" panose="02050604050505020204" pitchFamily="18" charset="0"/>
              </a:rPr>
              <a:t>Commissione per la stabilità finanziaria degli enti locali e sentiti gli interessati</a:t>
            </a:r>
            <a:r>
              <a:rPr lang="it-IT" sz="1800" dirty="0">
                <a:latin typeface="Bookman Old Style" panose="02050604050505020204" pitchFamily="18" charset="0"/>
              </a:rPr>
              <a:t>, propone al Presidente della Repubblica l’adozione del provvedimento di </a:t>
            </a:r>
            <a:r>
              <a:rPr lang="it-IT" sz="1800" b="1" dirty="0">
                <a:latin typeface="Bookman Old Style" panose="02050604050505020204" pitchFamily="18" charset="0"/>
              </a:rPr>
              <a:t>sostituzione di tutti o parte </a:t>
            </a:r>
            <a:r>
              <a:rPr lang="it-IT" sz="1800" dirty="0">
                <a:latin typeface="Bookman Old Style" panose="02050604050505020204" pitchFamily="18" charset="0"/>
              </a:rPr>
              <a:t>dei componenti dell’organo straordinario di liquidazione (art.254, comma 8).  </a:t>
            </a:r>
          </a:p>
        </p:txBody>
      </p:sp>
      <p:sp>
        <p:nvSpPr>
          <p:cNvPr id="5" name="Segnaposto piè di pagina 4">
            <a:extLst>
              <a:ext uri="{FF2B5EF4-FFF2-40B4-BE49-F238E27FC236}">
                <a16:creationId xmlns:a16="http://schemas.microsoft.com/office/drawing/2014/main" id="{E68F3A1B-D2D9-463E-A5DC-B42811757AAB}"/>
              </a:ext>
            </a:extLst>
          </p:cNvPr>
          <p:cNvSpPr>
            <a:spLocks noGrp="1"/>
          </p:cNvSpPr>
          <p:nvPr>
            <p:ph type="ftr" sz="quarter" idx="11"/>
          </p:nvPr>
        </p:nvSpPr>
        <p:spPr>
          <a:xfrm>
            <a:off x="2543175" y="6356350"/>
            <a:ext cx="5610225" cy="365125"/>
          </a:xfrm>
        </p:spPr>
        <p:txBody>
          <a:bodyPr/>
          <a:lstStyle/>
          <a:p>
            <a:r>
              <a:rPr lang="it-IT"/>
              <a:t>Dott. Paolo Longoni - ottobre 2022</a:t>
            </a:r>
          </a:p>
        </p:txBody>
      </p:sp>
      <p:sp>
        <p:nvSpPr>
          <p:cNvPr id="6" name="Segnaposto numero diapositiva 5">
            <a:extLst>
              <a:ext uri="{FF2B5EF4-FFF2-40B4-BE49-F238E27FC236}">
                <a16:creationId xmlns:a16="http://schemas.microsoft.com/office/drawing/2014/main" id="{B3270663-8877-4BC5-86A5-13ADF7FD9429}"/>
              </a:ext>
            </a:extLst>
          </p:cNvPr>
          <p:cNvSpPr>
            <a:spLocks noGrp="1"/>
          </p:cNvSpPr>
          <p:nvPr>
            <p:ph type="sldNum" sz="quarter" idx="12"/>
          </p:nvPr>
        </p:nvSpPr>
        <p:spPr/>
        <p:txBody>
          <a:bodyPr/>
          <a:lstStyle/>
          <a:p>
            <a:fld id="{E194C5CC-14D7-4FCA-82BC-DC6279434BD9}" type="slidenum">
              <a:rPr lang="it-IT" smtClean="0"/>
              <a:t>119</a:t>
            </a:fld>
            <a:endParaRPr lang="it-IT"/>
          </a:p>
        </p:txBody>
      </p:sp>
    </p:spTree>
    <p:extLst>
      <p:ext uri="{BB962C8B-B14F-4D97-AF65-F5344CB8AC3E}">
        <p14:creationId xmlns:p14="http://schemas.microsoft.com/office/powerpoint/2010/main" val="2579789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F8F7F7-4E8E-49FE-88EE-F74C43D9EB00}"/>
              </a:ext>
            </a:extLst>
          </p:cNvPr>
          <p:cNvSpPr>
            <a:spLocks noGrp="1"/>
          </p:cNvSpPr>
          <p:nvPr>
            <p:ph type="title"/>
          </p:nvPr>
        </p:nvSpPr>
        <p:spPr>
          <a:xfrm>
            <a:off x="838200" y="365126"/>
            <a:ext cx="10515600" cy="496266"/>
          </a:xfrm>
        </p:spPr>
        <p:txBody>
          <a:bodyPr/>
          <a:lstStyle/>
          <a:p>
            <a:r>
              <a:rPr lang="it-IT" sz="2200" b="1" i="1" dirty="0">
                <a:solidFill>
                  <a:srgbClr val="000099"/>
                </a:solidFill>
                <a:latin typeface="Bookman Old Style" panose="02050604050505020204" pitchFamily="18" charset="0"/>
              </a:rPr>
              <a:t>Le criticità finanziarie degli enti locali</a:t>
            </a:r>
            <a:endParaRPr lang="it-IT" dirty="0"/>
          </a:p>
        </p:txBody>
      </p:sp>
      <p:sp>
        <p:nvSpPr>
          <p:cNvPr id="3" name="Segnaposto contenuto 2">
            <a:extLst>
              <a:ext uri="{FF2B5EF4-FFF2-40B4-BE49-F238E27FC236}">
                <a16:creationId xmlns:a16="http://schemas.microsoft.com/office/drawing/2014/main" id="{7E8D38F3-7165-48C8-97D4-6F3322E62861}"/>
              </a:ext>
            </a:extLst>
          </p:cNvPr>
          <p:cNvSpPr>
            <a:spLocks noGrp="1"/>
          </p:cNvSpPr>
          <p:nvPr>
            <p:ph idx="1"/>
          </p:nvPr>
        </p:nvSpPr>
        <p:spPr>
          <a:xfrm>
            <a:off x="838200" y="1046922"/>
            <a:ext cx="10515600" cy="5130041"/>
          </a:xfrm>
        </p:spPr>
        <p:txBody>
          <a:bodyPr>
            <a:normAutofit/>
          </a:bodyPr>
          <a:lstStyle/>
          <a:p>
            <a:pPr marL="0" indent="0" algn="just">
              <a:buNone/>
            </a:pPr>
            <a:r>
              <a:rPr lang="it-IT" sz="1800" dirty="0">
                <a:latin typeface="Bookman Old Style" panose="02050604050505020204" pitchFamily="18" charset="0"/>
              </a:rPr>
              <a:t>Al controllo centrale sulla copertura dei costi dei servizi sono assoggettati, in </a:t>
            </a:r>
            <a:r>
              <a:rPr lang="it-IT" sz="1800" b="1" dirty="0">
                <a:latin typeface="Bookman Old Style" panose="02050604050505020204" pitchFamily="18" charset="0"/>
              </a:rPr>
              <a:t>via provvisoria</a:t>
            </a:r>
            <a:r>
              <a:rPr lang="it-IT" sz="1800" dirty="0">
                <a:latin typeface="Bookman Old Style" panose="02050604050505020204" pitchFamily="18" charset="0"/>
              </a:rPr>
              <a:t>, anche gli enti che, pur non risultando strutturalmente deficitari in base all’apposita tabella (comma 6):</a:t>
            </a:r>
          </a:p>
          <a:p>
            <a:pPr marL="0" indent="0">
              <a:buNone/>
            </a:pPr>
            <a:endParaRPr lang="it-IT" sz="1800" dirty="0">
              <a:latin typeface="Bookman Old Style" panose="02050604050505020204" pitchFamily="18" charset="0"/>
            </a:endParaRPr>
          </a:p>
          <a:p>
            <a:pPr>
              <a:buFontTx/>
              <a:buChar char="-"/>
            </a:pPr>
            <a:r>
              <a:rPr lang="it-IT" sz="1800" b="1" dirty="0">
                <a:latin typeface="Bookman Old Style" panose="02050604050505020204" pitchFamily="18" charset="0"/>
              </a:rPr>
              <a:t>Non hanno presentato il certificato al rendiconto della gestione</a:t>
            </a:r>
          </a:p>
          <a:p>
            <a:pPr marL="0" indent="0" algn="just">
              <a:buNone/>
            </a:pPr>
            <a:r>
              <a:rPr lang="it-IT" sz="1500" i="1" dirty="0">
                <a:latin typeface="Bookman Old Style" panose="02050604050505020204" pitchFamily="18" charset="0"/>
              </a:rPr>
              <a:t>Tale disposizione va ora riletta alla luce delle modifiche all’art. 161 T.U.E.L. apportate dalla L. 145/2018, secondo le quali, come si è visto in precedenza, l’ente locale è tenuto ad inviare specifiche certificazioni sui dati relativi al bilancio e al rendiconto solo su eventuale richiesta da parte del Ministero dell’interno.</a:t>
            </a:r>
          </a:p>
          <a:p>
            <a:pPr marL="0" indent="0" algn="just">
              <a:buNone/>
            </a:pPr>
            <a:endParaRPr lang="it-IT" sz="1500" i="1" dirty="0">
              <a:latin typeface="Bookman Old Style" panose="02050604050505020204" pitchFamily="18" charset="0"/>
            </a:endParaRPr>
          </a:p>
          <a:p>
            <a:pPr algn="just">
              <a:buFontTx/>
              <a:buChar char="-"/>
            </a:pPr>
            <a:r>
              <a:rPr lang="it-IT" sz="1800" b="1" dirty="0">
                <a:latin typeface="Bookman Old Style" panose="02050604050505020204" pitchFamily="18" charset="0"/>
              </a:rPr>
              <a:t>Non  hanno approvato nei termini di legge il rendiconto di gestione</a:t>
            </a:r>
            <a:endParaRPr lang="it-IT" sz="1800" dirty="0">
              <a:latin typeface="Bookman Old Style" panose="02050604050505020204" pitchFamily="18" charset="0"/>
            </a:endParaRPr>
          </a:p>
          <a:p>
            <a:pPr marL="0" indent="0" algn="just">
              <a:buNone/>
            </a:pPr>
            <a:r>
              <a:rPr lang="it-IT" sz="1500" i="1" dirty="0">
                <a:latin typeface="Bookman Old Style" panose="02050604050505020204" pitchFamily="18" charset="0"/>
              </a:rPr>
              <a:t>Il mancato rispetto di detti adempimenti non consente l’accertamento della non sussistenza della condizione di </a:t>
            </a:r>
            <a:r>
              <a:rPr lang="it-IT" sz="1500" i="1" dirty="0" err="1">
                <a:latin typeface="Bookman Old Style" panose="02050604050505020204" pitchFamily="18" charset="0"/>
              </a:rPr>
              <a:t>deficitarietà</a:t>
            </a:r>
            <a:r>
              <a:rPr lang="it-IT" sz="1500" i="1" dirty="0">
                <a:latin typeface="Bookman Old Style" panose="02050604050505020204" pitchFamily="18" charset="0"/>
              </a:rPr>
              <a:t> strutturale. </a:t>
            </a:r>
            <a:r>
              <a:rPr lang="it-IT" sz="1500" b="1" i="1" dirty="0">
                <a:solidFill>
                  <a:srgbClr val="000099"/>
                </a:solidFill>
                <a:latin typeface="Bookman Old Style" panose="02050604050505020204" pitchFamily="18" charset="0"/>
              </a:rPr>
              <a:t>Non trova applicazione nei loro confronti, tuttavia, il regime delle sanzioni previsto dal comma 5</a:t>
            </a:r>
            <a:r>
              <a:rPr lang="it-IT" sz="1500" i="1" dirty="0">
                <a:latin typeface="Bookman Old Style" panose="02050604050505020204" pitchFamily="18" charset="0"/>
              </a:rPr>
              <a:t> (sanzione pari all’1% delle entrate correnti risultanti dal certificato di bilancio del penultimo esercizio finanziario precedente quello in cui si è registrato il mancato rispetto dei predetti limiti minimi di copertura), dal momento che si tratta di inadempienze procedurali e formali alle quali l’ente può rimediare in un momento successivo. Tali controlli sono, dunque, attuati in via provvisoria.</a:t>
            </a:r>
          </a:p>
          <a:p>
            <a:pPr>
              <a:buFontTx/>
              <a:buChar char="-"/>
            </a:pPr>
            <a:endParaRPr lang="it-IT" sz="1800" i="1" dirty="0">
              <a:latin typeface="Bookman Old Style" panose="02050604050505020204" pitchFamily="18" charset="0"/>
            </a:endParaRPr>
          </a:p>
          <a:p>
            <a:pPr>
              <a:buFontTx/>
              <a:buChar char="-"/>
            </a:pPr>
            <a:endParaRPr lang="it-IT" sz="1800" dirty="0">
              <a:latin typeface="Bookman Old Style" panose="02050604050505020204" pitchFamily="18" charset="0"/>
            </a:endParaRPr>
          </a:p>
          <a:p>
            <a:pPr>
              <a:buFontTx/>
              <a:buChar char="-"/>
            </a:pPr>
            <a:endParaRPr lang="it-IT" sz="1800" dirty="0">
              <a:latin typeface="Bookman Old Style" panose="02050604050505020204" pitchFamily="18" charset="0"/>
            </a:endParaRPr>
          </a:p>
          <a:p>
            <a:pPr>
              <a:buFontTx/>
              <a:buChar char="-"/>
            </a:pPr>
            <a:endParaRPr lang="it-IT" sz="1800" dirty="0">
              <a:latin typeface="Bookman Old Style" panose="02050604050505020204" pitchFamily="18" charset="0"/>
            </a:endParaRPr>
          </a:p>
          <a:p>
            <a:pPr>
              <a:buFontTx/>
              <a:buChar char="-"/>
            </a:pPr>
            <a:endParaRPr lang="it-IT" sz="1800" dirty="0">
              <a:latin typeface="Bookman Old Style" panose="02050604050505020204" pitchFamily="18" charset="0"/>
            </a:endParaRPr>
          </a:p>
          <a:p>
            <a:pPr marL="0" indent="0">
              <a:buNone/>
            </a:pPr>
            <a:endParaRPr lang="it-IT" sz="1800" dirty="0">
              <a:latin typeface="Bookman Old Style" panose="02050604050505020204" pitchFamily="18" charset="0"/>
            </a:endParaRPr>
          </a:p>
          <a:p>
            <a:pPr marL="0" indent="0">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5851B59F-7B82-457C-91DC-0E6E14441CBF}"/>
              </a:ext>
            </a:extLst>
          </p:cNvPr>
          <p:cNvSpPr>
            <a:spLocks noGrp="1"/>
          </p:cNvSpPr>
          <p:nvPr>
            <p:ph type="ftr" sz="quarter" idx="11"/>
          </p:nvPr>
        </p:nvSpPr>
        <p:spPr>
          <a:xfrm>
            <a:off x="2544417" y="6356350"/>
            <a:ext cx="7103166"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9DAFEC44-3351-3948-9B9D-763C4C2FB688}"/>
              </a:ext>
            </a:extLst>
          </p:cNvPr>
          <p:cNvSpPr>
            <a:spLocks noGrp="1"/>
          </p:cNvSpPr>
          <p:nvPr>
            <p:ph type="sldNum" sz="quarter" idx="12"/>
          </p:nvPr>
        </p:nvSpPr>
        <p:spPr/>
        <p:txBody>
          <a:bodyPr/>
          <a:lstStyle/>
          <a:p>
            <a:fld id="{E194C5CC-14D7-4FCA-82BC-DC6279434BD9}" type="slidenum">
              <a:rPr lang="it-IT" smtClean="0"/>
              <a:t>12</a:t>
            </a:fld>
            <a:endParaRPr lang="it-IT"/>
          </a:p>
        </p:txBody>
      </p:sp>
    </p:spTree>
    <p:extLst>
      <p:ext uri="{BB962C8B-B14F-4D97-AF65-F5344CB8AC3E}">
        <p14:creationId xmlns:p14="http://schemas.microsoft.com/office/powerpoint/2010/main" val="18840218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0AEA348-C6E6-48F3-A7A4-006C0845D83E}"/>
              </a:ext>
            </a:extLst>
          </p:cNvPr>
          <p:cNvSpPr>
            <a:spLocks noGrp="1"/>
          </p:cNvSpPr>
          <p:nvPr>
            <p:ph idx="1"/>
          </p:nvPr>
        </p:nvSpPr>
        <p:spPr/>
        <p:txBody>
          <a:bodyPr/>
          <a:lstStyle/>
          <a:p>
            <a:pPr marL="0" lvl="0" indent="0" algn="ctr">
              <a:buNone/>
            </a:pPr>
            <a:endParaRPr lang="it-IT" dirty="0">
              <a:solidFill>
                <a:srgbClr val="000099"/>
              </a:solidFill>
              <a:latin typeface="Bookman Old Style" panose="02050604050505020204" pitchFamily="18" charset="0"/>
            </a:endParaRPr>
          </a:p>
          <a:p>
            <a:pPr marL="0" lvl="0" indent="0" algn="ctr">
              <a:buNone/>
            </a:pPr>
            <a:endParaRPr lang="it-IT" dirty="0">
              <a:solidFill>
                <a:srgbClr val="000099"/>
              </a:solidFill>
              <a:latin typeface="Bookman Old Style" panose="02050604050505020204" pitchFamily="18" charset="0"/>
            </a:endParaRPr>
          </a:p>
          <a:p>
            <a:pPr marL="0" lvl="0" indent="0" algn="ctr">
              <a:buNone/>
            </a:pPr>
            <a:endParaRPr lang="it-IT" dirty="0">
              <a:solidFill>
                <a:srgbClr val="000099"/>
              </a:solidFill>
              <a:latin typeface="Bookman Old Style" panose="02050604050505020204" pitchFamily="18" charset="0"/>
            </a:endParaRPr>
          </a:p>
          <a:p>
            <a:pPr marL="0" lvl="0" indent="0" algn="ctr">
              <a:buNone/>
            </a:pPr>
            <a:r>
              <a:rPr lang="it-IT" dirty="0">
                <a:solidFill>
                  <a:srgbClr val="000099"/>
                </a:solidFill>
                <a:latin typeface="Bookman Old Style" panose="02050604050505020204" pitchFamily="18" charset="0"/>
              </a:rPr>
              <a:t>IL PIANO DI RILEVAZIONE DELLA MASSA PASSIVA</a:t>
            </a:r>
            <a:endParaRPr lang="it-IT" dirty="0"/>
          </a:p>
        </p:txBody>
      </p:sp>
      <p:sp>
        <p:nvSpPr>
          <p:cNvPr id="5" name="Segnaposto piè di pagina 4">
            <a:extLst>
              <a:ext uri="{FF2B5EF4-FFF2-40B4-BE49-F238E27FC236}">
                <a16:creationId xmlns:a16="http://schemas.microsoft.com/office/drawing/2014/main" id="{B95501EC-E2C5-4DB3-B750-7843B95813AF}"/>
              </a:ext>
            </a:extLst>
          </p:cNvPr>
          <p:cNvSpPr>
            <a:spLocks noGrp="1"/>
          </p:cNvSpPr>
          <p:nvPr>
            <p:ph type="ftr" sz="quarter" idx="11"/>
          </p:nvPr>
        </p:nvSpPr>
        <p:spPr>
          <a:xfrm>
            <a:off x="1900238" y="6356350"/>
            <a:ext cx="6253162"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7AB53729-F025-47B5-A902-02F738197D38}"/>
              </a:ext>
            </a:extLst>
          </p:cNvPr>
          <p:cNvSpPr>
            <a:spLocks noGrp="1"/>
          </p:cNvSpPr>
          <p:nvPr>
            <p:ph type="sldNum" sz="quarter" idx="12"/>
          </p:nvPr>
        </p:nvSpPr>
        <p:spPr/>
        <p:txBody>
          <a:bodyPr/>
          <a:lstStyle/>
          <a:p>
            <a:fld id="{E194C5CC-14D7-4FCA-82BC-DC6279434BD9}" type="slidenum">
              <a:rPr lang="it-IT" smtClean="0"/>
              <a:t>120</a:t>
            </a:fld>
            <a:endParaRPr lang="it-IT"/>
          </a:p>
        </p:txBody>
      </p:sp>
    </p:spTree>
    <p:extLst>
      <p:ext uri="{BB962C8B-B14F-4D97-AF65-F5344CB8AC3E}">
        <p14:creationId xmlns:p14="http://schemas.microsoft.com/office/powerpoint/2010/main" val="64246983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6B45A2-D753-494A-93B2-0101BB48ED79}"/>
              </a:ext>
            </a:extLst>
          </p:cNvPr>
          <p:cNvSpPr>
            <a:spLocks noGrp="1"/>
          </p:cNvSpPr>
          <p:nvPr>
            <p:ph type="title"/>
          </p:nvPr>
        </p:nvSpPr>
        <p:spPr>
          <a:xfrm>
            <a:off x="838200" y="365125"/>
            <a:ext cx="10515600" cy="416753"/>
          </a:xfrm>
        </p:spPr>
        <p:txBody>
          <a:bodyPr>
            <a:normAutofit/>
          </a:bodyPr>
          <a:lstStyle/>
          <a:p>
            <a:r>
              <a:rPr lang="it-IT" sz="2000" b="1" i="1" dirty="0">
                <a:solidFill>
                  <a:srgbClr val="000099"/>
                </a:solidFill>
                <a:latin typeface="Bookman Old Style" panose="02050604050505020204" pitchFamily="18" charset="0"/>
              </a:rPr>
              <a:t>Il piano di rilevazione della massa passiva</a:t>
            </a:r>
            <a:endParaRPr lang="it-IT" dirty="0"/>
          </a:p>
        </p:txBody>
      </p:sp>
      <p:sp>
        <p:nvSpPr>
          <p:cNvPr id="3" name="Segnaposto contenuto 2">
            <a:extLst>
              <a:ext uri="{FF2B5EF4-FFF2-40B4-BE49-F238E27FC236}">
                <a16:creationId xmlns:a16="http://schemas.microsoft.com/office/drawing/2014/main" id="{64E09BEC-578F-48B1-973A-B722A49E077B}"/>
              </a:ext>
            </a:extLst>
          </p:cNvPr>
          <p:cNvSpPr>
            <a:spLocks noGrp="1"/>
          </p:cNvSpPr>
          <p:nvPr>
            <p:ph idx="1"/>
          </p:nvPr>
        </p:nvSpPr>
        <p:spPr>
          <a:xfrm>
            <a:off x="838200" y="914400"/>
            <a:ext cx="10515600" cy="5262563"/>
          </a:xfrm>
        </p:spPr>
        <p:txBody>
          <a:bodyPr>
            <a:normAutofit/>
          </a:bodyPr>
          <a:lstStyle/>
          <a:p>
            <a:pPr marL="0" indent="0" algn="just">
              <a:buNone/>
            </a:pPr>
            <a:r>
              <a:rPr lang="it-IT" sz="1800" dirty="0">
                <a:latin typeface="Bookman Old Style" panose="02050604050505020204" pitchFamily="18" charset="0"/>
              </a:rPr>
              <a:t>Per l’accertamento della massa passiva (art. 254 T.U.E.L.), l’organo liquidatore è tenuto alla redazione di un </a:t>
            </a:r>
            <a:r>
              <a:rPr lang="it-IT" sz="1800" b="1" dirty="0">
                <a:latin typeface="Bookman Old Style" panose="02050604050505020204" pitchFamily="18" charset="0"/>
              </a:rPr>
              <a:t>piano di rilevazione</a:t>
            </a:r>
            <a:r>
              <a:rPr lang="it-IT" sz="1800" dirty="0">
                <a:latin typeface="Bookman Old Style" panose="02050604050505020204" pitchFamily="18" charset="0"/>
              </a:rPr>
              <a:t>, </a:t>
            </a:r>
            <a:r>
              <a:rPr lang="it-IT" sz="1800" i="1" dirty="0">
                <a:solidFill>
                  <a:srgbClr val="000099"/>
                </a:solidFill>
                <a:latin typeface="Bookman Old Style" panose="02050604050505020204" pitchFamily="18" charset="0"/>
              </a:rPr>
              <a:t>entro 180 giorni dall’insediamento</a:t>
            </a:r>
            <a:r>
              <a:rPr lang="it-IT" sz="1800" dirty="0">
                <a:latin typeface="Bookman Old Style" panose="02050604050505020204" pitchFamily="18" charset="0"/>
              </a:rPr>
              <a:t>. </a:t>
            </a:r>
            <a:r>
              <a:rPr lang="it-IT" sz="1800" u="sng" dirty="0">
                <a:latin typeface="Bookman Old Style" panose="02050604050505020204" pitchFamily="18" charset="0"/>
              </a:rPr>
              <a:t>Il termine è elevato di ulteriori 180 giorni per i Comuni con popolazione superiore a 250 mila abitanti o capoluogo di provincia e per le Province</a:t>
            </a:r>
            <a:r>
              <a:rPr lang="it-IT" sz="1800" dirty="0">
                <a:latin typeface="Bookman Old Style" panose="02050604050505020204" pitchFamily="18" charset="0"/>
              </a:rPr>
              <a:t>.</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Questo documento costituisce un </a:t>
            </a:r>
            <a:r>
              <a:rPr lang="it-IT" sz="1800" i="1" dirty="0">
                <a:solidFill>
                  <a:srgbClr val="000099"/>
                </a:solidFill>
                <a:latin typeface="Bookman Old Style" panose="02050604050505020204" pitchFamily="18" charset="0"/>
              </a:rPr>
              <a:t>elenco provvisorio dei creditori </a:t>
            </a:r>
            <a:r>
              <a:rPr lang="it-IT" sz="1800" dirty="0">
                <a:latin typeface="Bookman Old Style" panose="02050604050505020204" pitchFamily="18" charset="0"/>
              </a:rPr>
              <a:t>che hanno titolo all’inserimento nella massa passiva, stilato sulla base dei </a:t>
            </a:r>
            <a:r>
              <a:rPr lang="it-IT" sz="1800" b="1" dirty="0">
                <a:solidFill>
                  <a:srgbClr val="C00000"/>
                </a:solidFill>
                <a:latin typeface="Bookman Old Style" panose="02050604050505020204" pitchFamily="18" charset="0"/>
              </a:rPr>
              <a:t>documenti trasmessi dall’ente </a:t>
            </a:r>
            <a:r>
              <a:rPr lang="it-IT" sz="1800" dirty="0">
                <a:latin typeface="Bookman Old Style" panose="02050604050505020204" pitchFamily="18" charset="0"/>
              </a:rPr>
              <a:t>e delle </a:t>
            </a:r>
            <a:r>
              <a:rPr lang="it-IT" sz="1800" b="1" dirty="0">
                <a:solidFill>
                  <a:srgbClr val="C00000"/>
                </a:solidFill>
                <a:latin typeface="Bookman Old Style" panose="02050604050505020204" pitchFamily="18" charset="0"/>
              </a:rPr>
              <a:t>istanze presentate direttamente dai creditori</a:t>
            </a:r>
            <a:r>
              <a:rPr lang="it-IT" sz="1800" dirty="0">
                <a:latin typeface="Bookman Old Style" panose="02050604050505020204" pitchFamily="18" charset="0"/>
              </a:rPr>
              <a:t>.</a:t>
            </a:r>
          </a:p>
          <a:p>
            <a:pPr marL="0" indent="0" algn="just">
              <a:buNone/>
            </a:pPr>
            <a:endParaRPr lang="it-IT" sz="1800" i="1" dirty="0">
              <a:solidFill>
                <a:srgbClr val="000099"/>
              </a:solidFill>
              <a:latin typeface="Bookman Old Style" panose="02050604050505020204" pitchFamily="18" charset="0"/>
            </a:endParaRPr>
          </a:p>
          <a:p>
            <a:pPr marL="0" indent="0" algn="just">
              <a:buNone/>
            </a:pPr>
            <a:r>
              <a:rPr lang="it-IT" sz="1800" b="1" dirty="0">
                <a:solidFill>
                  <a:srgbClr val="000099"/>
                </a:solidFill>
                <a:latin typeface="Bookman Old Style" panose="02050604050505020204" pitchFamily="18" charset="0"/>
              </a:rPr>
              <a:t>L’O.S.L., entro 10 giorni dalla data di insediamento, dà avviso mediante affissione all’albo pretorio, dell’inizio della procedura di rilevazione delle passività dell’ente</a:t>
            </a:r>
            <a:r>
              <a:rPr lang="it-IT" sz="1800" dirty="0">
                <a:solidFill>
                  <a:srgbClr val="000099"/>
                </a:solidFill>
                <a:latin typeface="Bookman Old Style" panose="02050604050505020204" pitchFamily="18" charset="0"/>
              </a:rPr>
              <a:t>, </a:t>
            </a:r>
            <a:r>
              <a:rPr lang="it-IT" sz="1800" u="sng" dirty="0">
                <a:latin typeface="Bookman Old Style" panose="02050604050505020204" pitchFamily="18" charset="0"/>
              </a:rPr>
              <a:t>invitando i creditori, entro un termine di 60 giorni (prorogabili con provvedimento motivato di ulteriori 30 giorni), a presentare domanda corredata di </a:t>
            </a:r>
            <a:r>
              <a:rPr lang="it-IT" sz="1800" b="1" u="sng" dirty="0">
                <a:latin typeface="Bookman Old Style" panose="02050604050505020204" pitchFamily="18" charset="0"/>
              </a:rPr>
              <a:t>idonea documentazione </a:t>
            </a:r>
            <a:r>
              <a:rPr lang="it-IT" sz="1800" u="sng" dirty="0">
                <a:latin typeface="Bookman Old Style" panose="02050604050505020204" pitchFamily="18" charset="0"/>
              </a:rPr>
              <a:t>che dimostri la sussistenza del debito dell’ente, il suo importo nonché cause di prelazione, per l’inserimento nel piano.</a:t>
            </a:r>
          </a:p>
          <a:p>
            <a:pPr marL="0" indent="0" algn="just">
              <a:buNone/>
            </a:pPr>
            <a:endParaRPr lang="it-IT" sz="1800" u="sng"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A8D9A23F-6F33-48F9-9204-9554CDEDECC1}"/>
              </a:ext>
            </a:extLst>
          </p:cNvPr>
          <p:cNvSpPr>
            <a:spLocks noGrp="1"/>
          </p:cNvSpPr>
          <p:nvPr>
            <p:ph type="ftr" sz="quarter" idx="11"/>
          </p:nvPr>
        </p:nvSpPr>
        <p:spPr>
          <a:xfrm>
            <a:off x="2114550" y="6356350"/>
            <a:ext cx="6038850" cy="365125"/>
          </a:xfrm>
        </p:spPr>
        <p:txBody>
          <a:bodyPr/>
          <a:lstStyle/>
          <a:p>
            <a:r>
              <a:rPr lang="it-IT"/>
              <a:t>Dott. Paolo Longoni - ottobre 2022</a:t>
            </a:r>
          </a:p>
        </p:txBody>
      </p:sp>
      <p:sp>
        <p:nvSpPr>
          <p:cNvPr id="6" name="Segnaposto numero diapositiva 5">
            <a:extLst>
              <a:ext uri="{FF2B5EF4-FFF2-40B4-BE49-F238E27FC236}">
                <a16:creationId xmlns:a16="http://schemas.microsoft.com/office/drawing/2014/main" id="{A5058A74-2D97-4B11-B9FB-AA6EBC0E39CC}"/>
              </a:ext>
            </a:extLst>
          </p:cNvPr>
          <p:cNvSpPr>
            <a:spLocks noGrp="1"/>
          </p:cNvSpPr>
          <p:nvPr>
            <p:ph type="sldNum" sz="quarter" idx="12"/>
          </p:nvPr>
        </p:nvSpPr>
        <p:spPr/>
        <p:txBody>
          <a:bodyPr/>
          <a:lstStyle/>
          <a:p>
            <a:fld id="{E194C5CC-14D7-4FCA-82BC-DC6279434BD9}" type="slidenum">
              <a:rPr lang="it-IT" smtClean="0"/>
              <a:t>121</a:t>
            </a:fld>
            <a:endParaRPr lang="it-IT"/>
          </a:p>
        </p:txBody>
      </p:sp>
    </p:spTree>
    <p:extLst>
      <p:ext uri="{BB962C8B-B14F-4D97-AF65-F5344CB8AC3E}">
        <p14:creationId xmlns:p14="http://schemas.microsoft.com/office/powerpoint/2010/main" val="18555783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6B45A2-D753-494A-93B2-0101BB48ED79}"/>
              </a:ext>
            </a:extLst>
          </p:cNvPr>
          <p:cNvSpPr>
            <a:spLocks noGrp="1"/>
          </p:cNvSpPr>
          <p:nvPr>
            <p:ph type="title"/>
          </p:nvPr>
        </p:nvSpPr>
        <p:spPr>
          <a:xfrm>
            <a:off x="838200" y="365125"/>
            <a:ext cx="10515600" cy="416753"/>
          </a:xfrm>
        </p:spPr>
        <p:txBody>
          <a:bodyPr>
            <a:normAutofit/>
          </a:bodyPr>
          <a:lstStyle/>
          <a:p>
            <a:r>
              <a:rPr lang="it-IT" sz="2000" b="1" i="1" dirty="0">
                <a:solidFill>
                  <a:srgbClr val="000099"/>
                </a:solidFill>
                <a:latin typeface="Bookman Old Style" panose="02050604050505020204" pitchFamily="18" charset="0"/>
              </a:rPr>
              <a:t>Il piano di rilevazione della massa passiva</a:t>
            </a:r>
            <a:endParaRPr lang="it-IT" dirty="0"/>
          </a:p>
        </p:txBody>
      </p:sp>
      <p:sp>
        <p:nvSpPr>
          <p:cNvPr id="3" name="Segnaposto contenuto 2">
            <a:extLst>
              <a:ext uri="{FF2B5EF4-FFF2-40B4-BE49-F238E27FC236}">
                <a16:creationId xmlns:a16="http://schemas.microsoft.com/office/drawing/2014/main" id="{64E09BEC-578F-48B1-973A-B722A49E077B}"/>
              </a:ext>
            </a:extLst>
          </p:cNvPr>
          <p:cNvSpPr>
            <a:spLocks noGrp="1"/>
          </p:cNvSpPr>
          <p:nvPr>
            <p:ph idx="1"/>
          </p:nvPr>
        </p:nvSpPr>
        <p:spPr>
          <a:xfrm>
            <a:off x="838200" y="914400"/>
            <a:ext cx="10515600" cy="5807075"/>
          </a:xfrm>
        </p:spPr>
        <p:txBody>
          <a:bodyPr>
            <a:normAutofit fontScale="92500" lnSpcReduction="10000"/>
          </a:bodyPr>
          <a:lstStyle/>
          <a:p>
            <a:pPr marL="0" indent="0" algn="just">
              <a:buNone/>
            </a:pPr>
            <a:r>
              <a:rPr lang="it-IT" sz="1800" b="1" dirty="0">
                <a:latin typeface="Bookman Old Style" panose="02050604050505020204" pitchFamily="18" charset="0"/>
              </a:rPr>
              <a:t>Nel piano di rilevazione</a:t>
            </a:r>
            <a:r>
              <a:rPr lang="it-IT" sz="1800" dirty="0">
                <a:latin typeface="Bookman Old Style" panose="02050604050505020204" pitchFamily="18" charset="0"/>
              </a:rPr>
              <a:t>, secondo quanto stabilito dal comma 3, </a:t>
            </a:r>
            <a:r>
              <a:rPr lang="it-IT" sz="1800" b="1" dirty="0">
                <a:latin typeface="Bookman Old Style" panose="02050604050505020204" pitchFamily="18" charset="0"/>
              </a:rPr>
              <a:t>rientrano:</a:t>
            </a:r>
          </a:p>
          <a:p>
            <a:pPr marL="0" indent="0" algn="just">
              <a:buNone/>
            </a:pPr>
            <a:endParaRPr lang="it-IT" sz="1800" b="1" dirty="0">
              <a:latin typeface="Bookman Old Style" panose="02050604050505020204" pitchFamily="18" charset="0"/>
            </a:endParaRPr>
          </a:p>
          <a:p>
            <a:pPr algn="just">
              <a:buFontTx/>
              <a:buChar char="-"/>
            </a:pPr>
            <a:r>
              <a:rPr lang="it-IT" sz="1800" dirty="0">
                <a:latin typeface="Bookman Old Style" panose="02050604050505020204" pitchFamily="18" charset="0"/>
              </a:rPr>
              <a:t>I </a:t>
            </a:r>
            <a:r>
              <a:rPr lang="it-IT" sz="1800" dirty="0">
                <a:solidFill>
                  <a:srgbClr val="FF0000"/>
                </a:solidFill>
                <a:latin typeface="Bookman Old Style" panose="02050604050505020204" pitchFamily="18" charset="0"/>
              </a:rPr>
              <a:t>debiti fuori bilancio</a:t>
            </a:r>
            <a:r>
              <a:rPr lang="it-IT" sz="1800" dirty="0">
                <a:latin typeface="Bookman Old Style" panose="02050604050505020204" pitchFamily="18" charset="0"/>
              </a:rPr>
              <a:t> ai sensi dell’art. 194, </a:t>
            </a:r>
            <a:r>
              <a:rPr lang="it-IT" sz="1800" u="sng" dirty="0">
                <a:latin typeface="Bookman Old Style" panose="02050604050505020204" pitchFamily="18" charset="0"/>
              </a:rPr>
              <a:t>sorti entro il 31 dicembre dell’anno precedente a quello dell’ipotesi di bilancio riequilibrato</a:t>
            </a:r>
            <a:r>
              <a:rPr lang="it-IT" sz="1800" dirty="0">
                <a:latin typeface="Bookman Old Style" panose="02050604050505020204" pitchFamily="18" charset="0"/>
              </a:rPr>
              <a:t>;</a:t>
            </a:r>
          </a:p>
          <a:p>
            <a:pPr algn="just">
              <a:buFontTx/>
              <a:buChar char="-"/>
            </a:pPr>
            <a:r>
              <a:rPr lang="it-IT" sz="1800" dirty="0">
                <a:latin typeface="Bookman Old Style" panose="02050604050505020204" pitchFamily="18" charset="0"/>
              </a:rPr>
              <a:t>I </a:t>
            </a:r>
            <a:r>
              <a:rPr lang="it-IT" sz="1800" dirty="0">
                <a:solidFill>
                  <a:srgbClr val="FF0000"/>
                </a:solidFill>
                <a:latin typeface="Bookman Old Style" panose="02050604050505020204" pitchFamily="18" charset="0"/>
              </a:rPr>
              <a:t>debiti</a:t>
            </a:r>
            <a:r>
              <a:rPr lang="it-IT" sz="1800" dirty="0">
                <a:latin typeface="Bookman Old Style" panose="02050604050505020204" pitchFamily="18" charset="0"/>
              </a:rPr>
              <a:t> derivanti dalle procedure </a:t>
            </a:r>
            <a:r>
              <a:rPr lang="it-IT" sz="1800" dirty="0">
                <a:solidFill>
                  <a:srgbClr val="FF0000"/>
                </a:solidFill>
                <a:latin typeface="Bookman Old Style" panose="02050604050505020204" pitchFamily="18" charset="0"/>
              </a:rPr>
              <a:t>esecutive estinte </a:t>
            </a:r>
            <a:r>
              <a:rPr lang="it-IT" sz="1800" dirty="0">
                <a:latin typeface="Bookman Old Style" panose="02050604050505020204" pitchFamily="18" charset="0"/>
              </a:rPr>
              <a:t>ai sensi dell’art. 248, comma 2;</a:t>
            </a:r>
          </a:p>
          <a:p>
            <a:pPr algn="just">
              <a:buFontTx/>
              <a:buChar char="-"/>
            </a:pPr>
            <a:r>
              <a:rPr lang="it-IT" sz="1800" dirty="0">
                <a:latin typeface="Bookman Old Style" panose="02050604050505020204" pitchFamily="18" charset="0"/>
              </a:rPr>
              <a:t>I </a:t>
            </a:r>
            <a:r>
              <a:rPr lang="it-IT" sz="1800" dirty="0">
                <a:solidFill>
                  <a:srgbClr val="FF0000"/>
                </a:solidFill>
                <a:latin typeface="Bookman Old Style" panose="02050604050505020204" pitchFamily="18" charset="0"/>
              </a:rPr>
              <a:t>debiti derivanti da transazioni </a:t>
            </a:r>
            <a:r>
              <a:rPr lang="it-IT" sz="1800" dirty="0">
                <a:latin typeface="Bookman Old Style" panose="02050604050505020204" pitchFamily="18" charset="0"/>
              </a:rPr>
              <a:t>compiute dall’organo straordinario di liquidazione.</a:t>
            </a:r>
          </a:p>
          <a:p>
            <a:pPr algn="just">
              <a:buFontTx/>
              <a:buChar char="-"/>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Rientrano nella massa passiva tutti i </a:t>
            </a:r>
            <a:r>
              <a:rPr lang="it-IT" sz="1800" dirty="0">
                <a:solidFill>
                  <a:srgbClr val="C00000"/>
                </a:solidFill>
                <a:latin typeface="Bookman Old Style" panose="02050604050505020204" pitchFamily="18" charset="0"/>
              </a:rPr>
              <a:t>debiti contratti nell’espletamento di pubbliche funzioni </a:t>
            </a:r>
            <a:r>
              <a:rPr lang="it-IT" sz="1800" dirty="0">
                <a:latin typeface="Bookman Old Style" panose="02050604050505020204" pitchFamily="18" charset="0"/>
              </a:rPr>
              <a:t>di competenza dell’ente locale; l’</a:t>
            </a:r>
            <a:r>
              <a:rPr lang="it-IT" sz="1800" dirty="0" err="1">
                <a:latin typeface="Bookman Old Style" panose="02050604050505020204" pitchFamily="18" charset="0"/>
              </a:rPr>
              <a:t>o.s.l</a:t>
            </a:r>
            <a:r>
              <a:rPr lang="it-IT" sz="1800" dirty="0">
                <a:latin typeface="Bookman Old Style" panose="02050604050505020204" pitchFamily="18" charset="0"/>
              </a:rPr>
              <a:t>. può richiedere (</a:t>
            </a:r>
            <a:r>
              <a:rPr lang="it-IT" sz="1800" i="1" dirty="0">
                <a:latin typeface="Bookman Old Style" panose="02050604050505020204" pitchFamily="18" charset="0"/>
              </a:rPr>
              <a:t>rectius</a:t>
            </a:r>
            <a:r>
              <a:rPr lang="it-IT" sz="1800" dirty="0">
                <a:latin typeface="Bookman Old Style" panose="02050604050505020204" pitchFamily="18" charset="0"/>
              </a:rPr>
              <a:t>: deve) ai responsabili dei servizi competenti che attestino che le prestazioni rientranti nella suddetta categoria </a:t>
            </a:r>
            <a:r>
              <a:rPr lang="it-IT" sz="1800" dirty="0">
                <a:solidFill>
                  <a:srgbClr val="C00000"/>
                </a:solidFill>
                <a:latin typeface="Bookman Old Style" panose="02050604050505020204" pitchFamily="18" charset="0"/>
              </a:rPr>
              <a:t>siano state effettivamente rese e non sia stato versato il corrispettivo.</a:t>
            </a:r>
          </a:p>
          <a:p>
            <a:pPr marL="0" indent="0" algn="just">
              <a:buNone/>
            </a:pPr>
            <a:r>
              <a:rPr lang="it-IT" sz="1800" dirty="0">
                <a:solidFill>
                  <a:srgbClr val="FF0000"/>
                </a:solidFill>
                <a:latin typeface="Bookman Old Style" panose="02050604050505020204" pitchFamily="18" charset="0"/>
              </a:rPr>
              <a:t>I responsabili di servizio devono attestare anche che il credito non sia prescritto </a:t>
            </a:r>
            <a:r>
              <a:rPr lang="it-IT" sz="1800" dirty="0">
                <a:latin typeface="Bookman Old Style" panose="02050604050505020204" pitchFamily="18" charset="0"/>
              </a:rPr>
              <a:t>dalla data di dichiarazione del dissesto. </a:t>
            </a:r>
          </a:p>
          <a:p>
            <a:pPr marL="0" indent="0" algn="just">
              <a:buNone/>
            </a:pPr>
            <a:r>
              <a:rPr lang="it-IT" sz="1800" b="1" u="sng" dirty="0">
                <a:latin typeface="Bookman Old Style" panose="02050604050505020204" pitchFamily="18" charset="0"/>
              </a:rPr>
              <a:t>N.B.</a:t>
            </a:r>
          </a:p>
          <a:p>
            <a:pPr marL="0" indent="0" algn="just">
              <a:buNone/>
            </a:pPr>
            <a:r>
              <a:rPr lang="it-IT" sz="1800" u="sng" dirty="0">
                <a:latin typeface="Bookman Old Style" panose="02050604050505020204" pitchFamily="18" charset="0"/>
              </a:rPr>
              <a:t>Se entro 60 giorni dalla richiesta dell’organismo straordinario di liquidazione i responsabili dei servizi non provvedano all’attestazione dell’esistenza del debito, gli stessi si ritengono insussistenti (comma 4</a:t>
            </a:r>
            <a:r>
              <a:rPr lang="it-IT" sz="1800" dirty="0">
                <a:latin typeface="Bookman Old Style" panose="02050604050505020204" pitchFamily="18" charset="0"/>
              </a:rPr>
              <a:t>).</a:t>
            </a:r>
          </a:p>
          <a:p>
            <a:pPr marL="0" indent="0" algn="just">
              <a:buNone/>
            </a:pPr>
            <a:endParaRPr lang="it-IT" sz="1800" dirty="0">
              <a:latin typeface="Bookman Old Style" panose="02050604050505020204" pitchFamily="18" charset="0"/>
            </a:endParaRPr>
          </a:p>
          <a:p>
            <a:pPr marL="0" indent="0" algn="just">
              <a:buNone/>
            </a:pPr>
            <a:endParaRPr lang="it-IT" sz="1800" dirty="0">
              <a:solidFill>
                <a:srgbClr val="C00000"/>
              </a:solidFill>
              <a:latin typeface="Bookman Old Style" panose="02050604050505020204" pitchFamily="18" charset="0"/>
            </a:endParaRPr>
          </a:p>
          <a:p>
            <a:pPr marL="0" indent="0" algn="just">
              <a:buNone/>
            </a:pPr>
            <a:r>
              <a:rPr lang="it-IT" sz="1800" dirty="0">
                <a:latin typeface="Bookman Old Style" panose="02050604050505020204" pitchFamily="18" charset="0"/>
              </a:rPr>
              <a:t>   </a:t>
            </a:r>
            <a:r>
              <a:rPr lang="it-IT" sz="1800" b="1" dirty="0">
                <a:latin typeface="Bookman Old Style" panose="02050604050505020204" pitchFamily="18" charset="0"/>
              </a:rPr>
              <a:t> </a:t>
            </a:r>
          </a:p>
        </p:txBody>
      </p:sp>
      <p:sp>
        <p:nvSpPr>
          <p:cNvPr id="5" name="Segnaposto piè di pagina 4">
            <a:extLst>
              <a:ext uri="{FF2B5EF4-FFF2-40B4-BE49-F238E27FC236}">
                <a16:creationId xmlns:a16="http://schemas.microsoft.com/office/drawing/2014/main" id="{A8D9A23F-6F33-48F9-9204-9554CDEDECC1}"/>
              </a:ext>
            </a:extLst>
          </p:cNvPr>
          <p:cNvSpPr>
            <a:spLocks noGrp="1"/>
          </p:cNvSpPr>
          <p:nvPr>
            <p:ph type="ftr" sz="quarter" idx="11"/>
          </p:nvPr>
        </p:nvSpPr>
        <p:spPr>
          <a:xfrm>
            <a:off x="2443163" y="6356350"/>
            <a:ext cx="5710237"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88136815-D417-434F-B8EC-1FDFA528ED2D}"/>
              </a:ext>
            </a:extLst>
          </p:cNvPr>
          <p:cNvSpPr>
            <a:spLocks noGrp="1"/>
          </p:cNvSpPr>
          <p:nvPr>
            <p:ph type="sldNum" sz="quarter" idx="12"/>
          </p:nvPr>
        </p:nvSpPr>
        <p:spPr/>
        <p:txBody>
          <a:bodyPr/>
          <a:lstStyle/>
          <a:p>
            <a:fld id="{E194C5CC-14D7-4FCA-82BC-DC6279434BD9}" type="slidenum">
              <a:rPr lang="it-IT" smtClean="0"/>
              <a:t>122</a:t>
            </a:fld>
            <a:endParaRPr lang="it-IT"/>
          </a:p>
        </p:txBody>
      </p:sp>
    </p:spTree>
    <p:extLst>
      <p:ext uri="{BB962C8B-B14F-4D97-AF65-F5344CB8AC3E}">
        <p14:creationId xmlns:p14="http://schemas.microsoft.com/office/powerpoint/2010/main" val="9184300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FD4133-DD92-4309-A33B-E7A033194F04}"/>
              </a:ext>
            </a:extLst>
          </p:cNvPr>
          <p:cNvSpPr>
            <a:spLocks noGrp="1"/>
          </p:cNvSpPr>
          <p:nvPr>
            <p:ph type="title"/>
          </p:nvPr>
        </p:nvSpPr>
        <p:spPr>
          <a:xfrm>
            <a:off x="838200" y="365126"/>
            <a:ext cx="10515600" cy="509518"/>
          </a:xfrm>
        </p:spPr>
        <p:txBody>
          <a:bodyPr>
            <a:normAutofit/>
          </a:bodyPr>
          <a:lstStyle/>
          <a:p>
            <a:r>
              <a:rPr lang="it-IT" sz="2000" b="1" i="1" dirty="0">
                <a:solidFill>
                  <a:srgbClr val="000099"/>
                </a:solidFill>
                <a:latin typeface="Bookman Old Style" panose="02050604050505020204" pitchFamily="18" charset="0"/>
              </a:rPr>
              <a:t>Il piano di rilevazione della massa passiva</a:t>
            </a:r>
            <a:endParaRPr lang="it-IT" dirty="0"/>
          </a:p>
        </p:txBody>
      </p:sp>
      <p:sp>
        <p:nvSpPr>
          <p:cNvPr id="3" name="Segnaposto contenuto 2">
            <a:extLst>
              <a:ext uri="{FF2B5EF4-FFF2-40B4-BE49-F238E27FC236}">
                <a16:creationId xmlns:a16="http://schemas.microsoft.com/office/drawing/2014/main" id="{5F3CEC4E-2E23-4177-A364-6B09C07378A4}"/>
              </a:ext>
            </a:extLst>
          </p:cNvPr>
          <p:cNvSpPr>
            <a:spLocks noGrp="1"/>
          </p:cNvSpPr>
          <p:nvPr>
            <p:ph idx="1"/>
          </p:nvPr>
        </p:nvSpPr>
        <p:spPr>
          <a:xfrm>
            <a:off x="838200" y="1007165"/>
            <a:ext cx="10515600" cy="5169798"/>
          </a:xfrm>
        </p:spPr>
        <p:txBody>
          <a:bodyPr>
            <a:normAutofit/>
          </a:bodyPr>
          <a:lstStyle/>
          <a:p>
            <a:pPr marL="0" indent="0">
              <a:buNone/>
            </a:pPr>
            <a:endParaRPr lang="it-IT" sz="1800" dirty="0">
              <a:latin typeface="Bookman Old Style" panose="02050604050505020204" pitchFamily="18" charset="0"/>
            </a:endParaRPr>
          </a:p>
          <a:p>
            <a:pPr marL="0" indent="0">
              <a:buNone/>
            </a:pPr>
            <a:endParaRPr lang="it-IT" sz="1800" dirty="0">
              <a:latin typeface="Bookman Old Style" panose="02050604050505020204" pitchFamily="18" charset="0"/>
            </a:endParaRPr>
          </a:p>
          <a:p>
            <a:pPr marL="0" indent="0">
              <a:buNone/>
            </a:pPr>
            <a:r>
              <a:rPr lang="it-IT" sz="1800" dirty="0">
                <a:latin typeface="Bookman Old Style" panose="02050604050505020204" pitchFamily="18" charset="0"/>
              </a:rPr>
              <a:t>Spetta, infine, all’organo straordinario di liquidazione l’inserimento nel piano di rilevazione delle domande inoltrate dai creditori nonché dei debiti appena descritti. </a:t>
            </a:r>
          </a:p>
          <a:p>
            <a:pPr marL="0" indent="0">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Tale inserimento, che deve avvenire con provvedimento da inoltrare a coloro che ne hanno fatto richiesta al momento dell’approvazione del piano medesimo, </a:t>
            </a:r>
            <a:r>
              <a:rPr lang="it-IT" sz="1800" u="sng" dirty="0">
                <a:latin typeface="Bookman Old Style" panose="02050604050505020204" pitchFamily="18" charset="0"/>
              </a:rPr>
              <a:t>deve tenere conto degli </a:t>
            </a:r>
            <a:r>
              <a:rPr lang="it-IT" sz="1800" u="sng" dirty="0">
                <a:solidFill>
                  <a:srgbClr val="C00000"/>
                </a:solidFill>
                <a:latin typeface="Bookman Old Style" panose="02050604050505020204" pitchFamily="18" charset="0"/>
              </a:rPr>
              <a:t>elementi di prova </a:t>
            </a:r>
            <a:r>
              <a:rPr lang="it-IT" sz="1800" u="sng" dirty="0">
                <a:latin typeface="Bookman Old Style" panose="02050604050505020204" pitchFamily="18" charset="0"/>
              </a:rPr>
              <a:t>del debito che risultano dalla documentazione prodotta dal terzo interessato o da altri atti. </a:t>
            </a:r>
          </a:p>
        </p:txBody>
      </p:sp>
      <p:sp>
        <p:nvSpPr>
          <p:cNvPr id="5" name="Segnaposto piè di pagina 4">
            <a:extLst>
              <a:ext uri="{FF2B5EF4-FFF2-40B4-BE49-F238E27FC236}">
                <a16:creationId xmlns:a16="http://schemas.microsoft.com/office/drawing/2014/main" id="{A68DD5FB-A0D3-4CE5-BE6E-00C761E96208}"/>
              </a:ext>
            </a:extLst>
          </p:cNvPr>
          <p:cNvSpPr>
            <a:spLocks noGrp="1"/>
          </p:cNvSpPr>
          <p:nvPr>
            <p:ph type="ftr" sz="quarter" idx="11"/>
          </p:nvPr>
        </p:nvSpPr>
        <p:spPr>
          <a:xfrm>
            <a:off x="2643188" y="6356350"/>
            <a:ext cx="5510212"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96C3FB32-0E45-4848-A81B-F41FFA0B0975}"/>
              </a:ext>
            </a:extLst>
          </p:cNvPr>
          <p:cNvSpPr>
            <a:spLocks noGrp="1"/>
          </p:cNvSpPr>
          <p:nvPr>
            <p:ph type="sldNum" sz="quarter" idx="12"/>
          </p:nvPr>
        </p:nvSpPr>
        <p:spPr/>
        <p:txBody>
          <a:bodyPr/>
          <a:lstStyle/>
          <a:p>
            <a:fld id="{E194C5CC-14D7-4FCA-82BC-DC6279434BD9}" type="slidenum">
              <a:rPr lang="it-IT" smtClean="0"/>
              <a:t>123</a:t>
            </a:fld>
            <a:endParaRPr lang="it-IT"/>
          </a:p>
        </p:txBody>
      </p:sp>
    </p:spTree>
    <p:extLst>
      <p:ext uri="{BB962C8B-B14F-4D97-AF65-F5344CB8AC3E}">
        <p14:creationId xmlns:p14="http://schemas.microsoft.com/office/powerpoint/2010/main" val="34871989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0AEA348-C6E6-48F3-A7A4-006C0845D83E}"/>
              </a:ext>
            </a:extLst>
          </p:cNvPr>
          <p:cNvSpPr>
            <a:spLocks noGrp="1"/>
          </p:cNvSpPr>
          <p:nvPr>
            <p:ph idx="1"/>
          </p:nvPr>
        </p:nvSpPr>
        <p:spPr/>
        <p:txBody>
          <a:bodyPr/>
          <a:lstStyle/>
          <a:p>
            <a:pPr marL="0" lvl="0" indent="0" algn="ctr">
              <a:buNone/>
            </a:pPr>
            <a:endParaRPr lang="it-IT" dirty="0">
              <a:solidFill>
                <a:srgbClr val="000099"/>
              </a:solidFill>
              <a:latin typeface="Bookman Old Style" panose="02050604050505020204" pitchFamily="18" charset="0"/>
            </a:endParaRPr>
          </a:p>
          <a:p>
            <a:pPr marL="0" lvl="0" indent="0" algn="ctr">
              <a:buNone/>
            </a:pPr>
            <a:endParaRPr lang="it-IT" dirty="0">
              <a:solidFill>
                <a:srgbClr val="000099"/>
              </a:solidFill>
              <a:latin typeface="Bookman Old Style" panose="02050604050505020204" pitchFamily="18" charset="0"/>
            </a:endParaRPr>
          </a:p>
          <a:p>
            <a:pPr marL="0" lvl="0" indent="0" algn="ctr">
              <a:buNone/>
            </a:pPr>
            <a:endParaRPr lang="it-IT" dirty="0">
              <a:solidFill>
                <a:srgbClr val="000099"/>
              </a:solidFill>
              <a:latin typeface="Bookman Old Style" panose="02050604050505020204" pitchFamily="18" charset="0"/>
            </a:endParaRPr>
          </a:p>
          <a:p>
            <a:pPr marL="0" lvl="0" indent="0" algn="ctr">
              <a:buNone/>
            </a:pPr>
            <a:r>
              <a:rPr lang="it-IT" dirty="0">
                <a:solidFill>
                  <a:srgbClr val="000099"/>
                </a:solidFill>
                <a:latin typeface="Bookman Old Style" panose="02050604050505020204" pitchFamily="18" charset="0"/>
              </a:rPr>
              <a:t>L’ACCERTAMENTO DELLA MASSA ATTIVA</a:t>
            </a:r>
            <a:endParaRPr lang="it-IT" dirty="0"/>
          </a:p>
        </p:txBody>
      </p:sp>
      <p:sp>
        <p:nvSpPr>
          <p:cNvPr id="5" name="Segnaposto piè di pagina 4">
            <a:extLst>
              <a:ext uri="{FF2B5EF4-FFF2-40B4-BE49-F238E27FC236}">
                <a16:creationId xmlns:a16="http://schemas.microsoft.com/office/drawing/2014/main" id="{B95501EC-E2C5-4DB3-B750-7843B95813AF}"/>
              </a:ext>
            </a:extLst>
          </p:cNvPr>
          <p:cNvSpPr>
            <a:spLocks noGrp="1"/>
          </p:cNvSpPr>
          <p:nvPr>
            <p:ph type="ftr" sz="quarter" idx="11"/>
          </p:nvPr>
        </p:nvSpPr>
        <p:spPr>
          <a:xfrm>
            <a:off x="2671763" y="6356350"/>
            <a:ext cx="5481637"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914B8849-984D-48A5-A53B-F31D09416714}"/>
              </a:ext>
            </a:extLst>
          </p:cNvPr>
          <p:cNvSpPr>
            <a:spLocks noGrp="1"/>
          </p:cNvSpPr>
          <p:nvPr>
            <p:ph type="sldNum" sz="quarter" idx="12"/>
          </p:nvPr>
        </p:nvSpPr>
        <p:spPr/>
        <p:txBody>
          <a:bodyPr/>
          <a:lstStyle/>
          <a:p>
            <a:fld id="{E194C5CC-14D7-4FCA-82BC-DC6279434BD9}" type="slidenum">
              <a:rPr lang="it-IT" smtClean="0"/>
              <a:t>124</a:t>
            </a:fld>
            <a:endParaRPr lang="it-IT"/>
          </a:p>
        </p:txBody>
      </p:sp>
    </p:spTree>
    <p:extLst>
      <p:ext uri="{BB962C8B-B14F-4D97-AF65-F5344CB8AC3E}">
        <p14:creationId xmlns:p14="http://schemas.microsoft.com/office/powerpoint/2010/main" val="247866241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A47B92-47B5-46A8-B0FC-CD2D4F354A5B}"/>
              </a:ext>
            </a:extLst>
          </p:cNvPr>
          <p:cNvSpPr>
            <a:spLocks noGrp="1"/>
          </p:cNvSpPr>
          <p:nvPr>
            <p:ph type="title"/>
          </p:nvPr>
        </p:nvSpPr>
        <p:spPr>
          <a:xfrm>
            <a:off x="838200" y="265044"/>
            <a:ext cx="10515600" cy="415994"/>
          </a:xfrm>
        </p:spPr>
        <p:txBody>
          <a:bodyPr/>
          <a:lstStyle/>
          <a:p>
            <a:r>
              <a:rPr lang="it-IT" sz="2000" b="1" i="1" dirty="0">
                <a:solidFill>
                  <a:srgbClr val="000099"/>
                </a:solidFill>
                <a:latin typeface="Bookman Old Style" panose="02050604050505020204" pitchFamily="18" charset="0"/>
              </a:rPr>
              <a:t>L’accertamento della massa attiva</a:t>
            </a:r>
            <a:endParaRPr lang="it-IT" dirty="0"/>
          </a:p>
        </p:txBody>
      </p:sp>
      <p:sp>
        <p:nvSpPr>
          <p:cNvPr id="3" name="Segnaposto contenuto 2">
            <a:extLst>
              <a:ext uri="{FF2B5EF4-FFF2-40B4-BE49-F238E27FC236}">
                <a16:creationId xmlns:a16="http://schemas.microsoft.com/office/drawing/2014/main" id="{77D5041F-3A7D-4C73-86A0-0583A15B5146}"/>
              </a:ext>
            </a:extLst>
          </p:cNvPr>
          <p:cNvSpPr>
            <a:spLocks noGrp="1"/>
          </p:cNvSpPr>
          <p:nvPr>
            <p:ph idx="1"/>
          </p:nvPr>
        </p:nvSpPr>
        <p:spPr>
          <a:xfrm>
            <a:off x="838200" y="681038"/>
            <a:ext cx="10515600" cy="5495925"/>
          </a:xfrm>
        </p:spPr>
        <p:txBody>
          <a:bodyPr>
            <a:normAutofit/>
          </a:bodyPr>
          <a:lstStyle/>
          <a:p>
            <a:pPr marL="0" indent="0" algn="just">
              <a:buNone/>
            </a:pPr>
            <a:r>
              <a:rPr lang="it-IT" sz="1800" dirty="0">
                <a:latin typeface="Bookman Old Style" panose="02050604050505020204" pitchFamily="18" charset="0"/>
              </a:rPr>
              <a:t>Pe poter definire un piano di estinzione della massa passiva, l’organo straordinario di liquidazione deve preventivamente provvedere ad accertare la </a:t>
            </a:r>
            <a:r>
              <a:rPr lang="it-IT" sz="1800" b="1" dirty="0">
                <a:latin typeface="Bookman Old Style" panose="02050604050505020204" pitchFamily="18" charset="0"/>
              </a:rPr>
              <a:t>massa attiva</a:t>
            </a:r>
            <a:r>
              <a:rPr lang="it-IT" sz="1800" dirty="0">
                <a:latin typeface="Bookman Old Style" panose="02050604050505020204" pitchFamily="18" charset="0"/>
              </a:rPr>
              <a:t>, costituita, ai sensi dell’art. 255 del T.U.E.L.:</a:t>
            </a:r>
          </a:p>
          <a:p>
            <a:pPr marL="0" indent="0" algn="just">
              <a:buNone/>
            </a:pPr>
            <a:endParaRPr lang="it-IT" sz="1800" dirty="0">
              <a:latin typeface="Bookman Old Style" panose="02050604050505020204" pitchFamily="18" charset="0"/>
            </a:endParaRPr>
          </a:p>
          <a:p>
            <a:pPr algn="just">
              <a:buFontTx/>
              <a:buChar char="-"/>
            </a:pPr>
            <a:r>
              <a:rPr lang="it-IT" sz="1800" dirty="0">
                <a:latin typeface="Bookman Old Style" panose="02050604050505020204" pitchFamily="18" charset="0"/>
              </a:rPr>
              <a:t>Dai residui ancora da riscuotere;</a:t>
            </a:r>
          </a:p>
          <a:p>
            <a:pPr algn="just">
              <a:buFontTx/>
              <a:buChar char="-"/>
            </a:pPr>
            <a:r>
              <a:rPr lang="it-IT" sz="1800" dirty="0">
                <a:latin typeface="Bookman Old Style" panose="02050604050505020204" pitchFamily="18" charset="0"/>
              </a:rPr>
              <a:t>Dai ratei dei mutui disponibili non ancora utilizzati dall’ente;</a:t>
            </a:r>
          </a:p>
          <a:p>
            <a:pPr algn="just">
              <a:buFontTx/>
              <a:buChar char="-"/>
            </a:pPr>
            <a:r>
              <a:rPr lang="it-IT" sz="1800" dirty="0">
                <a:latin typeface="Bookman Old Style" panose="02050604050505020204" pitchFamily="18" charset="0"/>
              </a:rPr>
              <a:t>Da altre entrate eventuali;</a:t>
            </a:r>
          </a:p>
          <a:p>
            <a:pPr algn="just">
              <a:buFontTx/>
              <a:buChar char="-"/>
            </a:pPr>
            <a:r>
              <a:rPr lang="it-IT" sz="1800" dirty="0">
                <a:latin typeface="Bookman Old Style" panose="02050604050505020204" pitchFamily="18" charset="0"/>
              </a:rPr>
              <a:t>Se necessari, dai proventi derivanti dall’alienazione di beni del patrimonio disponibile.</a:t>
            </a:r>
          </a:p>
          <a:p>
            <a:pPr marL="0" indent="0" algn="just">
              <a:buNone/>
            </a:pPr>
            <a:endParaRPr lang="it-IT" sz="1800" dirty="0">
              <a:latin typeface="Bookman Old Style" panose="02050604050505020204" pitchFamily="18" charset="0"/>
            </a:endParaRPr>
          </a:p>
          <a:p>
            <a:pPr marL="0" indent="0" algn="just">
              <a:buNone/>
            </a:pPr>
            <a:r>
              <a:rPr lang="it-IT" sz="1500" i="1" dirty="0">
                <a:latin typeface="Bookman Old Style" panose="02050604050505020204" pitchFamily="18" charset="0"/>
              </a:rPr>
              <a:t>L’organo straordinario di liquidazione, ai fini dell’alienazione di beni immobili, può avvalersi inoltre delle prestazioni di una società di intermediazione mobiliare (comma 9): ciò dovrebbe consentire uno snellimento delle procedure necessarie alla alienazione e, contemporaneamente, limitare un eventuale crollo dei prezzi del mercato immobiliare conseguente ad un improvviso aumento dell’offerta.</a:t>
            </a:r>
          </a:p>
          <a:p>
            <a:pPr marL="0" indent="0" algn="just">
              <a:buNone/>
            </a:pPr>
            <a:endParaRPr lang="it-IT" sz="1500" i="1" dirty="0">
              <a:latin typeface="Bookman Old Style" panose="02050604050505020204" pitchFamily="18" charset="0"/>
            </a:endParaRPr>
          </a:p>
          <a:p>
            <a:pPr algn="just">
              <a:buFontTx/>
              <a:buChar char="-"/>
            </a:pPr>
            <a:r>
              <a:rPr lang="it-IT" sz="1800" dirty="0">
                <a:latin typeface="Bookman Old Style" panose="02050604050505020204" pitchFamily="18" charset="0"/>
              </a:rPr>
              <a:t>Dalla </a:t>
            </a:r>
            <a:r>
              <a:rPr lang="it-IT" sz="1800" dirty="0">
                <a:solidFill>
                  <a:srgbClr val="FF0000"/>
                </a:solidFill>
                <a:latin typeface="Bookman Old Style" panose="02050604050505020204" pitchFamily="18" charset="0"/>
              </a:rPr>
              <a:t>riscossione di ruoli pregressi </a:t>
            </a:r>
            <a:r>
              <a:rPr lang="it-IT" sz="1800" dirty="0">
                <a:latin typeface="Bookman Old Style" panose="02050604050505020204" pitchFamily="18" charset="0"/>
              </a:rPr>
              <a:t>emessi dall’ente e non ancora riscossi;</a:t>
            </a:r>
          </a:p>
          <a:p>
            <a:pPr algn="just">
              <a:buFontTx/>
              <a:buChar char="-"/>
            </a:pPr>
            <a:r>
              <a:rPr lang="it-IT" sz="1800" dirty="0">
                <a:latin typeface="Bookman Old Style" panose="02050604050505020204" pitchFamily="18" charset="0"/>
              </a:rPr>
              <a:t>Da quote dell’avanzo di amministrazione non vincolato.</a:t>
            </a:r>
            <a:endParaRPr lang="it-IT" sz="15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AAAD9CAE-1881-4A4A-9F59-DC0816805AAF}"/>
              </a:ext>
            </a:extLst>
          </p:cNvPr>
          <p:cNvSpPr>
            <a:spLocks noGrp="1"/>
          </p:cNvSpPr>
          <p:nvPr>
            <p:ph type="ftr" sz="quarter" idx="11"/>
          </p:nvPr>
        </p:nvSpPr>
        <p:spPr>
          <a:xfrm>
            <a:off x="2614613" y="6356350"/>
            <a:ext cx="5538787"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BD3A091A-DC1A-46E0-B516-802EEF11BC7A}"/>
              </a:ext>
            </a:extLst>
          </p:cNvPr>
          <p:cNvSpPr>
            <a:spLocks noGrp="1"/>
          </p:cNvSpPr>
          <p:nvPr>
            <p:ph type="sldNum" sz="quarter" idx="12"/>
          </p:nvPr>
        </p:nvSpPr>
        <p:spPr/>
        <p:txBody>
          <a:bodyPr/>
          <a:lstStyle/>
          <a:p>
            <a:fld id="{E194C5CC-14D7-4FCA-82BC-DC6279434BD9}" type="slidenum">
              <a:rPr lang="it-IT" smtClean="0"/>
              <a:t>125</a:t>
            </a:fld>
            <a:endParaRPr lang="it-IT"/>
          </a:p>
        </p:txBody>
      </p:sp>
    </p:spTree>
    <p:extLst>
      <p:ext uri="{BB962C8B-B14F-4D97-AF65-F5344CB8AC3E}">
        <p14:creationId xmlns:p14="http://schemas.microsoft.com/office/powerpoint/2010/main" val="305389983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A73929-96F5-435F-A553-58F945B03BFE}"/>
              </a:ext>
            </a:extLst>
          </p:cNvPr>
          <p:cNvSpPr>
            <a:spLocks noGrp="1"/>
          </p:cNvSpPr>
          <p:nvPr>
            <p:ph type="title"/>
          </p:nvPr>
        </p:nvSpPr>
        <p:spPr>
          <a:xfrm>
            <a:off x="838200" y="365126"/>
            <a:ext cx="10515600" cy="456510"/>
          </a:xfrm>
        </p:spPr>
        <p:txBody>
          <a:bodyPr/>
          <a:lstStyle/>
          <a:p>
            <a:r>
              <a:rPr lang="it-IT" sz="2000" b="1" i="1" dirty="0">
                <a:solidFill>
                  <a:srgbClr val="000099"/>
                </a:solidFill>
                <a:latin typeface="Bookman Old Style" panose="02050604050505020204" pitchFamily="18" charset="0"/>
              </a:rPr>
              <a:t>L’accertamento della massa attiva</a:t>
            </a:r>
            <a:endParaRPr lang="it-IT" dirty="0"/>
          </a:p>
        </p:txBody>
      </p:sp>
      <p:sp>
        <p:nvSpPr>
          <p:cNvPr id="3" name="Segnaposto contenuto 2">
            <a:extLst>
              <a:ext uri="{FF2B5EF4-FFF2-40B4-BE49-F238E27FC236}">
                <a16:creationId xmlns:a16="http://schemas.microsoft.com/office/drawing/2014/main" id="{2DF23B6A-361D-4C4F-B1D5-CB915C833457}"/>
              </a:ext>
            </a:extLst>
          </p:cNvPr>
          <p:cNvSpPr>
            <a:spLocks noGrp="1"/>
          </p:cNvSpPr>
          <p:nvPr>
            <p:ph idx="1"/>
          </p:nvPr>
        </p:nvSpPr>
        <p:spPr>
          <a:xfrm>
            <a:off x="838200" y="940904"/>
            <a:ext cx="10515600" cy="5236059"/>
          </a:xfrm>
        </p:spPr>
        <p:txBody>
          <a:bodyPr>
            <a:normAutofit fontScale="92500"/>
          </a:bodyPr>
          <a:lstStyle/>
          <a:p>
            <a:pPr marL="0" indent="0" algn="just">
              <a:buNone/>
            </a:pPr>
            <a:r>
              <a:rPr lang="it-IT" sz="1600" dirty="0">
                <a:latin typeface="Bookman Old Style" panose="02050604050505020204" pitchFamily="18" charset="0"/>
              </a:rPr>
              <a:t>A ben vedere, l’art. 255 fa riferimento anche alle risorse derivanti dall’</a:t>
            </a:r>
            <a:r>
              <a:rPr lang="it-IT" sz="1600" b="1" dirty="0">
                <a:latin typeface="Bookman Old Style" panose="02050604050505020204" pitchFamily="18" charset="0"/>
              </a:rPr>
              <a:t>accensione di un mutuo </a:t>
            </a:r>
            <a:r>
              <a:rPr lang="it-IT" sz="1600" dirty="0">
                <a:latin typeface="Bookman Old Style" panose="02050604050505020204" pitchFamily="18" charset="0"/>
              </a:rPr>
              <a:t>finanziato dallo Stato, </a:t>
            </a:r>
            <a:r>
              <a:rPr lang="it-IT" sz="1600" b="1" dirty="0">
                <a:solidFill>
                  <a:srgbClr val="C00000"/>
                </a:solidFill>
                <a:latin typeface="Bookman Old Style" panose="02050604050505020204" pitchFamily="18" charset="0"/>
              </a:rPr>
              <a:t>ma tale possibilità</a:t>
            </a:r>
            <a:r>
              <a:rPr lang="it-IT" sz="1600" dirty="0">
                <a:latin typeface="Bookman Old Style" panose="02050604050505020204" pitchFamily="18" charset="0"/>
              </a:rPr>
              <a:t>, come già osservato in precedenza, </a:t>
            </a:r>
            <a:r>
              <a:rPr lang="it-IT" sz="1600" b="1" dirty="0">
                <a:solidFill>
                  <a:srgbClr val="C00000"/>
                </a:solidFill>
                <a:latin typeface="Bookman Old Style" panose="02050604050505020204" pitchFamily="18" charset="0"/>
              </a:rPr>
              <a:t>è venuta meno a seguito dell’art. 31, comma 15, della Finanziaria 2013</a:t>
            </a:r>
            <a:r>
              <a:rPr lang="it-IT" sz="1600" dirty="0">
                <a:latin typeface="Bookman Old Style" panose="02050604050505020204" pitchFamily="18" charset="0"/>
              </a:rPr>
              <a:t> (Legge 289/2002) secondo cui, in attesa che venga data piena attuazione alla riforma del Titolo V della parte seconda della Costituzione, non si applicano le disposizioni del titolo VIII della parte II del T.U.E.L. che disciplinano l’assunzione dei mutui per il risanamento degli enti locali dissestati, nonché la contribuzione statale sul relativo onere di ammortamento. La suddetta legge (anche dopo il D.L. 80/2004), </a:t>
            </a:r>
            <a:r>
              <a:rPr lang="it-IT" sz="1600" dirty="0" err="1">
                <a:latin typeface="Bookman Old Style" panose="02050604050505020204" pitchFamily="18" charset="0"/>
              </a:rPr>
              <a:t>conv</a:t>
            </a:r>
            <a:r>
              <a:rPr lang="it-IT" sz="1600" dirty="0">
                <a:latin typeface="Bookman Old Style" panose="02050604050505020204" pitchFamily="18" charset="0"/>
              </a:rPr>
              <a:t>. in L. 140/2004) fa comunque salva l’applicazione delle predette disposizioni per il risanamento degli enti locali dissestati la cui deliberazione di dissesto sia stata adottata prima della data di entrata in vigore della Legge cost. 3/2001).</a:t>
            </a:r>
          </a:p>
          <a:p>
            <a:pPr marL="0" indent="0" algn="just">
              <a:buNone/>
            </a:pPr>
            <a:endParaRPr lang="it-IT" sz="1800" b="1" dirty="0">
              <a:latin typeface="Bookman Old Style" panose="02050604050505020204" pitchFamily="18" charset="0"/>
            </a:endParaRPr>
          </a:p>
          <a:p>
            <a:pPr marL="0" indent="0" algn="just">
              <a:buNone/>
            </a:pPr>
            <a:r>
              <a:rPr lang="it-IT" sz="1800" b="1" dirty="0">
                <a:latin typeface="Bookman Old Style" panose="02050604050505020204" pitchFamily="18" charset="0"/>
              </a:rPr>
              <a:t>Nei confronti della massa attiva non sono ammessi sequestri o procedure esecutive</a:t>
            </a:r>
            <a:r>
              <a:rPr lang="it-IT" sz="1800" dirty="0">
                <a:latin typeface="Bookman Old Style" panose="02050604050505020204" pitchFamily="18" charset="0"/>
              </a:rPr>
              <a:t> e laddove queste ultime siano intraprese, non determinano vincoli sulle somme (art. 255, comma 12).</a:t>
            </a:r>
          </a:p>
          <a:p>
            <a:pPr marL="0" indent="0" algn="just">
              <a:buNone/>
            </a:pPr>
            <a:r>
              <a:rPr lang="it-IT" sz="1800" dirty="0">
                <a:latin typeface="Bookman Old Style" panose="02050604050505020204" pitchFamily="18" charset="0"/>
              </a:rPr>
              <a:t>Infine, se la </a:t>
            </a:r>
            <a:r>
              <a:rPr lang="it-IT" sz="1800" b="1" dirty="0">
                <a:latin typeface="Bookman Old Style" panose="02050604050505020204" pitchFamily="18" charset="0"/>
              </a:rPr>
              <a:t>massa attiva sia insufficiente </a:t>
            </a:r>
            <a:r>
              <a:rPr lang="it-IT" sz="1800" dirty="0">
                <a:latin typeface="Bookman Old Style" panose="02050604050505020204" pitchFamily="18" charset="0"/>
              </a:rPr>
              <a:t>e non vi è modo di incrementarla, il Ministro dell’interno, su proposta della Commissione per la stabilità finanziaria degli enti locali, può stabilire </a:t>
            </a:r>
            <a:r>
              <a:rPr lang="it-IT" sz="1800" b="1" i="1" dirty="0">
                <a:solidFill>
                  <a:srgbClr val="C00000"/>
                </a:solidFill>
                <a:latin typeface="Bookman Old Style" panose="02050604050505020204" pitchFamily="18" charset="0"/>
              </a:rPr>
              <a:t>misure straordinarie</a:t>
            </a:r>
            <a:r>
              <a:rPr lang="it-IT" sz="1800" i="1" dirty="0">
                <a:latin typeface="Bookman Old Style" panose="02050604050505020204" pitchFamily="18" charset="0"/>
              </a:rPr>
              <a:t>, </a:t>
            </a:r>
            <a:r>
              <a:rPr lang="it-IT" sz="1800" dirty="0">
                <a:latin typeface="Bookman Old Style" panose="02050604050505020204" pitchFamily="18" charset="0"/>
              </a:rPr>
              <a:t>anche in deroga alla normativa vigente, per il pagamento integrale della massa passiva affinché non sia irrimediabilmente compromesso il risanamento dell’ente. In tal caso, però, nessun onere sarà a carico dello stato. </a:t>
            </a:r>
            <a:r>
              <a:rPr lang="it-IT" sz="1800" b="1" u="sng" dirty="0">
                <a:solidFill>
                  <a:srgbClr val="000099"/>
                </a:solidFill>
                <a:latin typeface="Bookman Old Style" panose="02050604050505020204" pitchFamily="18" charset="0"/>
              </a:rPr>
              <a:t>Tra le misure straordinarie è data la possibilità all'ente di aderire alla procedura di riequilibrio finanziario pluriennale </a:t>
            </a:r>
            <a:r>
              <a:rPr lang="it-IT" sz="1800" dirty="0">
                <a:latin typeface="Bookman Old Style" panose="02050604050505020204" pitchFamily="18" charset="0"/>
              </a:rPr>
              <a:t>prevista dall'articolo 243-bis </a:t>
            </a:r>
            <a:r>
              <a:rPr lang="it-IT" sz="1800" dirty="0" err="1">
                <a:latin typeface="Bookman Old Style" panose="02050604050505020204" pitchFamily="18" charset="0"/>
              </a:rPr>
              <a:t>tuel</a:t>
            </a:r>
            <a:r>
              <a:rPr lang="it-IT" sz="1800" dirty="0">
                <a:latin typeface="Bookman Old Style" panose="02050604050505020204" pitchFamily="18" charset="0"/>
              </a:rPr>
              <a:t> (Comma così modificato dall’art. 15-bis, comma 1, lett. a), D.L. 24 giugno 2016, n. 113, convertito, con modificazioni, dalla L. 7 agosto 2016, n. 160)</a:t>
            </a:r>
            <a:endParaRPr lang="it-IT" sz="1800" b="1"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10562BD9-0393-4EFF-896E-846DC253E80A}"/>
              </a:ext>
            </a:extLst>
          </p:cNvPr>
          <p:cNvSpPr>
            <a:spLocks noGrp="1"/>
          </p:cNvSpPr>
          <p:nvPr>
            <p:ph type="ftr" sz="quarter" idx="11"/>
          </p:nvPr>
        </p:nvSpPr>
        <p:spPr>
          <a:xfrm>
            <a:off x="2557463" y="6356350"/>
            <a:ext cx="5595937"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943A6B77-C121-46F7-A404-05A5F7F40D33}"/>
              </a:ext>
            </a:extLst>
          </p:cNvPr>
          <p:cNvSpPr>
            <a:spLocks noGrp="1"/>
          </p:cNvSpPr>
          <p:nvPr>
            <p:ph type="sldNum" sz="quarter" idx="12"/>
          </p:nvPr>
        </p:nvSpPr>
        <p:spPr/>
        <p:txBody>
          <a:bodyPr/>
          <a:lstStyle/>
          <a:p>
            <a:fld id="{E194C5CC-14D7-4FCA-82BC-DC6279434BD9}" type="slidenum">
              <a:rPr lang="it-IT" smtClean="0"/>
              <a:t>126</a:t>
            </a:fld>
            <a:endParaRPr lang="it-IT"/>
          </a:p>
        </p:txBody>
      </p:sp>
    </p:spTree>
    <p:extLst>
      <p:ext uri="{BB962C8B-B14F-4D97-AF65-F5344CB8AC3E}">
        <p14:creationId xmlns:p14="http://schemas.microsoft.com/office/powerpoint/2010/main" val="7452277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0AEA348-C6E6-48F3-A7A4-006C0845D83E}"/>
              </a:ext>
            </a:extLst>
          </p:cNvPr>
          <p:cNvSpPr>
            <a:spLocks noGrp="1"/>
          </p:cNvSpPr>
          <p:nvPr>
            <p:ph idx="1"/>
          </p:nvPr>
        </p:nvSpPr>
        <p:spPr/>
        <p:txBody>
          <a:bodyPr/>
          <a:lstStyle/>
          <a:p>
            <a:pPr marL="0" lvl="0" indent="0" algn="ctr">
              <a:buNone/>
            </a:pPr>
            <a:endParaRPr lang="it-IT" dirty="0">
              <a:solidFill>
                <a:srgbClr val="000099"/>
              </a:solidFill>
              <a:latin typeface="Bookman Old Style" panose="02050604050505020204" pitchFamily="18" charset="0"/>
            </a:endParaRPr>
          </a:p>
          <a:p>
            <a:pPr marL="0" lvl="0" indent="0" algn="ctr">
              <a:buNone/>
            </a:pPr>
            <a:endParaRPr lang="it-IT" dirty="0">
              <a:solidFill>
                <a:srgbClr val="000099"/>
              </a:solidFill>
              <a:latin typeface="Bookman Old Style" panose="02050604050505020204" pitchFamily="18" charset="0"/>
            </a:endParaRPr>
          </a:p>
          <a:p>
            <a:pPr marL="0" lvl="0" indent="0" algn="ctr">
              <a:buNone/>
            </a:pPr>
            <a:endParaRPr lang="it-IT" dirty="0">
              <a:solidFill>
                <a:srgbClr val="000099"/>
              </a:solidFill>
              <a:latin typeface="Bookman Old Style" panose="02050604050505020204" pitchFamily="18" charset="0"/>
            </a:endParaRPr>
          </a:p>
          <a:p>
            <a:pPr marL="0" lvl="0" indent="0" algn="ctr">
              <a:buNone/>
            </a:pPr>
            <a:r>
              <a:rPr lang="it-IT" dirty="0">
                <a:solidFill>
                  <a:srgbClr val="000099"/>
                </a:solidFill>
                <a:latin typeface="Bookman Old Style" panose="02050604050505020204" pitchFamily="18" charset="0"/>
              </a:rPr>
              <a:t>IL PIANO DI ESTINZIONE DELLE PASSIVITA’ </a:t>
            </a:r>
            <a:endParaRPr lang="it-IT" dirty="0"/>
          </a:p>
        </p:txBody>
      </p:sp>
      <p:sp>
        <p:nvSpPr>
          <p:cNvPr id="5" name="Segnaposto piè di pagina 4">
            <a:extLst>
              <a:ext uri="{FF2B5EF4-FFF2-40B4-BE49-F238E27FC236}">
                <a16:creationId xmlns:a16="http://schemas.microsoft.com/office/drawing/2014/main" id="{B95501EC-E2C5-4DB3-B750-7843B95813AF}"/>
              </a:ext>
            </a:extLst>
          </p:cNvPr>
          <p:cNvSpPr>
            <a:spLocks noGrp="1"/>
          </p:cNvSpPr>
          <p:nvPr>
            <p:ph type="ftr" sz="quarter" idx="11"/>
          </p:nvPr>
        </p:nvSpPr>
        <p:spPr>
          <a:xfrm>
            <a:off x="2486025" y="6356350"/>
            <a:ext cx="5667375"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D5AE08C4-8D2C-44F1-A805-F43492D6FEF1}"/>
              </a:ext>
            </a:extLst>
          </p:cNvPr>
          <p:cNvSpPr>
            <a:spLocks noGrp="1"/>
          </p:cNvSpPr>
          <p:nvPr>
            <p:ph type="sldNum" sz="quarter" idx="12"/>
          </p:nvPr>
        </p:nvSpPr>
        <p:spPr/>
        <p:txBody>
          <a:bodyPr/>
          <a:lstStyle/>
          <a:p>
            <a:fld id="{E194C5CC-14D7-4FCA-82BC-DC6279434BD9}" type="slidenum">
              <a:rPr lang="it-IT" smtClean="0"/>
              <a:t>127</a:t>
            </a:fld>
            <a:endParaRPr lang="it-IT"/>
          </a:p>
        </p:txBody>
      </p:sp>
    </p:spTree>
    <p:extLst>
      <p:ext uri="{BB962C8B-B14F-4D97-AF65-F5344CB8AC3E}">
        <p14:creationId xmlns:p14="http://schemas.microsoft.com/office/powerpoint/2010/main" val="262565535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1E1261-E781-4C76-B760-90EB9305A9B4}"/>
              </a:ext>
            </a:extLst>
          </p:cNvPr>
          <p:cNvSpPr>
            <a:spLocks noGrp="1"/>
          </p:cNvSpPr>
          <p:nvPr>
            <p:ph type="title"/>
          </p:nvPr>
        </p:nvSpPr>
        <p:spPr>
          <a:xfrm>
            <a:off x="838200" y="136526"/>
            <a:ext cx="10515600" cy="544512"/>
          </a:xfrm>
        </p:spPr>
        <p:txBody>
          <a:bodyPr/>
          <a:lstStyle/>
          <a:p>
            <a:r>
              <a:rPr lang="it-IT" sz="2000" b="1" i="1" dirty="0">
                <a:solidFill>
                  <a:srgbClr val="000099"/>
                </a:solidFill>
                <a:latin typeface="Bookman Old Style" panose="02050604050505020204" pitchFamily="18" charset="0"/>
              </a:rPr>
              <a:t>Il Piano di estinzione delle passività</a:t>
            </a:r>
            <a:endParaRPr lang="it-IT" dirty="0"/>
          </a:p>
        </p:txBody>
      </p:sp>
      <p:sp>
        <p:nvSpPr>
          <p:cNvPr id="3" name="Segnaposto contenuto 2">
            <a:extLst>
              <a:ext uri="{FF2B5EF4-FFF2-40B4-BE49-F238E27FC236}">
                <a16:creationId xmlns:a16="http://schemas.microsoft.com/office/drawing/2014/main" id="{B8587BE4-D06B-4BF6-9A90-A9C59919AD83}"/>
              </a:ext>
            </a:extLst>
          </p:cNvPr>
          <p:cNvSpPr>
            <a:spLocks noGrp="1"/>
          </p:cNvSpPr>
          <p:nvPr>
            <p:ph idx="1"/>
          </p:nvPr>
        </p:nvSpPr>
        <p:spPr>
          <a:xfrm>
            <a:off x="838200" y="681038"/>
            <a:ext cx="10515600" cy="5495925"/>
          </a:xfrm>
        </p:spPr>
        <p:txBody>
          <a:bodyPr>
            <a:normAutofit lnSpcReduction="10000"/>
          </a:bodyPr>
          <a:lstStyle/>
          <a:p>
            <a:pPr marL="0" indent="0" algn="just">
              <a:buNone/>
            </a:pPr>
            <a:r>
              <a:rPr lang="it-IT" sz="1800" dirty="0">
                <a:latin typeface="Bookman Old Style" panose="02050604050505020204" pitchFamily="18" charset="0"/>
              </a:rPr>
              <a:t>Una volta accertati definitivamente la </a:t>
            </a:r>
            <a:r>
              <a:rPr lang="it-IT" sz="1800" dirty="0">
                <a:solidFill>
                  <a:srgbClr val="000099"/>
                </a:solidFill>
                <a:latin typeface="Bookman Old Style" panose="02050604050505020204" pitchFamily="18" charset="0"/>
              </a:rPr>
              <a:t>«massa passiva» </a:t>
            </a:r>
            <a:r>
              <a:rPr lang="it-IT" sz="1800" dirty="0">
                <a:latin typeface="Bookman Old Style" panose="02050604050505020204" pitchFamily="18" charset="0"/>
              </a:rPr>
              <a:t>ed i </a:t>
            </a:r>
            <a:r>
              <a:rPr lang="it-IT" sz="1800" dirty="0">
                <a:solidFill>
                  <a:srgbClr val="000099"/>
                </a:solidFill>
                <a:latin typeface="Bookman Old Style" panose="02050604050505020204" pitchFamily="18" charset="0"/>
              </a:rPr>
              <a:t>«mezzi finanziari disponibili»,</a:t>
            </a:r>
            <a:r>
              <a:rPr lang="it-IT" sz="1800" dirty="0">
                <a:latin typeface="Bookman Old Style" panose="02050604050505020204" pitchFamily="18" charset="0"/>
              </a:rPr>
              <a:t> l’organo straordinario di liquidazione predispone il piano di </a:t>
            </a:r>
            <a:r>
              <a:rPr lang="it-IT" sz="1800" b="1" dirty="0">
                <a:latin typeface="Bookman Old Style" panose="02050604050505020204" pitchFamily="18" charset="0"/>
              </a:rPr>
              <a:t>«estinzione delle passività» </a:t>
            </a:r>
            <a:r>
              <a:rPr lang="it-IT" sz="1800" dirty="0">
                <a:latin typeface="Bookman Old Style" panose="02050604050505020204" pitchFamily="18" charset="0"/>
              </a:rPr>
              <a:t>che deve essere redatto </a:t>
            </a:r>
            <a:r>
              <a:rPr lang="it-IT" sz="1800" b="1" i="1" dirty="0">
                <a:solidFill>
                  <a:srgbClr val="C00000"/>
                </a:solidFill>
                <a:latin typeface="Bookman Old Style" panose="02050604050505020204" pitchFamily="18" charset="0"/>
              </a:rPr>
              <a:t>non oltre 24 mesi dall’insediamento</a:t>
            </a:r>
            <a:r>
              <a:rPr lang="it-IT" sz="1800" b="1" dirty="0">
                <a:latin typeface="Bookman Old Style" panose="02050604050505020204" pitchFamily="18" charset="0"/>
              </a:rPr>
              <a:t> </a:t>
            </a:r>
            <a:r>
              <a:rPr lang="it-IT" sz="1800" dirty="0">
                <a:latin typeface="Bookman Old Style" panose="02050604050505020204" pitchFamily="18" charset="0"/>
              </a:rPr>
              <a:t>(art. 256, comma 6), </a:t>
            </a:r>
            <a:r>
              <a:rPr lang="it-IT" sz="1800" u="sng" dirty="0">
                <a:latin typeface="Bookman Old Style" panose="02050604050505020204" pitchFamily="18" charset="0"/>
              </a:rPr>
              <a:t>includendo anche le passività accertate successivamente alla esecutività del piano di rilevazione dei debiti</a:t>
            </a:r>
            <a:r>
              <a:rPr lang="it-IT" sz="1800" dirty="0">
                <a:latin typeface="Bookman Old Style" panose="02050604050505020204" pitchFamily="18" charset="0"/>
              </a:rPr>
              <a:t>, e lo deposita presso il Ministero dell’interno.</a:t>
            </a:r>
          </a:p>
          <a:p>
            <a:pPr marL="0" indent="0" algn="just">
              <a:buNone/>
            </a:pPr>
            <a:endParaRPr lang="it-IT" sz="1800" dirty="0">
              <a:latin typeface="Bookman Old Style" panose="02050604050505020204" pitchFamily="18" charset="0"/>
            </a:endParaRPr>
          </a:p>
          <a:p>
            <a:pPr marL="0" indent="0" algn="just">
              <a:buNone/>
            </a:pPr>
            <a:r>
              <a:rPr lang="it-IT" sz="1800" b="1" dirty="0">
                <a:solidFill>
                  <a:srgbClr val="C00000"/>
                </a:solidFill>
                <a:latin typeface="Bookman Old Style" panose="02050604050505020204" pitchFamily="18" charset="0"/>
              </a:rPr>
              <a:t>Il Ministero dell’interno dispone di 120 giorni per l’approvazione del «piano». </a:t>
            </a:r>
            <a:r>
              <a:rPr lang="it-IT" sz="1800" dirty="0">
                <a:latin typeface="Bookman Old Style" panose="02050604050505020204" pitchFamily="18" charset="0"/>
              </a:rPr>
              <a:t>A tal fine si avvale del parere consultivo della </a:t>
            </a:r>
            <a:r>
              <a:rPr lang="it-IT" sz="1800" i="1" dirty="0">
                <a:latin typeface="Bookman Old Style" panose="02050604050505020204" pitchFamily="18" charset="0"/>
              </a:rPr>
              <a:t>Commissione per la stabilità finanziaria degli enti locali</a:t>
            </a:r>
            <a:r>
              <a:rPr lang="it-IT" sz="1800" dirty="0">
                <a:latin typeface="Bookman Old Style" panose="02050604050505020204" pitchFamily="18" charset="0"/>
              </a:rPr>
              <a:t>, la quale può formulare rilievi e richieste istruttorie cui l’organo straordinario di liquidazione è tenuto a rispondere.</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Approvato e notificato il piano di estinzione, </a:t>
            </a:r>
            <a:r>
              <a:rPr lang="it-IT" sz="1800" b="1" dirty="0">
                <a:solidFill>
                  <a:srgbClr val="C00000"/>
                </a:solidFill>
                <a:latin typeface="Bookman Old Style" panose="02050604050505020204" pitchFamily="18" charset="0"/>
              </a:rPr>
              <a:t>l’organo di liquidazione provvede, entro 20 giorni, al pagamento delle residue passività</a:t>
            </a:r>
            <a:r>
              <a:rPr lang="it-IT" sz="1800" dirty="0">
                <a:latin typeface="Bookman Old Style" panose="02050604050505020204" pitchFamily="18" charset="0"/>
              </a:rPr>
              <a:t>, </a:t>
            </a:r>
            <a:r>
              <a:rPr lang="it-IT" sz="1800" u="sng" dirty="0">
                <a:latin typeface="Bookman Old Style" panose="02050604050505020204" pitchFamily="18" charset="0"/>
              </a:rPr>
              <a:t>fino a concorrenza della massa attiva realizzata</a:t>
            </a:r>
            <a:r>
              <a:rPr lang="it-IT" sz="1800" dirty="0">
                <a:latin typeface="Bookman Old Style" panose="02050604050505020204" pitchFamily="18" charset="0"/>
              </a:rPr>
              <a:t>.</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Il Procedimento termina con l’approvazione, </a:t>
            </a:r>
            <a:r>
              <a:rPr lang="it-IT" sz="1800" b="1" dirty="0">
                <a:solidFill>
                  <a:srgbClr val="C00000"/>
                </a:solidFill>
                <a:latin typeface="Bookman Old Style" panose="02050604050505020204" pitchFamily="18" charset="0"/>
              </a:rPr>
              <a:t>entro 60 giorni dall’ultimazione delle operazioni di pagamento</a:t>
            </a:r>
            <a:r>
              <a:rPr lang="it-IT" sz="1800" dirty="0">
                <a:latin typeface="Bookman Old Style" panose="02050604050505020204" pitchFamily="18" charset="0"/>
              </a:rPr>
              <a:t>, del </a:t>
            </a:r>
            <a:r>
              <a:rPr lang="it-IT" sz="1800" b="1" dirty="0">
                <a:latin typeface="Bookman Old Style" panose="02050604050505020204" pitchFamily="18" charset="0"/>
              </a:rPr>
              <a:t>rendiconto della gestione, </a:t>
            </a:r>
            <a:r>
              <a:rPr lang="it-IT" sz="1800" dirty="0">
                <a:latin typeface="Bookman Old Style" panose="02050604050505020204" pitchFamily="18" charset="0"/>
              </a:rPr>
              <a:t>che sarà trasmesso all’organo di revisione contabile dell’ente per il riscontro della liquidazione e la verifica della rispondenza tra il piano di estinzione e l’effettiva liquidazione. </a:t>
            </a:r>
          </a:p>
          <a:p>
            <a:pPr marL="0" indent="0" algn="just">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113212DB-502E-4C64-9BFA-E27ADBEE17B4}"/>
              </a:ext>
            </a:extLst>
          </p:cNvPr>
          <p:cNvSpPr>
            <a:spLocks noGrp="1"/>
          </p:cNvSpPr>
          <p:nvPr>
            <p:ph type="ftr" sz="quarter" idx="11"/>
          </p:nvPr>
        </p:nvSpPr>
        <p:spPr>
          <a:xfrm>
            <a:off x="2728913" y="6356350"/>
            <a:ext cx="5424487"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11B2A3B8-33D3-4FD6-B347-5459B3990D78}"/>
              </a:ext>
            </a:extLst>
          </p:cNvPr>
          <p:cNvSpPr>
            <a:spLocks noGrp="1"/>
          </p:cNvSpPr>
          <p:nvPr>
            <p:ph type="sldNum" sz="quarter" idx="12"/>
          </p:nvPr>
        </p:nvSpPr>
        <p:spPr/>
        <p:txBody>
          <a:bodyPr/>
          <a:lstStyle/>
          <a:p>
            <a:fld id="{E194C5CC-14D7-4FCA-82BC-DC6279434BD9}" type="slidenum">
              <a:rPr lang="it-IT" smtClean="0"/>
              <a:t>128</a:t>
            </a:fld>
            <a:endParaRPr lang="it-IT"/>
          </a:p>
        </p:txBody>
      </p:sp>
    </p:spTree>
    <p:extLst>
      <p:ext uri="{BB962C8B-B14F-4D97-AF65-F5344CB8AC3E}">
        <p14:creationId xmlns:p14="http://schemas.microsoft.com/office/powerpoint/2010/main" val="859500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C4C13A-EE44-4524-9A59-33F526CAFD31}"/>
              </a:ext>
            </a:extLst>
          </p:cNvPr>
          <p:cNvSpPr>
            <a:spLocks noGrp="1"/>
          </p:cNvSpPr>
          <p:nvPr>
            <p:ph type="title"/>
          </p:nvPr>
        </p:nvSpPr>
        <p:spPr>
          <a:xfrm>
            <a:off x="838200" y="106017"/>
            <a:ext cx="10515600" cy="344557"/>
          </a:xfrm>
        </p:spPr>
        <p:txBody>
          <a:bodyPr>
            <a:normAutofit/>
          </a:bodyPr>
          <a:lstStyle/>
          <a:p>
            <a:pPr algn="ctr"/>
            <a:r>
              <a:rPr lang="it-IT" sz="1800" dirty="0">
                <a:solidFill>
                  <a:srgbClr val="C00000"/>
                </a:solidFill>
                <a:latin typeface="Bookman Old Style" panose="02050604050505020204" pitchFamily="18" charset="0"/>
              </a:rPr>
              <a:t>LA PROCEDURA DI RISANAMENTO</a:t>
            </a:r>
          </a:p>
        </p:txBody>
      </p:sp>
      <p:sp>
        <p:nvSpPr>
          <p:cNvPr id="3" name="Segnaposto contenuto 2">
            <a:extLst>
              <a:ext uri="{FF2B5EF4-FFF2-40B4-BE49-F238E27FC236}">
                <a16:creationId xmlns:a16="http://schemas.microsoft.com/office/drawing/2014/main" id="{DAA6E4AD-2B27-48D8-9BA8-D4DAAF538C7E}"/>
              </a:ext>
            </a:extLst>
          </p:cNvPr>
          <p:cNvSpPr>
            <a:spLocks noGrp="1"/>
          </p:cNvSpPr>
          <p:nvPr>
            <p:ph idx="1"/>
          </p:nvPr>
        </p:nvSpPr>
        <p:spPr>
          <a:xfrm>
            <a:off x="838200" y="596348"/>
            <a:ext cx="10515600" cy="5580615"/>
          </a:xfrm>
        </p:spPr>
        <p:txBody>
          <a:bodyPr/>
          <a:lstStyle/>
          <a:p>
            <a:pPr marL="0" indent="0">
              <a:buNone/>
            </a:pPr>
            <a:endParaRPr lang="it-IT" dirty="0"/>
          </a:p>
        </p:txBody>
      </p:sp>
      <p:sp>
        <p:nvSpPr>
          <p:cNvPr id="5" name="Segnaposto piè di pagina 4">
            <a:extLst>
              <a:ext uri="{FF2B5EF4-FFF2-40B4-BE49-F238E27FC236}">
                <a16:creationId xmlns:a16="http://schemas.microsoft.com/office/drawing/2014/main" id="{350E756E-8CFE-4BFE-9CEF-48EFC8A2A974}"/>
              </a:ext>
            </a:extLst>
          </p:cNvPr>
          <p:cNvSpPr>
            <a:spLocks noGrp="1"/>
          </p:cNvSpPr>
          <p:nvPr>
            <p:ph type="ftr" sz="quarter" idx="11"/>
          </p:nvPr>
        </p:nvSpPr>
        <p:spPr>
          <a:xfrm>
            <a:off x="2551049" y="6356350"/>
            <a:ext cx="5602351" cy="365125"/>
          </a:xfrm>
        </p:spPr>
        <p:txBody>
          <a:bodyPr/>
          <a:lstStyle/>
          <a:p>
            <a:r>
              <a:rPr lang="it-IT"/>
              <a:t>Dott. Paolo Longoni - ottobre 2022</a:t>
            </a:r>
            <a:endParaRPr lang="it-IT" dirty="0"/>
          </a:p>
        </p:txBody>
      </p:sp>
      <p:sp>
        <p:nvSpPr>
          <p:cNvPr id="6" name="Rettangolo con angoli arrotondati 5">
            <a:extLst>
              <a:ext uri="{FF2B5EF4-FFF2-40B4-BE49-F238E27FC236}">
                <a16:creationId xmlns:a16="http://schemas.microsoft.com/office/drawing/2014/main" id="{AE24CE2D-35CE-485B-A6FE-6EC62A3445D5}"/>
              </a:ext>
            </a:extLst>
          </p:cNvPr>
          <p:cNvSpPr/>
          <p:nvPr/>
        </p:nvSpPr>
        <p:spPr>
          <a:xfrm>
            <a:off x="3995530" y="681037"/>
            <a:ext cx="4200939" cy="36512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Il Consiglio delibera il dissesto finanziario</a:t>
            </a:r>
          </a:p>
        </p:txBody>
      </p:sp>
      <p:cxnSp>
        <p:nvCxnSpPr>
          <p:cNvPr id="8" name="Connettore 2 7">
            <a:extLst>
              <a:ext uri="{FF2B5EF4-FFF2-40B4-BE49-F238E27FC236}">
                <a16:creationId xmlns:a16="http://schemas.microsoft.com/office/drawing/2014/main" id="{B1F14E52-BCD2-4E9B-B61D-CEADA118D1D9}"/>
              </a:ext>
            </a:extLst>
          </p:cNvPr>
          <p:cNvCxnSpPr/>
          <p:nvPr/>
        </p:nvCxnSpPr>
        <p:spPr>
          <a:xfrm>
            <a:off x="6095999" y="1046162"/>
            <a:ext cx="0" cy="226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ttangolo con angoli arrotondati 8">
            <a:extLst>
              <a:ext uri="{FF2B5EF4-FFF2-40B4-BE49-F238E27FC236}">
                <a16:creationId xmlns:a16="http://schemas.microsoft.com/office/drawing/2014/main" id="{BDE2CCAE-961F-498A-8F7E-96A3455F8A58}"/>
              </a:ext>
            </a:extLst>
          </p:cNvPr>
          <p:cNvSpPr/>
          <p:nvPr/>
        </p:nvSpPr>
        <p:spPr>
          <a:xfrm>
            <a:off x="2107098" y="1411287"/>
            <a:ext cx="7977802" cy="34455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La delibera viene pubblicata in G.U. insieme al D.P.R. di nomina dell’OSL</a:t>
            </a:r>
          </a:p>
        </p:txBody>
      </p:sp>
      <p:cxnSp>
        <p:nvCxnSpPr>
          <p:cNvPr id="11" name="Connettore 2 10">
            <a:extLst>
              <a:ext uri="{FF2B5EF4-FFF2-40B4-BE49-F238E27FC236}">
                <a16:creationId xmlns:a16="http://schemas.microsoft.com/office/drawing/2014/main" id="{CDA4FA9E-5CAD-4570-A54E-09B05FB59168}"/>
              </a:ext>
            </a:extLst>
          </p:cNvPr>
          <p:cNvCxnSpPr/>
          <p:nvPr/>
        </p:nvCxnSpPr>
        <p:spPr>
          <a:xfrm>
            <a:off x="6095999" y="1755844"/>
            <a:ext cx="0" cy="245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ttangolo con angoli arrotondati 11">
            <a:extLst>
              <a:ext uri="{FF2B5EF4-FFF2-40B4-BE49-F238E27FC236}">
                <a16:creationId xmlns:a16="http://schemas.microsoft.com/office/drawing/2014/main" id="{A249E95A-BCA3-4C5D-B691-CDF520A36D58}"/>
              </a:ext>
            </a:extLst>
          </p:cNvPr>
          <p:cNvSpPr/>
          <p:nvPr/>
        </p:nvSpPr>
        <p:spPr>
          <a:xfrm>
            <a:off x="2902226" y="2001078"/>
            <a:ext cx="6241774" cy="34455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L’O.S.L. accerta la massa passiva</a:t>
            </a:r>
          </a:p>
        </p:txBody>
      </p:sp>
      <p:cxnSp>
        <p:nvCxnSpPr>
          <p:cNvPr id="14" name="Connettore 2 13">
            <a:extLst>
              <a:ext uri="{FF2B5EF4-FFF2-40B4-BE49-F238E27FC236}">
                <a16:creationId xmlns:a16="http://schemas.microsoft.com/office/drawing/2014/main" id="{B5F326D6-597B-45B4-886C-9B138C61F860}"/>
              </a:ext>
            </a:extLst>
          </p:cNvPr>
          <p:cNvCxnSpPr/>
          <p:nvPr/>
        </p:nvCxnSpPr>
        <p:spPr>
          <a:xfrm>
            <a:off x="6095995" y="2345635"/>
            <a:ext cx="0" cy="208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ttangolo con angoli arrotondati 14">
            <a:extLst>
              <a:ext uri="{FF2B5EF4-FFF2-40B4-BE49-F238E27FC236}">
                <a16:creationId xmlns:a16="http://schemas.microsoft.com/office/drawing/2014/main" id="{4B61046A-47B0-44C8-BC06-987CA5538485}"/>
              </a:ext>
            </a:extLst>
          </p:cNvPr>
          <p:cNvSpPr/>
          <p:nvPr/>
        </p:nvSpPr>
        <p:spPr>
          <a:xfrm>
            <a:off x="2551049" y="2621922"/>
            <a:ext cx="7089900" cy="54979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Entro 180 gg. dall’insediamento (360 gg. per i Comuni con più di 250.000 abitanti e per le Province) l’OSL definisce il piano di rilevazione della massa passiva </a:t>
            </a:r>
          </a:p>
        </p:txBody>
      </p:sp>
      <p:cxnSp>
        <p:nvCxnSpPr>
          <p:cNvPr id="17" name="Connettore 2 16">
            <a:extLst>
              <a:ext uri="{FF2B5EF4-FFF2-40B4-BE49-F238E27FC236}">
                <a16:creationId xmlns:a16="http://schemas.microsoft.com/office/drawing/2014/main" id="{7C32BDBF-3D73-4EFD-AC42-32F079B27886}"/>
              </a:ext>
            </a:extLst>
          </p:cNvPr>
          <p:cNvCxnSpPr/>
          <p:nvPr/>
        </p:nvCxnSpPr>
        <p:spPr>
          <a:xfrm>
            <a:off x="6095995" y="3171307"/>
            <a:ext cx="0" cy="318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ttangolo con angoli arrotondati 17">
            <a:extLst>
              <a:ext uri="{FF2B5EF4-FFF2-40B4-BE49-F238E27FC236}">
                <a16:creationId xmlns:a16="http://schemas.microsoft.com/office/drawing/2014/main" id="{62E33683-09AF-4F6D-B3F2-1AC69FF0DFE6}"/>
              </a:ext>
            </a:extLst>
          </p:cNvPr>
          <p:cNvSpPr/>
          <p:nvPr/>
        </p:nvSpPr>
        <p:spPr>
          <a:xfrm>
            <a:off x="2329071" y="3510550"/>
            <a:ext cx="7533851" cy="46382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Entro 24 mesi dall’insediamento l’OSL definisce il piano di estinzione della massa passiva</a:t>
            </a:r>
          </a:p>
        </p:txBody>
      </p:sp>
      <p:cxnSp>
        <p:nvCxnSpPr>
          <p:cNvPr id="20" name="Connettore 2 19">
            <a:extLst>
              <a:ext uri="{FF2B5EF4-FFF2-40B4-BE49-F238E27FC236}">
                <a16:creationId xmlns:a16="http://schemas.microsoft.com/office/drawing/2014/main" id="{C15BD47B-6981-433C-B580-A34DE463AA91}"/>
              </a:ext>
            </a:extLst>
          </p:cNvPr>
          <p:cNvCxnSpPr/>
          <p:nvPr/>
        </p:nvCxnSpPr>
        <p:spPr>
          <a:xfrm>
            <a:off x="6095995" y="3974378"/>
            <a:ext cx="0" cy="264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ttangolo con angoli arrotondati 20">
            <a:extLst>
              <a:ext uri="{FF2B5EF4-FFF2-40B4-BE49-F238E27FC236}">
                <a16:creationId xmlns:a16="http://schemas.microsoft.com/office/drawing/2014/main" id="{CB7DB860-0BC1-4506-B295-788C61DAF35C}"/>
              </a:ext>
            </a:extLst>
          </p:cNvPr>
          <p:cNvSpPr/>
          <p:nvPr/>
        </p:nvSpPr>
        <p:spPr>
          <a:xfrm>
            <a:off x="2551049" y="4298935"/>
            <a:ext cx="7311873" cy="37178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Entro 120 gg. Il Ministro dell’interno approva il piano di estinzione della massa passiva</a:t>
            </a:r>
          </a:p>
        </p:txBody>
      </p:sp>
      <p:sp>
        <p:nvSpPr>
          <p:cNvPr id="22" name="Rettangolo con angoli arrotondati 21">
            <a:extLst>
              <a:ext uri="{FF2B5EF4-FFF2-40B4-BE49-F238E27FC236}">
                <a16:creationId xmlns:a16="http://schemas.microsoft.com/office/drawing/2014/main" id="{2E8199DA-E908-440D-ABCF-19CEC4F53F5D}"/>
              </a:ext>
            </a:extLst>
          </p:cNvPr>
          <p:cNvSpPr/>
          <p:nvPr/>
        </p:nvSpPr>
        <p:spPr>
          <a:xfrm>
            <a:off x="2660376" y="4889363"/>
            <a:ext cx="6871237" cy="39563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Entro 20 gg. Dall’approvazione del piano di estinzione l’OSL effettua i pagamenti</a:t>
            </a:r>
          </a:p>
        </p:txBody>
      </p:sp>
      <p:cxnSp>
        <p:nvCxnSpPr>
          <p:cNvPr id="24" name="Connettore 2 23">
            <a:extLst>
              <a:ext uri="{FF2B5EF4-FFF2-40B4-BE49-F238E27FC236}">
                <a16:creationId xmlns:a16="http://schemas.microsoft.com/office/drawing/2014/main" id="{0BFA95B3-B44D-45FC-841A-E0D15AF070A4}"/>
              </a:ext>
            </a:extLst>
          </p:cNvPr>
          <p:cNvCxnSpPr/>
          <p:nvPr/>
        </p:nvCxnSpPr>
        <p:spPr>
          <a:xfrm>
            <a:off x="6095995" y="4670720"/>
            <a:ext cx="0" cy="138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8870F49D-D790-4AB4-A565-1107999BA56F}"/>
              </a:ext>
            </a:extLst>
          </p:cNvPr>
          <p:cNvCxnSpPr/>
          <p:nvPr/>
        </p:nvCxnSpPr>
        <p:spPr>
          <a:xfrm>
            <a:off x="6095994" y="5284996"/>
            <a:ext cx="0" cy="181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Ovale 26">
            <a:extLst>
              <a:ext uri="{FF2B5EF4-FFF2-40B4-BE49-F238E27FC236}">
                <a16:creationId xmlns:a16="http://schemas.microsoft.com/office/drawing/2014/main" id="{13439D86-B76E-436D-B174-C0F64802FE5D}"/>
              </a:ext>
            </a:extLst>
          </p:cNvPr>
          <p:cNvSpPr/>
          <p:nvPr/>
        </p:nvSpPr>
        <p:spPr>
          <a:xfrm>
            <a:off x="2367175" y="5522521"/>
            <a:ext cx="7311875" cy="654442"/>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Entro 60 gg. Dal termine delle operazioni di pagamento l’OSL approva il rendiconto della gestione</a:t>
            </a:r>
          </a:p>
        </p:txBody>
      </p:sp>
      <p:sp>
        <p:nvSpPr>
          <p:cNvPr id="7" name="Segnaposto numero diapositiva 6">
            <a:extLst>
              <a:ext uri="{FF2B5EF4-FFF2-40B4-BE49-F238E27FC236}">
                <a16:creationId xmlns:a16="http://schemas.microsoft.com/office/drawing/2014/main" id="{65DF8150-F990-40A9-B476-B3FED63B175F}"/>
              </a:ext>
            </a:extLst>
          </p:cNvPr>
          <p:cNvSpPr>
            <a:spLocks noGrp="1"/>
          </p:cNvSpPr>
          <p:nvPr>
            <p:ph type="sldNum" sz="quarter" idx="12"/>
          </p:nvPr>
        </p:nvSpPr>
        <p:spPr/>
        <p:txBody>
          <a:bodyPr/>
          <a:lstStyle/>
          <a:p>
            <a:fld id="{E194C5CC-14D7-4FCA-82BC-DC6279434BD9}" type="slidenum">
              <a:rPr lang="it-IT" smtClean="0"/>
              <a:t>129</a:t>
            </a:fld>
            <a:endParaRPr lang="it-IT"/>
          </a:p>
        </p:txBody>
      </p:sp>
    </p:spTree>
    <p:extLst>
      <p:ext uri="{BB962C8B-B14F-4D97-AF65-F5344CB8AC3E}">
        <p14:creationId xmlns:p14="http://schemas.microsoft.com/office/powerpoint/2010/main" val="3955868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70C84AD-778B-49A3-9F2B-3C7C32D81A06}"/>
              </a:ext>
            </a:extLst>
          </p:cNvPr>
          <p:cNvSpPr>
            <a:spLocks noGrp="1"/>
          </p:cNvSpPr>
          <p:nvPr>
            <p:ph idx="1"/>
          </p:nvPr>
        </p:nvSpPr>
        <p:spPr/>
        <p:txBody>
          <a:bodyPr/>
          <a:lstStyle/>
          <a:p>
            <a:pPr marL="0" indent="0">
              <a:buNone/>
            </a:pPr>
            <a:endParaRPr lang="it-IT" dirty="0"/>
          </a:p>
          <a:p>
            <a:pPr marL="0" indent="0">
              <a:buNone/>
            </a:pPr>
            <a:endParaRPr lang="it-IT" dirty="0"/>
          </a:p>
          <a:p>
            <a:pPr marL="0" indent="0">
              <a:buNone/>
            </a:pPr>
            <a:endParaRPr lang="it-IT" dirty="0"/>
          </a:p>
          <a:p>
            <a:pPr marL="0" indent="0" algn="ctr">
              <a:buNone/>
            </a:pPr>
            <a:r>
              <a:rPr lang="it-IT" dirty="0">
                <a:solidFill>
                  <a:srgbClr val="000099"/>
                </a:solidFill>
                <a:latin typeface="Bookman Old Style" panose="02050604050505020204" pitchFamily="18" charset="0"/>
              </a:rPr>
              <a:t>IL DEFICIT FINANZIARIO «STRUTTURALE»</a:t>
            </a:r>
          </a:p>
        </p:txBody>
      </p:sp>
      <p:sp>
        <p:nvSpPr>
          <p:cNvPr id="5" name="Segnaposto piè di pagina 4">
            <a:extLst>
              <a:ext uri="{FF2B5EF4-FFF2-40B4-BE49-F238E27FC236}">
                <a16:creationId xmlns:a16="http://schemas.microsoft.com/office/drawing/2014/main" id="{0D24A927-0D6A-4B40-ADC2-F2D7ACB57163}"/>
              </a:ext>
            </a:extLst>
          </p:cNvPr>
          <p:cNvSpPr>
            <a:spLocks noGrp="1"/>
          </p:cNvSpPr>
          <p:nvPr>
            <p:ph type="ftr" sz="quarter" idx="11"/>
          </p:nvPr>
        </p:nvSpPr>
        <p:spPr>
          <a:xfrm>
            <a:off x="2504661" y="6356350"/>
            <a:ext cx="7248939"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06B20DB4-5942-E049-B9F7-CE710AB58EB7}"/>
              </a:ext>
            </a:extLst>
          </p:cNvPr>
          <p:cNvSpPr>
            <a:spLocks noGrp="1"/>
          </p:cNvSpPr>
          <p:nvPr>
            <p:ph type="sldNum" sz="quarter" idx="12"/>
          </p:nvPr>
        </p:nvSpPr>
        <p:spPr/>
        <p:txBody>
          <a:bodyPr/>
          <a:lstStyle/>
          <a:p>
            <a:fld id="{E194C5CC-14D7-4FCA-82BC-DC6279434BD9}" type="slidenum">
              <a:rPr lang="it-IT" smtClean="0"/>
              <a:t>13</a:t>
            </a:fld>
            <a:endParaRPr lang="it-IT"/>
          </a:p>
        </p:txBody>
      </p:sp>
    </p:spTree>
    <p:extLst>
      <p:ext uri="{BB962C8B-B14F-4D97-AF65-F5344CB8AC3E}">
        <p14:creationId xmlns:p14="http://schemas.microsoft.com/office/powerpoint/2010/main" val="399446475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0AEA348-C6E6-48F3-A7A4-006C0845D83E}"/>
              </a:ext>
            </a:extLst>
          </p:cNvPr>
          <p:cNvSpPr>
            <a:spLocks noGrp="1"/>
          </p:cNvSpPr>
          <p:nvPr>
            <p:ph idx="1"/>
          </p:nvPr>
        </p:nvSpPr>
        <p:spPr/>
        <p:txBody>
          <a:bodyPr/>
          <a:lstStyle/>
          <a:p>
            <a:pPr marL="0" lvl="0" indent="0" algn="ctr">
              <a:buNone/>
            </a:pPr>
            <a:endParaRPr lang="it-IT" dirty="0">
              <a:solidFill>
                <a:srgbClr val="000099"/>
              </a:solidFill>
              <a:latin typeface="Bookman Old Style" panose="02050604050505020204" pitchFamily="18" charset="0"/>
            </a:endParaRPr>
          </a:p>
          <a:p>
            <a:pPr marL="0" lvl="0" indent="0" algn="ctr">
              <a:buNone/>
            </a:pPr>
            <a:endParaRPr lang="it-IT" dirty="0">
              <a:solidFill>
                <a:srgbClr val="000099"/>
              </a:solidFill>
              <a:latin typeface="Bookman Old Style" panose="02050604050505020204" pitchFamily="18" charset="0"/>
            </a:endParaRPr>
          </a:p>
          <a:p>
            <a:pPr marL="0" lvl="0" indent="0" algn="ctr">
              <a:buNone/>
            </a:pPr>
            <a:endParaRPr lang="it-IT" dirty="0">
              <a:solidFill>
                <a:srgbClr val="000099"/>
              </a:solidFill>
              <a:latin typeface="Bookman Old Style" panose="02050604050505020204" pitchFamily="18" charset="0"/>
            </a:endParaRPr>
          </a:p>
          <a:p>
            <a:pPr marL="0" lvl="0" indent="0" algn="ctr">
              <a:buNone/>
            </a:pPr>
            <a:r>
              <a:rPr lang="it-IT" dirty="0">
                <a:solidFill>
                  <a:srgbClr val="000099"/>
                </a:solidFill>
                <a:latin typeface="Bookman Old Style" panose="02050604050505020204" pitchFamily="18" charset="0"/>
              </a:rPr>
              <a:t>I DEBITI NON AMMESSI ALLA LIQUIDAZIONE</a:t>
            </a:r>
            <a:endParaRPr lang="it-IT" dirty="0"/>
          </a:p>
        </p:txBody>
      </p:sp>
      <p:sp>
        <p:nvSpPr>
          <p:cNvPr id="5" name="Segnaposto piè di pagina 4">
            <a:extLst>
              <a:ext uri="{FF2B5EF4-FFF2-40B4-BE49-F238E27FC236}">
                <a16:creationId xmlns:a16="http://schemas.microsoft.com/office/drawing/2014/main" id="{B95501EC-E2C5-4DB3-B750-7843B95813AF}"/>
              </a:ext>
            </a:extLst>
          </p:cNvPr>
          <p:cNvSpPr>
            <a:spLocks noGrp="1"/>
          </p:cNvSpPr>
          <p:nvPr>
            <p:ph type="ftr" sz="quarter" idx="11"/>
          </p:nvPr>
        </p:nvSpPr>
        <p:spPr>
          <a:xfrm>
            <a:off x="2543175" y="6356350"/>
            <a:ext cx="5610225"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826B8737-69D0-46D6-962A-24C05F225FF4}"/>
              </a:ext>
            </a:extLst>
          </p:cNvPr>
          <p:cNvSpPr>
            <a:spLocks noGrp="1"/>
          </p:cNvSpPr>
          <p:nvPr>
            <p:ph type="sldNum" sz="quarter" idx="12"/>
          </p:nvPr>
        </p:nvSpPr>
        <p:spPr/>
        <p:txBody>
          <a:bodyPr/>
          <a:lstStyle/>
          <a:p>
            <a:fld id="{E194C5CC-14D7-4FCA-82BC-DC6279434BD9}" type="slidenum">
              <a:rPr lang="it-IT" smtClean="0"/>
              <a:t>130</a:t>
            </a:fld>
            <a:endParaRPr lang="it-IT"/>
          </a:p>
        </p:txBody>
      </p:sp>
    </p:spTree>
    <p:extLst>
      <p:ext uri="{BB962C8B-B14F-4D97-AF65-F5344CB8AC3E}">
        <p14:creationId xmlns:p14="http://schemas.microsoft.com/office/powerpoint/2010/main" val="338728648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233407-E7B9-410D-9E85-FC4A4856305A}"/>
              </a:ext>
            </a:extLst>
          </p:cNvPr>
          <p:cNvSpPr>
            <a:spLocks noGrp="1"/>
          </p:cNvSpPr>
          <p:nvPr>
            <p:ph type="title"/>
          </p:nvPr>
        </p:nvSpPr>
        <p:spPr>
          <a:xfrm>
            <a:off x="838200" y="365126"/>
            <a:ext cx="10515600" cy="509518"/>
          </a:xfrm>
        </p:spPr>
        <p:txBody>
          <a:bodyPr/>
          <a:lstStyle/>
          <a:p>
            <a:r>
              <a:rPr lang="it-IT" sz="2000" b="1" i="1" dirty="0">
                <a:solidFill>
                  <a:srgbClr val="000099"/>
                </a:solidFill>
                <a:latin typeface="Bookman Old Style" panose="02050604050505020204" pitchFamily="18" charset="0"/>
              </a:rPr>
              <a:t>I debiti non ammessi alla liquidazione</a:t>
            </a:r>
            <a:endParaRPr lang="it-IT" dirty="0"/>
          </a:p>
        </p:txBody>
      </p:sp>
      <p:sp>
        <p:nvSpPr>
          <p:cNvPr id="3" name="Segnaposto contenuto 2">
            <a:extLst>
              <a:ext uri="{FF2B5EF4-FFF2-40B4-BE49-F238E27FC236}">
                <a16:creationId xmlns:a16="http://schemas.microsoft.com/office/drawing/2014/main" id="{AEA7B77D-8AE4-4C94-84B9-11EA13953E3E}"/>
              </a:ext>
            </a:extLst>
          </p:cNvPr>
          <p:cNvSpPr>
            <a:spLocks noGrp="1"/>
          </p:cNvSpPr>
          <p:nvPr>
            <p:ph idx="1"/>
          </p:nvPr>
        </p:nvSpPr>
        <p:spPr>
          <a:xfrm>
            <a:off x="838200" y="967409"/>
            <a:ext cx="10515600" cy="5209554"/>
          </a:xfrm>
        </p:spPr>
        <p:txBody>
          <a:bodyPr>
            <a:normAutofit/>
          </a:bodyPr>
          <a:lstStyle/>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L’art. 257 stabilisce che deve essere allegato al decreto di approvazione del piano di estinzione </a:t>
            </a:r>
            <a:r>
              <a:rPr lang="it-IT" sz="1800" b="1" dirty="0">
                <a:latin typeface="Bookman Old Style" panose="02050604050505020204" pitchFamily="18" charset="0"/>
              </a:rPr>
              <a:t>l’elenco delle pretese escluse dalla liquidazione </a:t>
            </a:r>
            <a:r>
              <a:rPr lang="it-IT" sz="1800" dirty="0">
                <a:latin typeface="Bookman Old Style" panose="02050604050505020204" pitchFamily="18" charset="0"/>
              </a:rPr>
              <a:t>il cui onere grava sui soggetti responsabili e non sull’ente locale.</a:t>
            </a:r>
          </a:p>
          <a:p>
            <a:pPr marL="0" indent="0" algn="just">
              <a:buNone/>
            </a:pPr>
            <a:r>
              <a:rPr lang="it-IT" sz="1800" u="sng" dirty="0">
                <a:solidFill>
                  <a:srgbClr val="000099"/>
                </a:solidFill>
                <a:latin typeface="Bookman Old Style" panose="02050604050505020204" pitchFamily="18" charset="0"/>
              </a:rPr>
              <a:t>Entro 60 giorni dalla notifica del decreto</a:t>
            </a:r>
            <a:r>
              <a:rPr lang="it-IT" sz="1800" dirty="0">
                <a:latin typeface="Bookman Old Style" panose="02050604050505020204" pitchFamily="18" charset="0"/>
              </a:rPr>
              <a:t>, quindi, il Consiglio dell’ente individua, con delibera, i soggetti responsabili di cui sopra, comunicandoli ai relativi creditori. In caso di mancata attivazione entro i termini del Consiglio, il difensore civico regionale nomina un commissario ad acta per l’adozione entro 60 giorni dei necessari provvedimenti.</a:t>
            </a:r>
          </a:p>
        </p:txBody>
      </p:sp>
      <p:sp>
        <p:nvSpPr>
          <p:cNvPr id="5" name="Segnaposto piè di pagina 4">
            <a:extLst>
              <a:ext uri="{FF2B5EF4-FFF2-40B4-BE49-F238E27FC236}">
                <a16:creationId xmlns:a16="http://schemas.microsoft.com/office/drawing/2014/main" id="{EDEDD9ED-3D2B-4959-8988-03F3CB8D8A80}"/>
              </a:ext>
            </a:extLst>
          </p:cNvPr>
          <p:cNvSpPr>
            <a:spLocks noGrp="1"/>
          </p:cNvSpPr>
          <p:nvPr>
            <p:ph type="ftr" sz="quarter" idx="11"/>
          </p:nvPr>
        </p:nvSpPr>
        <p:spPr>
          <a:xfrm>
            <a:off x="2586038" y="6356350"/>
            <a:ext cx="5567362"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219266B4-ACA2-4D7D-BDF7-7C162BF18555}"/>
              </a:ext>
            </a:extLst>
          </p:cNvPr>
          <p:cNvSpPr>
            <a:spLocks noGrp="1"/>
          </p:cNvSpPr>
          <p:nvPr>
            <p:ph type="sldNum" sz="quarter" idx="12"/>
          </p:nvPr>
        </p:nvSpPr>
        <p:spPr/>
        <p:txBody>
          <a:bodyPr/>
          <a:lstStyle/>
          <a:p>
            <a:fld id="{E194C5CC-14D7-4FCA-82BC-DC6279434BD9}" type="slidenum">
              <a:rPr lang="it-IT" smtClean="0"/>
              <a:t>131</a:t>
            </a:fld>
            <a:endParaRPr lang="it-IT"/>
          </a:p>
        </p:txBody>
      </p:sp>
    </p:spTree>
    <p:extLst>
      <p:ext uri="{BB962C8B-B14F-4D97-AF65-F5344CB8AC3E}">
        <p14:creationId xmlns:p14="http://schemas.microsoft.com/office/powerpoint/2010/main" val="233754410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0AEA348-C6E6-48F3-A7A4-006C0845D83E}"/>
              </a:ext>
            </a:extLst>
          </p:cNvPr>
          <p:cNvSpPr>
            <a:spLocks noGrp="1"/>
          </p:cNvSpPr>
          <p:nvPr>
            <p:ph idx="1"/>
          </p:nvPr>
        </p:nvSpPr>
        <p:spPr/>
        <p:txBody>
          <a:bodyPr/>
          <a:lstStyle/>
          <a:p>
            <a:pPr marL="0" lvl="0" indent="0" algn="ctr">
              <a:buNone/>
            </a:pPr>
            <a:endParaRPr lang="it-IT" dirty="0">
              <a:solidFill>
                <a:srgbClr val="000099"/>
              </a:solidFill>
              <a:latin typeface="Bookman Old Style" panose="02050604050505020204" pitchFamily="18" charset="0"/>
            </a:endParaRPr>
          </a:p>
          <a:p>
            <a:pPr marL="0" lvl="0" indent="0" algn="ctr">
              <a:buNone/>
            </a:pPr>
            <a:endParaRPr lang="it-IT" dirty="0">
              <a:solidFill>
                <a:srgbClr val="000099"/>
              </a:solidFill>
              <a:latin typeface="Bookman Old Style" panose="02050604050505020204" pitchFamily="18" charset="0"/>
            </a:endParaRPr>
          </a:p>
          <a:p>
            <a:pPr marL="0" lvl="0" indent="0" algn="ctr">
              <a:buNone/>
            </a:pPr>
            <a:endParaRPr lang="it-IT" dirty="0">
              <a:solidFill>
                <a:srgbClr val="000099"/>
              </a:solidFill>
              <a:latin typeface="Bookman Old Style" panose="02050604050505020204" pitchFamily="18" charset="0"/>
            </a:endParaRPr>
          </a:p>
          <a:p>
            <a:pPr marL="0" lvl="0" indent="0" algn="ctr">
              <a:buNone/>
            </a:pPr>
            <a:r>
              <a:rPr lang="it-IT" dirty="0">
                <a:solidFill>
                  <a:srgbClr val="000099"/>
                </a:solidFill>
                <a:latin typeface="Bookman Old Style" panose="02050604050505020204" pitchFamily="18" charset="0"/>
              </a:rPr>
              <a:t>MODALITA’ SEMPLIFICATE </a:t>
            </a:r>
          </a:p>
          <a:p>
            <a:pPr marL="0" lvl="0" indent="0" algn="ctr">
              <a:buNone/>
            </a:pPr>
            <a:r>
              <a:rPr lang="it-IT" dirty="0">
                <a:solidFill>
                  <a:srgbClr val="000099"/>
                </a:solidFill>
                <a:latin typeface="Bookman Old Style" panose="02050604050505020204" pitchFamily="18" charset="0"/>
              </a:rPr>
              <a:t>DI ACCERTAMENTO E LIQUIDAZIONE DEI DEBITI</a:t>
            </a:r>
            <a:endParaRPr lang="it-IT" dirty="0"/>
          </a:p>
        </p:txBody>
      </p:sp>
      <p:sp>
        <p:nvSpPr>
          <p:cNvPr id="5" name="Segnaposto piè di pagina 4">
            <a:extLst>
              <a:ext uri="{FF2B5EF4-FFF2-40B4-BE49-F238E27FC236}">
                <a16:creationId xmlns:a16="http://schemas.microsoft.com/office/drawing/2014/main" id="{B95501EC-E2C5-4DB3-B750-7843B95813AF}"/>
              </a:ext>
            </a:extLst>
          </p:cNvPr>
          <p:cNvSpPr>
            <a:spLocks noGrp="1"/>
          </p:cNvSpPr>
          <p:nvPr>
            <p:ph type="ftr" sz="quarter" idx="11"/>
          </p:nvPr>
        </p:nvSpPr>
        <p:spPr>
          <a:xfrm>
            <a:off x="2343150" y="6356350"/>
            <a:ext cx="5810250"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8DE1F93B-93D0-4321-BA50-C7028BE7544E}"/>
              </a:ext>
            </a:extLst>
          </p:cNvPr>
          <p:cNvSpPr>
            <a:spLocks noGrp="1"/>
          </p:cNvSpPr>
          <p:nvPr>
            <p:ph type="sldNum" sz="quarter" idx="12"/>
          </p:nvPr>
        </p:nvSpPr>
        <p:spPr/>
        <p:txBody>
          <a:bodyPr/>
          <a:lstStyle/>
          <a:p>
            <a:fld id="{E194C5CC-14D7-4FCA-82BC-DC6279434BD9}" type="slidenum">
              <a:rPr lang="it-IT" smtClean="0"/>
              <a:t>132</a:t>
            </a:fld>
            <a:endParaRPr lang="it-IT"/>
          </a:p>
        </p:txBody>
      </p:sp>
    </p:spTree>
    <p:extLst>
      <p:ext uri="{BB962C8B-B14F-4D97-AF65-F5344CB8AC3E}">
        <p14:creationId xmlns:p14="http://schemas.microsoft.com/office/powerpoint/2010/main" val="109768281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D21EB0-4A56-4849-8715-7C8721FE243D}"/>
              </a:ext>
            </a:extLst>
          </p:cNvPr>
          <p:cNvSpPr>
            <a:spLocks noGrp="1"/>
          </p:cNvSpPr>
          <p:nvPr>
            <p:ph type="title"/>
          </p:nvPr>
        </p:nvSpPr>
        <p:spPr>
          <a:xfrm>
            <a:off x="838200" y="365125"/>
            <a:ext cx="10515600" cy="430005"/>
          </a:xfrm>
        </p:spPr>
        <p:txBody>
          <a:bodyPr/>
          <a:lstStyle/>
          <a:p>
            <a:r>
              <a:rPr lang="it-IT" sz="2000" b="1" i="1" dirty="0">
                <a:solidFill>
                  <a:srgbClr val="000099"/>
                </a:solidFill>
                <a:latin typeface="Bookman Old Style" panose="02050604050505020204" pitchFamily="18" charset="0"/>
              </a:rPr>
              <a:t>La procedura semplificata</a:t>
            </a:r>
            <a:endParaRPr lang="it-IT" dirty="0"/>
          </a:p>
        </p:txBody>
      </p:sp>
      <p:sp>
        <p:nvSpPr>
          <p:cNvPr id="3" name="Segnaposto contenuto 2">
            <a:extLst>
              <a:ext uri="{FF2B5EF4-FFF2-40B4-BE49-F238E27FC236}">
                <a16:creationId xmlns:a16="http://schemas.microsoft.com/office/drawing/2014/main" id="{03F40920-5252-4FCA-8FF6-51465F4AB0B7}"/>
              </a:ext>
            </a:extLst>
          </p:cNvPr>
          <p:cNvSpPr>
            <a:spLocks noGrp="1"/>
          </p:cNvSpPr>
          <p:nvPr>
            <p:ph idx="1"/>
          </p:nvPr>
        </p:nvSpPr>
        <p:spPr>
          <a:xfrm>
            <a:off x="838200" y="914400"/>
            <a:ext cx="10515600" cy="5262563"/>
          </a:xfrm>
        </p:spPr>
        <p:txBody>
          <a:bodyPr>
            <a:normAutofit/>
          </a:bodyPr>
          <a:lstStyle/>
          <a:p>
            <a:pPr marL="0" indent="0" algn="just">
              <a:buNone/>
            </a:pPr>
            <a:r>
              <a:rPr lang="it-IT" sz="1800" dirty="0">
                <a:latin typeface="Bookman Old Style" panose="02050604050505020204" pitchFamily="18" charset="0"/>
              </a:rPr>
              <a:t>L’art. 258 prevede la possibilità di definire la posizione debitoria dell’ente prima di redigere il piano di rilevazione. Invero, l’OSL, valutato l'importo complessivo di tutti i debiti censiti in base alle richieste pervenute, il numero delle pratiche relative, la consistenza della documentazione allegata ed il tempo necessario per il loro definitivo esame, </a:t>
            </a:r>
            <a:r>
              <a:rPr lang="it-IT" sz="1800" dirty="0">
                <a:solidFill>
                  <a:srgbClr val="C00000"/>
                </a:solidFill>
                <a:latin typeface="Bookman Old Style" panose="02050604050505020204" pitchFamily="18" charset="0"/>
              </a:rPr>
              <a:t>può proporre all'ente locale dissestato l'adozione della modalità semplificata di liquidazione, estinguendo i debiti verso quei creditori che accettino il </a:t>
            </a:r>
            <a:r>
              <a:rPr lang="it-IT" sz="1800" b="1" u="sng" dirty="0">
                <a:solidFill>
                  <a:srgbClr val="C00000"/>
                </a:solidFill>
                <a:latin typeface="Bookman Old Style" panose="02050604050505020204" pitchFamily="18" charset="0"/>
              </a:rPr>
              <a:t>pagamento di una somma variabile fra il 40 e il 60 per cento del debito stesso</a:t>
            </a:r>
            <a:r>
              <a:rPr lang="it-IT" sz="1800" dirty="0">
                <a:solidFill>
                  <a:srgbClr val="C00000"/>
                </a:solidFill>
                <a:latin typeface="Bookman Old Style" panose="02050604050505020204" pitchFamily="18" charset="0"/>
              </a:rPr>
              <a:t>.</a:t>
            </a:r>
            <a:r>
              <a:rPr lang="it-IT" sz="1800" dirty="0">
                <a:latin typeface="Bookman Old Style" panose="02050604050505020204" pitchFamily="18" charset="0"/>
              </a:rPr>
              <a:t> </a:t>
            </a:r>
          </a:p>
          <a:p>
            <a:pPr marL="0" indent="0" algn="just">
              <a:buNone/>
            </a:pPr>
            <a:r>
              <a:rPr lang="it-IT" sz="1800" dirty="0">
                <a:latin typeface="Bookman Old Style" panose="02050604050505020204" pitchFamily="18" charset="0"/>
              </a:rPr>
              <a:t>L’accettazione della proposta avviene con delibera di Giunta entro trenta giorni ed in caso di adesione s'impegna a mettere a disposizione le risorse finanziare di cui al comma 2; </a:t>
            </a:r>
            <a:r>
              <a:rPr lang="it-IT" sz="1800" dirty="0">
                <a:solidFill>
                  <a:srgbClr val="C00000"/>
                </a:solidFill>
                <a:latin typeface="Bookman Old Style" panose="02050604050505020204" pitchFamily="18" charset="0"/>
              </a:rPr>
              <a:t>l’organo straordinario di liquidazione provvede a stipulare le transazioni con i creditori</a:t>
            </a:r>
            <a:r>
              <a:rPr lang="it-IT" sz="1800" dirty="0">
                <a:latin typeface="Bookman Old Style" panose="02050604050505020204" pitchFamily="18" charset="0"/>
              </a:rPr>
              <a:t>, accertandosi preliminarmente e sommariamente della sussistenza del credito.</a:t>
            </a:r>
          </a:p>
          <a:p>
            <a:pPr marL="0" indent="0" algn="just">
              <a:buNone/>
            </a:pPr>
            <a:r>
              <a:rPr lang="it-IT" sz="1800" dirty="0">
                <a:solidFill>
                  <a:srgbClr val="000099"/>
                </a:solidFill>
                <a:latin typeface="Bookman Old Style" panose="02050604050505020204" pitchFamily="18" charset="0"/>
              </a:rPr>
              <a:t>N.B. Tale procedura non può essere intraprese per i debiti da lavoro dipendente!</a:t>
            </a:r>
          </a:p>
          <a:p>
            <a:pPr marL="0" indent="0" algn="just">
              <a:buNone/>
            </a:pPr>
            <a:endParaRPr lang="it-IT" sz="1800" dirty="0">
              <a:solidFill>
                <a:srgbClr val="000099"/>
              </a:solidFill>
              <a:latin typeface="Bookman Old Style" panose="02050604050505020204" pitchFamily="18" charset="0"/>
            </a:endParaRPr>
          </a:p>
          <a:p>
            <a:pPr marL="0" indent="0" algn="just">
              <a:buNone/>
            </a:pPr>
            <a:r>
              <a:rPr lang="it-IT" sz="1800" b="1" dirty="0">
                <a:latin typeface="Bookman Old Style" panose="02050604050505020204" pitchFamily="18" charset="0"/>
              </a:rPr>
              <a:t>Se la proposta è accettata </a:t>
            </a:r>
            <a:r>
              <a:rPr lang="it-IT" sz="1800" dirty="0">
                <a:latin typeface="Bookman Old Style" panose="02050604050505020204" pitchFamily="18" charset="0"/>
              </a:rPr>
              <a:t>dal creditore le somme spettanti devono essere liquidate entro 30 giorni dall’accettazione. </a:t>
            </a:r>
          </a:p>
          <a:p>
            <a:pPr marL="0" indent="0" algn="just">
              <a:buNone/>
            </a:pPr>
            <a:r>
              <a:rPr lang="it-IT" sz="1800" dirty="0">
                <a:latin typeface="Bookman Old Style" panose="02050604050505020204" pitchFamily="18" charset="0"/>
              </a:rPr>
              <a:t>L'organo straordinario di liquidazione </a:t>
            </a:r>
            <a:r>
              <a:rPr lang="it-IT" sz="1800" dirty="0">
                <a:solidFill>
                  <a:srgbClr val="000099"/>
                </a:solidFill>
                <a:latin typeface="Bookman Old Style" panose="02050604050505020204" pitchFamily="18" charset="0"/>
              </a:rPr>
              <a:t>accantona l'importo del 50 per cento dei debiti per i quali non è stata accettata la transazione</a:t>
            </a:r>
            <a:r>
              <a:rPr lang="it-IT" sz="1800" dirty="0">
                <a:latin typeface="Bookman Old Style" panose="02050604050505020204" pitchFamily="18" charset="0"/>
              </a:rPr>
              <a:t>. L'accantonamento è elevato al 100 per cento per i debiti assistiti da privilegio.</a:t>
            </a:r>
          </a:p>
          <a:p>
            <a:pPr marL="0" indent="0" algn="just">
              <a:buNone/>
            </a:pPr>
            <a:endParaRPr lang="it-IT" sz="1800" dirty="0">
              <a:solidFill>
                <a:srgbClr val="000099"/>
              </a:solidFill>
              <a:latin typeface="Bookman Old Style" panose="02050604050505020204" pitchFamily="18" charset="0"/>
            </a:endParaRPr>
          </a:p>
          <a:p>
            <a:pPr marL="0" indent="0" algn="just">
              <a:buNone/>
            </a:pPr>
            <a:endParaRPr lang="it-IT" sz="1800" dirty="0">
              <a:solidFill>
                <a:srgbClr val="000099"/>
              </a:solidFill>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06995A92-4EB2-4591-B624-195F7AEC39CF}"/>
              </a:ext>
            </a:extLst>
          </p:cNvPr>
          <p:cNvSpPr>
            <a:spLocks noGrp="1"/>
          </p:cNvSpPr>
          <p:nvPr>
            <p:ph type="ftr" sz="quarter" idx="11"/>
          </p:nvPr>
        </p:nvSpPr>
        <p:spPr>
          <a:xfrm>
            <a:off x="2986088" y="6356350"/>
            <a:ext cx="5772150"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4485A7F7-043C-4E85-A3CD-A9E848058BA6}"/>
              </a:ext>
            </a:extLst>
          </p:cNvPr>
          <p:cNvSpPr>
            <a:spLocks noGrp="1"/>
          </p:cNvSpPr>
          <p:nvPr>
            <p:ph type="sldNum" sz="quarter" idx="12"/>
          </p:nvPr>
        </p:nvSpPr>
        <p:spPr/>
        <p:txBody>
          <a:bodyPr/>
          <a:lstStyle/>
          <a:p>
            <a:fld id="{E194C5CC-14D7-4FCA-82BC-DC6279434BD9}" type="slidenum">
              <a:rPr lang="it-IT" smtClean="0"/>
              <a:t>133</a:t>
            </a:fld>
            <a:endParaRPr lang="it-IT" dirty="0"/>
          </a:p>
        </p:txBody>
      </p:sp>
    </p:spTree>
    <p:extLst>
      <p:ext uri="{BB962C8B-B14F-4D97-AF65-F5344CB8AC3E}">
        <p14:creationId xmlns:p14="http://schemas.microsoft.com/office/powerpoint/2010/main" val="239529636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0AEA348-C6E6-48F3-A7A4-006C0845D83E}"/>
              </a:ext>
            </a:extLst>
          </p:cNvPr>
          <p:cNvSpPr>
            <a:spLocks noGrp="1"/>
          </p:cNvSpPr>
          <p:nvPr>
            <p:ph idx="1"/>
          </p:nvPr>
        </p:nvSpPr>
        <p:spPr/>
        <p:txBody>
          <a:bodyPr/>
          <a:lstStyle/>
          <a:p>
            <a:pPr marL="0" lvl="0" indent="0" algn="ctr">
              <a:buNone/>
            </a:pPr>
            <a:endParaRPr lang="it-IT" dirty="0">
              <a:solidFill>
                <a:srgbClr val="000099"/>
              </a:solidFill>
              <a:latin typeface="Bookman Old Style" panose="02050604050505020204" pitchFamily="18" charset="0"/>
            </a:endParaRPr>
          </a:p>
          <a:p>
            <a:pPr marL="0" lvl="0" indent="0" algn="ctr">
              <a:buNone/>
            </a:pPr>
            <a:endParaRPr lang="it-IT" dirty="0">
              <a:solidFill>
                <a:srgbClr val="000099"/>
              </a:solidFill>
              <a:latin typeface="Bookman Old Style" panose="02050604050505020204" pitchFamily="18" charset="0"/>
            </a:endParaRPr>
          </a:p>
          <a:p>
            <a:pPr marL="0" lvl="0" indent="0" algn="ctr">
              <a:buNone/>
            </a:pPr>
            <a:endParaRPr lang="it-IT" dirty="0">
              <a:solidFill>
                <a:srgbClr val="000099"/>
              </a:solidFill>
              <a:latin typeface="Bookman Old Style" panose="02050604050505020204" pitchFamily="18" charset="0"/>
            </a:endParaRPr>
          </a:p>
          <a:p>
            <a:pPr marL="0" lvl="0" indent="0" algn="ctr">
              <a:buNone/>
            </a:pPr>
            <a:r>
              <a:rPr lang="it-IT" dirty="0">
                <a:solidFill>
                  <a:srgbClr val="000099"/>
                </a:solidFill>
                <a:latin typeface="Bookman Old Style" panose="02050604050505020204" pitchFamily="18" charset="0"/>
              </a:rPr>
              <a:t>LA PROCEDURA STRAODINARIA DI CUI ALL’ART. 268BIS</a:t>
            </a:r>
            <a:endParaRPr lang="it-IT" dirty="0"/>
          </a:p>
        </p:txBody>
      </p:sp>
      <p:sp>
        <p:nvSpPr>
          <p:cNvPr id="5" name="Segnaposto piè di pagina 4">
            <a:extLst>
              <a:ext uri="{FF2B5EF4-FFF2-40B4-BE49-F238E27FC236}">
                <a16:creationId xmlns:a16="http://schemas.microsoft.com/office/drawing/2014/main" id="{B95501EC-E2C5-4DB3-B750-7843B95813AF}"/>
              </a:ext>
            </a:extLst>
          </p:cNvPr>
          <p:cNvSpPr>
            <a:spLocks noGrp="1"/>
          </p:cNvSpPr>
          <p:nvPr>
            <p:ph type="ftr" sz="quarter" idx="11"/>
          </p:nvPr>
        </p:nvSpPr>
        <p:spPr>
          <a:xfrm>
            <a:off x="2557463" y="6356350"/>
            <a:ext cx="5595937"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6582437C-6098-473B-9609-B3B91AB92638}"/>
              </a:ext>
            </a:extLst>
          </p:cNvPr>
          <p:cNvSpPr>
            <a:spLocks noGrp="1"/>
          </p:cNvSpPr>
          <p:nvPr>
            <p:ph type="sldNum" sz="quarter" idx="12"/>
          </p:nvPr>
        </p:nvSpPr>
        <p:spPr/>
        <p:txBody>
          <a:bodyPr/>
          <a:lstStyle/>
          <a:p>
            <a:fld id="{E194C5CC-14D7-4FCA-82BC-DC6279434BD9}" type="slidenum">
              <a:rPr lang="it-IT" smtClean="0"/>
              <a:t>134</a:t>
            </a:fld>
            <a:endParaRPr lang="it-IT"/>
          </a:p>
        </p:txBody>
      </p:sp>
    </p:spTree>
    <p:extLst>
      <p:ext uri="{BB962C8B-B14F-4D97-AF65-F5344CB8AC3E}">
        <p14:creationId xmlns:p14="http://schemas.microsoft.com/office/powerpoint/2010/main" val="31562135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5BC45C-AEC4-4A7F-8653-CECE4B175975}"/>
              </a:ext>
            </a:extLst>
          </p:cNvPr>
          <p:cNvSpPr>
            <a:spLocks noGrp="1"/>
          </p:cNvSpPr>
          <p:nvPr>
            <p:ph type="title"/>
          </p:nvPr>
        </p:nvSpPr>
        <p:spPr>
          <a:xfrm>
            <a:off x="838200" y="365126"/>
            <a:ext cx="10515600" cy="315912"/>
          </a:xfrm>
        </p:spPr>
        <p:txBody>
          <a:bodyPr>
            <a:normAutofit fontScale="90000"/>
          </a:bodyPr>
          <a:lstStyle/>
          <a:p>
            <a:r>
              <a:rPr lang="it-IT" sz="2000" b="1" i="1" dirty="0">
                <a:solidFill>
                  <a:srgbClr val="000099"/>
                </a:solidFill>
                <a:latin typeface="Bookman Old Style" panose="02050604050505020204" pitchFamily="18" charset="0"/>
              </a:rPr>
              <a:t>La procedura straordinaria di cui all’art. 268bis</a:t>
            </a:r>
            <a:endParaRPr lang="it-IT" dirty="0"/>
          </a:p>
        </p:txBody>
      </p:sp>
      <p:sp>
        <p:nvSpPr>
          <p:cNvPr id="3" name="Segnaposto contenuto 2">
            <a:extLst>
              <a:ext uri="{FF2B5EF4-FFF2-40B4-BE49-F238E27FC236}">
                <a16:creationId xmlns:a16="http://schemas.microsoft.com/office/drawing/2014/main" id="{71CA29A5-AC62-4D25-B8F6-DD7E7908C277}"/>
              </a:ext>
            </a:extLst>
          </p:cNvPr>
          <p:cNvSpPr>
            <a:spLocks noGrp="1"/>
          </p:cNvSpPr>
          <p:nvPr>
            <p:ph idx="1"/>
          </p:nvPr>
        </p:nvSpPr>
        <p:spPr>
          <a:xfrm>
            <a:off x="838200" y="848139"/>
            <a:ext cx="10515600" cy="5328824"/>
          </a:xfrm>
        </p:spPr>
        <p:txBody>
          <a:bodyPr>
            <a:normAutofit fontScale="92500" lnSpcReduction="20000"/>
          </a:bodyPr>
          <a:lstStyle/>
          <a:p>
            <a:pPr marL="0" indent="0">
              <a:buNone/>
            </a:pPr>
            <a:r>
              <a:rPr lang="it-IT" sz="1800" dirty="0">
                <a:latin typeface="Bookman Old Style" panose="02050604050505020204" pitchFamily="18" charset="0"/>
              </a:rPr>
              <a:t>L’art. 268bis del T.U.E.L. prevede una </a:t>
            </a:r>
            <a:r>
              <a:rPr lang="it-IT" sz="1800" b="1" dirty="0">
                <a:latin typeface="Bookman Old Style" panose="02050604050505020204" pitchFamily="18" charset="0"/>
              </a:rPr>
              <a:t>procedura straordinaria di risanamento </a:t>
            </a:r>
            <a:r>
              <a:rPr lang="it-IT" sz="1800" dirty="0">
                <a:latin typeface="Bookman Old Style" panose="02050604050505020204" pitchFamily="18" charset="0"/>
              </a:rPr>
              <a:t>a cui è possibile ricorrere qualora ricorrano le </a:t>
            </a:r>
            <a:r>
              <a:rPr lang="it-IT" sz="1800" b="1" dirty="0">
                <a:latin typeface="Bookman Old Style" panose="02050604050505020204" pitchFamily="18" charset="0"/>
              </a:rPr>
              <a:t>seguenti ipotesi</a:t>
            </a:r>
            <a:r>
              <a:rPr lang="it-IT" sz="1800" dirty="0">
                <a:latin typeface="Bookman Old Style" panose="02050604050505020204" pitchFamily="18" charset="0"/>
              </a:rPr>
              <a:t>:</a:t>
            </a:r>
          </a:p>
          <a:p>
            <a:pPr marL="0" indent="0">
              <a:buNone/>
            </a:pPr>
            <a:endParaRPr lang="it-IT" sz="1800" b="1" dirty="0">
              <a:latin typeface="Bookman Old Style" panose="02050604050505020204" pitchFamily="18" charset="0"/>
            </a:endParaRPr>
          </a:p>
          <a:p>
            <a:pPr algn="just">
              <a:buFontTx/>
              <a:buChar char="-"/>
            </a:pPr>
            <a:r>
              <a:rPr lang="it-IT" sz="1800" dirty="0">
                <a:solidFill>
                  <a:srgbClr val="FF0000"/>
                </a:solidFill>
                <a:latin typeface="Bookman Old Style" panose="02050604050505020204" pitchFamily="18" charset="0"/>
              </a:rPr>
              <a:t>L’organo di liquidazione non riesce a chiudere</a:t>
            </a:r>
            <a:r>
              <a:rPr lang="it-IT" sz="1800" dirty="0">
                <a:latin typeface="Bookman Old Style" panose="02050604050505020204" pitchFamily="18" charset="0"/>
              </a:rPr>
              <a:t>, </a:t>
            </a:r>
            <a:r>
              <a:rPr lang="it-IT" sz="1800" dirty="0">
                <a:solidFill>
                  <a:srgbClr val="FF0000"/>
                </a:solidFill>
                <a:latin typeface="Bookman Old Style" panose="02050604050505020204" pitchFamily="18" charset="0"/>
              </a:rPr>
              <a:t>entro i termini di legge, la procedura del dissesto per l'onerosità degli adempimenti </a:t>
            </a:r>
            <a:r>
              <a:rPr lang="it-IT" sz="1800" dirty="0">
                <a:latin typeface="Bookman Old Style" panose="02050604050505020204" pitchFamily="18" charset="0"/>
              </a:rPr>
              <a:t>connessi alla compiuta determinazione della massa attiva e passiva dei debiti pregressi;</a:t>
            </a:r>
          </a:p>
          <a:p>
            <a:pPr algn="just">
              <a:buFontTx/>
              <a:buChar char="-"/>
            </a:pPr>
            <a:r>
              <a:rPr lang="it-IT" sz="1800" dirty="0">
                <a:solidFill>
                  <a:srgbClr val="FF0000"/>
                </a:solidFill>
                <a:latin typeface="Bookman Old Style" panose="02050604050505020204" pitchFamily="18" charset="0"/>
              </a:rPr>
              <a:t>Ricostituzione del disavanzo, ex art. 268</a:t>
            </a:r>
            <a:r>
              <a:rPr lang="it-IT" sz="1800" dirty="0">
                <a:latin typeface="Bookman Old Style" panose="02050604050505020204" pitchFamily="18" charset="0"/>
              </a:rPr>
              <a:t>;</a:t>
            </a:r>
          </a:p>
          <a:p>
            <a:pPr algn="just">
              <a:buFontTx/>
              <a:buChar char="-"/>
            </a:pPr>
            <a:r>
              <a:rPr lang="it-IT" sz="1800" dirty="0">
                <a:solidFill>
                  <a:srgbClr val="FF0000"/>
                </a:solidFill>
                <a:latin typeface="Bookman Old Style" panose="02050604050505020204" pitchFamily="18" charset="0"/>
              </a:rPr>
              <a:t>Massa attiva insufficiente a coprire la massa passiva </a:t>
            </a:r>
            <a:r>
              <a:rPr lang="it-IT" sz="1800" dirty="0">
                <a:latin typeface="Bookman Old Style" panose="02050604050505020204" pitchFamily="18" charset="0"/>
              </a:rPr>
              <a:t>o accertata esistenza di ulteriori passività pregresse.</a:t>
            </a:r>
          </a:p>
          <a:p>
            <a:pPr algn="just">
              <a:buFontTx/>
              <a:buChar char="-"/>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Il Ministro dell'interno, d'intesa con il sindaco dell'ente locale interessato, dispone con proprio decreto una chiusura anticipata e semplificata della procedura del dissesto con riferimento a quanto già definito entro il trentesimo giorno precedente il provvedimento. Il provvedimento fissa le modalità della chiusura, tenuto conto del parere della Commissione per la finanza e gli organici degli enti locali.</a:t>
            </a:r>
            <a:endParaRPr lang="it-IT" sz="1800" b="1" dirty="0">
              <a:latin typeface="Bookman Old Style" panose="02050604050505020204" pitchFamily="18" charset="0"/>
            </a:endParaRPr>
          </a:p>
          <a:p>
            <a:pPr marL="0" indent="0" algn="just">
              <a:buNone/>
            </a:pPr>
            <a:r>
              <a:rPr lang="it-IT" sz="1800" dirty="0">
                <a:solidFill>
                  <a:srgbClr val="000099"/>
                </a:solidFill>
                <a:latin typeface="Bookman Old Style" panose="02050604050505020204" pitchFamily="18" charset="0"/>
              </a:rPr>
              <a:t>La prosecuzione della gestione è affidata ad un’apposita commissione </a:t>
            </a:r>
            <a:r>
              <a:rPr lang="it-IT" sz="1800" dirty="0">
                <a:latin typeface="Bookman Old Style" panose="02050604050505020204" pitchFamily="18" charset="0"/>
              </a:rPr>
              <a:t>(nominata dal Presidente della Repubblica su proposta del Ministro dell’interno) </a:t>
            </a:r>
            <a:r>
              <a:rPr lang="it-IT" sz="1800" dirty="0">
                <a:solidFill>
                  <a:srgbClr val="000099"/>
                </a:solidFill>
                <a:latin typeface="Bookman Old Style" panose="02050604050505020204" pitchFamily="18" charset="0"/>
              </a:rPr>
              <a:t>composta da 3 membri, in carica per un anno prorogabile per un altro anno, i cui poteri e la cui attività gestionale ricalcano quelli dell’OSL.</a:t>
            </a:r>
            <a:r>
              <a:rPr lang="it-IT" sz="1800" dirty="0">
                <a:latin typeface="Bookman Old Style" panose="02050604050505020204" pitchFamily="18" charset="0"/>
              </a:rPr>
              <a:t> Il comma 1bis prevede che qualora l’organo straordinario di liquidazione abbia approvato il rendiconto senza che l’ente possa raggiungere un reale risanamento finanziario, il Ministro dell’interno, d’intesa col sindaco dell’ente locale interessato, dispone con proprio decreto (sentito il parere della commissione per la finanza e gli organici degli enti locali) la prosecuzione della procedura di dissesto.</a:t>
            </a:r>
          </a:p>
        </p:txBody>
      </p:sp>
      <p:sp>
        <p:nvSpPr>
          <p:cNvPr id="5" name="Segnaposto piè di pagina 4">
            <a:extLst>
              <a:ext uri="{FF2B5EF4-FFF2-40B4-BE49-F238E27FC236}">
                <a16:creationId xmlns:a16="http://schemas.microsoft.com/office/drawing/2014/main" id="{E390591B-BDBC-4345-8618-108D8589BD69}"/>
              </a:ext>
            </a:extLst>
          </p:cNvPr>
          <p:cNvSpPr>
            <a:spLocks noGrp="1"/>
          </p:cNvSpPr>
          <p:nvPr>
            <p:ph type="ftr" sz="quarter" idx="11"/>
          </p:nvPr>
        </p:nvSpPr>
        <p:spPr>
          <a:xfrm>
            <a:off x="2957513" y="6356350"/>
            <a:ext cx="6315075"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A517648D-1A61-4968-A0CD-0BBDFB5A060C}"/>
              </a:ext>
            </a:extLst>
          </p:cNvPr>
          <p:cNvSpPr>
            <a:spLocks noGrp="1"/>
          </p:cNvSpPr>
          <p:nvPr>
            <p:ph type="sldNum" sz="quarter" idx="12"/>
          </p:nvPr>
        </p:nvSpPr>
        <p:spPr/>
        <p:txBody>
          <a:bodyPr/>
          <a:lstStyle/>
          <a:p>
            <a:fld id="{E194C5CC-14D7-4FCA-82BC-DC6279434BD9}" type="slidenum">
              <a:rPr lang="it-IT" smtClean="0"/>
              <a:t>135</a:t>
            </a:fld>
            <a:endParaRPr lang="it-IT"/>
          </a:p>
        </p:txBody>
      </p:sp>
    </p:spTree>
    <p:extLst>
      <p:ext uri="{BB962C8B-B14F-4D97-AF65-F5344CB8AC3E}">
        <p14:creationId xmlns:p14="http://schemas.microsoft.com/office/powerpoint/2010/main" val="210310144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5BC45C-AEC4-4A7F-8653-CECE4B175975}"/>
              </a:ext>
            </a:extLst>
          </p:cNvPr>
          <p:cNvSpPr>
            <a:spLocks noGrp="1"/>
          </p:cNvSpPr>
          <p:nvPr>
            <p:ph type="title"/>
          </p:nvPr>
        </p:nvSpPr>
        <p:spPr>
          <a:xfrm>
            <a:off x="838200" y="365126"/>
            <a:ext cx="10515600" cy="315912"/>
          </a:xfrm>
        </p:spPr>
        <p:txBody>
          <a:bodyPr>
            <a:normAutofit fontScale="90000"/>
          </a:bodyPr>
          <a:lstStyle/>
          <a:p>
            <a:r>
              <a:rPr lang="it-IT" sz="2000" b="1" i="1" dirty="0">
                <a:solidFill>
                  <a:srgbClr val="000099"/>
                </a:solidFill>
                <a:latin typeface="Bookman Old Style" panose="02050604050505020204" pitchFamily="18" charset="0"/>
              </a:rPr>
              <a:t>La procedura straordinaria di cui all’art. 268bis</a:t>
            </a:r>
            <a:endParaRPr lang="it-IT" dirty="0"/>
          </a:p>
        </p:txBody>
      </p:sp>
      <p:sp>
        <p:nvSpPr>
          <p:cNvPr id="3" name="Segnaposto contenuto 2">
            <a:extLst>
              <a:ext uri="{FF2B5EF4-FFF2-40B4-BE49-F238E27FC236}">
                <a16:creationId xmlns:a16="http://schemas.microsoft.com/office/drawing/2014/main" id="{71CA29A5-AC62-4D25-B8F6-DD7E7908C277}"/>
              </a:ext>
            </a:extLst>
          </p:cNvPr>
          <p:cNvSpPr>
            <a:spLocks noGrp="1"/>
          </p:cNvSpPr>
          <p:nvPr>
            <p:ph idx="1"/>
          </p:nvPr>
        </p:nvSpPr>
        <p:spPr>
          <a:xfrm>
            <a:off x="838200" y="848139"/>
            <a:ext cx="10515600" cy="5328824"/>
          </a:xfrm>
        </p:spPr>
        <p:txBody>
          <a:bodyPr>
            <a:normAutofit/>
          </a:bodyPr>
          <a:lstStyle/>
          <a:p>
            <a:pPr marL="0" indent="0" algn="just">
              <a:buNone/>
            </a:pPr>
            <a:r>
              <a:rPr lang="it-IT" sz="1800" dirty="0">
                <a:latin typeface="Bookman Old Style" panose="02050604050505020204" pitchFamily="18" charset="0"/>
              </a:rPr>
              <a:t>L’ente locale, dal canto suo, è tenuto ad accantonare, in ciascun degli esercizi considerati nel bilancio di previsione, un’apposita somma; tale somma è resa congrua con apposita delibera ogni anno.</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Nel caso in cui i piani risultino inidonei a soddisfare i debiti pregressi, il Ministro dell'interno con apposito decreto, su parere della predetta Commissione, dichiara la chiusura del dissesto. </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Le  modalità di svolgimento di questa procedura sono previste dall’art. 268ter</a:t>
            </a:r>
          </a:p>
        </p:txBody>
      </p:sp>
      <p:sp>
        <p:nvSpPr>
          <p:cNvPr id="5" name="Segnaposto piè di pagina 4">
            <a:extLst>
              <a:ext uri="{FF2B5EF4-FFF2-40B4-BE49-F238E27FC236}">
                <a16:creationId xmlns:a16="http://schemas.microsoft.com/office/drawing/2014/main" id="{E390591B-BDBC-4345-8618-108D8589BD69}"/>
              </a:ext>
            </a:extLst>
          </p:cNvPr>
          <p:cNvSpPr>
            <a:spLocks noGrp="1"/>
          </p:cNvSpPr>
          <p:nvPr>
            <p:ph type="ftr" sz="quarter" idx="11"/>
          </p:nvPr>
        </p:nvSpPr>
        <p:spPr>
          <a:xfrm>
            <a:off x="2928938" y="6356350"/>
            <a:ext cx="6686550"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A7D85E09-15C1-47E9-8666-3A7EDB440CEA}"/>
              </a:ext>
            </a:extLst>
          </p:cNvPr>
          <p:cNvSpPr>
            <a:spLocks noGrp="1"/>
          </p:cNvSpPr>
          <p:nvPr>
            <p:ph type="sldNum" sz="quarter" idx="12"/>
          </p:nvPr>
        </p:nvSpPr>
        <p:spPr/>
        <p:txBody>
          <a:bodyPr/>
          <a:lstStyle/>
          <a:p>
            <a:fld id="{E194C5CC-14D7-4FCA-82BC-DC6279434BD9}" type="slidenum">
              <a:rPr lang="it-IT" smtClean="0"/>
              <a:t>136</a:t>
            </a:fld>
            <a:endParaRPr lang="it-IT"/>
          </a:p>
        </p:txBody>
      </p:sp>
    </p:spTree>
    <p:extLst>
      <p:ext uri="{BB962C8B-B14F-4D97-AF65-F5344CB8AC3E}">
        <p14:creationId xmlns:p14="http://schemas.microsoft.com/office/powerpoint/2010/main" val="161999572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0AEA348-C6E6-48F3-A7A4-006C0845D83E}"/>
              </a:ext>
            </a:extLst>
          </p:cNvPr>
          <p:cNvSpPr>
            <a:spLocks noGrp="1"/>
          </p:cNvSpPr>
          <p:nvPr>
            <p:ph idx="1"/>
          </p:nvPr>
        </p:nvSpPr>
        <p:spPr/>
        <p:txBody>
          <a:bodyPr/>
          <a:lstStyle/>
          <a:p>
            <a:pPr marL="0" lvl="0" indent="0" algn="ctr">
              <a:buNone/>
            </a:pPr>
            <a:endParaRPr lang="it-IT" dirty="0">
              <a:solidFill>
                <a:srgbClr val="000099"/>
              </a:solidFill>
              <a:latin typeface="Bookman Old Style" panose="02050604050505020204" pitchFamily="18" charset="0"/>
            </a:endParaRPr>
          </a:p>
          <a:p>
            <a:pPr marL="0" lvl="0" indent="0" algn="ctr">
              <a:buNone/>
            </a:pPr>
            <a:endParaRPr lang="it-IT" dirty="0">
              <a:solidFill>
                <a:srgbClr val="000099"/>
              </a:solidFill>
              <a:latin typeface="Bookman Old Style" panose="02050604050505020204" pitchFamily="18" charset="0"/>
            </a:endParaRPr>
          </a:p>
          <a:p>
            <a:pPr marL="0" lvl="0" indent="0" algn="ctr">
              <a:buNone/>
            </a:pPr>
            <a:endParaRPr lang="it-IT" dirty="0">
              <a:solidFill>
                <a:srgbClr val="000099"/>
              </a:solidFill>
              <a:latin typeface="Bookman Old Style" panose="02050604050505020204" pitchFamily="18" charset="0"/>
            </a:endParaRPr>
          </a:p>
          <a:p>
            <a:pPr marL="0" lvl="0" indent="0" algn="ctr">
              <a:buNone/>
            </a:pPr>
            <a:r>
              <a:rPr lang="it-IT" dirty="0">
                <a:solidFill>
                  <a:srgbClr val="000099"/>
                </a:solidFill>
                <a:latin typeface="Bookman Old Style" panose="02050604050505020204" pitchFamily="18" charset="0"/>
              </a:rPr>
              <a:t>IL BILANCIO STABILMENTE RIEQUILIBRATO</a:t>
            </a:r>
            <a:endParaRPr lang="it-IT" dirty="0"/>
          </a:p>
        </p:txBody>
      </p:sp>
      <p:sp>
        <p:nvSpPr>
          <p:cNvPr id="5" name="Segnaposto piè di pagina 4">
            <a:extLst>
              <a:ext uri="{FF2B5EF4-FFF2-40B4-BE49-F238E27FC236}">
                <a16:creationId xmlns:a16="http://schemas.microsoft.com/office/drawing/2014/main" id="{B95501EC-E2C5-4DB3-B750-7843B95813AF}"/>
              </a:ext>
            </a:extLst>
          </p:cNvPr>
          <p:cNvSpPr>
            <a:spLocks noGrp="1"/>
          </p:cNvSpPr>
          <p:nvPr>
            <p:ph type="ftr" sz="quarter" idx="11"/>
          </p:nvPr>
        </p:nvSpPr>
        <p:spPr>
          <a:xfrm>
            <a:off x="2543175" y="6356350"/>
            <a:ext cx="5610225"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E7A616E6-319D-49EA-B8DE-C1294AFEFA36}"/>
              </a:ext>
            </a:extLst>
          </p:cNvPr>
          <p:cNvSpPr>
            <a:spLocks noGrp="1"/>
          </p:cNvSpPr>
          <p:nvPr>
            <p:ph type="sldNum" sz="quarter" idx="12"/>
          </p:nvPr>
        </p:nvSpPr>
        <p:spPr/>
        <p:txBody>
          <a:bodyPr/>
          <a:lstStyle/>
          <a:p>
            <a:fld id="{E194C5CC-14D7-4FCA-82BC-DC6279434BD9}" type="slidenum">
              <a:rPr lang="it-IT" smtClean="0"/>
              <a:t>137</a:t>
            </a:fld>
            <a:endParaRPr lang="it-IT"/>
          </a:p>
        </p:txBody>
      </p:sp>
    </p:spTree>
    <p:extLst>
      <p:ext uri="{BB962C8B-B14F-4D97-AF65-F5344CB8AC3E}">
        <p14:creationId xmlns:p14="http://schemas.microsoft.com/office/powerpoint/2010/main" val="8428436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B7A9CA-0C7E-4AA1-9859-0A6104F9C1A7}"/>
              </a:ext>
            </a:extLst>
          </p:cNvPr>
          <p:cNvSpPr>
            <a:spLocks noGrp="1"/>
          </p:cNvSpPr>
          <p:nvPr>
            <p:ph type="title"/>
          </p:nvPr>
        </p:nvSpPr>
        <p:spPr>
          <a:xfrm>
            <a:off x="838200" y="365125"/>
            <a:ext cx="10515600" cy="562527"/>
          </a:xfrm>
        </p:spPr>
        <p:txBody>
          <a:bodyPr/>
          <a:lstStyle/>
          <a:p>
            <a:r>
              <a:rPr lang="it-IT" sz="1800" b="1" i="1" dirty="0">
                <a:solidFill>
                  <a:srgbClr val="000099"/>
                </a:solidFill>
                <a:latin typeface="Bookman Old Style" panose="02050604050505020204" pitchFamily="18" charset="0"/>
              </a:rPr>
              <a:t>Il bilancio stabilmente riequilibrato</a:t>
            </a:r>
            <a:endParaRPr lang="it-IT" dirty="0"/>
          </a:p>
        </p:txBody>
      </p:sp>
      <p:sp>
        <p:nvSpPr>
          <p:cNvPr id="3" name="Segnaposto contenuto 2">
            <a:extLst>
              <a:ext uri="{FF2B5EF4-FFF2-40B4-BE49-F238E27FC236}">
                <a16:creationId xmlns:a16="http://schemas.microsoft.com/office/drawing/2014/main" id="{5AC3BCE4-C376-471D-967A-A6BC45630215}"/>
              </a:ext>
            </a:extLst>
          </p:cNvPr>
          <p:cNvSpPr>
            <a:spLocks noGrp="1"/>
          </p:cNvSpPr>
          <p:nvPr>
            <p:ph idx="1"/>
          </p:nvPr>
        </p:nvSpPr>
        <p:spPr>
          <a:xfrm>
            <a:off x="838200" y="1192696"/>
            <a:ext cx="10515600" cy="4984267"/>
          </a:xfrm>
        </p:spPr>
        <p:txBody>
          <a:bodyPr>
            <a:normAutofit/>
          </a:bodyPr>
          <a:lstStyle/>
          <a:p>
            <a:pPr marL="0" indent="0" algn="just">
              <a:buNone/>
            </a:pPr>
            <a:r>
              <a:rPr lang="it-IT" sz="1800" dirty="0">
                <a:solidFill>
                  <a:srgbClr val="000099"/>
                </a:solidFill>
                <a:latin typeface="Bookman Old Style" panose="02050604050505020204" pitchFamily="18" charset="0"/>
              </a:rPr>
              <a:t>Compito principale dell’amministrazione ordinaria </a:t>
            </a:r>
            <a:r>
              <a:rPr lang="it-IT" sz="1800" dirty="0">
                <a:latin typeface="Bookman Old Style" panose="02050604050505020204" pitchFamily="18" charset="0"/>
              </a:rPr>
              <a:t>è la predisposizione di un bilancio «stabilmente riequilibrato».</a:t>
            </a:r>
          </a:p>
          <a:p>
            <a:pPr marL="0" indent="0">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Il </a:t>
            </a:r>
            <a:r>
              <a:rPr lang="it-IT" sz="1800" dirty="0">
                <a:solidFill>
                  <a:srgbClr val="C00000"/>
                </a:solidFill>
                <a:latin typeface="Bookman Old Style" panose="02050604050505020204" pitchFamily="18" charset="0"/>
              </a:rPr>
              <a:t>consiglio dell'ente locale </a:t>
            </a:r>
            <a:r>
              <a:rPr lang="it-IT" sz="1800" dirty="0">
                <a:latin typeface="Bookman Old Style" panose="02050604050505020204" pitchFamily="18" charset="0"/>
              </a:rPr>
              <a:t>presenta al Ministro dell'interno, entro il termine perentorio di </a:t>
            </a:r>
            <a:r>
              <a:rPr lang="it-IT" sz="1800" b="1" dirty="0">
                <a:latin typeface="Bookman Old Style" panose="02050604050505020204" pitchFamily="18" charset="0"/>
              </a:rPr>
              <a:t>tre mesi </a:t>
            </a:r>
            <a:r>
              <a:rPr lang="it-IT" sz="1800" dirty="0">
                <a:latin typeface="Bookman Old Style" panose="02050604050505020204" pitchFamily="18" charset="0"/>
              </a:rPr>
              <a:t>dalla data di emanazione del decreto di cui all'articolo 252 (nomina OSL), </a:t>
            </a:r>
            <a:r>
              <a:rPr lang="it-IT" sz="1800" dirty="0">
                <a:solidFill>
                  <a:srgbClr val="C00000"/>
                </a:solidFill>
                <a:latin typeface="Bookman Old Style" panose="02050604050505020204" pitchFamily="18" charset="0"/>
              </a:rPr>
              <a:t>un'ipotesi di bilancio di previsione stabilmente riequilibrato.</a:t>
            </a:r>
          </a:p>
          <a:p>
            <a:pPr marL="0" indent="0">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1-bis. Nei casi in cui la dichiarazione di dissesto sia adottata nel corso del secondo semestre dell'esercizio finanziario per il quale risulta </a:t>
            </a:r>
            <a:r>
              <a:rPr lang="it-IT" sz="1800" b="1" dirty="0">
                <a:latin typeface="Bookman Old Style" panose="02050604050505020204" pitchFamily="18" charset="0"/>
              </a:rPr>
              <a:t>non essere stato ancora validamente deliberato il bilancio di previsione</a:t>
            </a:r>
            <a:r>
              <a:rPr lang="it-IT" sz="1800" dirty="0">
                <a:latin typeface="Bookman Old Style" panose="02050604050505020204" pitchFamily="18" charset="0"/>
              </a:rPr>
              <a:t> o sia adottata nell'esercizio successivo, il consiglio dell'ente presenta per l'approvazione del Ministro dell'interno, entro il termine di cui al comma 1, un'ipotesi di bilancio che garantisca l'effettivo riequilibrio entro il secondo esercizio.</a:t>
            </a:r>
          </a:p>
          <a:p>
            <a:pPr marL="0" indent="0" algn="just">
              <a:buNone/>
            </a:pPr>
            <a:r>
              <a:rPr lang="it-IT" sz="1800" dirty="0">
                <a:latin typeface="Bookman Old Style" panose="02050604050505020204" pitchFamily="18" charset="0"/>
              </a:rPr>
              <a:t>Esempio: dissesto dichiarato a luglio 2020, l’ipotesi di bilancio riguarda il periodo 2021/2023.</a:t>
            </a:r>
          </a:p>
        </p:txBody>
      </p:sp>
      <p:sp>
        <p:nvSpPr>
          <p:cNvPr id="5" name="Segnaposto piè di pagina 4">
            <a:extLst>
              <a:ext uri="{FF2B5EF4-FFF2-40B4-BE49-F238E27FC236}">
                <a16:creationId xmlns:a16="http://schemas.microsoft.com/office/drawing/2014/main" id="{FD55D9E6-736B-4F8D-B489-FA61F86731E3}"/>
              </a:ext>
            </a:extLst>
          </p:cNvPr>
          <p:cNvSpPr>
            <a:spLocks noGrp="1"/>
          </p:cNvSpPr>
          <p:nvPr>
            <p:ph type="ftr" sz="quarter" idx="11"/>
          </p:nvPr>
        </p:nvSpPr>
        <p:spPr>
          <a:xfrm>
            <a:off x="3000375" y="6356350"/>
            <a:ext cx="6858000" cy="365125"/>
          </a:xfrm>
        </p:spPr>
        <p:txBody>
          <a:bodyPr/>
          <a:lstStyle/>
          <a:p>
            <a:r>
              <a:rPr lang="it-IT"/>
              <a:t>Dott. Paolo Longoni - ottobre 2022</a:t>
            </a:r>
            <a:endParaRPr lang="it-IT" dirty="0"/>
          </a:p>
        </p:txBody>
      </p:sp>
      <p:sp>
        <p:nvSpPr>
          <p:cNvPr id="6" name="Rettangolo 5">
            <a:extLst>
              <a:ext uri="{FF2B5EF4-FFF2-40B4-BE49-F238E27FC236}">
                <a16:creationId xmlns:a16="http://schemas.microsoft.com/office/drawing/2014/main" id="{869BC34A-B109-4DDE-BC1E-33DC146C2E2F}"/>
              </a:ext>
            </a:extLst>
          </p:cNvPr>
          <p:cNvSpPr/>
          <p:nvPr/>
        </p:nvSpPr>
        <p:spPr>
          <a:xfrm>
            <a:off x="2875722" y="5692569"/>
            <a:ext cx="2398643" cy="591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Periodo ante  dissesto 31/12/2020</a:t>
            </a:r>
          </a:p>
        </p:txBody>
      </p:sp>
      <p:cxnSp>
        <p:nvCxnSpPr>
          <p:cNvPr id="8" name="Connettore 2 7">
            <a:extLst>
              <a:ext uri="{FF2B5EF4-FFF2-40B4-BE49-F238E27FC236}">
                <a16:creationId xmlns:a16="http://schemas.microsoft.com/office/drawing/2014/main" id="{834640F0-C4D9-4294-8487-6FD98F82C9C3}"/>
              </a:ext>
            </a:extLst>
          </p:cNvPr>
          <p:cNvCxnSpPr/>
          <p:nvPr/>
        </p:nvCxnSpPr>
        <p:spPr>
          <a:xfrm>
            <a:off x="5552661" y="6060519"/>
            <a:ext cx="7686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e 8">
            <a:extLst>
              <a:ext uri="{FF2B5EF4-FFF2-40B4-BE49-F238E27FC236}">
                <a16:creationId xmlns:a16="http://schemas.microsoft.com/office/drawing/2014/main" id="{2B0FC5AB-5E27-41C8-8170-681CD424659A}"/>
              </a:ext>
            </a:extLst>
          </p:cNvPr>
          <p:cNvSpPr/>
          <p:nvPr/>
        </p:nvSpPr>
        <p:spPr>
          <a:xfrm>
            <a:off x="6758608" y="5764696"/>
            <a:ext cx="4595191" cy="5916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Ipotesi di bilancio stabilmente riequilibrato BILANCIO 2021/2023</a:t>
            </a:r>
          </a:p>
        </p:txBody>
      </p:sp>
      <p:sp>
        <p:nvSpPr>
          <p:cNvPr id="7" name="Segnaposto numero diapositiva 6">
            <a:extLst>
              <a:ext uri="{FF2B5EF4-FFF2-40B4-BE49-F238E27FC236}">
                <a16:creationId xmlns:a16="http://schemas.microsoft.com/office/drawing/2014/main" id="{1B6750C7-0BA6-4AA4-8126-76BABC78D6DE}"/>
              </a:ext>
            </a:extLst>
          </p:cNvPr>
          <p:cNvSpPr>
            <a:spLocks noGrp="1"/>
          </p:cNvSpPr>
          <p:nvPr>
            <p:ph type="sldNum" sz="quarter" idx="12"/>
          </p:nvPr>
        </p:nvSpPr>
        <p:spPr/>
        <p:txBody>
          <a:bodyPr/>
          <a:lstStyle/>
          <a:p>
            <a:fld id="{E194C5CC-14D7-4FCA-82BC-DC6279434BD9}" type="slidenum">
              <a:rPr lang="it-IT" smtClean="0"/>
              <a:t>138</a:t>
            </a:fld>
            <a:endParaRPr lang="it-IT"/>
          </a:p>
        </p:txBody>
      </p:sp>
    </p:spTree>
    <p:extLst>
      <p:ext uri="{BB962C8B-B14F-4D97-AF65-F5344CB8AC3E}">
        <p14:creationId xmlns:p14="http://schemas.microsoft.com/office/powerpoint/2010/main" val="136815155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02588D-0A38-49C0-A138-209BB4AC7CBB}"/>
              </a:ext>
            </a:extLst>
          </p:cNvPr>
          <p:cNvSpPr>
            <a:spLocks noGrp="1"/>
          </p:cNvSpPr>
          <p:nvPr>
            <p:ph type="title"/>
          </p:nvPr>
        </p:nvSpPr>
        <p:spPr/>
        <p:txBody>
          <a:bodyPr/>
          <a:lstStyle/>
          <a:p>
            <a:r>
              <a:rPr lang="it-IT" sz="1800" b="1" i="1" dirty="0">
                <a:solidFill>
                  <a:srgbClr val="000099"/>
                </a:solidFill>
                <a:latin typeface="Bookman Old Style" panose="02050604050505020204" pitchFamily="18" charset="0"/>
              </a:rPr>
              <a:t>Il bilancio stabilmente riequilibrato</a:t>
            </a:r>
            <a:endParaRPr lang="it-IT" dirty="0"/>
          </a:p>
        </p:txBody>
      </p:sp>
      <p:sp>
        <p:nvSpPr>
          <p:cNvPr id="3" name="Segnaposto contenuto 2">
            <a:extLst>
              <a:ext uri="{FF2B5EF4-FFF2-40B4-BE49-F238E27FC236}">
                <a16:creationId xmlns:a16="http://schemas.microsoft.com/office/drawing/2014/main" id="{927CF71A-7FE2-475D-9898-CEF4B2C6A390}"/>
              </a:ext>
            </a:extLst>
          </p:cNvPr>
          <p:cNvSpPr>
            <a:spLocks noGrp="1"/>
          </p:cNvSpPr>
          <p:nvPr>
            <p:ph idx="1"/>
          </p:nvPr>
        </p:nvSpPr>
        <p:spPr>
          <a:xfrm>
            <a:off x="838200" y="1444487"/>
            <a:ext cx="10515600" cy="4732476"/>
          </a:xfrm>
        </p:spPr>
        <p:txBody>
          <a:bodyPr>
            <a:normAutofit/>
          </a:bodyPr>
          <a:lstStyle/>
          <a:p>
            <a:pPr marL="0" indent="0" algn="just">
              <a:buNone/>
            </a:pPr>
            <a:r>
              <a:rPr lang="it-IT" sz="1800" dirty="0">
                <a:latin typeface="Bookman Old Style" panose="02050604050505020204" pitchFamily="18" charset="0"/>
              </a:rPr>
              <a:t>Nel caso in cui il riequilibrio del bilancio sia significativamente condizionato dall'esito delle misure di </a:t>
            </a:r>
            <a:r>
              <a:rPr lang="it-IT" sz="1800" dirty="0">
                <a:solidFill>
                  <a:srgbClr val="000099"/>
                </a:solidFill>
                <a:latin typeface="Bookman Old Style" panose="02050604050505020204" pitchFamily="18" charset="0"/>
              </a:rPr>
              <a:t>riduzione di almeno il 20 per cento dei costi dei servizi</a:t>
            </a:r>
            <a:r>
              <a:rPr lang="it-IT" sz="1800" dirty="0">
                <a:latin typeface="Bookman Old Style" panose="02050604050505020204" pitchFamily="18" charset="0"/>
              </a:rPr>
              <a:t>, nonché dalla razionalizzazione di tutti gli organismi e società partecipati, laddove presenti, i cui costi incidono sul bilancio dell'ente, l'ente può raggiungere l'equilibrio, in deroga alle norme vigenti, entro l'esercizio in cui si completano la riorganizzazione dei servizi comunali e la razionalizzazione di tutti gli organismi partecipati, </a:t>
            </a:r>
            <a:r>
              <a:rPr lang="it-IT" sz="1800" dirty="0">
                <a:solidFill>
                  <a:srgbClr val="C00000"/>
                </a:solidFill>
                <a:latin typeface="Bookman Old Style" panose="02050604050505020204" pitchFamily="18" charset="0"/>
              </a:rPr>
              <a:t>e </a:t>
            </a:r>
            <a:r>
              <a:rPr lang="it-IT" sz="1800" b="1" dirty="0">
                <a:solidFill>
                  <a:srgbClr val="C00000"/>
                </a:solidFill>
                <a:latin typeface="Bookman Old Style" panose="02050604050505020204" pitchFamily="18" charset="0"/>
              </a:rPr>
              <a:t>comunque entro cinque anni</a:t>
            </a:r>
            <a:r>
              <a:rPr lang="it-IT" sz="1800" dirty="0">
                <a:latin typeface="Bookman Old Style" panose="02050604050505020204" pitchFamily="18" charset="0"/>
              </a:rPr>
              <a:t>, compreso quello in cui è stato deliberato il dissesto. </a:t>
            </a:r>
          </a:p>
          <a:p>
            <a:pPr marL="0" indent="0" algn="just">
              <a:buNone/>
            </a:pPr>
            <a:r>
              <a:rPr lang="it-IT" sz="1800" dirty="0">
                <a:latin typeface="Bookman Old Style" panose="02050604050505020204" pitchFamily="18" charset="0"/>
              </a:rPr>
              <a:t>Fino al raggiungimento dell'equilibrio e per i cinque esercizi successivi, l'</a:t>
            </a:r>
            <a:r>
              <a:rPr lang="it-IT" sz="1800" u="sng" dirty="0">
                <a:latin typeface="Bookman Old Style" panose="02050604050505020204" pitchFamily="18" charset="0"/>
              </a:rPr>
              <a:t>organo di revisione economico-finanziaria dell'ente trasmette al Ministero dell'interno, entro 30 giorni dalla scadenza di ciascun esercizio, una relazione sull'efficacia delle misure adottate e sugli obiettivi raggiunti nell'esercizio.</a:t>
            </a:r>
          </a:p>
          <a:p>
            <a:pPr marL="0" indent="0" algn="just">
              <a:buNone/>
            </a:pPr>
            <a:r>
              <a:rPr lang="it-IT" sz="1800" u="sng" dirty="0">
                <a:latin typeface="Bookman Old Style" panose="02050604050505020204" pitchFamily="18" charset="0"/>
              </a:rPr>
              <a:t>L'ipotesi di bilancio realizza il riequilibrio mediante </a:t>
            </a:r>
            <a:r>
              <a:rPr lang="it-IT" sz="1800" b="1" u="sng" dirty="0">
                <a:latin typeface="Bookman Old Style" panose="02050604050505020204" pitchFamily="18" charset="0"/>
              </a:rPr>
              <a:t>l'attivazione di entrate proprie e la riduzione delle spese correnti</a:t>
            </a:r>
            <a:r>
              <a:rPr lang="it-IT" sz="1800" u="sng" dirty="0">
                <a:latin typeface="Bookman Old Style" panose="02050604050505020204" pitchFamily="18" charset="0"/>
              </a:rPr>
              <a:t>.</a:t>
            </a:r>
          </a:p>
          <a:p>
            <a:pPr marL="0" indent="0" algn="just">
              <a:buNone/>
            </a:pPr>
            <a:r>
              <a:rPr lang="it-IT" sz="1800" u="sng" dirty="0">
                <a:latin typeface="Bookman Old Style" panose="02050604050505020204" pitchFamily="18" charset="0"/>
              </a:rPr>
              <a:t>Per l'attivazione delle entrate proprie, l'ente provvede con le modalità di cui all'articolo 251</a:t>
            </a:r>
          </a:p>
          <a:p>
            <a:pPr marL="0" indent="0" algn="just">
              <a:buNone/>
            </a:pPr>
            <a:endParaRPr lang="it-IT" sz="1800" u="sng"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2883DCE4-E35F-4306-BFA7-3AB5705DD641}"/>
              </a:ext>
            </a:extLst>
          </p:cNvPr>
          <p:cNvSpPr>
            <a:spLocks noGrp="1"/>
          </p:cNvSpPr>
          <p:nvPr>
            <p:ph type="ftr" sz="quarter" idx="11"/>
          </p:nvPr>
        </p:nvSpPr>
        <p:spPr>
          <a:xfrm>
            <a:off x="2514600" y="6356350"/>
            <a:ext cx="5638800"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4F847989-D093-42EB-B0AD-5D4181C4FF1F}"/>
              </a:ext>
            </a:extLst>
          </p:cNvPr>
          <p:cNvSpPr>
            <a:spLocks noGrp="1"/>
          </p:cNvSpPr>
          <p:nvPr>
            <p:ph type="sldNum" sz="quarter" idx="12"/>
          </p:nvPr>
        </p:nvSpPr>
        <p:spPr/>
        <p:txBody>
          <a:bodyPr/>
          <a:lstStyle/>
          <a:p>
            <a:fld id="{E194C5CC-14D7-4FCA-82BC-DC6279434BD9}" type="slidenum">
              <a:rPr lang="it-IT" smtClean="0"/>
              <a:t>139</a:t>
            </a:fld>
            <a:endParaRPr lang="it-IT"/>
          </a:p>
        </p:txBody>
      </p:sp>
    </p:spTree>
    <p:extLst>
      <p:ext uri="{BB962C8B-B14F-4D97-AF65-F5344CB8AC3E}">
        <p14:creationId xmlns:p14="http://schemas.microsoft.com/office/powerpoint/2010/main" val="3260105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FF93A3-20D9-42B6-8954-51F1C1EFE296}"/>
              </a:ext>
            </a:extLst>
          </p:cNvPr>
          <p:cNvSpPr>
            <a:spLocks noGrp="1"/>
          </p:cNvSpPr>
          <p:nvPr>
            <p:ph type="title"/>
          </p:nvPr>
        </p:nvSpPr>
        <p:spPr/>
        <p:txBody>
          <a:bodyPr/>
          <a:lstStyle/>
          <a:p>
            <a:r>
              <a:rPr lang="it-IT" sz="2200" b="1" i="1" dirty="0">
                <a:solidFill>
                  <a:srgbClr val="000099"/>
                </a:solidFill>
                <a:latin typeface="Bookman Old Style" panose="02050604050505020204" pitchFamily="18" charset="0"/>
              </a:rPr>
              <a:t>Il deficit strutturale</a:t>
            </a:r>
            <a:endParaRPr lang="it-IT" dirty="0"/>
          </a:p>
        </p:txBody>
      </p:sp>
      <p:sp>
        <p:nvSpPr>
          <p:cNvPr id="3" name="Segnaposto contenuto 2">
            <a:extLst>
              <a:ext uri="{FF2B5EF4-FFF2-40B4-BE49-F238E27FC236}">
                <a16:creationId xmlns:a16="http://schemas.microsoft.com/office/drawing/2014/main" id="{7EAEAF12-3964-4C53-AA9A-E1683938298E}"/>
              </a:ext>
            </a:extLst>
          </p:cNvPr>
          <p:cNvSpPr>
            <a:spLocks noGrp="1"/>
          </p:cNvSpPr>
          <p:nvPr>
            <p:ph idx="1"/>
          </p:nvPr>
        </p:nvSpPr>
        <p:spPr/>
        <p:txBody>
          <a:bodyPr>
            <a:noAutofit/>
          </a:bodyPr>
          <a:lstStyle/>
          <a:p>
            <a:pPr marL="0" indent="0" algn="just">
              <a:buNone/>
            </a:pPr>
            <a:r>
              <a:rPr lang="it-IT" sz="1800" dirty="0">
                <a:latin typeface="Bookman Old Style" panose="02050604050505020204" pitchFamily="18" charset="0"/>
              </a:rPr>
              <a:t>La situazione di sofferenza finanziaria suscettibile di provocare il dissesto dell’ente o far ricorso al piano di riequilibrio, </a:t>
            </a:r>
            <a:r>
              <a:rPr lang="it-IT" sz="1800" u="sng" dirty="0">
                <a:latin typeface="Bookman Old Style" panose="02050604050505020204" pitchFamily="18" charset="0"/>
              </a:rPr>
              <a:t>va distinta con chiarezza da quelle riconducibili all’area di applicazione degli ordinari istituti di ripiano del</a:t>
            </a:r>
            <a:r>
              <a:rPr lang="it-IT" sz="1800" dirty="0">
                <a:latin typeface="Bookman Old Style" panose="02050604050505020204" pitchFamily="18" charset="0"/>
              </a:rPr>
              <a:t> </a:t>
            </a:r>
            <a:r>
              <a:rPr lang="it-IT" sz="1800" b="1" dirty="0">
                <a:latin typeface="Bookman Old Style" panose="02050604050505020204" pitchFamily="18" charset="0"/>
              </a:rPr>
              <a:t>disavanzo ex art. 188 TUEL.</a:t>
            </a:r>
          </a:p>
          <a:p>
            <a:pPr marL="0" indent="0" algn="just">
              <a:buNone/>
            </a:pPr>
            <a:endParaRPr lang="it-IT" sz="1800" b="1" dirty="0">
              <a:latin typeface="Bookman Old Style" panose="02050604050505020204" pitchFamily="18" charset="0"/>
            </a:endParaRPr>
          </a:p>
          <a:p>
            <a:pPr marL="0" indent="0" algn="just">
              <a:buNone/>
            </a:pPr>
            <a:r>
              <a:rPr lang="it-IT" sz="1800" b="1" dirty="0">
                <a:latin typeface="Bookman Old Style" panose="02050604050505020204" pitchFamily="18" charset="0"/>
              </a:rPr>
              <a:t>Occorre chiedersi: quando un disavanzo di amministrazione diventa </a:t>
            </a:r>
            <a:r>
              <a:rPr lang="it-IT" sz="1800" b="1" dirty="0">
                <a:solidFill>
                  <a:srgbClr val="000099"/>
                </a:solidFill>
                <a:latin typeface="Bookman Old Style" panose="02050604050505020204" pitchFamily="18" charset="0"/>
              </a:rPr>
              <a:t>«strutturale»</a:t>
            </a:r>
            <a:r>
              <a:rPr lang="it-IT" sz="1800" b="1" dirty="0">
                <a:latin typeface="Bookman Old Style" panose="02050604050505020204" pitchFamily="18" charset="0"/>
              </a:rPr>
              <a:t>.</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Lo squilibrio si individua, sostanzialmente, nell’incapacità di adempiere alle proprie obbligazioni secondo esigibilità (scadenza) a causa della mancanza di risorse effettive a copertura della spesa e, solitamente, della correlata mancanza o grave carenza di liquidità disponibile; </a:t>
            </a:r>
            <a:r>
              <a:rPr lang="it-IT" sz="1800" u="sng" dirty="0">
                <a:latin typeface="Bookman Old Style" panose="02050604050505020204" pitchFamily="18" charset="0"/>
              </a:rPr>
              <a:t>tale squilibrio è “strutturale” quando il deficit – da disavanzo di amministrazione o da debiti fuori bilancio – </a:t>
            </a:r>
            <a:r>
              <a:rPr lang="it-IT" sz="1800" b="1" i="1" u="sng" dirty="0">
                <a:latin typeface="Bookman Old Style" panose="02050604050505020204" pitchFamily="18" charset="0"/>
              </a:rPr>
              <a:t>esorbita le ordinarie capacità di bilancio e di ripristino degli equilibri e richiede mezzi ulteriori, extra </a:t>
            </a:r>
            <a:r>
              <a:rPr lang="it-IT" sz="1800" b="1" i="1" u="sng" dirty="0" err="1">
                <a:latin typeface="Bookman Old Style" panose="02050604050505020204" pitchFamily="18" charset="0"/>
              </a:rPr>
              <a:t>ordinem</a:t>
            </a:r>
            <a:r>
              <a:rPr lang="it-IT" sz="1800" b="1" i="1" dirty="0">
                <a:latin typeface="Bookman Old Style" panose="02050604050505020204" pitchFamily="18" charset="0"/>
              </a:rPr>
              <a:t> </a:t>
            </a:r>
            <a:r>
              <a:rPr lang="it-IT" sz="1800" dirty="0">
                <a:latin typeface="Bookman Old Style" panose="02050604050505020204" pitchFamily="18" charset="0"/>
              </a:rPr>
              <a:t>(in termini di fonti di finanziamento, dilazione passività, ecc.).</a:t>
            </a:r>
          </a:p>
          <a:p>
            <a:pPr marL="0" indent="0" algn="just">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C7CBA32A-FDAA-44D8-899A-47DDF28FB025}"/>
              </a:ext>
            </a:extLst>
          </p:cNvPr>
          <p:cNvSpPr>
            <a:spLocks noGrp="1"/>
          </p:cNvSpPr>
          <p:nvPr>
            <p:ph type="ftr" sz="quarter" idx="11"/>
          </p:nvPr>
        </p:nvSpPr>
        <p:spPr>
          <a:xfrm>
            <a:off x="2491409" y="6356350"/>
            <a:ext cx="7248939"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85820B79-3F74-C042-803E-D14333C9C74C}"/>
              </a:ext>
            </a:extLst>
          </p:cNvPr>
          <p:cNvSpPr>
            <a:spLocks noGrp="1"/>
          </p:cNvSpPr>
          <p:nvPr>
            <p:ph type="sldNum" sz="quarter" idx="12"/>
          </p:nvPr>
        </p:nvSpPr>
        <p:spPr/>
        <p:txBody>
          <a:bodyPr/>
          <a:lstStyle/>
          <a:p>
            <a:fld id="{E194C5CC-14D7-4FCA-82BC-DC6279434BD9}" type="slidenum">
              <a:rPr lang="it-IT" smtClean="0"/>
              <a:t>14</a:t>
            </a:fld>
            <a:endParaRPr lang="it-IT"/>
          </a:p>
        </p:txBody>
      </p:sp>
    </p:spTree>
    <p:extLst>
      <p:ext uri="{BB962C8B-B14F-4D97-AF65-F5344CB8AC3E}">
        <p14:creationId xmlns:p14="http://schemas.microsoft.com/office/powerpoint/2010/main" val="273680196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D59719-A07E-4987-A5B2-4D81778791C5}"/>
              </a:ext>
            </a:extLst>
          </p:cNvPr>
          <p:cNvSpPr>
            <a:spLocks noGrp="1"/>
          </p:cNvSpPr>
          <p:nvPr>
            <p:ph type="title"/>
          </p:nvPr>
        </p:nvSpPr>
        <p:spPr>
          <a:xfrm>
            <a:off x="838200" y="365125"/>
            <a:ext cx="10515600" cy="536023"/>
          </a:xfrm>
        </p:spPr>
        <p:txBody>
          <a:bodyPr>
            <a:normAutofit/>
          </a:bodyPr>
          <a:lstStyle/>
          <a:p>
            <a:r>
              <a:rPr lang="it-IT" sz="1800" b="1" i="1" dirty="0">
                <a:solidFill>
                  <a:srgbClr val="000099"/>
                </a:solidFill>
                <a:latin typeface="Bookman Old Style" panose="02050604050505020204" pitchFamily="18" charset="0"/>
              </a:rPr>
              <a:t>Il bilancio stabilmente riequilibrato</a:t>
            </a:r>
            <a:endParaRPr lang="it-IT" dirty="0"/>
          </a:p>
        </p:txBody>
      </p:sp>
      <p:sp>
        <p:nvSpPr>
          <p:cNvPr id="3" name="Segnaposto contenuto 2">
            <a:extLst>
              <a:ext uri="{FF2B5EF4-FFF2-40B4-BE49-F238E27FC236}">
                <a16:creationId xmlns:a16="http://schemas.microsoft.com/office/drawing/2014/main" id="{0086C0EF-613D-4D54-B372-F8F9E5EB1552}"/>
              </a:ext>
            </a:extLst>
          </p:cNvPr>
          <p:cNvSpPr>
            <a:spLocks noGrp="1"/>
          </p:cNvSpPr>
          <p:nvPr>
            <p:ph idx="1"/>
          </p:nvPr>
        </p:nvSpPr>
        <p:spPr>
          <a:xfrm>
            <a:off x="838200" y="1192696"/>
            <a:ext cx="10515600" cy="4984267"/>
          </a:xfrm>
        </p:spPr>
        <p:txBody>
          <a:bodyPr>
            <a:normAutofit fontScale="92500" lnSpcReduction="10000"/>
          </a:bodyPr>
          <a:lstStyle/>
          <a:p>
            <a:pPr marL="0" indent="0" algn="just">
              <a:buNone/>
            </a:pPr>
            <a:r>
              <a:rPr lang="it-IT" sz="1800" dirty="0">
                <a:latin typeface="Bookman Old Style" panose="02050604050505020204" pitchFamily="18" charset="0"/>
              </a:rPr>
              <a:t>Per la </a:t>
            </a:r>
            <a:r>
              <a:rPr lang="it-IT" sz="1800" b="1" dirty="0">
                <a:latin typeface="Bookman Old Style" panose="02050604050505020204" pitchFamily="18" charset="0"/>
              </a:rPr>
              <a:t>riduzione delle spese correnti </a:t>
            </a:r>
            <a:r>
              <a:rPr lang="it-IT" sz="1800" dirty="0">
                <a:latin typeface="Bookman Old Style" panose="02050604050505020204" pitchFamily="18" charset="0"/>
              </a:rPr>
              <a:t>l'ente locale riorganizza con criteri di efficienza tutti i servizi, rivedendo le dotazioni finanziarie ed eliminando, o quanto meno riducendo ogni previsione di spesa che non abbia per fine l'esercizio di servizi pubblici indispensabili.</a:t>
            </a:r>
          </a:p>
          <a:p>
            <a:pPr marL="0" indent="0" algn="just">
              <a:buNone/>
            </a:pPr>
            <a:endParaRPr lang="it-IT" sz="1800" dirty="0">
              <a:latin typeface="Bookman Old Style" panose="02050604050505020204" pitchFamily="18" charset="0"/>
            </a:endParaRPr>
          </a:p>
          <a:p>
            <a:pPr marL="0" indent="0" algn="just">
              <a:buNone/>
            </a:pPr>
            <a:r>
              <a:rPr lang="it-IT" sz="1800" dirty="0">
                <a:solidFill>
                  <a:srgbClr val="C00000"/>
                </a:solidFill>
                <a:latin typeface="Bookman Old Style" panose="02050604050505020204" pitchFamily="18" charset="0"/>
              </a:rPr>
              <a:t>PERSONALE</a:t>
            </a:r>
          </a:p>
          <a:p>
            <a:pPr marL="0" indent="0" algn="just">
              <a:buNone/>
            </a:pPr>
            <a:r>
              <a:rPr lang="it-IT" sz="1800" dirty="0">
                <a:latin typeface="Bookman Old Style" panose="02050604050505020204" pitchFamily="18" charset="0"/>
              </a:rPr>
              <a:t>L'ente locale, ugualmente ai fini della riduzione delle spese, ridetermina la dotazione organica dichiarando eccedente il personale comunque in servizio in sovrannumero rispetto ai rapporti medi dipendenti-popolazione di cui all'articolo 263, comma 2, fermo restando l'obbligo di accertare le compatibilità di bilancio. La </a:t>
            </a:r>
            <a:r>
              <a:rPr lang="it-IT" sz="1800" dirty="0">
                <a:solidFill>
                  <a:srgbClr val="C00000"/>
                </a:solidFill>
                <a:latin typeface="Bookman Old Style" panose="02050604050505020204" pitchFamily="18" charset="0"/>
              </a:rPr>
              <a:t>spesa per il personale a tempo determinato</a:t>
            </a:r>
            <a:r>
              <a:rPr lang="it-IT" sz="1800" dirty="0">
                <a:latin typeface="Bookman Old Style" panose="02050604050505020204" pitchFamily="18" charset="0"/>
              </a:rPr>
              <a:t> deve altresì essere ridotta a non oltre il 50 per cento della spesa media sostenuta a tale titolo per l'ultimo triennio antecedente l'anno cui l'ipotesi si riferisce.</a:t>
            </a:r>
          </a:p>
          <a:p>
            <a:pPr marL="0" indent="0" algn="just">
              <a:buNone/>
            </a:pPr>
            <a:r>
              <a:rPr lang="it-IT" sz="1800" dirty="0">
                <a:latin typeface="Bookman Old Style" panose="02050604050505020204" pitchFamily="18" charset="0"/>
              </a:rPr>
              <a:t>La </a:t>
            </a:r>
            <a:r>
              <a:rPr lang="it-IT" sz="1800" dirty="0">
                <a:solidFill>
                  <a:srgbClr val="C00000"/>
                </a:solidFill>
                <a:latin typeface="Bookman Old Style" panose="02050604050505020204" pitchFamily="18" charset="0"/>
              </a:rPr>
              <a:t>rideterminazione della dotazione organica è sottoposta all'esame della Commissione per la finanza e gli organici degli enti locali per l'approvazione</a:t>
            </a:r>
            <a:r>
              <a:rPr lang="it-IT" sz="1800" dirty="0">
                <a:latin typeface="Bookman Old Style" panose="02050604050505020204" pitchFamily="18" charset="0"/>
              </a:rPr>
              <a:t>. Il mancato rispetto degli adempimenti di cui al comma 6 comporta la </a:t>
            </a:r>
            <a:r>
              <a:rPr lang="it-IT" sz="1800" b="1" dirty="0">
                <a:latin typeface="Bookman Old Style" panose="02050604050505020204" pitchFamily="18" charset="0"/>
              </a:rPr>
              <a:t>denuncia dei fatti alla Procura regionale presso la Corte dei conti </a:t>
            </a:r>
            <a:r>
              <a:rPr lang="it-IT" sz="1800" u="sng" dirty="0">
                <a:latin typeface="Bookman Old Style" panose="02050604050505020204" pitchFamily="18" charset="0"/>
              </a:rPr>
              <a:t>da parte del Ministero dell'interno</a:t>
            </a:r>
            <a:r>
              <a:rPr lang="it-IT" sz="1800" dirty="0">
                <a:latin typeface="Bookman Old Style" panose="02050604050505020204" pitchFamily="18" charset="0"/>
              </a:rPr>
              <a:t>. L'ente locale è autorizzato ad iscrivere nella parte entrata dell'ipotesi di bilancio un importo pari alla quantificazione del danno subito. È consentito all'ente il mantenimento dell'importo tra i residui attivi sino alla conclusione del giudizio di responsabilità. </a:t>
            </a:r>
            <a:r>
              <a:rPr lang="it-IT" sz="1800" u="sng" dirty="0">
                <a:solidFill>
                  <a:srgbClr val="C00000"/>
                </a:solidFill>
                <a:latin typeface="Bookman Old Style" panose="02050604050505020204" pitchFamily="18" charset="0"/>
              </a:rPr>
              <a:t>I dipendenti dichiarati in eccedenza ai sensi dell'articolo 259, comma 6, sono collocati in disponibilità.</a:t>
            </a:r>
          </a:p>
          <a:p>
            <a:pPr marL="0" indent="0" algn="just">
              <a:buNone/>
            </a:pPr>
            <a:endParaRPr lang="it-IT" sz="1800" dirty="0">
              <a:latin typeface="Bookman Old Style" panose="02050604050505020204" pitchFamily="18" charset="0"/>
            </a:endParaRPr>
          </a:p>
          <a:p>
            <a:pPr marL="0" indent="0">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CDF120F3-29B1-435D-902F-4E15E5AEB3F7}"/>
              </a:ext>
            </a:extLst>
          </p:cNvPr>
          <p:cNvSpPr>
            <a:spLocks noGrp="1"/>
          </p:cNvSpPr>
          <p:nvPr>
            <p:ph type="ftr" sz="quarter" idx="11"/>
          </p:nvPr>
        </p:nvSpPr>
        <p:spPr>
          <a:xfrm>
            <a:off x="2986088" y="6356350"/>
            <a:ext cx="7186612"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7A6CBD1C-F5D8-405A-A3F4-9BB31A4856C2}"/>
              </a:ext>
            </a:extLst>
          </p:cNvPr>
          <p:cNvSpPr>
            <a:spLocks noGrp="1"/>
          </p:cNvSpPr>
          <p:nvPr>
            <p:ph type="sldNum" sz="quarter" idx="12"/>
          </p:nvPr>
        </p:nvSpPr>
        <p:spPr/>
        <p:txBody>
          <a:bodyPr/>
          <a:lstStyle/>
          <a:p>
            <a:fld id="{E194C5CC-14D7-4FCA-82BC-DC6279434BD9}" type="slidenum">
              <a:rPr lang="it-IT" smtClean="0"/>
              <a:t>140</a:t>
            </a:fld>
            <a:endParaRPr lang="it-IT"/>
          </a:p>
        </p:txBody>
      </p:sp>
    </p:spTree>
    <p:extLst>
      <p:ext uri="{BB962C8B-B14F-4D97-AF65-F5344CB8AC3E}">
        <p14:creationId xmlns:p14="http://schemas.microsoft.com/office/powerpoint/2010/main" val="477321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E96CD2-395B-496C-AD92-4D897895084A}"/>
              </a:ext>
            </a:extLst>
          </p:cNvPr>
          <p:cNvSpPr>
            <a:spLocks noGrp="1"/>
          </p:cNvSpPr>
          <p:nvPr>
            <p:ph type="title"/>
          </p:nvPr>
        </p:nvSpPr>
        <p:spPr/>
        <p:txBody>
          <a:bodyPr/>
          <a:lstStyle/>
          <a:p>
            <a:r>
              <a:rPr lang="it-IT" sz="1800" b="1" i="1" dirty="0">
                <a:solidFill>
                  <a:srgbClr val="000099"/>
                </a:solidFill>
                <a:latin typeface="Bookman Old Style" panose="02050604050505020204" pitchFamily="18" charset="0"/>
              </a:rPr>
              <a:t>L’istruttoria</a:t>
            </a:r>
            <a:endParaRPr lang="it-IT" dirty="0"/>
          </a:p>
        </p:txBody>
      </p:sp>
      <p:sp>
        <p:nvSpPr>
          <p:cNvPr id="3" name="Segnaposto contenuto 2">
            <a:extLst>
              <a:ext uri="{FF2B5EF4-FFF2-40B4-BE49-F238E27FC236}">
                <a16:creationId xmlns:a16="http://schemas.microsoft.com/office/drawing/2014/main" id="{69FCA701-250F-4291-9C82-90CC40A9C8A9}"/>
              </a:ext>
            </a:extLst>
          </p:cNvPr>
          <p:cNvSpPr>
            <a:spLocks noGrp="1"/>
          </p:cNvSpPr>
          <p:nvPr>
            <p:ph idx="1"/>
          </p:nvPr>
        </p:nvSpPr>
        <p:spPr/>
        <p:txBody>
          <a:bodyPr>
            <a:normAutofit/>
          </a:bodyPr>
          <a:lstStyle/>
          <a:p>
            <a:pPr marL="0" indent="0">
              <a:buNone/>
            </a:pPr>
            <a:r>
              <a:rPr lang="it-IT" sz="2200" dirty="0">
                <a:solidFill>
                  <a:srgbClr val="C00000"/>
                </a:solidFill>
                <a:latin typeface="Bookman Old Style" panose="02050604050505020204" pitchFamily="18" charset="0"/>
              </a:rPr>
              <a:t>ISTRUTTORIA</a:t>
            </a:r>
          </a:p>
          <a:p>
            <a:pPr marL="0" indent="0">
              <a:buNone/>
            </a:pPr>
            <a:endParaRPr lang="it-IT" sz="2200" dirty="0">
              <a:solidFill>
                <a:srgbClr val="C00000"/>
              </a:solidFill>
              <a:latin typeface="Bookman Old Style" panose="02050604050505020204" pitchFamily="18" charset="0"/>
            </a:endParaRPr>
          </a:p>
          <a:p>
            <a:pPr marL="0" indent="0" algn="just">
              <a:buNone/>
            </a:pPr>
            <a:r>
              <a:rPr lang="it-IT" sz="1800" dirty="0">
                <a:latin typeface="Bookman Old Style" panose="02050604050505020204" pitchFamily="18" charset="0"/>
              </a:rPr>
              <a:t>L'ipotesi di bilancio di previsione stabilmente riequilibrato è istruita dalla </a:t>
            </a:r>
            <a:r>
              <a:rPr lang="it-IT" sz="1800" i="1" dirty="0">
                <a:solidFill>
                  <a:srgbClr val="000099"/>
                </a:solidFill>
                <a:latin typeface="Bookman Old Style" panose="02050604050505020204" pitchFamily="18" charset="0"/>
              </a:rPr>
              <a:t>Commissione per la finanza e gli organici degli enti locali</a:t>
            </a:r>
            <a:r>
              <a:rPr lang="it-IT" sz="1800" dirty="0">
                <a:latin typeface="Bookman Old Style" panose="02050604050505020204" pitchFamily="18" charset="0"/>
              </a:rPr>
              <a:t>, che formula eventuali </a:t>
            </a:r>
            <a:r>
              <a:rPr lang="it-IT" sz="1800" dirty="0">
                <a:solidFill>
                  <a:srgbClr val="C00000"/>
                </a:solidFill>
                <a:latin typeface="Bookman Old Style" panose="02050604050505020204" pitchFamily="18" charset="0"/>
              </a:rPr>
              <a:t>rilievi</a:t>
            </a:r>
            <a:r>
              <a:rPr lang="it-IT" sz="1800" dirty="0">
                <a:latin typeface="Bookman Old Style" panose="02050604050505020204" pitchFamily="18" charset="0"/>
              </a:rPr>
              <a:t> o </a:t>
            </a:r>
            <a:r>
              <a:rPr lang="it-IT" sz="1800" dirty="0">
                <a:solidFill>
                  <a:srgbClr val="C00000"/>
                </a:solidFill>
                <a:latin typeface="Bookman Old Style" panose="02050604050505020204" pitchFamily="18" charset="0"/>
              </a:rPr>
              <a:t>richieste istruttorie</a:t>
            </a:r>
            <a:r>
              <a:rPr lang="it-IT" sz="1800" dirty="0">
                <a:latin typeface="Bookman Old Style" panose="02050604050505020204" pitchFamily="18" charset="0"/>
              </a:rPr>
              <a:t>, cui l'ente locale </a:t>
            </a:r>
            <a:r>
              <a:rPr lang="it-IT" sz="1800" b="1" dirty="0">
                <a:latin typeface="Bookman Old Style" panose="02050604050505020204" pitchFamily="18" charset="0"/>
              </a:rPr>
              <a:t>fornisce risposta entro sessanta giorni</a:t>
            </a:r>
            <a:r>
              <a:rPr lang="it-IT" sz="1800" dirty="0">
                <a:latin typeface="Bookman Old Style" panose="02050604050505020204" pitchFamily="18" charset="0"/>
              </a:rPr>
              <a:t>.</a:t>
            </a:r>
          </a:p>
          <a:p>
            <a:pPr marL="0" indent="0" algn="just">
              <a:buNone/>
            </a:pPr>
            <a:endParaRPr lang="it-IT" sz="1800" dirty="0">
              <a:latin typeface="Bookman Old Style" panose="02050604050505020204" pitchFamily="18" charset="0"/>
            </a:endParaRPr>
          </a:p>
          <a:p>
            <a:pPr marL="0" indent="0" algn="just">
              <a:buNone/>
            </a:pPr>
            <a:r>
              <a:rPr lang="it-IT" sz="1800" u="sng" dirty="0">
                <a:latin typeface="Bookman Old Style" panose="02050604050505020204" pitchFamily="18" charset="0"/>
              </a:rPr>
              <a:t>Entro il termine di quattro mesi la Commissione esprime un parere sulla validità delle misure disposte</a:t>
            </a:r>
            <a:r>
              <a:rPr lang="it-IT" sz="1800" dirty="0">
                <a:latin typeface="Bookman Old Style" panose="02050604050505020204" pitchFamily="18" charset="0"/>
              </a:rPr>
              <a:t>.</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 </a:t>
            </a:r>
          </a:p>
          <a:p>
            <a:pPr marL="0" indent="0">
              <a:buNone/>
            </a:pPr>
            <a:endParaRPr lang="it-IT" sz="2200" dirty="0">
              <a:solidFill>
                <a:srgbClr val="C00000"/>
              </a:solidFill>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22D2845B-9740-4220-A81F-C0102B4496C6}"/>
              </a:ext>
            </a:extLst>
          </p:cNvPr>
          <p:cNvSpPr>
            <a:spLocks noGrp="1"/>
          </p:cNvSpPr>
          <p:nvPr>
            <p:ph type="ftr" sz="quarter" idx="11"/>
          </p:nvPr>
        </p:nvSpPr>
        <p:spPr>
          <a:xfrm>
            <a:off x="2843213" y="6356350"/>
            <a:ext cx="6700837"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2534C770-845F-4C95-9618-0E563FB2885C}"/>
              </a:ext>
            </a:extLst>
          </p:cNvPr>
          <p:cNvSpPr>
            <a:spLocks noGrp="1"/>
          </p:cNvSpPr>
          <p:nvPr>
            <p:ph type="sldNum" sz="quarter" idx="12"/>
          </p:nvPr>
        </p:nvSpPr>
        <p:spPr/>
        <p:txBody>
          <a:bodyPr/>
          <a:lstStyle/>
          <a:p>
            <a:fld id="{E194C5CC-14D7-4FCA-82BC-DC6279434BD9}" type="slidenum">
              <a:rPr lang="it-IT" smtClean="0"/>
              <a:t>141</a:t>
            </a:fld>
            <a:endParaRPr lang="it-IT"/>
          </a:p>
        </p:txBody>
      </p:sp>
    </p:spTree>
    <p:extLst>
      <p:ext uri="{BB962C8B-B14F-4D97-AF65-F5344CB8AC3E}">
        <p14:creationId xmlns:p14="http://schemas.microsoft.com/office/powerpoint/2010/main" val="27028468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101F63-84B2-47EC-AA0E-4EEC2718E448}"/>
              </a:ext>
            </a:extLst>
          </p:cNvPr>
          <p:cNvSpPr>
            <a:spLocks noGrp="1"/>
          </p:cNvSpPr>
          <p:nvPr>
            <p:ph type="title"/>
          </p:nvPr>
        </p:nvSpPr>
        <p:spPr/>
        <p:txBody>
          <a:bodyPr/>
          <a:lstStyle/>
          <a:p>
            <a:r>
              <a:rPr lang="it-IT" sz="1800" b="1" i="1" dirty="0">
                <a:solidFill>
                  <a:srgbClr val="000099"/>
                </a:solidFill>
                <a:latin typeface="Bookman Old Style" panose="02050604050505020204" pitchFamily="18" charset="0"/>
              </a:rPr>
              <a:t>L’istruttoria</a:t>
            </a:r>
            <a:endParaRPr lang="it-IT" dirty="0"/>
          </a:p>
        </p:txBody>
      </p:sp>
      <p:sp>
        <p:nvSpPr>
          <p:cNvPr id="3" name="Segnaposto contenuto 2">
            <a:extLst>
              <a:ext uri="{FF2B5EF4-FFF2-40B4-BE49-F238E27FC236}">
                <a16:creationId xmlns:a16="http://schemas.microsoft.com/office/drawing/2014/main" id="{8F3CD064-B0E7-4462-9BFC-085319D3738C}"/>
              </a:ext>
            </a:extLst>
          </p:cNvPr>
          <p:cNvSpPr>
            <a:spLocks noGrp="1"/>
          </p:cNvSpPr>
          <p:nvPr>
            <p:ph idx="1"/>
          </p:nvPr>
        </p:nvSpPr>
        <p:spPr>
          <a:xfrm>
            <a:off x="838200" y="1311964"/>
            <a:ext cx="10515600" cy="5274365"/>
          </a:xfrm>
        </p:spPr>
        <p:txBody>
          <a:bodyPr>
            <a:normAutofit/>
          </a:bodyPr>
          <a:lstStyle/>
          <a:p>
            <a:pPr lvl="0" algn="just">
              <a:lnSpc>
                <a:spcPct val="100000"/>
              </a:lnSpc>
              <a:spcBef>
                <a:spcPts val="2000"/>
              </a:spcBef>
              <a:buClr>
                <a:prstClr val="black">
                  <a:lumMod val="50000"/>
                  <a:lumOff val="50000"/>
                </a:prstClr>
              </a:buClr>
              <a:buSzPct val="70000"/>
              <a:buFont typeface="Wingdings" pitchFamily="2" charset="2"/>
              <a:buChar char="l"/>
            </a:pPr>
            <a:r>
              <a:rPr lang="it-IT" sz="1600" dirty="0">
                <a:latin typeface="Bookman Old Style" panose="02050604050505020204" pitchFamily="18" charset="0"/>
              </a:rPr>
              <a:t>In caso di </a:t>
            </a:r>
            <a:r>
              <a:rPr lang="it-IT" sz="1600" b="1" dirty="0">
                <a:latin typeface="Bookman Old Style" panose="02050604050505020204" pitchFamily="18" charset="0"/>
              </a:rPr>
              <a:t>esito positivo </a:t>
            </a:r>
            <a:r>
              <a:rPr lang="it-IT" sz="1600" dirty="0">
                <a:latin typeface="Bookman Old Style" panose="02050604050505020204" pitchFamily="18" charset="0"/>
              </a:rPr>
              <a:t>dell'esame la Commissione sottopone l'ipotesi </a:t>
            </a:r>
            <a:r>
              <a:rPr lang="it-IT" sz="1600" b="1" dirty="0">
                <a:latin typeface="Bookman Old Style" panose="02050604050505020204" pitchFamily="18" charset="0"/>
              </a:rPr>
              <a:t>all'approvazione del Ministro dell'interno</a:t>
            </a:r>
            <a:r>
              <a:rPr lang="it-IT" sz="1600" dirty="0">
                <a:latin typeface="Bookman Old Style" panose="02050604050505020204" pitchFamily="18" charset="0"/>
              </a:rPr>
              <a:t> che vi provvede con proprio decreto, </a:t>
            </a:r>
            <a:r>
              <a:rPr lang="it-IT" sz="1600" b="1" dirty="0">
                <a:latin typeface="Bookman Old Style" panose="02050604050505020204" pitchFamily="18" charset="0"/>
              </a:rPr>
              <a:t>stabilendo prescrizioni </a:t>
            </a:r>
            <a:r>
              <a:rPr lang="it-IT" sz="1600" dirty="0">
                <a:latin typeface="Bookman Old Style" panose="02050604050505020204" pitchFamily="18" charset="0"/>
              </a:rPr>
              <a:t>per la corretta ed equilibrata gestione dell'ente  </a:t>
            </a:r>
          </a:p>
          <a:p>
            <a:pPr lvl="0" algn="just">
              <a:lnSpc>
                <a:spcPct val="100000"/>
              </a:lnSpc>
              <a:spcBef>
                <a:spcPts val="2000"/>
              </a:spcBef>
              <a:buClr>
                <a:prstClr val="black">
                  <a:lumMod val="50000"/>
                  <a:lumOff val="50000"/>
                </a:prstClr>
              </a:buClr>
              <a:buSzPct val="70000"/>
              <a:buFont typeface="Wingdings" pitchFamily="2" charset="2"/>
              <a:buChar char="l"/>
            </a:pPr>
            <a:r>
              <a:rPr lang="it-IT" sz="1600" dirty="0">
                <a:latin typeface="Bookman Old Style" panose="02050604050505020204" pitchFamily="18" charset="0"/>
              </a:rPr>
              <a:t>In caso di </a:t>
            </a:r>
            <a:r>
              <a:rPr lang="it-IT" sz="1600" b="1" dirty="0">
                <a:latin typeface="Bookman Old Style" panose="02050604050505020204" pitchFamily="18" charset="0"/>
              </a:rPr>
              <a:t>esito negativo </a:t>
            </a:r>
            <a:r>
              <a:rPr lang="it-IT" sz="1600" dirty="0">
                <a:latin typeface="Bookman Old Style" panose="02050604050505020204" pitchFamily="18" charset="0"/>
              </a:rPr>
              <a:t>dell'esame da parte della Commissione il Ministro dell'interno emana un provvedimento di diniego dell'approvazione, prescrivendo all'ente locale di presentare, previa deliberazione consiliare, entro l'ulteriore termine perentorio di </a:t>
            </a:r>
            <a:r>
              <a:rPr lang="it-IT" sz="1600" b="1" dirty="0">
                <a:latin typeface="Bookman Old Style" panose="02050604050505020204" pitchFamily="18" charset="0"/>
              </a:rPr>
              <a:t>quarantacinque giorni </a:t>
            </a:r>
            <a:r>
              <a:rPr lang="it-IT" sz="1600" dirty="0">
                <a:latin typeface="Bookman Old Style" panose="02050604050505020204" pitchFamily="18" charset="0"/>
              </a:rPr>
              <a:t>decorrenti dalla data di notifica del provvedimento di diniego, una nuova ipotesi di bilancio idonea a rimuovere le cause che non hanno consentito il parere favorevole. La mancata approvazione della nuova ipotesi di bilancio ha carattere definitivo.</a:t>
            </a:r>
          </a:p>
          <a:p>
            <a:pPr lvl="0" algn="just">
              <a:lnSpc>
                <a:spcPct val="100000"/>
              </a:lnSpc>
              <a:spcBef>
                <a:spcPts val="2000"/>
              </a:spcBef>
              <a:buClr>
                <a:prstClr val="black">
                  <a:lumMod val="50000"/>
                  <a:lumOff val="50000"/>
                </a:prstClr>
              </a:buClr>
              <a:buSzPct val="70000"/>
              <a:buFont typeface="Wingdings" pitchFamily="2" charset="2"/>
              <a:buChar char="l"/>
            </a:pPr>
            <a:r>
              <a:rPr lang="it-IT" sz="1600" b="1" dirty="0">
                <a:latin typeface="Bookman Old Style" panose="02050604050505020204" pitchFamily="18" charset="0"/>
              </a:rPr>
              <a:t>In caso di inizio del mandato</a:t>
            </a:r>
            <a:r>
              <a:rPr lang="it-IT" sz="1600" dirty="0">
                <a:latin typeface="Bookman Old Style" panose="02050604050505020204" pitchFamily="18" charset="0"/>
              </a:rPr>
              <a:t>, l'ipotesi di bilancio stabilmente riequilibrato già trasmessa al Ministero dell'interno dalla precedente amministrazione, ordinaria o commissariale, può essere sostituita dalla nuova amministrazione con una nuova ipotesi di bilancio entro tre mesi dall'insediamento degli organi dell'ente.</a:t>
            </a:r>
            <a:br>
              <a:rPr lang="it-IT" sz="1600" i="1" dirty="0">
                <a:latin typeface="Bookman Old Style" panose="02050604050505020204" pitchFamily="18" charset="0"/>
              </a:rPr>
            </a:br>
            <a:r>
              <a:rPr lang="it-IT" sz="1600" b="1" i="1" dirty="0">
                <a:latin typeface="Bookman Old Style" panose="02050604050505020204" pitchFamily="18" charset="0"/>
              </a:rPr>
              <a:t>(comma introdotto dall'art. 1, comma 545, legge n. 190 del 2014)</a:t>
            </a:r>
            <a:endParaRPr lang="it-IT" sz="1600" b="1" dirty="0">
              <a:latin typeface="Bookman Old Style" panose="02050604050505020204" pitchFamily="18" charset="0"/>
            </a:endParaRPr>
          </a:p>
          <a:p>
            <a:pPr marL="0" indent="0">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FC279CDA-5BC6-4F6A-A491-2B1268B2F251}"/>
              </a:ext>
            </a:extLst>
          </p:cNvPr>
          <p:cNvSpPr>
            <a:spLocks noGrp="1"/>
          </p:cNvSpPr>
          <p:nvPr>
            <p:ph type="ftr" sz="quarter" idx="11"/>
          </p:nvPr>
        </p:nvSpPr>
        <p:spPr>
          <a:xfrm>
            <a:off x="2428875" y="6356350"/>
            <a:ext cx="5724525"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A0ED62D2-C34F-48DE-ACB8-C68D815A6E04}"/>
              </a:ext>
            </a:extLst>
          </p:cNvPr>
          <p:cNvSpPr>
            <a:spLocks noGrp="1"/>
          </p:cNvSpPr>
          <p:nvPr>
            <p:ph type="sldNum" sz="quarter" idx="12"/>
          </p:nvPr>
        </p:nvSpPr>
        <p:spPr/>
        <p:txBody>
          <a:bodyPr/>
          <a:lstStyle/>
          <a:p>
            <a:fld id="{E194C5CC-14D7-4FCA-82BC-DC6279434BD9}" type="slidenum">
              <a:rPr lang="it-IT" smtClean="0"/>
              <a:t>142</a:t>
            </a:fld>
            <a:endParaRPr lang="it-IT"/>
          </a:p>
        </p:txBody>
      </p:sp>
    </p:spTree>
    <p:extLst>
      <p:ext uri="{BB962C8B-B14F-4D97-AF65-F5344CB8AC3E}">
        <p14:creationId xmlns:p14="http://schemas.microsoft.com/office/powerpoint/2010/main" val="2661867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85E50FC-0BF6-4EFA-8A30-C541C4537DFE}"/>
              </a:ext>
            </a:extLst>
          </p:cNvPr>
          <p:cNvSpPr>
            <a:spLocks noGrp="1"/>
          </p:cNvSpPr>
          <p:nvPr>
            <p:ph idx="1"/>
          </p:nvPr>
        </p:nvSpPr>
        <p:spPr>
          <a:xfrm>
            <a:off x="838200" y="1825625"/>
            <a:ext cx="10515600" cy="4351338"/>
          </a:xfrm>
        </p:spPr>
        <p:txBody>
          <a:bodyPr>
            <a:normAutofit/>
          </a:bodyPr>
          <a:lstStyle/>
          <a:p>
            <a:pPr marL="0" indent="0">
              <a:buNone/>
            </a:pPr>
            <a:r>
              <a:rPr lang="it-IT" sz="1800" dirty="0">
                <a:solidFill>
                  <a:srgbClr val="000099"/>
                </a:solidFill>
                <a:latin typeface="Bookman Old Style" panose="02050604050505020204" pitchFamily="18" charset="0"/>
              </a:rPr>
              <a:t>INOSSERVANZA DEGLI OBBLIGHI SUL BILANCIO RIEQUILIBRATO</a:t>
            </a:r>
          </a:p>
          <a:p>
            <a:pPr marL="0" indent="0">
              <a:buNone/>
            </a:pPr>
            <a:endParaRPr lang="it-IT" sz="1800" dirty="0">
              <a:latin typeface="Bookman Old Style" panose="02050604050505020204" pitchFamily="18" charset="0"/>
            </a:endParaRPr>
          </a:p>
          <a:p>
            <a:pPr marL="0" indent="0" algn="just">
              <a:buNone/>
            </a:pPr>
            <a:r>
              <a:rPr lang="it-IT" sz="1800" u="sng" dirty="0">
                <a:solidFill>
                  <a:srgbClr val="FF0000"/>
                </a:solidFill>
                <a:latin typeface="Bookman Old Style" panose="02050604050505020204" pitchFamily="18" charset="0"/>
              </a:rPr>
              <a:t>L'inosservanza del termine per la presentazione dell'ipotesi di bilancio stabilmente riequilibrato</a:t>
            </a:r>
            <a:r>
              <a:rPr lang="it-IT" sz="1800" u="sng" dirty="0">
                <a:latin typeface="Bookman Old Style" panose="02050604050505020204" pitchFamily="18" charset="0"/>
              </a:rPr>
              <a:t> </a:t>
            </a:r>
            <a:r>
              <a:rPr lang="it-IT" sz="1800" dirty="0">
                <a:latin typeface="Bookman Old Style" panose="02050604050505020204" pitchFamily="18" charset="0"/>
              </a:rPr>
              <a:t>o del </a:t>
            </a:r>
            <a:r>
              <a:rPr lang="it-IT" sz="1800" u="sng" dirty="0">
                <a:solidFill>
                  <a:srgbClr val="FF0000"/>
                </a:solidFill>
                <a:latin typeface="Bookman Old Style" panose="02050604050505020204" pitchFamily="18" charset="0"/>
              </a:rPr>
              <a:t>termine per la risposta ai rilievi ed alle richieste di cui all'articolo 261</a:t>
            </a:r>
            <a:r>
              <a:rPr lang="it-IT" sz="1800" dirty="0">
                <a:latin typeface="Bookman Old Style" panose="02050604050505020204" pitchFamily="18" charset="0"/>
              </a:rPr>
              <a:t>, comma 1 (entro 60 giorni), o del </a:t>
            </a:r>
            <a:r>
              <a:rPr lang="it-IT" sz="1800" u="sng" dirty="0">
                <a:solidFill>
                  <a:srgbClr val="FF0000"/>
                </a:solidFill>
                <a:latin typeface="Bookman Old Style" panose="02050604050505020204" pitchFamily="18" charset="0"/>
              </a:rPr>
              <a:t>termine di cui all'articolo 261, comma 4 </a:t>
            </a:r>
            <a:r>
              <a:rPr lang="it-IT" sz="1800" dirty="0">
                <a:latin typeface="Bookman Old Style" panose="02050604050505020204" pitchFamily="18" charset="0"/>
              </a:rPr>
              <a:t>(45 giorni per nuova ipotesi in caso di diniego), o </a:t>
            </a:r>
            <a:r>
              <a:rPr lang="it-IT" sz="1800" u="sng" dirty="0">
                <a:solidFill>
                  <a:srgbClr val="FF0000"/>
                </a:solidFill>
                <a:latin typeface="Bookman Old Style" panose="02050604050505020204" pitchFamily="18" charset="0"/>
              </a:rPr>
              <a:t>l'emanazione del provvedimento definitivo di diniego </a:t>
            </a:r>
            <a:r>
              <a:rPr lang="it-IT" sz="1800" dirty="0">
                <a:latin typeface="Bookman Old Style" panose="02050604050505020204" pitchFamily="18" charset="0"/>
              </a:rPr>
              <a:t>da parte del Ministro dell'interno </a:t>
            </a:r>
            <a:r>
              <a:rPr lang="it-IT" sz="1800" b="1" u="sng" dirty="0">
                <a:solidFill>
                  <a:srgbClr val="000099"/>
                </a:solidFill>
                <a:latin typeface="Bookman Old Style" panose="02050604050505020204" pitchFamily="18" charset="0"/>
              </a:rPr>
              <a:t>integrano l'ipotesi di cui all'articolo 141, comma 1, lett. a).</a:t>
            </a:r>
          </a:p>
          <a:p>
            <a:pPr marL="0" indent="0" algn="just">
              <a:buNone/>
            </a:pPr>
            <a:r>
              <a:rPr lang="it-IT" sz="1800" u="sng" dirty="0">
                <a:latin typeface="Bookman Old Style" panose="02050604050505020204" pitchFamily="18" charset="0"/>
              </a:rPr>
              <a:t>Nel caso di emanazione del provvedimento definitivo di diniego di cui all'articolo 261, comma 4, sono attribuiti al commissario i poteri ritenuti necessari per il riequilibrio della gestione, anche in deroga alle norme vigenti, comunque senza oneri a carico dello Stato</a:t>
            </a:r>
            <a:r>
              <a:rPr lang="it-IT" sz="1800" dirty="0">
                <a:latin typeface="Bookman Old Style" panose="02050604050505020204" pitchFamily="18" charset="0"/>
              </a:rPr>
              <a:t>.</a:t>
            </a:r>
          </a:p>
          <a:p>
            <a:pPr marL="0" indent="0">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E0DB3B84-CFBB-4EB9-B5D4-391C0E6960F1}"/>
              </a:ext>
            </a:extLst>
          </p:cNvPr>
          <p:cNvSpPr>
            <a:spLocks noGrp="1"/>
          </p:cNvSpPr>
          <p:nvPr>
            <p:ph type="ftr" sz="quarter" idx="11"/>
          </p:nvPr>
        </p:nvSpPr>
        <p:spPr>
          <a:xfrm>
            <a:off x="2886075" y="6356350"/>
            <a:ext cx="7058025"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BCA96ADD-3B3F-40FE-8EF8-BA5E7AF29A03}"/>
              </a:ext>
            </a:extLst>
          </p:cNvPr>
          <p:cNvSpPr>
            <a:spLocks noGrp="1"/>
          </p:cNvSpPr>
          <p:nvPr>
            <p:ph type="sldNum" sz="quarter" idx="12"/>
          </p:nvPr>
        </p:nvSpPr>
        <p:spPr/>
        <p:txBody>
          <a:bodyPr/>
          <a:lstStyle/>
          <a:p>
            <a:fld id="{E194C5CC-14D7-4FCA-82BC-DC6279434BD9}" type="slidenum">
              <a:rPr lang="it-IT" smtClean="0"/>
              <a:t>143</a:t>
            </a:fld>
            <a:endParaRPr lang="it-IT"/>
          </a:p>
        </p:txBody>
      </p:sp>
    </p:spTree>
    <p:extLst>
      <p:ext uri="{BB962C8B-B14F-4D97-AF65-F5344CB8AC3E}">
        <p14:creationId xmlns:p14="http://schemas.microsoft.com/office/powerpoint/2010/main" val="410846664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9B125E6-871F-467E-8159-96E457AE9E0E}"/>
              </a:ext>
            </a:extLst>
          </p:cNvPr>
          <p:cNvSpPr>
            <a:spLocks noGrp="1"/>
          </p:cNvSpPr>
          <p:nvPr>
            <p:ph idx="1"/>
          </p:nvPr>
        </p:nvSpPr>
        <p:spPr/>
        <p:txBody>
          <a:bodyPr>
            <a:normAutofit/>
          </a:bodyPr>
          <a:lstStyle/>
          <a:p>
            <a:pPr marL="0" indent="0">
              <a:buNone/>
            </a:pPr>
            <a:r>
              <a:rPr lang="it-IT" sz="2000" dirty="0">
                <a:solidFill>
                  <a:srgbClr val="000099"/>
                </a:solidFill>
                <a:latin typeface="Bookman Old Style" panose="02050604050505020204" pitchFamily="18" charset="0"/>
              </a:rPr>
              <a:t>DELIBERAZIONE BILANCIO STABILMENTE RIEQUILIBRATO</a:t>
            </a:r>
          </a:p>
          <a:p>
            <a:pPr marL="0" indent="0">
              <a:buNone/>
            </a:pPr>
            <a:endParaRPr lang="it-IT" sz="2000" dirty="0">
              <a:solidFill>
                <a:srgbClr val="000099"/>
              </a:solidFill>
              <a:latin typeface="Bookman Old Style" panose="02050604050505020204" pitchFamily="18" charset="0"/>
            </a:endParaRPr>
          </a:p>
          <a:p>
            <a:pPr marL="0" lvl="0" indent="0" algn="just">
              <a:lnSpc>
                <a:spcPct val="100000"/>
              </a:lnSpc>
              <a:spcBef>
                <a:spcPts val="2000"/>
              </a:spcBef>
              <a:buClr>
                <a:prstClr val="black">
                  <a:lumMod val="50000"/>
                  <a:lumOff val="50000"/>
                </a:prstClr>
              </a:buClr>
              <a:buSzPct val="70000"/>
              <a:buNone/>
            </a:pPr>
            <a:r>
              <a:rPr lang="it-IT" sz="1800" dirty="0">
                <a:latin typeface="Bookman Old Style" panose="02050604050505020204" pitchFamily="18" charset="0"/>
              </a:rPr>
              <a:t>A seguito dell'approvazione ministeriale dell'ipotesi di bilancio l'ente provvede </a:t>
            </a:r>
            <a:r>
              <a:rPr lang="it-IT" sz="1800" b="1" dirty="0">
                <a:latin typeface="Bookman Old Style" panose="02050604050505020204" pitchFamily="18" charset="0"/>
              </a:rPr>
              <a:t>entro 30 giorni </a:t>
            </a:r>
            <a:r>
              <a:rPr lang="it-IT" sz="1800" dirty="0">
                <a:latin typeface="Bookman Old Style" panose="02050604050505020204" pitchFamily="18" charset="0"/>
              </a:rPr>
              <a:t>alla deliberazione del bilancio dell'esercizio cui l'ipotesi si riferisce.</a:t>
            </a:r>
          </a:p>
          <a:p>
            <a:pPr marL="0" lvl="0" indent="0" algn="just">
              <a:lnSpc>
                <a:spcPct val="100000"/>
              </a:lnSpc>
              <a:spcBef>
                <a:spcPts val="2000"/>
              </a:spcBef>
              <a:buClr>
                <a:prstClr val="black">
                  <a:lumMod val="50000"/>
                  <a:lumOff val="50000"/>
                </a:prstClr>
              </a:buClr>
              <a:buSzPct val="70000"/>
              <a:buNone/>
            </a:pPr>
            <a:r>
              <a:rPr lang="it-IT" sz="1800" dirty="0">
                <a:latin typeface="Bookman Old Style" panose="02050604050505020204" pitchFamily="18" charset="0"/>
              </a:rPr>
              <a:t>Con il decreto di cui all'articolo 261, comma 3, è fissato un termine, </a:t>
            </a:r>
            <a:r>
              <a:rPr lang="it-IT" sz="1800" b="1" dirty="0">
                <a:latin typeface="Bookman Old Style" panose="02050604050505020204" pitchFamily="18" charset="0"/>
              </a:rPr>
              <a:t>non superiore a 120 giorni</a:t>
            </a:r>
            <a:r>
              <a:rPr lang="it-IT" sz="1800" dirty="0">
                <a:latin typeface="Bookman Old Style" panose="02050604050505020204" pitchFamily="18" charset="0"/>
              </a:rPr>
              <a:t>, per la deliberazione di eventuali altri bilanci di previsione o rendiconti non deliberati dall'ente nonché per la presentazione delle relative certificazioni.</a:t>
            </a:r>
          </a:p>
          <a:p>
            <a:pPr marL="0" indent="0">
              <a:buNone/>
            </a:pPr>
            <a:endParaRPr lang="it-IT" sz="1800" dirty="0">
              <a:latin typeface="Bookman Old Style" panose="02050604050505020204" pitchFamily="18" charset="0"/>
            </a:endParaRPr>
          </a:p>
          <a:p>
            <a:pPr marL="0" indent="0">
              <a:buNone/>
            </a:pPr>
            <a:endParaRPr lang="it-IT" sz="20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0E35A1BA-212D-49E8-80B7-B12F1D35FF83}"/>
              </a:ext>
            </a:extLst>
          </p:cNvPr>
          <p:cNvSpPr>
            <a:spLocks noGrp="1"/>
          </p:cNvSpPr>
          <p:nvPr>
            <p:ph type="ftr" sz="quarter" idx="11"/>
          </p:nvPr>
        </p:nvSpPr>
        <p:spPr>
          <a:xfrm>
            <a:off x="2500313" y="6356350"/>
            <a:ext cx="5653087"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C2C3DC1D-392F-4189-B243-F2C6D64149D1}"/>
              </a:ext>
            </a:extLst>
          </p:cNvPr>
          <p:cNvSpPr>
            <a:spLocks noGrp="1"/>
          </p:cNvSpPr>
          <p:nvPr>
            <p:ph type="sldNum" sz="quarter" idx="12"/>
          </p:nvPr>
        </p:nvSpPr>
        <p:spPr/>
        <p:txBody>
          <a:bodyPr/>
          <a:lstStyle/>
          <a:p>
            <a:fld id="{E194C5CC-14D7-4FCA-82BC-DC6279434BD9}" type="slidenum">
              <a:rPr lang="it-IT" smtClean="0"/>
              <a:t>144</a:t>
            </a:fld>
            <a:endParaRPr lang="it-IT"/>
          </a:p>
        </p:txBody>
      </p:sp>
    </p:spTree>
    <p:extLst>
      <p:ext uri="{BB962C8B-B14F-4D97-AF65-F5344CB8AC3E}">
        <p14:creationId xmlns:p14="http://schemas.microsoft.com/office/powerpoint/2010/main" val="147246248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B9F688E-945B-422C-B089-E7F463F7FD4F}"/>
              </a:ext>
            </a:extLst>
          </p:cNvPr>
          <p:cNvSpPr>
            <a:spLocks noGrp="1"/>
          </p:cNvSpPr>
          <p:nvPr>
            <p:ph idx="1"/>
          </p:nvPr>
        </p:nvSpPr>
        <p:spPr/>
        <p:txBody>
          <a:bodyPr>
            <a:normAutofit/>
          </a:bodyPr>
          <a:lstStyle/>
          <a:p>
            <a:pPr marL="0" indent="0">
              <a:buNone/>
            </a:pPr>
            <a:r>
              <a:rPr lang="it-IT" sz="2000" dirty="0">
                <a:solidFill>
                  <a:srgbClr val="000099"/>
                </a:solidFill>
                <a:latin typeface="Bookman Old Style" panose="02050604050505020204" pitchFamily="18" charset="0"/>
              </a:rPr>
              <a:t>DURATA DELLA PROCEDURA</a:t>
            </a:r>
          </a:p>
          <a:p>
            <a:pPr marL="0" lvl="0" indent="0" algn="just">
              <a:lnSpc>
                <a:spcPct val="100000"/>
              </a:lnSpc>
              <a:spcBef>
                <a:spcPts val="2000"/>
              </a:spcBef>
              <a:buClr>
                <a:prstClr val="black">
                  <a:lumMod val="50000"/>
                  <a:lumOff val="50000"/>
                </a:prstClr>
              </a:buClr>
              <a:buSzPct val="70000"/>
              <a:buNone/>
            </a:pPr>
            <a:r>
              <a:rPr lang="it-IT" sz="1800" dirty="0">
                <a:latin typeface="Bookman Old Style" panose="02050604050505020204" pitchFamily="18" charset="0"/>
              </a:rPr>
              <a:t>Il risanamento dell'ente locale dissestato ha la durata di </a:t>
            </a:r>
            <a:r>
              <a:rPr lang="it-IT" sz="1800" b="1" dirty="0">
                <a:latin typeface="Bookman Old Style" panose="02050604050505020204" pitchFamily="18" charset="0"/>
              </a:rPr>
              <a:t>cinque anni </a:t>
            </a:r>
            <a:r>
              <a:rPr lang="it-IT" sz="1800" dirty="0">
                <a:latin typeface="Bookman Old Style" panose="02050604050505020204" pitchFamily="18" charset="0"/>
              </a:rPr>
              <a:t>decorrenti da quello per il quale viene redatta l'ipotesi di bilancio stabilmente riequilibrato.</a:t>
            </a:r>
          </a:p>
          <a:p>
            <a:pPr marL="0" lvl="0" indent="0" algn="just">
              <a:lnSpc>
                <a:spcPct val="100000"/>
              </a:lnSpc>
              <a:spcBef>
                <a:spcPts val="2000"/>
              </a:spcBef>
              <a:buClr>
                <a:prstClr val="black">
                  <a:lumMod val="50000"/>
                  <a:lumOff val="50000"/>
                </a:prstClr>
              </a:buClr>
              <a:buSzPct val="70000"/>
              <a:buNone/>
            </a:pPr>
            <a:r>
              <a:rPr lang="it-IT" sz="1800" dirty="0">
                <a:latin typeface="Bookman Old Style" panose="02050604050505020204" pitchFamily="18" charset="0"/>
              </a:rPr>
              <a:t>Le </a:t>
            </a:r>
            <a:r>
              <a:rPr lang="it-IT" sz="1800" b="1" dirty="0">
                <a:latin typeface="Bookman Old Style" panose="02050604050505020204" pitchFamily="18" charset="0"/>
              </a:rPr>
              <a:t>prescrizioni contenute nel decreto </a:t>
            </a:r>
            <a:r>
              <a:rPr lang="it-IT" sz="1800" dirty="0">
                <a:latin typeface="Bookman Old Style" panose="02050604050505020204" pitchFamily="18" charset="0"/>
              </a:rPr>
              <a:t>di approvazione dell'ipotesi di bilancio sono eseguite dagli amministratori, ordinari o straordinari, dell'ente locale, con l'obbligo di riferire sullo stato di attuazione in un </a:t>
            </a:r>
            <a:r>
              <a:rPr lang="it-IT" sz="1800" u="sng" dirty="0">
                <a:latin typeface="Bookman Old Style" panose="02050604050505020204" pitchFamily="18" charset="0"/>
              </a:rPr>
              <a:t>apposito capitolo della relazione sul rendiconto annuale</a:t>
            </a:r>
            <a:r>
              <a:rPr lang="it-IT" sz="1800" dirty="0">
                <a:latin typeface="Bookman Old Style" panose="02050604050505020204" pitchFamily="18" charset="0"/>
              </a:rPr>
              <a:t>.</a:t>
            </a:r>
          </a:p>
          <a:p>
            <a:pPr marL="0" lvl="0" indent="0" algn="just">
              <a:lnSpc>
                <a:spcPct val="100000"/>
              </a:lnSpc>
              <a:spcBef>
                <a:spcPts val="2000"/>
              </a:spcBef>
              <a:buClr>
                <a:prstClr val="black">
                  <a:lumMod val="50000"/>
                  <a:lumOff val="50000"/>
                </a:prstClr>
              </a:buClr>
              <a:buSzPct val="70000"/>
              <a:buNone/>
            </a:pPr>
            <a:r>
              <a:rPr lang="it-IT" sz="1800" b="1" dirty="0">
                <a:latin typeface="Bookman Old Style" panose="02050604050505020204" pitchFamily="18" charset="0"/>
              </a:rPr>
              <a:t>L'organo della revisione riferisce trimestralmente al consiglio dell'ente ed all'organo regionale di controllo</a:t>
            </a:r>
            <a:r>
              <a:rPr lang="it-IT" sz="1800" dirty="0">
                <a:latin typeface="Bookman Old Style" panose="02050604050505020204" pitchFamily="18" charset="0"/>
              </a:rPr>
              <a:t>.  L'inosservanza delle prescrizioni contenute nel decreto del Ministro dell'interno di cui all'articolo 261, comma 3, comporta la segnalazione dei fatti all'Autorità Giudiziaria per l'accertamento </a:t>
            </a:r>
            <a:r>
              <a:rPr lang="it-IT" sz="1800" b="1" i="1" dirty="0">
                <a:latin typeface="Bookman Old Style" panose="02050604050505020204" pitchFamily="18" charset="0"/>
              </a:rPr>
              <a:t>delle ipotesi di reato.</a:t>
            </a:r>
          </a:p>
          <a:p>
            <a:pPr marL="0" indent="0">
              <a:buNone/>
            </a:pPr>
            <a:endParaRPr lang="it-IT" sz="2000" dirty="0">
              <a:solidFill>
                <a:srgbClr val="000099"/>
              </a:solidFill>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6AEED86C-4E6E-403F-9F2D-7F52C944D354}"/>
              </a:ext>
            </a:extLst>
          </p:cNvPr>
          <p:cNvSpPr>
            <a:spLocks noGrp="1"/>
          </p:cNvSpPr>
          <p:nvPr>
            <p:ph type="ftr" sz="quarter" idx="11"/>
          </p:nvPr>
        </p:nvSpPr>
        <p:spPr>
          <a:xfrm>
            <a:off x="2971800" y="6356350"/>
            <a:ext cx="6129338" cy="365125"/>
          </a:xfrm>
        </p:spPr>
        <p:txBody>
          <a:bodyPr/>
          <a:lstStyle/>
          <a:p>
            <a:r>
              <a:rPr lang="it-IT"/>
              <a:t>Dott. Paolo Longoni - ottobre 2022</a:t>
            </a:r>
          </a:p>
        </p:txBody>
      </p:sp>
      <p:sp>
        <p:nvSpPr>
          <p:cNvPr id="6" name="Segnaposto numero diapositiva 5">
            <a:extLst>
              <a:ext uri="{FF2B5EF4-FFF2-40B4-BE49-F238E27FC236}">
                <a16:creationId xmlns:a16="http://schemas.microsoft.com/office/drawing/2014/main" id="{5603C8DD-BCC9-4AF9-A887-939EDD182E7E}"/>
              </a:ext>
            </a:extLst>
          </p:cNvPr>
          <p:cNvSpPr>
            <a:spLocks noGrp="1"/>
          </p:cNvSpPr>
          <p:nvPr>
            <p:ph type="sldNum" sz="quarter" idx="12"/>
          </p:nvPr>
        </p:nvSpPr>
        <p:spPr/>
        <p:txBody>
          <a:bodyPr/>
          <a:lstStyle/>
          <a:p>
            <a:fld id="{E194C5CC-14D7-4FCA-82BC-DC6279434BD9}" type="slidenum">
              <a:rPr lang="it-IT" smtClean="0"/>
              <a:t>145</a:t>
            </a:fld>
            <a:endParaRPr lang="it-IT"/>
          </a:p>
        </p:txBody>
      </p:sp>
    </p:spTree>
    <p:extLst>
      <p:ext uri="{BB962C8B-B14F-4D97-AF65-F5344CB8AC3E}">
        <p14:creationId xmlns:p14="http://schemas.microsoft.com/office/powerpoint/2010/main" val="113782773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441F49-7B6C-410B-BF70-958176D33E5D}"/>
              </a:ext>
            </a:extLst>
          </p:cNvPr>
          <p:cNvSpPr>
            <a:spLocks noGrp="1"/>
          </p:cNvSpPr>
          <p:nvPr>
            <p:ph type="title"/>
          </p:nvPr>
        </p:nvSpPr>
        <p:spPr>
          <a:xfrm>
            <a:off x="838200" y="365125"/>
            <a:ext cx="10515600" cy="536023"/>
          </a:xfrm>
        </p:spPr>
        <p:txBody>
          <a:bodyPr/>
          <a:lstStyle/>
          <a:p>
            <a:r>
              <a:rPr lang="it-IT" sz="2000" b="1" i="1" dirty="0">
                <a:solidFill>
                  <a:srgbClr val="000099"/>
                </a:solidFill>
                <a:latin typeface="Bookman Old Style" panose="02050604050505020204" pitchFamily="18" charset="0"/>
              </a:rPr>
              <a:t>Prescrizione in materia di investimenti e sulla dotazione organica</a:t>
            </a:r>
            <a:endParaRPr lang="it-IT" dirty="0"/>
          </a:p>
        </p:txBody>
      </p:sp>
      <p:sp>
        <p:nvSpPr>
          <p:cNvPr id="3" name="Segnaposto contenuto 2">
            <a:extLst>
              <a:ext uri="{FF2B5EF4-FFF2-40B4-BE49-F238E27FC236}">
                <a16:creationId xmlns:a16="http://schemas.microsoft.com/office/drawing/2014/main" id="{CEB4E4BE-B426-4C54-BF38-93121D9664C7}"/>
              </a:ext>
            </a:extLst>
          </p:cNvPr>
          <p:cNvSpPr>
            <a:spLocks noGrp="1"/>
          </p:cNvSpPr>
          <p:nvPr>
            <p:ph idx="1"/>
          </p:nvPr>
        </p:nvSpPr>
        <p:spPr>
          <a:xfrm>
            <a:off x="838200" y="1417983"/>
            <a:ext cx="10515600" cy="4758980"/>
          </a:xfrm>
        </p:spPr>
        <p:txBody>
          <a:bodyPr/>
          <a:lstStyle/>
          <a:p>
            <a:pPr marL="0" indent="0" algn="just">
              <a:buNone/>
            </a:pPr>
            <a:r>
              <a:rPr lang="it-IT" sz="1800" dirty="0">
                <a:latin typeface="Bookman Old Style" panose="02050604050505020204" pitchFamily="18" charset="0"/>
              </a:rPr>
              <a:t>Dall'emanazione del decreto di cui all'articolo 261, comma 3, e per la durata del risanamento come definita dall'articolo 265 </a:t>
            </a:r>
            <a:r>
              <a:rPr lang="it-IT" sz="1800" dirty="0">
                <a:solidFill>
                  <a:srgbClr val="000099"/>
                </a:solidFill>
                <a:latin typeface="Bookman Old Style" panose="02050604050505020204" pitchFamily="18" charset="0"/>
              </a:rPr>
              <a:t>gli enti locali dissestati possono procedere all'assunzione di mutui per investimento</a:t>
            </a:r>
            <a:r>
              <a:rPr lang="it-IT" sz="1800" dirty="0">
                <a:latin typeface="Bookman Old Style" panose="02050604050505020204" pitchFamily="18" charset="0"/>
              </a:rPr>
              <a:t> ed all'emissione di prestiti obbligazionari nelle forme e nei modi consentiti dalla legge.</a:t>
            </a:r>
          </a:p>
          <a:p>
            <a:pPr marL="0" indent="0" algn="just">
              <a:buNone/>
            </a:pPr>
            <a:endParaRPr lang="it-IT" sz="1800" dirty="0">
              <a:latin typeface="Bookman Old Style" panose="02050604050505020204" pitchFamily="18" charset="0"/>
            </a:endParaRPr>
          </a:p>
          <a:p>
            <a:pPr marL="0" indent="0" algn="just">
              <a:buNone/>
            </a:pPr>
            <a:r>
              <a:rPr lang="it-IT" sz="1800" u="sng" dirty="0">
                <a:latin typeface="Bookman Old Style" panose="02050604050505020204" pitchFamily="18" charset="0"/>
              </a:rPr>
              <a:t>Per la durata del risanamento, come definita dall'articolo 265, la dotazione organica rideterminata ai sensi dell'articolo 259 non può essere variata in aumento</a:t>
            </a:r>
            <a:r>
              <a:rPr lang="it-IT" sz="1800" dirty="0">
                <a:latin typeface="Bookman Old Style" panose="02050604050505020204" pitchFamily="18" charset="0"/>
              </a:rPr>
              <a:t>.</a:t>
            </a:r>
          </a:p>
          <a:p>
            <a:pPr marL="0" indent="0">
              <a:buNone/>
            </a:pPr>
            <a:endParaRPr lang="it-IT" dirty="0"/>
          </a:p>
          <a:p>
            <a:pPr marL="0" indent="0">
              <a:buNone/>
            </a:pPr>
            <a:endParaRPr lang="it-IT" dirty="0"/>
          </a:p>
        </p:txBody>
      </p:sp>
      <p:sp>
        <p:nvSpPr>
          <p:cNvPr id="5" name="Segnaposto piè di pagina 4">
            <a:extLst>
              <a:ext uri="{FF2B5EF4-FFF2-40B4-BE49-F238E27FC236}">
                <a16:creationId xmlns:a16="http://schemas.microsoft.com/office/drawing/2014/main" id="{C98119B6-5EFB-423C-B63A-C1FB91629837}"/>
              </a:ext>
            </a:extLst>
          </p:cNvPr>
          <p:cNvSpPr>
            <a:spLocks noGrp="1"/>
          </p:cNvSpPr>
          <p:nvPr>
            <p:ph type="ftr" sz="quarter" idx="11"/>
          </p:nvPr>
        </p:nvSpPr>
        <p:spPr>
          <a:xfrm>
            <a:off x="2371725" y="6356350"/>
            <a:ext cx="5781675"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8C86CFBC-D07B-442C-BF73-58A1929A44DF}"/>
              </a:ext>
            </a:extLst>
          </p:cNvPr>
          <p:cNvSpPr>
            <a:spLocks noGrp="1"/>
          </p:cNvSpPr>
          <p:nvPr>
            <p:ph type="sldNum" sz="quarter" idx="12"/>
          </p:nvPr>
        </p:nvSpPr>
        <p:spPr/>
        <p:txBody>
          <a:bodyPr/>
          <a:lstStyle/>
          <a:p>
            <a:fld id="{E194C5CC-14D7-4FCA-82BC-DC6279434BD9}" type="slidenum">
              <a:rPr lang="it-IT" smtClean="0"/>
              <a:t>146</a:t>
            </a:fld>
            <a:endParaRPr lang="it-IT"/>
          </a:p>
        </p:txBody>
      </p:sp>
    </p:spTree>
    <p:extLst>
      <p:ext uri="{BB962C8B-B14F-4D97-AF65-F5344CB8AC3E}">
        <p14:creationId xmlns:p14="http://schemas.microsoft.com/office/powerpoint/2010/main" val="368976950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24ADDA-3589-4834-8CE3-5F3846A7819B}"/>
              </a:ext>
            </a:extLst>
          </p:cNvPr>
          <p:cNvSpPr>
            <a:spLocks noGrp="1"/>
          </p:cNvSpPr>
          <p:nvPr>
            <p:ph type="title"/>
          </p:nvPr>
        </p:nvSpPr>
        <p:spPr/>
        <p:txBody>
          <a:bodyPr/>
          <a:lstStyle/>
          <a:p>
            <a:r>
              <a:rPr lang="it-IT" sz="2000" b="1" i="1" dirty="0">
                <a:solidFill>
                  <a:srgbClr val="000099"/>
                </a:solidFill>
                <a:latin typeface="Bookman Old Style" panose="02050604050505020204" pitchFamily="18" charset="0"/>
              </a:rPr>
              <a:t>La ricostituzione del disavanzo di amministrazione</a:t>
            </a:r>
            <a:endParaRPr lang="it-IT" dirty="0"/>
          </a:p>
        </p:txBody>
      </p:sp>
      <p:sp>
        <p:nvSpPr>
          <p:cNvPr id="3" name="Segnaposto contenuto 2">
            <a:extLst>
              <a:ext uri="{FF2B5EF4-FFF2-40B4-BE49-F238E27FC236}">
                <a16:creationId xmlns:a16="http://schemas.microsoft.com/office/drawing/2014/main" id="{340D4512-BABA-457D-8637-56DEABD52499}"/>
              </a:ext>
            </a:extLst>
          </p:cNvPr>
          <p:cNvSpPr>
            <a:spLocks noGrp="1"/>
          </p:cNvSpPr>
          <p:nvPr>
            <p:ph idx="1"/>
          </p:nvPr>
        </p:nvSpPr>
        <p:spPr/>
        <p:txBody>
          <a:bodyPr>
            <a:normAutofit/>
          </a:bodyPr>
          <a:lstStyle/>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Il ricostituirsi di disavanzo di amministrazione non ripianabile con i mezzi di cui all'articolo 193, o l'insorgenza di debiti fuori bilancio non ripianabili con le modalità di cui all'articolo 194, o il mancato rispetto delle prescrizioni di cui agli articoli 259, 265, 266 e 267, comportano da parte dell'organo regionale di controllo la segnalazione dei fatti all'Autorità giudiziaria per l'accertamento delle ipotesi di reato e l'invio degli atti alla Corte dei conti per l'accertamento delle responsabilità sui fatti di gestione che hanno determinato nuovi squilibri.</a:t>
            </a:r>
          </a:p>
          <a:p>
            <a:pPr marL="0" indent="0">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49B7B7F5-C28E-403C-BB3E-7C470F99B53A}"/>
              </a:ext>
            </a:extLst>
          </p:cNvPr>
          <p:cNvSpPr>
            <a:spLocks noGrp="1"/>
          </p:cNvSpPr>
          <p:nvPr>
            <p:ph type="ftr" sz="quarter" idx="11"/>
          </p:nvPr>
        </p:nvSpPr>
        <p:spPr>
          <a:xfrm>
            <a:off x="3114675" y="6356350"/>
            <a:ext cx="6257925"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41A27AA9-CBD6-492B-A4FD-9C86CCA0FCDE}"/>
              </a:ext>
            </a:extLst>
          </p:cNvPr>
          <p:cNvSpPr>
            <a:spLocks noGrp="1"/>
          </p:cNvSpPr>
          <p:nvPr>
            <p:ph type="sldNum" sz="quarter" idx="12"/>
          </p:nvPr>
        </p:nvSpPr>
        <p:spPr/>
        <p:txBody>
          <a:bodyPr/>
          <a:lstStyle/>
          <a:p>
            <a:fld id="{E194C5CC-14D7-4FCA-82BC-DC6279434BD9}" type="slidenum">
              <a:rPr lang="it-IT" smtClean="0"/>
              <a:t>147</a:t>
            </a:fld>
            <a:endParaRPr lang="it-IT"/>
          </a:p>
        </p:txBody>
      </p:sp>
    </p:spTree>
    <p:extLst>
      <p:ext uri="{BB962C8B-B14F-4D97-AF65-F5344CB8AC3E}">
        <p14:creationId xmlns:p14="http://schemas.microsoft.com/office/powerpoint/2010/main" val="424290663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86777D-8489-4436-8839-9067600BC59A}"/>
              </a:ext>
            </a:extLst>
          </p:cNvPr>
          <p:cNvSpPr>
            <a:spLocks noGrp="1"/>
          </p:cNvSpPr>
          <p:nvPr>
            <p:ph idx="1"/>
          </p:nvPr>
        </p:nvSpPr>
        <p:spPr/>
        <p:txBody>
          <a:bodyPr/>
          <a:lstStyle/>
          <a:p>
            <a:pPr marL="0" indent="0">
              <a:buNone/>
            </a:pPr>
            <a:endParaRPr lang="it-IT" dirty="0"/>
          </a:p>
          <a:p>
            <a:pPr marL="0" indent="0">
              <a:buNone/>
            </a:pPr>
            <a:endParaRPr lang="it-IT" dirty="0"/>
          </a:p>
          <a:p>
            <a:pPr marL="0" indent="0">
              <a:buNone/>
            </a:pPr>
            <a:endParaRPr lang="it-IT" dirty="0"/>
          </a:p>
          <a:p>
            <a:pPr marL="0" indent="0" algn="ctr">
              <a:buNone/>
            </a:pPr>
            <a:r>
              <a:rPr lang="it-IT" sz="7000" dirty="0">
                <a:solidFill>
                  <a:srgbClr val="000099"/>
                </a:solidFill>
                <a:latin typeface="Bookman Old Style" panose="02050604050505020204" pitchFamily="18" charset="0"/>
              </a:rPr>
              <a:t>Grazie per l’attenzione</a:t>
            </a:r>
          </a:p>
          <a:p>
            <a:pPr marL="0" indent="0" algn="ctr">
              <a:buNone/>
            </a:pPr>
            <a:endParaRPr lang="it-IT" sz="7000" dirty="0">
              <a:solidFill>
                <a:srgbClr val="000099"/>
              </a:solidFill>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B68DC248-0803-47B2-8BE2-29A38B335681}"/>
              </a:ext>
            </a:extLst>
          </p:cNvPr>
          <p:cNvSpPr>
            <a:spLocks noGrp="1"/>
          </p:cNvSpPr>
          <p:nvPr>
            <p:ph type="ftr" sz="quarter" idx="11"/>
          </p:nvPr>
        </p:nvSpPr>
        <p:spPr>
          <a:xfrm>
            <a:off x="3286125" y="6356350"/>
            <a:ext cx="594359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19751575-E5D6-4142-A43D-7825676A9E04}"/>
              </a:ext>
            </a:extLst>
          </p:cNvPr>
          <p:cNvSpPr>
            <a:spLocks noGrp="1"/>
          </p:cNvSpPr>
          <p:nvPr>
            <p:ph type="sldNum" sz="quarter" idx="12"/>
          </p:nvPr>
        </p:nvSpPr>
        <p:spPr/>
        <p:txBody>
          <a:bodyPr/>
          <a:lstStyle/>
          <a:p>
            <a:fld id="{E194C5CC-14D7-4FCA-82BC-DC6279434BD9}" type="slidenum">
              <a:rPr lang="it-IT" smtClean="0"/>
              <a:t>148</a:t>
            </a:fld>
            <a:endParaRPr lang="it-IT"/>
          </a:p>
        </p:txBody>
      </p:sp>
    </p:spTree>
    <p:extLst>
      <p:ext uri="{BB962C8B-B14F-4D97-AF65-F5344CB8AC3E}">
        <p14:creationId xmlns:p14="http://schemas.microsoft.com/office/powerpoint/2010/main" val="2733527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28CCF7-EFA5-44B5-BC0D-227BC48BD3AF}"/>
              </a:ext>
            </a:extLst>
          </p:cNvPr>
          <p:cNvSpPr>
            <a:spLocks noGrp="1"/>
          </p:cNvSpPr>
          <p:nvPr>
            <p:ph type="title"/>
          </p:nvPr>
        </p:nvSpPr>
        <p:spPr>
          <a:xfrm>
            <a:off x="838200" y="365125"/>
            <a:ext cx="10515600" cy="536023"/>
          </a:xfrm>
        </p:spPr>
        <p:txBody>
          <a:bodyPr/>
          <a:lstStyle/>
          <a:p>
            <a:r>
              <a:rPr lang="it-IT" sz="2200" b="1" i="1" dirty="0">
                <a:solidFill>
                  <a:srgbClr val="000099"/>
                </a:solidFill>
                <a:latin typeface="Bookman Old Style" panose="02050604050505020204" pitchFamily="18" charset="0"/>
              </a:rPr>
              <a:t>Il deficit strutturale</a:t>
            </a:r>
            <a:endParaRPr lang="it-IT" dirty="0"/>
          </a:p>
        </p:txBody>
      </p:sp>
      <p:sp>
        <p:nvSpPr>
          <p:cNvPr id="3" name="Segnaposto contenuto 2">
            <a:extLst>
              <a:ext uri="{FF2B5EF4-FFF2-40B4-BE49-F238E27FC236}">
                <a16:creationId xmlns:a16="http://schemas.microsoft.com/office/drawing/2014/main" id="{2FAB3F1A-135C-4BF6-85D0-17AAF53FA972}"/>
              </a:ext>
            </a:extLst>
          </p:cNvPr>
          <p:cNvSpPr>
            <a:spLocks noGrp="1"/>
          </p:cNvSpPr>
          <p:nvPr>
            <p:ph idx="1"/>
          </p:nvPr>
        </p:nvSpPr>
        <p:spPr>
          <a:xfrm>
            <a:off x="838200" y="1086678"/>
            <a:ext cx="10515600" cy="5090285"/>
          </a:xfrm>
        </p:spPr>
        <p:txBody>
          <a:bodyPr>
            <a:normAutofit/>
          </a:bodyPr>
          <a:lstStyle/>
          <a:p>
            <a:pPr marL="0" indent="0">
              <a:buNone/>
            </a:pPr>
            <a:endParaRPr lang="it-IT" sz="1800" dirty="0">
              <a:latin typeface="Bookman Old Style" panose="02050604050505020204" pitchFamily="18" charset="0"/>
            </a:endParaRPr>
          </a:p>
          <a:p>
            <a:pPr marL="0" indent="0">
              <a:buNone/>
            </a:pPr>
            <a:endParaRPr lang="it-IT" sz="1800" dirty="0">
              <a:latin typeface="Bookman Old Style" panose="02050604050505020204" pitchFamily="18" charset="0"/>
            </a:endParaRPr>
          </a:p>
          <a:p>
            <a:pPr marL="0" indent="0">
              <a:buNone/>
            </a:pPr>
            <a:endParaRPr lang="it-IT" sz="1800" dirty="0">
              <a:latin typeface="Bookman Old Style" panose="02050604050505020204" pitchFamily="18" charset="0"/>
            </a:endParaRPr>
          </a:p>
          <a:p>
            <a:pPr marL="0" indent="0">
              <a:buNone/>
            </a:pPr>
            <a:r>
              <a:rPr lang="it-IT" sz="1800" dirty="0">
                <a:latin typeface="Bookman Old Style" panose="02050604050505020204" pitchFamily="18" charset="0"/>
              </a:rPr>
              <a:t>Nella </a:t>
            </a:r>
            <a:r>
              <a:rPr lang="it-IT" sz="1800" dirty="0">
                <a:solidFill>
                  <a:srgbClr val="000099"/>
                </a:solidFill>
                <a:latin typeface="Bookman Old Style" panose="02050604050505020204" pitchFamily="18" charset="0"/>
              </a:rPr>
              <a:t>determinazione</a:t>
            </a:r>
            <a:r>
              <a:rPr lang="it-IT" sz="1800" dirty="0">
                <a:latin typeface="Bookman Old Style" panose="02050604050505020204" pitchFamily="18" charset="0"/>
              </a:rPr>
              <a:t> del </a:t>
            </a:r>
            <a:r>
              <a:rPr lang="it-IT" sz="1800" i="1" dirty="0">
                <a:latin typeface="Bookman Old Style" panose="02050604050505020204" pitchFamily="18" charset="0"/>
              </a:rPr>
              <a:t>deficit strutturale </a:t>
            </a:r>
            <a:r>
              <a:rPr lang="it-IT" sz="1800" dirty="0">
                <a:latin typeface="Bookman Old Style" panose="02050604050505020204" pitchFamily="18" charset="0"/>
              </a:rPr>
              <a:t> assume un rilievo pregnante la ricognizione degli </a:t>
            </a:r>
            <a:r>
              <a:rPr lang="it-IT" sz="1800" dirty="0">
                <a:solidFill>
                  <a:srgbClr val="C00000"/>
                </a:solidFill>
                <a:latin typeface="Bookman Old Style" panose="02050604050505020204" pitchFamily="18" charset="0"/>
              </a:rPr>
              <a:t>oneri latenti </a:t>
            </a:r>
            <a:r>
              <a:rPr lang="it-IT" sz="1800" dirty="0">
                <a:latin typeface="Bookman Old Style" panose="02050604050505020204" pitchFamily="18" charset="0"/>
              </a:rPr>
              <a:t>e dei </a:t>
            </a:r>
            <a:r>
              <a:rPr lang="it-IT" sz="1800" dirty="0">
                <a:solidFill>
                  <a:srgbClr val="C00000"/>
                </a:solidFill>
                <a:latin typeface="Bookman Old Style" panose="02050604050505020204" pitchFamily="18" charset="0"/>
              </a:rPr>
              <a:t>debiti fuori bilancio</a:t>
            </a:r>
            <a:r>
              <a:rPr lang="it-IT" sz="1800" dirty="0">
                <a:latin typeface="Bookman Old Style" panose="02050604050505020204" pitchFamily="18" charset="0"/>
              </a:rPr>
              <a:t>.</a:t>
            </a:r>
          </a:p>
          <a:p>
            <a:pPr marL="0" indent="0">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È indispensabile una precisa ed analitica attività di </a:t>
            </a:r>
            <a:r>
              <a:rPr lang="it-IT" sz="1800" b="1" dirty="0">
                <a:latin typeface="Bookman Old Style" panose="02050604050505020204" pitchFamily="18" charset="0"/>
              </a:rPr>
              <a:t>ricognizione di passività</a:t>
            </a:r>
            <a:r>
              <a:rPr lang="it-IT" sz="1800" dirty="0">
                <a:latin typeface="Bookman Old Style" panose="02050604050505020204" pitchFamily="18" charset="0"/>
              </a:rPr>
              <a:t> e </a:t>
            </a:r>
            <a:r>
              <a:rPr lang="it-IT" sz="1800" b="1" dirty="0">
                <a:latin typeface="Bookman Old Style" panose="02050604050505020204" pitchFamily="18" charset="0"/>
              </a:rPr>
              <a:t>debiti fuori bilancio</a:t>
            </a:r>
            <a:r>
              <a:rPr lang="it-IT" sz="1800" dirty="0">
                <a:latin typeface="Bookman Old Style" panose="02050604050505020204" pitchFamily="18" charset="0"/>
              </a:rPr>
              <a:t> da riconoscere e la “revisione” puntuale dei </a:t>
            </a:r>
            <a:r>
              <a:rPr lang="it-IT" sz="1800" u="sng" dirty="0">
                <a:latin typeface="Bookman Old Style" panose="02050604050505020204" pitchFamily="18" charset="0"/>
              </a:rPr>
              <a:t>residui</a:t>
            </a:r>
            <a:r>
              <a:rPr lang="it-IT" sz="1800" dirty="0">
                <a:latin typeface="Bookman Old Style" panose="02050604050505020204" pitchFamily="18" charset="0"/>
              </a:rPr>
              <a:t>; tutti elementi in grado di incidere fortemente sul risultato di amministrazione.</a:t>
            </a: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1FEF0EF6-AFF3-4AB9-8E3E-4E6B126340C2}"/>
              </a:ext>
            </a:extLst>
          </p:cNvPr>
          <p:cNvSpPr>
            <a:spLocks noGrp="1"/>
          </p:cNvSpPr>
          <p:nvPr>
            <p:ph type="ftr" sz="quarter" idx="11"/>
          </p:nvPr>
        </p:nvSpPr>
        <p:spPr>
          <a:xfrm>
            <a:off x="2504661" y="6356350"/>
            <a:ext cx="8110330"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3180080E-D2C2-7C40-A587-469A36336285}"/>
              </a:ext>
            </a:extLst>
          </p:cNvPr>
          <p:cNvSpPr>
            <a:spLocks noGrp="1"/>
          </p:cNvSpPr>
          <p:nvPr>
            <p:ph type="sldNum" sz="quarter" idx="12"/>
          </p:nvPr>
        </p:nvSpPr>
        <p:spPr/>
        <p:txBody>
          <a:bodyPr/>
          <a:lstStyle/>
          <a:p>
            <a:fld id="{E194C5CC-14D7-4FCA-82BC-DC6279434BD9}" type="slidenum">
              <a:rPr lang="it-IT" smtClean="0"/>
              <a:t>15</a:t>
            </a:fld>
            <a:endParaRPr lang="it-IT"/>
          </a:p>
        </p:txBody>
      </p:sp>
    </p:spTree>
    <p:extLst>
      <p:ext uri="{BB962C8B-B14F-4D97-AF65-F5344CB8AC3E}">
        <p14:creationId xmlns:p14="http://schemas.microsoft.com/office/powerpoint/2010/main" val="3972303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F987FE-1CAC-489C-B882-CF5BCFC6971C}"/>
              </a:ext>
            </a:extLst>
          </p:cNvPr>
          <p:cNvSpPr>
            <a:spLocks noGrp="1"/>
          </p:cNvSpPr>
          <p:nvPr>
            <p:ph type="title"/>
          </p:nvPr>
        </p:nvSpPr>
        <p:spPr>
          <a:xfrm>
            <a:off x="838200" y="365125"/>
            <a:ext cx="10515600" cy="721553"/>
          </a:xfrm>
        </p:spPr>
        <p:txBody>
          <a:bodyPr/>
          <a:lstStyle/>
          <a:p>
            <a:r>
              <a:rPr lang="it-IT" sz="2200" b="1" i="1" dirty="0">
                <a:solidFill>
                  <a:srgbClr val="000099"/>
                </a:solidFill>
                <a:latin typeface="Bookman Old Style" panose="02050604050505020204" pitchFamily="18" charset="0"/>
              </a:rPr>
              <a:t>Gli enti in crisi: la dimensione del fenomeno</a:t>
            </a:r>
            <a:endParaRPr lang="it-IT" dirty="0"/>
          </a:p>
        </p:txBody>
      </p:sp>
      <p:sp>
        <p:nvSpPr>
          <p:cNvPr id="3" name="Segnaposto contenuto 2">
            <a:extLst>
              <a:ext uri="{FF2B5EF4-FFF2-40B4-BE49-F238E27FC236}">
                <a16:creationId xmlns:a16="http://schemas.microsoft.com/office/drawing/2014/main" id="{ECBBFF30-8D58-40F4-BBF4-FA6C9B25EFE2}"/>
              </a:ext>
            </a:extLst>
          </p:cNvPr>
          <p:cNvSpPr>
            <a:spLocks noGrp="1"/>
          </p:cNvSpPr>
          <p:nvPr>
            <p:ph idx="1"/>
          </p:nvPr>
        </p:nvSpPr>
        <p:spPr>
          <a:xfrm>
            <a:off x="838200" y="1192696"/>
            <a:ext cx="10515600" cy="4984267"/>
          </a:xfrm>
        </p:spPr>
        <p:txBody>
          <a:bodyPr>
            <a:normAutofit/>
          </a:bodyPr>
          <a:lstStyle/>
          <a:p>
            <a:pPr marL="0" indent="0" algn="just">
              <a:buNone/>
            </a:pPr>
            <a:r>
              <a:rPr lang="it-IT" sz="1800" dirty="0">
                <a:latin typeface="Bookman Old Style" panose="02050604050505020204" pitchFamily="18" charset="0"/>
              </a:rPr>
              <a:t>Concentrando l’attenzione sulle patologie finanziarie più gravi, ossia il dissesto e il riequilibrio finanziario pluriennale (o </a:t>
            </a:r>
            <a:r>
              <a:rPr lang="it-IT" sz="1800" dirty="0" err="1">
                <a:latin typeface="Bookman Old Style" panose="02050604050505020204" pitchFamily="18" charset="0"/>
              </a:rPr>
              <a:t>pre</a:t>
            </a:r>
            <a:r>
              <a:rPr lang="it-IT" sz="1800" dirty="0">
                <a:latin typeface="Bookman Old Style" panose="02050604050505020204" pitchFamily="18" charset="0"/>
              </a:rPr>
              <a:t>-dissesto), è possibile fornire il seguente inquadramento dimensionale del fenomeno al 2018 rilevato dal </a:t>
            </a:r>
            <a:r>
              <a:rPr lang="it-IT" sz="1800" i="1" dirty="0">
                <a:latin typeface="Bookman Old Style" panose="02050604050505020204" pitchFamily="18" charset="0"/>
              </a:rPr>
              <a:t>Ministero dell’Interno</a:t>
            </a:r>
            <a:r>
              <a:rPr lang="it-IT" sz="1800" dirty="0">
                <a:latin typeface="Bookman Old Style" panose="02050604050505020204" pitchFamily="18" charset="0"/>
              </a:rPr>
              <a:t>:</a:t>
            </a:r>
          </a:p>
          <a:p>
            <a:pPr marL="0" indent="0" algn="just">
              <a:buNone/>
            </a:pPr>
            <a:r>
              <a:rPr lang="it-IT" sz="1800" dirty="0">
                <a:latin typeface="Bookman Old Style" panose="02050604050505020204" pitchFamily="18" charset="0"/>
              </a:rPr>
              <a:t>              </a:t>
            </a:r>
            <a:r>
              <a:rPr lang="it-IT" sz="1800" dirty="0">
                <a:solidFill>
                  <a:srgbClr val="000099"/>
                </a:solidFill>
                <a:latin typeface="Bookman Old Style" panose="02050604050505020204" pitchFamily="18" charset="0"/>
              </a:rPr>
              <a:t>Enti in PRFP </a:t>
            </a:r>
            <a:r>
              <a:rPr lang="it-IT" sz="1800" dirty="0">
                <a:latin typeface="Bookman Old Style" panose="02050604050505020204" pitchFamily="18" charset="0"/>
              </a:rPr>
              <a:t>			                       </a:t>
            </a:r>
            <a:r>
              <a:rPr lang="it-IT" sz="1800" dirty="0">
                <a:solidFill>
                  <a:srgbClr val="FF0000"/>
                </a:solidFill>
                <a:latin typeface="Bookman Old Style" panose="02050604050505020204" pitchFamily="18" charset="0"/>
              </a:rPr>
              <a:t>Enti in dissesto</a:t>
            </a: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72E15B96-D12A-464A-BA76-0FFDBCB22B3E}"/>
              </a:ext>
            </a:extLst>
          </p:cNvPr>
          <p:cNvSpPr>
            <a:spLocks noGrp="1"/>
          </p:cNvSpPr>
          <p:nvPr>
            <p:ph type="ftr" sz="quarter" idx="11"/>
          </p:nvPr>
        </p:nvSpPr>
        <p:spPr>
          <a:xfrm>
            <a:off x="2902226" y="6356350"/>
            <a:ext cx="6692348" cy="365125"/>
          </a:xfrm>
        </p:spPr>
        <p:txBody>
          <a:bodyPr/>
          <a:lstStyle/>
          <a:p>
            <a:r>
              <a:rPr lang="it-IT"/>
              <a:t>Dott. Paolo Longoni - ottobre 2022</a:t>
            </a:r>
            <a:endParaRPr lang="it-IT" dirty="0"/>
          </a:p>
        </p:txBody>
      </p:sp>
      <p:pic>
        <p:nvPicPr>
          <p:cNvPr id="6" name="Immagine 5">
            <a:extLst>
              <a:ext uri="{FF2B5EF4-FFF2-40B4-BE49-F238E27FC236}">
                <a16:creationId xmlns:a16="http://schemas.microsoft.com/office/drawing/2014/main" id="{3B28D559-DBF9-4B83-854B-915D8E88E0A1}"/>
              </a:ext>
            </a:extLst>
          </p:cNvPr>
          <p:cNvPicPr>
            <a:picLocks noChangeAspect="1"/>
          </p:cNvPicPr>
          <p:nvPr/>
        </p:nvPicPr>
        <p:blipFill>
          <a:blip r:embed="rId2"/>
          <a:stretch>
            <a:fillRect/>
          </a:stretch>
        </p:blipFill>
        <p:spPr>
          <a:xfrm>
            <a:off x="838200" y="2358887"/>
            <a:ext cx="4710388" cy="3818076"/>
          </a:xfrm>
          <a:prstGeom prst="rect">
            <a:avLst/>
          </a:prstGeom>
        </p:spPr>
      </p:pic>
      <p:pic>
        <p:nvPicPr>
          <p:cNvPr id="7" name="Immagine 6">
            <a:extLst>
              <a:ext uri="{FF2B5EF4-FFF2-40B4-BE49-F238E27FC236}">
                <a16:creationId xmlns:a16="http://schemas.microsoft.com/office/drawing/2014/main" id="{8598862D-6FDB-44C1-8976-EE56D94D6308}"/>
              </a:ext>
            </a:extLst>
          </p:cNvPr>
          <p:cNvPicPr>
            <a:picLocks noChangeAspect="1"/>
          </p:cNvPicPr>
          <p:nvPr/>
        </p:nvPicPr>
        <p:blipFill>
          <a:blip r:embed="rId3"/>
          <a:stretch>
            <a:fillRect/>
          </a:stretch>
        </p:blipFill>
        <p:spPr>
          <a:xfrm>
            <a:off x="6454189" y="2358886"/>
            <a:ext cx="4899611" cy="3818077"/>
          </a:xfrm>
          <a:prstGeom prst="rect">
            <a:avLst/>
          </a:prstGeom>
        </p:spPr>
      </p:pic>
      <p:sp>
        <p:nvSpPr>
          <p:cNvPr id="8" name="Segnaposto numero diapositiva 7">
            <a:extLst>
              <a:ext uri="{FF2B5EF4-FFF2-40B4-BE49-F238E27FC236}">
                <a16:creationId xmlns:a16="http://schemas.microsoft.com/office/drawing/2014/main" id="{DAE5EA40-7779-F447-8378-33C9E9638635}"/>
              </a:ext>
            </a:extLst>
          </p:cNvPr>
          <p:cNvSpPr>
            <a:spLocks noGrp="1"/>
          </p:cNvSpPr>
          <p:nvPr>
            <p:ph type="sldNum" sz="quarter" idx="12"/>
          </p:nvPr>
        </p:nvSpPr>
        <p:spPr/>
        <p:txBody>
          <a:bodyPr/>
          <a:lstStyle/>
          <a:p>
            <a:fld id="{E194C5CC-14D7-4FCA-82BC-DC6279434BD9}" type="slidenum">
              <a:rPr lang="it-IT" smtClean="0"/>
              <a:t>16</a:t>
            </a:fld>
            <a:endParaRPr lang="it-IT"/>
          </a:p>
        </p:txBody>
      </p:sp>
    </p:spTree>
    <p:extLst>
      <p:ext uri="{BB962C8B-B14F-4D97-AF65-F5344CB8AC3E}">
        <p14:creationId xmlns:p14="http://schemas.microsoft.com/office/powerpoint/2010/main" val="1809540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DDBE8E-25A4-440B-99B4-9AD0DE627E98}"/>
              </a:ext>
            </a:extLst>
          </p:cNvPr>
          <p:cNvSpPr>
            <a:spLocks noGrp="1"/>
          </p:cNvSpPr>
          <p:nvPr>
            <p:ph type="title"/>
          </p:nvPr>
        </p:nvSpPr>
        <p:spPr>
          <a:xfrm>
            <a:off x="838200" y="365126"/>
            <a:ext cx="10515600" cy="589032"/>
          </a:xfrm>
        </p:spPr>
        <p:txBody>
          <a:bodyPr/>
          <a:lstStyle/>
          <a:p>
            <a:r>
              <a:rPr lang="it-IT" sz="2200" b="1" i="1" dirty="0">
                <a:solidFill>
                  <a:srgbClr val="000099"/>
                </a:solidFill>
                <a:latin typeface="Bookman Old Style" panose="02050604050505020204" pitchFamily="18" charset="0"/>
              </a:rPr>
              <a:t>Gli enti in crisi: la dimensione del fenomeno</a:t>
            </a:r>
            <a:endParaRPr lang="it-IT" dirty="0"/>
          </a:p>
        </p:txBody>
      </p:sp>
      <p:sp>
        <p:nvSpPr>
          <p:cNvPr id="3" name="Segnaposto contenuto 2">
            <a:extLst>
              <a:ext uri="{FF2B5EF4-FFF2-40B4-BE49-F238E27FC236}">
                <a16:creationId xmlns:a16="http://schemas.microsoft.com/office/drawing/2014/main" id="{AA52D529-9ABB-4820-B221-15D7D54ADDF4}"/>
              </a:ext>
            </a:extLst>
          </p:cNvPr>
          <p:cNvSpPr>
            <a:spLocks noGrp="1"/>
          </p:cNvSpPr>
          <p:nvPr>
            <p:ph idx="1"/>
          </p:nvPr>
        </p:nvSpPr>
        <p:spPr>
          <a:xfrm>
            <a:off x="838200" y="1444487"/>
            <a:ext cx="10515600" cy="4732476"/>
          </a:xfrm>
        </p:spPr>
        <p:txBody>
          <a:bodyPr>
            <a:normAutofit/>
          </a:bodyPr>
          <a:lstStyle/>
          <a:p>
            <a:pPr marL="0" indent="0" algn="just">
              <a:buNone/>
            </a:pPr>
            <a:r>
              <a:rPr lang="it-IT" sz="1800" dirty="0">
                <a:latin typeface="Bookman Old Style" panose="02050604050505020204" pitchFamily="18" charset="0"/>
              </a:rPr>
              <a:t>Dal 2012 - anno di introduzione dell’istituto - al 2018, risultano attivate 355 procedure di riequilibrio finanziario pluriennale. L’istituto del dissesto, invece, più longevo del riequilibrio, ha interessato 626 enti.</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I dati raccolti testimoniano, poi, come entrambi gli istituti abbiano avuto diversa distribuzione sul territorio</a:t>
            </a:r>
          </a:p>
          <a:p>
            <a:pPr marL="0" indent="0" algn="just">
              <a:buNone/>
            </a:pPr>
            <a:endParaRPr lang="it-IT" sz="1800" dirty="0">
              <a:latin typeface="Bookman Old Style" panose="02050604050505020204" pitchFamily="18" charset="0"/>
            </a:endParaRPr>
          </a:p>
          <a:p>
            <a:pPr marL="0" indent="0" algn="just">
              <a:buNone/>
            </a:pPr>
            <a:r>
              <a:rPr lang="it-IT" sz="1800" b="1" dirty="0">
                <a:latin typeface="Bookman Old Style" panose="02050604050505020204" pitchFamily="18" charset="0"/>
              </a:rPr>
              <a:t>Più del 70% </a:t>
            </a:r>
            <a:r>
              <a:rPr lang="it-IT" sz="1800" dirty="0">
                <a:latin typeface="Bookman Old Style" panose="02050604050505020204" pitchFamily="18" charset="0"/>
              </a:rPr>
              <a:t>delle procedure di riequilibrio sono state attivate dai comuni delle regioni del sud Italia e, analogamente, la più alta percentuale di casi di dissesto si è registrata in </a:t>
            </a:r>
            <a:r>
              <a:rPr lang="it-IT" sz="1800" b="1" dirty="0">
                <a:solidFill>
                  <a:srgbClr val="000099"/>
                </a:solidFill>
                <a:latin typeface="Bookman Old Style" panose="02050604050505020204" pitchFamily="18" charset="0"/>
              </a:rPr>
              <a:t>Sicilia, Calabria e Campania. </a:t>
            </a:r>
          </a:p>
          <a:p>
            <a:pPr marL="0" indent="0" algn="just">
              <a:buNone/>
            </a:pPr>
            <a:r>
              <a:rPr lang="it-IT" sz="1800" dirty="0">
                <a:solidFill>
                  <a:srgbClr val="000099"/>
                </a:solidFill>
                <a:latin typeface="Bookman Old Style" panose="02050604050505020204" pitchFamily="18" charset="0"/>
              </a:rPr>
              <a:t>Esiste, quindi, una</a:t>
            </a:r>
            <a:r>
              <a:rPr lang="it-IT" sz="1800" b="1" dirty="0">
                <a:solidFill>
                  <a:srgbClr val="000099"/>
                </a:solidFill>
                <a:latin typeface="Bookman Old Style" panose="02050604050505020204" pitchFamily="18" charset="0"/>
              </a:rPr>
              <a:t>  “questione meridionale” </a:t>
            </a:r>
            <a:r>
              <a:rPr lang="it-IT" sz="1800" dirty="0">
                <a:solidFill>
                  <a:srgbClr val="000099"/>
                </a:solidFill>
                <a:latin typeface="Bookman Old Style" panose="02050604050505020204" pitchFamily="18" charset="0"/>
              </a:rPr>
              <a:t>in tema di crisi degli enti locali</a:t>
            </a:r>
            <a:r>
              <a:rPr lang="it-IT" sz="1800" b="1" dirty="0">
                <a:solidFill>
                  <a:srgbClr val="000099"/>
                </a:solidFill>
                <a:latin typeface="Bookman Old Style" panose="02050604050505020204" pitchFamily="18" charset="0"/>
              </a:rPr>
              <a:t>.</a:t>
            </a:r>
          </a:p>
          <a:p>
            <a:pPr marL="0" indent="0" algn="just">
              <a:buNone/>
            </a:pPr>
            <a:r>
              <a:rPr lang="it-IT" sz="1800" b="1" dirty="0">
                <a:solidFill>
                  <a:srgbClr val="FF0000"/>
                </a:solidFill>
                <a:latin typeface="Bookman Old Style" panose="02050604050505020204" pitchFamily="18" charset="0"/>
              </a:rPr>
              <a:t>Nel 2019 i dati registrano una ulteriore crescita al ricorso di entrambi gli istituti giuridici.</a:t>
            </a:r>
          </a:p>
          <a:p>
            <a:pPr marL="0" indent="0" algn="just">
              <a:buNone/>
            </a:pPr>
            <a:endParaRPr lang="it-IT" sz="1800" b="1" dirty="0">
              <a:solidFill>
                <a:srgbClr val="000099"/>
              </a:solidFill>
              <a:latin typeface="Bookman Old Style" panose="02050604050505020204" pitchFamily="18" charset="0"/>
            </a:endParaRPr>
          </a:p>
          <a:p>
            <a:pPr marL="0" indent="0" algn="just">
              <a:buNone/>
            </a:pPr>
            <a:endParaRPr lang="it-IT" sz="1800" b="1" dirty="0">
              <a:solidFill>
                <a:srgbClr val="000099"/>
              </a:solidFill>
              <a:latin typeface="Bookman Old Style" panose="02050604050505020204" pitchFamily="18" charset="0"/>
            </a:endParaRPr>
          </a:p>
          <a:p>
            <a:pPr marL="0" indent="0" algn="just">
              <a:buNone/>
            </a:pPr>
            <a:endParaRPr lang="it-IT" sz="1800" b="1" dirty="0">
              <a:solidFill>
                <a:srgbClr val="000099"/>
              </a:solidFill>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B86459CD-6F5D-4A0C-9E9E-24B0649CFEB6}"/>
              </a:ext>
            </a:extLst>
          </p:cNvPr>
          <p:cNvSpPr>
            <a:spLocks noGrp="1"/>
          </p:cNvSpPr>
          <p:nvPr>
            <p:ph type="ftr" sz="quarter" idx="11"/>
          </p:nvPr>
        </p:nvSpPr>
        <p:spPr>
          <a:xfrm>
            <a:off x="2411896" y="6356350"/>
            <a:ext cx="7659756" cy="365125"/>
          </a:xfrm>
        </p:spPr>
        <p:txBody>
          <a:bodyPr/>
          <a:lstStyle/>
          <a:p>
            <a:r>
              <a:rPr lang="it-IT"/>
              <a:t>Dott. Paolo Longoni - ottobre 2022</a:t>
            </a:r>
            <a:endParaRPr lang="it-IT" dirty="0"/>
          </a:p>
        </p:txBody>
      </p:sp>
      <p:sp>
        <p:nvSpPr>
          <p:cNvPr id="6" name="Freccia in giù 5">
            <a:extLst>
              <a:ext uri="{FF2B5EF4-FFF2-40B4-BE49-F238E27FC236}">
                <a16:creationId xmlns:a16="http://schemas.microsoft.com/office/drawing/2014/main" id="{D379B97C-239E-4643-84AF-DC1FA3E48641}"/>
              </a:ext>
            </a:extLst>
          </p:cNvPr>
          <p:cNvSpPr/>
          <p:nvPr/>
        </p:nvSpPr>
        <p:spPr>
          <a:xfrm>
            <a:off x="5771321" y="3309730"/>
            <a:ext cx="649357" cy="2385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numero diapositiva 6">
            <a:extLst>
              <a:ext uri="{FF2B5EF4-FFF2-40B4-BE49-F238E27FC236}">
                <a16:creationId xmlns:a16="http://schemas.microsoft.com/office/drawing/2014/main" id="{E4DF2D2E-E6DF-A541-8966-13B14FA1CF0C}"/>
              </a:ext>
            </a:extLst>
          </p:cNvPr>
          <p:cNvSpPr>
            <a:spLocks noGrp="1"/>
          </p:cNvSpPr>
          <p:nvPr>
            <p:ph type="sldNum" sz="quarter" idx="12"/>
          </p:nvPr>
        </p:nvSpPr>
        <p:spPr/>
        <p:txBody>
          <a:bodyPr/>
          <a:lstStyle/>
          <a:p>
            <a:fld id="{E194C5CC-14D7-4FCA-82BC-DC6279434BD9}" type="slidenum">
              <a:rPr lang="it-IT" smtClean="0"/>
              <a:t>17</a:t>
            </a:fld>
            <a:endParaRPr lang="it-IT"/>
          </a:p>
        </p:txBody>
      </p:sp>
    </p:spTree>
    <p:extLst>
      <p:ext uri="{BB962C8B-B14F-4D97-AF65-F5344CB8AC3E}">
        <p14:creationId xmlns:p14="http://schemas.microsoft.com/office/powerpoint/2010/main" val="340401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B41168-9525-4D6F-B3E6-218ABD32204A}"/>
              </a:ext>
            </a:extLst>
          </p:cNvPr>
          <p:cNvSpPr>
            <a:spLocks noGrp="1"/>
          </p:cNvSpPr>
          <p:nvPr>
            <p:ph type="title"/>
          </p:nvPr>
        </p:nvSpPr>
        <p:spPr>
          <a:xfrm>
            <a:off x="838200" y="365125"/>
            <a:ext cx="10515600" cy="536023"/>
          </a:xfrm>
        </p:spPr>
        <p:txBody>
          <a:bodyPr/>
          <a:lstStyle/>
          <a:p>
            <a:r>
              <a:rPr lang="it-IT" sz="2200" b="1" i="1" dirty="0">
                <a:solidFill>
                  <a:srgbClr val="000099"/>
                </a:solidFill>
                <a:latin typeface="Bookman Old Style" panose="02050604050505020204" pitchFamily="18" charset="0"/>
              </a:rPr>
              <a:t>Andamento dei dissesti</a:t>
            </a:r>
            <a:endParaRPr lang="it-IT" dirty="0"/>
          </a:p>
        </p:txBody>
      </p:sp>
      <p:pic>
        <p:nvPicPr>
          <p:cNvPr id="6" name="Segnaposto contenuto 5">
            <a:extLst>
              <a:ext uri="{FF2B5EF4-FFF2-40B4-BE49-F238E27FC236}">
                <a16:creationId xmlns:a16="http://schemas.microsoft.com/office/drawing/2014/main" id="{BE4B6FAF-1932-4037-8386-077AEA73E564}"/>
              </a:ext>
            </a:extLst>
          </p:cNvPr>
          <p:cNvPicPr>
            <a:picLocks noGrp="1" noChangeAspect="1"/>
          </p:cNvPicPr>
          <p:nvPr>
            <p:ph idx="1"/>
          </p:nvPr>
        </p:nvPicPr>
        <p:blipFill>
          <a:blip r:embed="rId2"/>
          <a:stretch>
            <a:fillRect/>
          </a:stretch>
        </p:blipFill>
        <p:spPr>
          <a:xfrm>
            <a:off x="838200" y="1073426"/>
            <a:ext cx="10515600" cy="5049079"/>
          </a:xfrm>
          <a:prstGeom prst="rect">
            <a:avLst/>
          </a:prstGeom>
        </p:spPr>
      </p:pic>
      <p:sp>
        <p:nvSpPr>
          <p:cNvPr id="5" name="Segnaposto piè di pagina 4">
            <a:extLst>
              <a:ext uri="{FF2B5EF4-FFF2-40B4-BE49-F238E27FC236}">
                <a16:creationId xmlns:a16="http://schemas.microsoft.com/office/drawing/2014/main" id="{3F543C24-F6EA-4767-AE55-D329FC4105FC}"/>
              </a:ext>
            </a:extLst>
          </p:cNvPr>
          <p:cNvSpPr>
            <a:spLocks noGrp="1"/>
          </p:cNvSpPr>
          <p:nvPr>
            <p:ph type="ftr" sz="quarter" idx="11"/>
          </p:nvPr>
        </p:nvSpPr>
        <p:spPr>
          <a:xfrm>
            <a:off x="2610677" y="6356350"/>
            <a:ext cx="7646505" cy="365125"/>
          </a:xfrm>
        </p:spPr>
        <p:txBody>
          <a:bodyPr/>
          <a:lstStyle/>
          <a:p>
            <a:r>
              <a:rPr lang="it-IT"/>
              <a:t>Dott. Paolo Longoni - ottobre 2022</a:t>
            </a:r>
            <a:endParaRPr lang="it-IT" dirty="0"/>
          </a:p>
        </p:txBody>
      </p:sp>
      <p:sp>
        <p:nvSpPr>
          <p:cNvPr id="4" name="Segnaposto numero diapositiva 3">
            <a:extLst>
              <a:ext uri="{FF2B5EF4-FFF2-40B4-BE49-F238E27FC236}">
                <a16:creationId xmlns:a16="http://schemas.microsoft.com/office/drawing/2014/main" id="{FD879255-0834-8043-BC0C-497E712E93E2}"/>
              </a:ext>
            </a:extLst>
          </p:cNvPr>
          <p:cNvSpPr>
            <a:spLocks noGrp="1"/>
          </p:cNvSpPr>
          <p:nvPr>
            <p:ph type="sldNum" sz="quarter" idx="12"/>
          </p:nvPr>
        </p:nvSpPr>
        <p:spPr/>
        <p:txBody>
          <a:bodyPr/>
          <a:lstStyle/>
          <a:p>
            <a:fld id="{E194C5CC-14D7-4FCA-82BC-DC6279434BD9}" type="slidenum">
              <a:rPr lang="it-IT" smtClean="0"/>
              <a:t>18</a:t>
            </a:fld>
            <a:endParaRPr lang="it-IT"/>
          </a:p>
        </p:txBody>
      </p:sp>
    </p:spTree>
    <p:extLst>
      <p:ext uri="{BB962C8B-B14F-4D97-AF65-F5344CB8AC3E}">
        <p14:creationId xmlns:p14="http://schemas.microsoft.com/office/powerpoint/2010/main" val="1773412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F7FE6F-A47D-4C90-A082-01090124CB03}"/>
              </a:ext>
            </a:extLst>
          </p:cNvPr>
          <p:cNvSpPr>
            <a:spLocks noGrp="1"/>
          </p:cNvSpPr>
          <p:nvPr>
            <p:ph type="title"/>
          </p:nvPr>
        </p:nvSpPr>
        <p:spPr>
          <a:xfrm>
            <a:off x="838200" y="365126"/>
            <a:ext cx="10515600" cy="509518"/>
          </a:xfrm>
        </p:spPr>
        <p:txBody>
          <a:bodyPr/>
          <a:lstStyle/>
          <a:p>
            <a:r>
              <a:rPr lang="it-IT" sz="2200" b="1" i="1" dirty="0">
                <a:solidFill>
                  <a:srgbClr val="000099"/>
                </a:solidFill>
                <a:latin typeface="Bookman Old Style" panose="02050604050505020204" pitchFamily="18" charset="0"/>
              </a:rPr>
              <a:t>Andamento dei dissesti</a:t>
            </a:r>
            <a:endParaRPr lang="it-IT" dirty="0"/>
          </a:p>
        </p:txBody>
      </p:sp>
      <p:sp>
        <p:nvSpPr>
          <p:cNvPr id="5" name="Segnaposto piè di pagina 4">
            <a:extLst>
              <a:ext uri="{FF2B5EF4-FFF2-40B4-BE49-F238E27FC236}">
                <a16:creationId xmlns:a16="http://schemas.microsoft.com/office/drawing/2014/main" id="{E33367B9-D5E1-422F-851F-CF743BA3C22F}"/>
              </a:ext>
            </a:extLst>
          </p:cNvPr>
          <p:cNvSpPr>
            <a:spLocks noGrp="1"/>
          </p:cNvSpPr>
          <p:nvPr>
            <p:ph type="ftr" sz="quarter" idx="11"/>
          </p:nvPr>
        </p:nvSpPr>
        <p:spPr>
          <a:xfrm>
            <a:off x="2425148" y="6356350"/>
            <a:ext cx="7792278" cy="365125"/>
          </a:xfrm>
        </p:spPr>
        <p:txBody>
          <a:bodyPr/>
          <a:lstStyle/>
          <a:p>
            <a:r>
              <a:rPr lang="it-IT"/>
              <a:t>Dott. Paolo Longoni - ottobre 2022</a:t>
            </a:r>
            <a:endParaRPr lang="it-IT" dirty="0"/>
          </a:p>
        </p:txBody>
      </p:sp>
      <p:sp>
        <p:nvSpPr>
          <p:cNvPr id="8" name="Segnaposto contenuto 7">
            <a:extLst>
              <a:ext uri="{FF2B5EF4-FFF2-40B4-BE49-F238E27FC236}">
                <a16:creationId xmlns:a16="http://schemas.microsoft.com/office/drawing/2014/main" id="{89EEE6E2-E3EC-4972-B505-C84F68FBA0FF}"/>
              </a:ext>
            </a:extLst>
          </p:cNvPr>
          <p:cNvSpPr>
            <a:spLocks noGrp="1"/>
          </p:cNvSpPr>
          <p:nvPr>
            <p:ph idx="1"/>
          </p:nvPr>
        </p:nvSpPr>
        <p:spPr>
          <a:xfrm>
            <a:off x="745434" y="874644"/>
            <a:ext cx="10515600" cy="4493937"/>
          </a:xfrm>
        </p:spPr>
        <p:txBody>
          <a:bodyPr>
            <a:normAutofit fontScale="92500" lnSpcReduction="20000"/>
          </a:bodyPr>
          <a:lstStyle/>
          <a:p>
            <a:pPr marL="0" indent="0" algn="just">
              <a:buNone/>
            </a:pPr>
            <a:r>
              <a:rPr lang="it-IT" sz="1800" dirty="0">
                <a:latin typeface="Bookman Old Style" panose="02050604050505020204" pitchFamily="18" charset="0"/>
              </a:rPr>
              <a:t>È interessante rilevare come i numeri degli enti in dissesto siano rilevanti nei primi anni dalla nascita dell’istituto giuridico.</a:t>
            </a: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buNone/>
            </a:pPr>
            <a:r>
              <a:rPr lang="it-IT" sz="1800" b="1" dirty="0">
                <a:solidFill>
                  <a:srgbClr val="C00000"/>
                </a:solidFill>
                <a:latin typeface="Bookman Old Style" panose="02050604050505020204" pitchFamily="18" charset="0"/>
              </a:rPr>
              <a:t>Fino al 2001  il deficit veniva coperto da mutuo finanziato a livello statale</a:t>
            </a:r>
          </a:p>
          <a:p>
            <a:pPr marL="0" indent="0" algn="just">
              <a:buNone/>
            </a:pPr>
            <a:r>
              <a:rPr lang="it-IT" sz="1800" dirty="0">
                <a:latin typeface="Bookman Old Style" panose="02050604050505020204" pitchFamily="18" charset="0"/>
              </a:rPr>
              <a:t>                                                       </a:t>
            </a:r>
          </a:p>
          <a:p>
            <a:pPr marL="0" indent="0" algn="just">
              <a:buNone/>
            </a:pPr>
            <a:endParaRPr lang="it-IT" sz="1800" dirty="0">
              <a:latin typeface="Bookman Old Style" panose="02050604050505020204" pitchFamily="18" charset="0"/>
            </a:endParaRPr>
          </a:p>
        </p:txBody>
      </p:sp>
      <p:pic>
        <p:nvPicPr>
          <p:cNvPr id="9" name="Immagine 8">
            <a:extLst>
              <a:ext uri="{FF2B5EF4-FFF2-40B4-BE49-F238E27FC236}">
                <a16:creationId xmlns:a16="http://schemas.microsoft.com/office/drawing/2014/main" id="{8380C3A7-6C05-44CE-A90D-79A0E726578D}"/>
              </a:ext>
            </a:extLst>
          </p:cNvPr>
          <p:cNvPicPr>
            <a:picLocks noChangeAspect="1"/>
          </p:cNvPicPr>
          <p:nvPr/>
        </p:nvPicPr>
        <p:blipFill>
          <a:blip r:embed="rId2"/>
          <a:stretch>
            <a:fillRect/>
          </a:stretch>
        </p:blipFill>
        <p:spPr>
          <a:xfrm>
            <a:off x="838200" y="2426948"/>
            <a:ext cx="1408298" cy="1261981"/>
          </a:xfrm>
          <a:prstGeom prst="rect">
            <a:avLst/>
          </a:prstGeom>
        </p:spPr>
      </p:pic>
      <p:pic>
        <p:nvPicPr>
          <p:cNvPr id="10" name="Immagine 9">
            <a:extLst>
              <a:ext uri="{FF2B5EF4-FFF2-40B4-BE49-F238E27FC236}">
                <a16:creationId xmlns:a16="http://schemas.microsoft.com/office/drawing/2014/main" id="{17431964-56C8-4B4C-B11C-9C3F1C39B4B3}"/>
              </a:ext>
            </a:extLst>
          </p:cNvPr>
          <p:cNvPicPr>
            <a:picLocks noChangeAspect="1"/>
          </p:cNvPicPr>
          <p:nvPr/>
        </p:nvPicPr>
        <p:blipFill>
          <a:blip r:embed="rId3"/>
          <a:stretch>
            <a:fillRect/>
          </a:stretch>
        </p:blipFill>
        <p:spPr>
          <a:xfrm>
            <a:off x="5844979" y="2027624"/>
            <a:ext cx="4915785" cy="2060627"/>
          </a:xfrm>
          <a:prstGeom prst="rect">
            <a:avLst/>
          </a:prstGeom>
        </p:spPr>
      </p:pic>
      <p:cxnSp>
        <p:nvCxnSpPr>
          <p:cNvPr id="12" name="Connettore 2 11">
            <a:extLst>
              <a:ext uri="{FF2B5EF4-FFF2-40B4-BE49-F238E27FC236}">
                <a16:creationId xmlns:a16="http://schemas.microsoft.com/office/drawing/2014/main" id="{3FFB3F18-DD1B-497A-BF95-44CDB6B745A7}"/>
              </a:ext>
            </a:extLst>
          </p:cNvPr>
          <p:cNvCxnSpPr/>
          <p:nvPr/>
        </p:nvCxnSpPr>
        <p:spPr>
          <a:xfrm>
            <a:off x="2769704" y="3057938"/>
            <a:ext cx="17757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70561C0D-FDE2-3541-A3F6-9B92992FC764}"/>
              </a:ext>
            </a:extLst>
          </p:cNvPr>
          <p:cNvSpPr>
            <a:spLocks noGrp="1"/>
          </p:cNvSpPr>
          <p:nvPr>
            <p:ph type="sldNum" sz="quarter" idx="12"/>
          </p:nvPr>
        </p:nvSpPr>
        <p:spPr/>
        <p:txBody>
          <a:bodyPr/>
          <a:lstStyle/>
          <a:p>
            <a:fld id="{E194C5CC-14D7-4FCA-82BC-DC6279434BD9}" type="slidenum">
              <a:rPr lang="it-IT" smtClean="0"/>
              <a:t>19</a:t>
            </a:fld>
            <a:endParaRPr lang="it-IT"/>
          </a:p>
        </p:txBody>
      </p:sp>
    </p:spTree>
    <p:extLst>
      <p:ext uri="{BB962C8B-B14F-4D97-AF65-F5344CB8AC3E}">
        <p14:creationId xmlns:p14="http://schemas.microsoft.com/office/powerpoint/2010/main" val="33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2EDB221-4178-48F8-B4E1-6AF86D4CFC51}"/>
              </a:ext>
            </a:extLst>
          </p:cNvPr>
          <p:cNvSpPr>
            <a:spLocks noGrp="1"/>
          </p:cNvSpPr>
          <p:nvPr>
            <p:ph idx="1"/>
          </p:nvPr>
        </p:nvSpPr>
        <p:spPr>
          <a:xfrm>
            <a:off x="838200" y="1839913"/>
            <a:ext cx="10515600" cy="4351338"/>
          </a:xfrm>
        </p:spPr>
        <p:txBody>
          <a:bodyPr/>
          <a:lstStyle/>
          <a:p>
            <a:pPr marL="0" lvl="0" indent="0" algn="ctr">
              <a:buNone/>
            </a:pPr>
            <a:endParaRPr lang="it-IT" b="1" dirty="0">
              <a:solidFill>
                <a:srgbClr val="0070C0"/>
              </a:solidFill>
              <a:latin typeface="Bookman Old Style" panose="02050604050505020204" pitchFamily="18" charset="0"/>
            </a:endParaRPr>
          </a:p>
          <a:p>
            <a:pPr marL="0" lvl="0" indent="0" algn="ctr">
              <a:buNone/>
            </a:pPr>
            <a:endParaRPr lang="it-IT" b="1" dirty="0">
              <a:solidFill>
                <a:srgbClr val="0070C0"/>
              </a:solidFill>
              <a:latin typeface="Bookman Old Style" panose="02050604050505020204" pitchFamily="18" charset="0"/>
            </a:endParaRPr>
          </a:p>
          <a:p>
            <a:pPr marL="0" lvl="0" indent="0" algn="ctr">
              <a:buNone/>
            </a:pPr>
            <a:endParaRPr lang="it-IT" b="1" dirty="0">
              <a:solidFill>
                <a:srgbClr val="0070C0"/>
              </a:solidFill>
              <a:latin typeface="Bookman Old Style" panose="02050604050505020204" pitchFamily="18" charset="0"/>
            </a:endParaRPr>
          </a:p>
          <a:p>
            <a:pPr marL="0" lvl="0" indent="0" algn="ctr">
              <a:buNone/>
            </a:pPr>
            <a:r>
              <a:rPr lang="it-IT" b="1" dirty="0">
                <a:solidFill>
                  <a:srgbClr val="0070C0"/>
                </a:solidFill>
                <a:latin typeface="Bookman Old Style" panose="02050604050505020204" pitchFamily="18" charset="0"/>
              </a:rPr>
              <a:t>LE CRITICITA’ FINANZIARIE </a:t>
            </a:r>
            <a:endParaRPr lang="it-IT" dirty="0"/>
          </a:p>
        </p:txBody>
      </p:sp>
      <p:sp>
        <p:nvSpPr>
          <p:cNvPr id="5" name="Segnaposto piè di pagina 4">
            <a:extLst>
              <a:ext uri="{FF2B5EF4-FFF2-40B4-BE49-F238E27FC236}">
                <a16:creationId xmlns:a16="http://schemas.microsoft.com/office/drawing/2014/main" id="{2F701A98-8CCD-4E31-A5ED-7BF462CE7737}"/>
              </a:ext>
            </a:extLst>
          </p:cNvPr>
          <p:cNvSpPr>
            <a:spLocks noGrp="1"/>
          </p:cNvSpPr>
          <p:nvPr>
            <p:ph type="ftr" sz="quarter" idx="11"/>
          </p:nvPr>
        </p:nvSpPr>
        <p:spPr>
          <a:xfrm>
            <a:off x="3471863" y="6356350"/>
            <a:ext cx="5815011"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38049F34-7BE0-7F43-99E1-2938CFAFF9DA}"/>
              </a:ext>
            </a:extLst>
          </p:cNvPr>
          <p:cNvSpPr>
            <a:spLocks noGrp="1"/>
          </p:cNvSpPr>
          <p:nvPr>
            <p:ph type="sldNum" sz="quarter" idx="12"/>
          </p:nvPr>
        </p:nvSpPr>
        <p:spPr/>
        <p:txBody>
          <a:bodyPr/>
          <a:lstStyle/>
          <a:p>
            <a:fld id="{E194C5CC-14D7-4FCA-82BC-DC6279434BD9}" type="slidenum">
              <a:rPr lang="it-IT" smtClean="0"/>
              <a:t>2</a:t>
            </a:fld>
            <a:endParaRPr lang="it-IT"/>
          </a:p>
        </p:txBody>
      </p:sp>
    </p:spTree>
    <p:extLst>
      <p:ext uri="{BB962C8B-B14F-4D97-AF65-F5344CB8AC3E}">
        <p14:creationId xmlns:p14="http://schemas.microsoft.com/office/powerpoint/2010/main" val="291265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01E985-C1BB-4366-83CA-47B9F2E64CE2}"/>
              </a:ext>
            </a:extLst>
          </p:cNvPr>
          <p:cNvSpPr>
            <a:spLocks noGrp="1"/>
          </p:cNvSpPr>
          <p:nvPr>
            <p:ph type="title"/>
          </p:nvPr>
        </p:nvSpPr>
        <p:spPr>
          <a:xfrm>
            <a:off x="838200" y="365126"/>
            <a:ext cx="10515600" cy="602284"/>
          </a:xfrm>
        </p:spPr>
        <p:txBody>
          <a:bodyPr/>
          <a:lstStyle/>
          <a:p>
            <a:r>
              <a:rPr lang="it-IT" sz="2200" b="1" i="1" dirty="0">
                <a:solidFill>
                  <a:srgbClr val="000099"/>
                </a:solidFill>
                <a:latin typeface="Bookman Old Style" panose="02050604050505020204" pitchFamily="18" charset="0"/>
              </a:rPr>
              <a:t>Andamento dei dissesti</a:t>
            </a:r>
            <a:endParaRPr lang="it-IT" dirty="0"/>
          </a:p>
        </p:txBody>
      </p:sp>
      <p:pic>
        <p:nvPicPr>
          <p:cNvPr id="6" name="Segnaposto contenuto 5">
            <a:extLst>
              <a:ext uri="{FF2B5EF4-FFF2-40B4-BE49-F238E27FC236}">
                <a16:creationId xmlns:a16="http://schemas.microsoft.com/office/drawing/2014/main" id="{167AE059-214F-4FCC-87F1-746573C550BF}"/>
              </a:ext>
            </a:extLst>
          </p:cNvPr>
          <p:cNvPicPr>
            <a:picLocks noGrp="1" noChangeAspect="1"/>
          </p:cNvPicPr>
          <p:nvPr>
            <p:ph idx="1"/>
          </p:nvPr>
        </p:nvPicPr>
        <p:blipFill>
          <a:blip r:embed="rId2"/>
          <a:stretch>
            <a:fillRect/>
          </a:stretch>
        </p:blipFill>
        <p:spPr>
          <a:xfrm>
            <a:off x="838200" y="768626"/>
            <a:ext cx="10515600" cy="5381833"/>
          </a:xfrm>
          <a:prstGeom prst="rect">
            <a:avLst/>
          </a:prstGeom>
        </p:spPr>
      </p:pic>
      <p:sp>
        <p:nvSpPr>
          <p:cNvPr id="5" name="Segnaposto piè di pagina 4">
            <a:extLst>
              <a:ext uri="{FF2B5EF4-FFF2-40B4-BE49-F238E27FC236}">
                <a16:creationId xmlns:a16="http://schemas.microsoft.com/office/drawing/2014/main" id="{BD0148B1-FFAE-45D2-84F0-A1A7EE3B494A}"/>
              </a:ext>
            </a:extLst>
          </p:cNvPr>
          <p:cNvSpPr>
            <a:spLocks noGrp="1"/>
          </p:cNvSpPr>
          <p:nvPr>
            <p:ph type="ftr" sz="quarter" idx="11"/>
          </p:nvPr>
        </p:nvSpPr>
        <p:spPr>
          <a:xfrm>
            <a:off x="2610677" y="6356350"/>
            <a:ext cx="7368209" cy="365125"/>
          </a:xfrm>
        </p:spPr>
        <p:txBody>
          <a:bodyPr/>
          <a:lstStyle/>
          <a:p>
            <a:r>
              <a:rPr lang="it-IT"/>
              <a:t>Dott. Paolo Longoni - ottobre 2022</a:t>
            </a:r>
            <a:endParaRPr lang="it-IT" dirty="0"/>
          </a:p>
        </p:txBody>
      </p:sp>
      <p:sp>
        <p:nvSpPr>
          <p:cNvPr id="4" name="Segnaposto numero diapositiva 3">
            <a:extLst>
              <a:ext uri="{FF2B5EF4-FFF2-40B4-BE49-F238E27FC236}">
                <a16:creationId xmlns:a16="http://schemas.microsoft.com/office/drawing/2014/main" id="{99AA594E-1715-544E-AB03-BC979C353370}"/>
              </a:ext>
            </a:extLst>
          </p:cNvPr>
          <p:cNvSpPr>
            <a:spLocks noGrp="1"/>
          </p:cNvSpPr>
          <p:nvPr>
            <p:ph type="sldNum" sz="quarter" idx="12"/>
          </p:nvPr>
        </p:nvSpPr>
        <p:spPr/>
        <p:txBody>
          <a:bodyPr/>
          <a:lstStyle/>
          <a:p>
            <a:fld id="{E194C5CC-14D7-4FCA-82BC-DC6279434BD9}" type="slidenum">
              <a:rPr lang="it-IT" smtClean="0"/>
              <a:t>20</a:t>
            </a:fld>
            <a:endParaRPr lang="it-IT"/>
          </a:p>
        </p:txBody>
      </p:sp>
    </p:spTree>
    <p:extLst>
      <p:ext uri="{BB962C8B-B14F-4D97-AF65-F5344CB8AC3E}">
        <p14:creationId xmlns:p14="http://schemas.microsoft.com/office/powerpoint/2010/main" val="1994318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4BB3C2-0F28-4536-98E3-1ED4A6AE5D69}"/>
              </a:ext>
            </a:extLst>
          </p:cNvPr>
          <p:cNvSpPr>
            <a:spLocks noGrp="1"/>
          </p:cNvSpPr>
          <p:nvPr>
            <p:ph type="title"/>
          </p:nvPr>
        </p:nvSpPr>
        <p:spPr>
          <a:xfrm>
            <a:off x="838200" y="365126"/>
            <a:ext cx="10515600" cy="456510"/>
          </a:xfrm>
        </p:spPr>
        <p:txBody>
          <a:bodyPr/>
          <a:lstStyle/>
          <a:p>
            <a:r>
              <a:rPr lang="it-IT" sz="2200" b="1" i="1" dirty="0">
                <a:solidFill>
                  <a:srgbClr val="000099"/>
                </a:solidFill>
                <a:latin typeface="Bookman Old Style" panose="02050604050505020204" pitchFamily="18" charset="0"/>
              </a:rPr>
              <a:t>Andamento dei ricorsi al PRFP</a:t>
            </a:r>
            <a:endParaRPr lang="it-IT" dirty="0"/>
          </a:p>
        </p:txBody>
      </p:sp>
      <p:sp>
        <p:nvSpPr>
          <p:cNvPr id="3" name="Segnaposto contenuto 2">
            <a:extLst>
              <a:ext uri="{FF2B5EF4-FFF2-40B4-BE49-F238E27FC236}">
                <a16:creationId xmlns:a16="http://schemas.microsoft.com/office/drawing/2014/main" id="{794AE1E4-D107-4DBA-B067-1A4E024D78CE}"/>
              </a:ext>
            </a:extLst>
          </p:cNvPr>
          <p:cNvSpPr>
            <a:spLocks noGrp="1"/>
          </p:cNvSpPr>
          <p:nvPr>
            <p:ph idx="1"/>
          </p:nvPr>
        </p:nvSpPr>
        <p:spPr>
          <a:xfrm>
            <a:off x="838200" y="821636"/>
            <a:ext cx="10515600" cy="5355327"/>
          </a:xfrm>
        </p:spPr>
        <p:txBody>
          <a:bodyPr>
            <a:normAutofit/>
          </a:bodyPr>
          <a:lstStyle/>
          <a:p>
            <a:pPr marL="0" indent="0" algn="just">
              <a:buNone/>
            </a:pPr>
            <a:r>
              <a:rPr lang="it-IT" sz="1800" dirty="0">
                <a:latin typeface="Bookman Old Style" panose="02050604050505020204" pitchFamily="18" charset="0"/>
              </a:rPr>
              <a:t>Di più recente introduzione, la procedura di riequilibrio finanziario pluriennale (decreto legge n. 174 del 2012) che mostra, al contrario, un andamento sostanzialmente stabile negli anni oggetto di analisi.</a:t>
            </a: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1CDE4952-569B-4BF9-AAAB-38CAA179A7DB}"/>
              </a:ext>
            </a:extLst>
          </p:cNvPr>
          <p:cNvSpPr>
            <a:spLocks noGrp="1"/>
          </p:cNvSpPr>
          <p:nvPr>
            <p:ph type="ftr" sz="quarter" idx="11"/>
          </p:nvPr>
        </p:nvSpPr>
        <p:spPr>
          <a:xfrm>
            <a:off x="2345635" y="6356350"/>
            <a:ext cx="7527235" cy="365125"/>
          </a:xfrm>
        </p:spPr>
        <p:txBody>
          <a:bodyPr/>
          <a:lstStyle/>
          <a:p>
            <a:r>
              <a:rPr lang="it-IT"/>
              <a:t>Dott. Paolo Longoni - ottobre 2022</a:t>
            </a:r>
            <a:endParaRPr lang="it-IT" dirty="0"/>
          </a:p>
        </p:txBody>
      </p:sp>
      <p:pic>
        <p:nvPicPr>
          <p:cNvPr id="6" name="Immagine 5">
            <a:extLst>
              <a:ext uri="{FF2B5EF4-FFF2-40B4-BE49-F238E27FC236}">
                <a16:creationId xmlns:a16="http://schemas.microsoft.com/office/drawing/2014/main" id="{84B57E78-12F6-4A1E-BC7A-AF7259904E31}"/>
              </a:ext>
            </a:extLst>
          </p:cNvPr>
          <p:cNvPicPr>
            <a:picLocks noChangeAspect="1"/>
          </p:cNvPicPr>
          <p:nvPr/>
        </p:nvPicPr>
        <p:blipFill>
          <a:blip r:embed="rId2"/>
          <a:stretch>
            <a:fillRect/>
          </a:stretch>
        </p:blipFill>
        <p:spPr>
          <a:xfrm>
            <a:off x="838200" y="1709532"/>
            <a:ext cx="10515600" cy="4440928"/>
          </a:xfrm>
          <a:prstGeom prst="rect">
            <a:avLst/>
          </a:prstGeom>
        </p:spPr>
      </p:pic>
      <p:sp>
        <p:nvSpPr>
          <p:cNvPr id="7" name="Segnaposto numero diapositiva 6">
            <a:extLst>
              <a:ext uri="{FF2B5EF4-FFF2-40B4-BE49-F238E27FC236}">
                <a16:creationId xmlns:a16="http://schemas.microsoft.com/office/drawing/2014/main" id="{8BB8B1B3-EB89-3446-95DE-F476F1CBB781}"/>
              </a:ext>
            </a:extLst>
          </p:cNvPr>
          <p:cNvSpPr>
            <a:spLocks noGrp="1"/>
          </p:cNvSpPr>
          <p:nvPr>
            <p:ph type="sldNum" sz="quarter" idx="12"/>
          </p:nvPr>
        </p:nvSpPr>
        <p:spPr/>
        <p:txBody>
          <a:bodyPr/>
          <a:lstStyle/>
          <a:p>
            <a:fld id="{E194C5CC-14D7-4FCA-82BC-DC6279434BD9}" type="slidenum">
              <a:rPr lang="it-IT" smtClean="0"/>
              <a:t>21</a:t>
            </a:fld>
            <a:endParaRPr lang="it-IT"/>
          </a:p>
        </p:txBody>
      </p:sp>
    </p:spTree>
    <p:extLst>
      <p:ext uri="{BB962C8B-B14F-4D97-AF65-F5344CB8AC3E}">
        <p14:creationId xmlns:p14="http://schemas.microsoft.com/office/powerpoint/2010/main" val="1579494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70C84AD-778B-49A3-9F2B-3C7C32D81A06}"/>
              </a:ext>
            </a:extLst>
          </p:cNvPr>
          <p:cNvSpPr>
            <a:spLocks noGrp="1"/>
          </p:cNvSpPr>
          <p:nvPr>
            <p:ph idx="1"/>
          </p:nvPr>
        </p:nvSpPr>
        <p:spPr/>
        <p:txBody>
          <a:bodyPr/>
          <a:lstStyle/>
          <a:p>
            <a:pPr marL="0" indent="0">
              <a:buNone/>
            </a:pPr>
            <a:endParaRPr lang="it-IT" dirty="0"/>
          </a:p>
          <a:p>
            <a:pPr marL="0" indent="0">
              <a:buNone/>
            </a:pPr>
            <a:endParaRPr lang="it-IT" dirty="0"/>
          </a:p>
          <a:p>
            <a:pPr marL="0" indent="0">
              <a:buNone/>
            </a:pPr>
            <a:endParaRPr lang="it-IT" dirty="0"/>
          </a:p>
          <a:p>
            <a:pPr marL="0" indent="0" algn="ctr">
              <a:buNone/>
            </a:pPr>
            <a:r>
              <a:rPr lang="it-IT" dirty="0">
                <a:solidFill>
                  <a:srgbClr val="000099"/>
                </a:solidFill>
                <a:latin typeface="Bookman Old Style" panose="02050604050505020204" pitchFamily="18" charset="0"/>
              </a:rPr>
              <a:t>LE CAUSE DELLA CRITICITA’ DEGLI ENTI LOCALI</a:t>
            </a:r>
          </a:p>
        </p:txBody>
      </p:sp>
      <p:sp>
        <p:nvSpPr>
          <p:cNvPr id="5" name="Segnaposto piè di pagina 4">
            <a:extLst>
              <a:ext uri="{FF2B5EF4-FFF2-40B4-BE49-F238E27FC236}">
                <a16:creationId xmlns:a16="http://schemas.microsoft.com/office/drawing/2014/main" id="{0D24A927-0D6A-4B40-ADC2-F2D7ACB57163}"/>
              </a:ext>
            </a:extLst>
          </p:cNvPr>
          <p:cNvSpPr>
            <a:spLocks noGrp="1"/>
          </p:cNvSpPr>
          <p:nvPr>
            <p:ph type="ftr" sz="quarter" idx="11"/>
          </p:nvPr>
        </p:nvSpPr>
        <p:spPr>
          <a:xfrm>
            <a:off x="2438400" y="6356350"/>
            <a:ext cx="7938052"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A1143DCC-9382-C540-ABE5-4FB9ADB86394}"/>
              </a:ext>
            </a:extLst>
          </p:cNvPr>
          <p:cNvSpPr>
            <a:spLocks noGrp="1"/>
          </p:cNvSpPr>
          <p:nvPr>
            <p:ph type="sldNum" sz="quarter" idx="12"/>
          </p:nvPr>
        </p:nvSpPr>
        <p:spPr/>
        <p:txBody>
          <a:bodyPr/>
          <a:lstStyle/>
          <a:p>
            <a:fld id="{E194C5CC-14D7-4FCA-82BC-DC6279434BD9}" type="slidenum">
              <a:rPr lang="it-IT" smtClean="0"/>
              <a:t>22</a:t>
            </a:fld>
            <a:endParaRPr lang="it-IT"/>
          </a:p>
        </p:txBody>
      </p:sp>
    </p:spTree>
    <p:extLst>
      <p:ext uri="{BB962C8B-B14F-4D97-AF65-F5344CB8AC3E}">
        <p14:creationId xmlns:p14="http://schemas.microsoft.com/office/powerpoint/2010/main" val="1454190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03C98B-C2AF-47F8-B098-225F0A5FA9A1}"/>
              </a:ext>
            </a:extLst>
          </p:cNvPr>
          <p:cNvSpPr>
            <a:spLocks noGrp="1"/>
          </p:cNvSpPr>
          <p:nvPr>
            <p:ph type="title"/>
          </p:nvPr>
        </p:nvSpPr>
        <p:spPr>
          <a:xfrm>
            <a:off x="838200" y="365125"/>
            <a:ext cx="10515600" cy="562527"/>
          </a:xfrm>
        </p:spPr>
        <p:txBody>
          <a:bodyPr/>
          <a:lstStyle/>
          <a:p>
            <a:r>
              <a:rPr lang="it-IT" sz="2200" b="1" i="1" dirty="0">
                <a:solidFill>
                  <a:srgbClr val="000099"/>
                </a:solidFill>
                <a:latin typeface="Bookman Old Style" panose="02050604050505020204" pitchFamily="18" charset="0"/>
              </a:rPr>
              <a:t>Le cause degli squilibri finanziari</a:t>
            </a:r>
            <a:endParaRPr lang="it-IT" dirty="0"/>
          </a:p>
        </p:txBody>
      </p:sp>
      <p:sp>
        <p:nvSpPr>
          <p:cNvPr id="3" name="Segnaposto contenuto 2">
            <a:extLst>
              <a:ext uri="{FF2B5EF4-FFF2-40B4-BE49-F238E27FC236}">
                <a16:creationId xmlns:a16="http://schemas.microsoft.com/office/drawing/2014/main" id="{F9C25A20-B658-4C4E-B5ED-F619971B5F5A}"/>
              </a:ext>
            </a:extLst>
          </p:cNvPr>
          <p:cNvSpPr>
            <a:spLocks noGrp="1"/>
          </p:cNvSpPr>
          <p:nvPr>
            <p:ph idx="1"/>
          </p:nvPr>
        </p:nvSpPr>
        <p:spPr>
          <a:xfrm>
            <a:off x="838200" y="927651"/>
            <a:ext cx="10515600" cy="5428699"/>
          </a:xfrm>
        </p:spPr>
        <p:txBody>
          <a:bodyPr>
            <a:normAutofit fontScale="85000" lnSpcReduction="10000"/>
          </a:bodyPr>
          <a:lstStyle/>
          <a:p>
            <a:pPr marL="0" indent="0">
              <a:buNone/>
            </a:pPr>
            <a:r>
              <a:rPr lang="it-IT" sz="1800" dirty="0">
                <a:solidFill>
                  <a:srgbClr val="000000"/>
                </a:solidFill>
                <a:latin typeface="Bookman Old Style" panose="02050604050505020204" pitchFamily="18" charset="0"/>
              </a:rPr>
              <a:t>In linea generale, le criticità finanziarie alla base dello stato di </a:t>
            </a:r>
            <a:r>
              <a:rPr lang="it-IT" sz="1800" dirty="0" err="1">
                <a:solidFill>
                  <a:srgbClr val="000000"/>
                </a:solidFill>
                <a:latin typeface="Bookman Old Style" panose="02050604050505020204" pitchFamily="18" charset="0"/>
              </a:rPr>
              <a:t>d</a:t>
            </a:r>
            <a:r>
              <a:rPr lang="it-IT" sz="1800" i="1" dirty="0" err="1">
                <a:solidFill>
                  <a:srgbClr val="000000"/>
                </a:solidFill>
                <a:latin typeface="Bookman Old Style" panose="02050604050505020204" pitchFamily="18" charset="0"/>
              </a:rPr>
              <a:t>eficitarietà</a:t>
            </a:r>
            <a:r>
              <a:rPr lang="it-IT" sz="1800" dirty="0">
                <a:solidFill>
                  <a:srgbClr val="000000"/>
                </a:solidFill>
                <a:latin typeface="Bookman Old Style" panose="02050604050505020204" pitchFamily="18" charset="0"/>
              </a:rPr>
              <a:t> degli enti locali derivano da cause di natura interna ed esterna.</a:t>
            </a:r>
          </a:p>
          <a:p>
            <a:pPr marL="0" indent="0">
              <a:buNone/>
            </a:pPr>
            <a:r>
              <a:rPr lang="it-IT" sz="2400" b="1" dirty="0">
                <a:solidFill>
                  <a:srgbClr val="C00000"/>
                </a:solidFill>
                <a:latin typeface="Bookman Old Style" panose="02050604050505020204" pitchFamily="18" charset="0"/>
              </a:rPr>
              <a:t>Cause di natura INTERNA</a:t>
            </a:r>
            <a:r>
              <a:rPr lang="it-IT" sz="1800" b="1" dirty="0">
                <a:solidFill>
                  <a:srgbClr val="000000"/>
                </a:solidFill>
                <a:latin typeface="Bookman Old Style" panose="02050604050505020204" pitchFamily="18" charset="0"/>
              </a:rPr>
              <a:t>:</a:t>
            </a:r>
          </a:p>
          <a:p>
            <a:pPr marL="0" indent="0" algn="just">
              <a:buNone/>
            </a:pPr>
            <a:r>
              <a:rPr lang="it-IT" sz="1800" dirty="0">
                <a:solidFill>
                  <a:srgbClr val="FF0000"/>
                </a:solidFill>
                <a:latin typeface="Bookman Old Style" panose="02050604050505020204" pitchFamily="18" charset="0"/>
              </a:rPr>
              <a:t>Politiche di gestione orientate al breve periodo</a:t>
            </a:r>
            <a:r>
              <a:rPr lang="it-IT" sz="1800" dirty="0">
                <a:solidFill>
                  <a:srgbClr val="000000"/>
                </a:solidFill>
                <a:latin typeface="Bookman Old Style" panose="02050604050505020204" pitchFamily="18" charset="0"/>
              </a:rPr>
              <a:t>, </a:t>
            </a:r>
            <a:r>
              <a:rPr lang="it-IT" sz="1800" dirty="0">
                <a:solidFill>
                  <a:srgbClr val="FF0000"/>
                </a:solidFill>
                <a:latin typeface="Bookman Old Style" panose="02050604050505020204" pitchFamily="18" charset="0"/>
              </a:rPr>
              <a:t>impreparazione del personale</a:t>
            </a:r>
            <a:r>
              <a:rPr lang="it-IT" sz="1800" dirty="0">
                <a:solidFill>
                  <a:srgbClr val="000000"/>
                </a:solidFill>
                <a:latin typeface="Bookman Old Style" panose="02050604050505020204" pitchFamily="18" charset="0"/>
              </a:rPr>
              <a:t>, </a:t>
            </a:r>
            <a:r>
              <a:rPr lang="it-IT" sz="1800" dirty="0">
                <a:solidFill>
                  <a:srgbClr val="FF0000"/>
                </a:solidFill>
                <a:latin typeface="Bookman Old Style" panose="02050604050505020204" pitchFamily="18" charset="0"/>
              </a:rPr>
              <a:t>inefficienze organizzative</a:t>
            </a:r>
            <a:r>
              <a:rPr lang="it-IT" sz="1800" dirty="0">
                <a:solidFill>
                  <a:srgbClr val="000000"/>
                </a:solidFill>
                <a:latin typeface="Bookman Old Style" panose="02050604050505020204" pitchFamily="18" charset="0"/>
              </a:rPr>
              <a:t>, sbilanciamento </a:t>
            </a:r>
            <a:r>
              <a:rPr lang="it-IT" sz="1800" dirty="0">
                <a:solidFill>
                  <a:srgbClr val="FF0000"/>
                </a:solidFill>
                <a:latin typeface="Bookman Old Style" panose="02050604050505020204" pitchFamily="18" charset="0"/>
              </a:rPr>
              <a:t>dell’anticipazione di tesoreria</a:t>
            </a:r>
            <a:r>
              <a:rPr lang="it-IT" sz="1800" dirty="0">
                <a:solidFill>
                  <a:srgbClr val="000000"/>
                </a:solidFill>
                <a:latin typeface="Bookman Old Style" panose="02050604050505020204" pitchFamily="18" charset="0"/>
              </a:rPr>
              <a:t>, fatture passive presenti in bilancio (ricavabili dal conto debiti verso fornitori della contabilità generale), </a:t>
            </a:r>
            <a:r>
              <a:rPr lang="it-IT" sz="1800" dirty="0">
                <a:solidFill>
                  <a:srgbClr val="FF0000"/>
                </a:solidFill>
                <a:latin typeface="Bookman Old Style" panose="02050604050505020204" pitchFamily="18" charset="0"/>
              </a:rPr>
              <a:t>somme a destinazione vincolata da ricostituire</a:t>
            </a:r>
            <a:r>
              <a:rPr lang="it-IT" sz="1800" dirty="0">
                <a:solidFill>
                  <a:srgbClr val="000000"/>
                </a:solidFill>
                <a:latin typeface="Bookman Old Style" panose="02050604050505020204" pitchFamily="18" charset="0"/>
              </a:rPr>
              <a:t>, </a:t>
            </a:r>
            <a:r>
              <a:rPr lang="it-IT" sz="1800" dirty="0">
                <a:solidFill>
                  <a:srgbClr val="FF0000"/>
                </a:solidFill>
                <a:latin typeface="Bookman Old Style" panose="02050604050505020204" pitchFamily="18" charset="0"/>
              </a:rPr>
              <a:t>debiti fuori bilancio</a:t>
            </a:r>
            <a:r>
              <a:rPr lang="it-IT" sz="1800" dirty="0">
                <a:solidFill>
                  <a:srgbClr val="000000"/>
                </a:solidFill>
                <a:latin typeface="Bookman Old Style" panose="02050604050505020204" pitchFamily="18" charset="0"/>
              </a:rPr>
              <a:t>.</a:t>
            </a:r>
          </a:p>
          <a:p>
            <a:pPr marL="0" indent="0" algn="just">
              <a:buNone/>
            </a:pPr>
            <a:r>
              <a:rPr lang="it-IT" sz="1800" b="1" dirty="0">
                <a:solidFill>
                  <a:srgbClr val="000099"/>
                </a:solidFill>
                <a:latin typeface="Bookman Old Style" panose="02050604050505020204" pitchFamily="18" charset="0"/>
              </a:rPr>
              <a:t>Inoltre, possono annoverarsi tra le altre cause di natura interna</a:t>
            </a:r>
            <a:r>
              <a:rPr lang="it-IT" sz="1800" dirty="0">
                <a:solidFill>
                  <a:srgbClr val="000000"/>
                </a:solidFill>
                <a:latin typeface="Bookman Old Style" panose="02050604050505020204" pitchFamily="18" charset="0"/>
              </a:rPr>
              <a:t>:</a:t>
            </a:r>
          </a:p>
          <a:p>
            <a:pPr marL="0" indent="0" algn="just">
              <a:buNone/>
            </a:pPr>
            <a:r>
              <a:rPr lang="it-IT" sz="1800" dirty="0">
                <a:solidFill>
                  <a:srgbClr val="000000"/>
                </a:solidFill>
                <a:latin typeface="Bookman Old Style" panose="02050604050505020204" pitchFamily="18" charset="0"/>
              </a:rPr>
              <a:t>- </a:t>
            </a:r>
            <a:r>
              <a:rPr lang="it-IT" sz="1800" b="1" dirty="0">
                <a:solidFill>
                  <a:srgbClr val="000000"/>
                </a:solidFill>
                <a:latin typeface="Bookman Old Style" panose="02050604050505020204" pitchFamily="18" charset="0"/>
              </a:rPr>
              <a:t>tendenza degli amministratori a celare la crisi finanziaria del proprio ente</a:t>
            </a:r>
            <a:r>
              <a:rPr lang="it-IT" sz="1800" dirty="0">
                <a:solidFill>
                  <a:srgbClr val="000000"/>
                </a:solidFill>
                <a:latin typeface="Bookman Old Style" panose="02050604050505020204" pitchFamily="18" charset="0"/>
              </a:rPr>
              <a:t>:</a:t>
            </a:r>
          </a:p>
          <a:p>
            <a:pPr marL="0" indent="0" algn="just">
              <a:buNone/>
            </a:pPr>
            <a:r>
              <a:rPr lang="it-IT" sz="1800" dirty="0">
                <a:solidFill>
                  <a:srgbClr val="000000"/>
                </a:solidFill>
                <a:latin typeface="Bookman Old Style" panose="02050604050505020204" pitchFamily="18" charset="0"/>
              </a:rPr>
              <a:t>Giova evidenziare che lo squilibrio tende ad emergere quando si crea una discontinuità politica nel Comune (frequente cambio di coalizione) - «Il succedersi di norme che diluiscono nel tempo obbligazioni passive e risanamento sospingono inevitabilmente le scelte degli amministratori verso politiche di “corto respiro”, del tutto subordinate alle contingenti disponibilità di cassa» (sentenza Corte Costituzionale n. 18/2019);</a:t>
            </a:r>
          </a:p>
          <a:p>
            <a:pPr marL="0" indent="0" algn="just">
              <a:buNone/>
            </a:pPr>
            <a:r>
              <a:rPr lang="it-IT" sz="1800" dirty="0">
                <a:solidFill>
                  <a:srgbClr val="000000"/>
                </a:solidFill>
                <a:latin typeface="Bookman Old Style" panose="02050604050505020204" pitchFamily="18" charset="0"/>
              </a:rPr>
              <a:t>- </a:t>
            </a:r>
            <a:r>
              <a:rPr lang="it-IT" sz="1800" b="1" dirty="0">
                <a:solidFill>
                  <a:srgbClr val="000000"/>
                </a:solidFill>
                <a:latin typeface="Bookman Old Style" panose="02050604050505020204" pitchFamily="18" charset="0"/>
              </a:rPr>
              <a:t>rigidità strutturale di bilancio </a:t>
            </a:r>
            <a:r>
              <a:rPr lang="it-IT" sz="1800" dirty="0">
                <a:solidFill>
                  <a:srgbClr val="000000"/>
                </a:solidFill>
                <a:latin typeface="Bookman Old Style" panose="02050604050505020204" pitchFamily="18" charset="0"/>
              </a:rPr>
              <a:t>(soprattutto </a:t>
            </a:r>
            <a:r>
              <a:rPr lang="it-IT" sz="1800" b="1" dirty="0">
                <a:solidFill>
                  <a:srgbClr val="000000"/>
                </a:solidFill>
                <a:latin typeface="Bookman Old Style" panose="02050604050505020204" pitchFamily="18" charset="0"/>
              </a:rPr>
              <a:t>rigidità spesa corrente</a:t>
            </a:r>
            <a:r>
              <a:rPr lang="it-IT" sz="1800" dirty="0">
                <a:solidFill>
                  <a:srgbClr val="000000"/>
                </a:solidFill>
                <a:latin typeface="Bookman Old Style" panose="02050604050505020204" pitchFamily="18" charset="0"/>
              </a:rPr>
              <a:t>);</a:t>
            </a:r>
          </a:p>
          <a:p>
            <a:pPr marL="0" indent="0" algn="just">
              <a:buNone/>
            </a:pPr>
            <a:r>
              <a:rPr lang="it-IT" sz="1800" dirty="0">
                <a:solidFill>
                  <a:srgbClr val="000000"/>
                </a:solidFill>
                <a:latin typeface="Bookman Old Style" panose="02050604050505020204" pitchFamily="18" charset="0"/>
              </a:rPr>
              <a:t>- </a:t>
            </a:r>
            <a:r>
              <a:rPr lang="it-IT" sz="1800" b="1" dirty="0">
                <a:solidFill>
                  <a:srgbClr val="000000"/>
                </a:solidFill>
                <a:latin typeface="Bookman Old Style" panose="02050604050505020204" pitchFamily="18" charset="0"/>
              </a:rPr>
              <a:t>scarsa attenzione alla gestione dei flussi finanziari</a:t>
            </a:r>
            <a:r>
              <a:rPr lang="it-IT" sz="1800" dirty="0">
                <a:solidFill>
                  <a:srgbClr val="000000"/>
                </a:solidFill>
                <a:latin typeface="Bookman Old Style" panose="02050604050505020204" pitchFamily="18" charset="0"/>
              </a:rPr>
              <a:t>;</a:t>
            </a:r>
          </a:p>
          <a:p>
            <a:pPr marL="0" indent="0" algn="just">
              <a:buNone/>
            </a:pPr>
            <a:r>
              <a:rPr lang="it-IT" sz="1800" dirty="0">
                <a:solidFill>
                  <a:srgbClr val="000000"/>
                </a:solidFill>
                <a:latin typeface="Bookman Old Style" panose="02050604050505020204" pitchFamily="18" charset="0"/>
              </a:rPr>
              <a:t>- </a:t>
            </a:r>
            <a:r>
              <a:rPr lang="it-IT" sz="1800" b="1" dirty="0">
                <a:solidFill>
                  <a:srgbClr val="000000"/>
                </a:solidFill>
                <a:latin typeface="Bookman Old Style" panose="02050604050505020204" pitchFamily="18" charset="0"/>
              </a:rPr>
              <a:t>bassa capacità di riscossione</a:t>
            </a:r>
            <a:r>
              <a:rPr lang="it-IT" sz="1800" dirty="0">
                <a:solidFill>
                  <a:srgbClr val="000000"/>
                </a:solidFill>
                <a:latin typeface="Bookman Old Style" panose="02050604050505020204" pitchFamily="18" charset="0"/>
              </a:rPr>
              <a:t>, </a:t>
            </a:r>
            <a:r>
              <a:rPr lang="it-IT" sz="1800" u="sng" dirty="0">
                <a:solidFill>
                  <a:srgbClr val="000000"/>
                </a:solidFill>
                <a:latin typeface="Bookman Old Style" panose="02050604050505020204" pitchFamily="18" charset="0"/>
              </a:rPr>
              <a:t>di conseguenza poca liquidità e uso dell’anticipazioni di tesoreria</a:t>
            </a:r>
            <a:r>
              <a:rPr lang="it-IT" sz="1800" dirty="0">
                <a:solidFill>
                  <a:srgbClr val="000000"/>
                </a:solidFill>
                <a:latin typeface="Bookman Old Style" panose="02050604050505020204" pitchFamily="18" charset="0"/>
              </a:rPr>
              <a:t>;</a:t>
            </a:r>
          </a:p>
          <a:p>
            <a:pPr marL="0" indent="0" algn="just">
              <a:buNone/>
            </a:pPr>
            <a:r>
              <a:rPr lang="it-IT" sz="1800" dirty="0">
                <a:solidFill>
                  <a:srgbClr val="000000"/>
                </a:solidFill>
                <a:latin typeface="Bookman Old Style" panose="02050604050505020204" pitchFamily="18" charset="0"/>
              </a:rPr>
              <a:t>- </a:t>
            </a:r>
            <a:r>
              <a:rPr lang="it-IT" sz="1800" b="1" dirty="0">
                <a:solidFill>
                  <a:srgbClr val="000000"/>
                </a:solidFill>
                <a:latin typeface="Bookman Old Style" panose="02050604050505020204" pitchFamily="18" charset="0"/>
              </a:rPr>
              <a:t>bassa capacità di pagamento</a:t>
            </a:r>
            <a:r>
              <a:rPr lang="it-IT" sz="1800" dirty="0">
                <a:solidFill>
                  <a:srgbClr val="000000"/>
                </a:solidFill>
                <a:latin typeface="Bookman Old Style" panose="02050604050505020204" pitchFamily="18" charset="0"/>
              </a:rPr>
              <a:t>;</a:t>
            </a:r>
          </a:p>
          <a:p>
            <a:pPr marL="0" indent="0" algn="just">
              <a:buNone/>
            </a:pPr>
            <a:r>
              <a:rPr lang="it-IT" sz="1800" dirty="0">
                <a:solidFill>
                  <a:srgbClr val="000000"/>
                </a:solidFill>
                <a:latin typeface="Bookman Old Style" panose="02050604050505020204" pitchFamily="18" charset="0"/>
              </a:rPr>
              <a:t>- </a:t>
            </a:r>
            <a:r>
              <a:rPr lang="it-IT" sz="1800" b="1" dirty="0">
                <a:solidFill>
                  <a:srgbClr val="000000"/>
                </a:solidFill>
                <a:latin typeface="Bookman Old Style" panose="02050604050505020204" pitchFamily="18" charset="0"/>
              </a:rPr>
              <a:t>incapacità di individuare tempestivamente le cause di squilibrio o impossibilità di intervenire per la loro rimozione</a:t>
            </a:r>
            <a:r>
              <a:rPr lang="it-IT" sz="1800" dirty="0">
                <a:solidFill>
                  <a:srgbClr val="000000"/>
                </a:solidFill>
                <a:latin typeface="Bookman Old Style" panose="02050604050505020204" pitchFamily="18" charset="0"/>
              </a:rPr>
              <a:t>;</a:t>
            </a:r>
          </a:p>
          <a:p>
            <a:pPr marL="0" indent="0" algn="just">
              <a:buNone/>
            </a:pPr>
            <a:r>
              <a:rPr lang="it-IT" sz="1800" dirty="0">
                <a:solidFill>
                  <a:srgbClr val="000000"/>
                </a:solidFill>
                <a:latin typeface="Bookman Old Style" panose="02050604050505020204" pitchFamily="18" charset="0"/>
              </a:rPr>
              <a:t>- </a:t>
            </a:r>
            <a:r>
              <a:rPr lang="it-IT" sz="1800" b="1" dirty="0">
                <a:solidFill>
                  <a:srgbClr val="000000"/>
                </a:solidFill>
                <a:latin typeface="Bookman Old Style" panose="02050604050505020204" pitchFamily="18" charset="0"/>
              </a:rPr>
              <a:t>inadeguatezza di un efficiente sistema di controllo</a:t>
            </a:r>
            <a:r>
              <a:rPr lang="it-IT" sz="1800" dirty="0">
                <a:solidFill>
                  <a:srgbClr val="000000"/>
                </a:solidFill>
                <a:latin typeface="Bookman Old Style" panose="02050604050505020204" pitchFamily="18" charset="0"/>
              </a:rPr>
              <a:t> della gestione e di strumenti economico- aziendali di supporto alla gestione.</a:t>
            </a: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3D879B9F-51BF-4B4A-AA2C-60467B5BF672}"/>
              </a:ext>
            </a:extLst>
          </p:cNvPr>
          <p:cNvSpPr>
            <a:spLocks noGrp="1"/>
          </p:cNvSpPr>
          <p:nvPr>
            <p:ph type="ftr" sz="quarter" idx="11"/>
          </p:nvPr>
        </p:nvSpPr>
        <p:spPr>
          <a:xfrm>
            <a:off x="2160103" y="6356350"/>
            <a:ext cx="8401879"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93C2BC83-E0D8-9345-9B03-C74C688E4364}"/>
              </a:ext>
            </a:extLst>
          </p:cNvPr>
          <p:cNvSpPr>
            <a:spLocks noGrp="1"/>
          </p:cNvSpPr>
          <p:nvPr>
            <p:ph type="sldNum" sz="quarter" idx="12"/>
          </p:nvPr>
        </p:nvSpPr>
        <p:spPr/>
        <p:txBody>
          <a:bodyPr/>
          <a:lstStyle/>
          <a:p>
            <a:fld id="{E194C5CC-14D7-4FCA-82BC-DC6279434BD9}" type="slidenum">
              <a:rPr lang="it-IT" smtClean="0"/>
              <a:t>23</a:t>
            </a:fld>
            <a:endParaRPr lang="it-IT"/>
          </a:p>
        </p:txBody>
      </p:sp>
    </p:spTree>
    <p:extLst>
      <p:ext uri="{BB962C8B-B14F-4D97-AF65-F5344CB8AC3E}">
        <p14:creationId xmlns:p14="http://schemas.microsoft.com/office/powerpoint/2010/main" val="3038806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03C98B-C2AF-47F8-B098-225F0A5FA9A1}"/>
              </a:ext>
            </a:extLst>
          </p:cNvPr>
          <p:cNvSpPr>
            <a:spLocks noGrp="1"/>
          </p:cNvSpPr>
          <p:nvPr>
            <p:ph type="title"/>
          </p:nvPr>
        </p:nvSpPr>
        <p:spPr>
          <a:xfrm>
            <a:off x="838200" y="365125"/>
            <a:ext cx="10515600" cy="562527"/>
          </a:xfrm>
        </p:spPr>
        <p:txBody>
          <a:bodyPr/>
          <a:lstStyle/>
          <a:p>
            <a:r>
              <a:rPr lang="it-IT" sz="2200" b="1" i="1" dirty="0">
                <a:solidFill>
                  <a:srgbClr val="000099"/>
                </a:solidFill>
                <a:latin typeface="Bookman Old Style" panose="02050604050505020204" pitchFamily="18" charset="0"/>
              </a:rPr>
              <a:t>Le cause degli squilibri finanziari</a:t>
            </a:r>
            <a:endParaRPr lang="it-IT" dirty="0"/>
          </a:p>
        </p:txBody>
      </p:sp>
      <p:sp>
        <p:nvSpPr>
          <p:cNvPr id="3" name="Segnaposto contenuto 2">
            <a:extLst>
              <a:ext uri="{FF2B5EF4-FFF2-40B4-BE49-F238E27FC236}">
                <a16:creationId xmlns:a16="http://schemas.microsoft.com/office/drawing/2014/main" id="{F9C25A20-B658-4C4E-B5ED-F619971B5F5A}"/>
              </a:ext>
            </a:extLst>
          </p:cNvPr>
          <p:cNvSpPr>
            <a:spLocks noGrp="1"/>
          </p:cNvSpPr>
          <p:nvPr>
            <p:ph idx="1"/>
          </p:nvPr>
        </p:nvSpPr>
        <p:spPr>
          <a:xfrm>
            <a:off x="838200" y="927651"/>
            <a:ext cx="10515600" cy="5428699"/>
          </a:xfrm>
        </p:spPr>
        <p:txBody>
          <a:bodyPr>
            <a:normAutofit/>
          </a:bodyPr>
          <a:lstStyle/>
          <a:p>
            <a:pPr marL="0" indent="0">
              <a:buNone/>
            </a:pPr>
            <a:endParaRPr lang="it-IT" sz="2000" b="1" dirty="0">
              <a:solidFill>
                <a:srgbClr val="C00000"/>
              </a:solidFill>
              <a:latin typeface="Bookman Old Style" panose="02050604050505020204" pitchFamily="18" charset="0"/>
            </a:endParaRPr>
          </a:p>
          <a:p>
            <a:pPr marL="0" indent="0">
              <a:buNone/>
            </a:pPr>
            <a:r>
              <a:rPr lang="it-IT" sz="2000" b="1" dirty="0">
                <a:solidFill>
                  <a:srgbClr val="C00000"/>
                </a:solidFill>
                <a:latin typeface="Bookman Old Style" panose="02050604050505020204" pitchFamily="18" charset="0"/>
              </a:rPr>
              <a:t>Cause di natura ESTERNA</a:t>
            </a:r>
            <a:endParaRPr lang="it-IT" sz="2000" b="1" dirty="0">
              <a:solidFill>
                <a:srgbClr val="000000"/>
              </a:solidFill>
              <a:latin typeface="Bookman Old Style" panose="02050604050505020204" pitchFamily="18" charset="0"/>
            </a:endParaRPr>
          </a:p>
          <a:p>
            <a:r>
              <a:rPr lang="it-IT" sz="1800" dirty="0">
                <a:solidFill>
                  <a:srgbClr val="000000"/>
                </a:solidFill>
                <a:latin typeface="Bookman Old Style" panose="02050604050505020204" pitchFamily="18" charset="0"/>
              </a:rPr>
              <a:t>Carenza di una “strategia” di medio-lungo periodo sull’efficienza di utilizzo delle risorse disponibili;</a:t>
            </a:r>
          </a:p>
          <a:p>
            <a:r>
              <a:rPr lang="it-IT" sz="1800" dirty="0">
                <a:solidFill>
                  <a:srgbClr val="000000"/>
                </a:solidFill>
                <a:latin typeface="Bookman Old Style" panose="02050604050505020204" pitchFamily="18" charset="0"/>
              </a:rPr>
              <a:t>Territori depressi dal punto di vista socio-economico;</a:t>
            </a:r>
          </a:p>
          <a:p>
            <a:r>
              <a:rPr lang="it-IT" sz="1800" dirty="0">
                <a:solidFill>
                  <a:srgbClr val="000000"/>
                </a:solidFill>
                <a:latin typeface="Bookman Old Style" panose="02050604050505020204" pitchFamily="18" charset="0"/>
              </a:rPr>
              <a:t>L’esistenza di un quadro normativo che impone vincoli ed obiettivi rigorosi;</a:t>
            </a:r>
          </a:p>
          <a:p>
            <a:r>
              <a:rPr lang="it-IT" sz="1800" dirty="0">
                <a:solidFill>
                  <a:srgbClr val="000000"/>
                </a:solidFill>
                <a:latin typeface="Bookman Old Style" panose="02050604050505020204" pitchFamily="18" charset="0"/>
              </a:rPr>
              <a:t>Insufficienti trasferimenti erariali non compensati da una adeguata fiscalità locale;</a:t>
            </a:r>
          </a:p>
          <a:p>
            <a:r>
              <a:rPr lang="it-IT" sz="1800" dirty="0">
                <a:solidFill>
                  <a:srgbClr val="000000"/>
                </a:solidFill>
                <a:latin typeface="Bookman Old Style" panose="02050604050505020204" pitchFamily="18" charset="0"/>
              </a:rPr>
              <a:t>Il D.L. 174/2012 ha reso il sistema dei controlli interni ed esterni più incisivi rispetto al passato;</a:t>
            </a:r>
          </a:p>
          <a:p>
            <a:pPr marL="0" indent="0" algn="just">
              <a:buNone/>
            </a:pPr>
            <a:endParaRPr lang="it-IT" sz="1800" dirty="0">
              <a:solidFill>
                <a:srgbClr val="000000"/>
              </a:solidFill>
              <a:latin typeface="Bookman Old Style" panose="02050604050505020204" pitchFamily="18" charset="0"/>
            </a:endParaRPr>
          </a:p>
          <a:p>
            <a:pPr algn="just"/>
            <a:endParaRPr lang="it-IT" sz="1800" dirty="0">
              <a:solidFill>
                <a:srgbClr val="000000"/>
              </a:solidFill>
              <a:latin typeface="Bookman Old Style" panose="02050604050505020204" pitchFamily="18" charset="0"/>
            </a:endParaRPr>
          </a:p>
          <a:p>
            <a:pPr marL="0" indent="0">
              <a:buNone/>
            </a:pPr>
            <a:endParaRPr lang="it-IT" sz="1800" dirty="0">
              <a:solidFill>
                <a:srgbClr val="000000"/>
              </a:solidFill>
              <a:latin typeface="Bookman Old Style" panose="02050604050505020204" pitchFamily="18" charset="0"/>
            </a:endParaRPr>
          </a:p>
          <a:p>
            <a:endParaRPr lang="it-IT" sz="1800" dirty="0">
              <a:solidFill>
                <a:srgbClr val="000000"/>
              </a:solidFill>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3D879B9F-51BF-4B4A-AA2C-60467B5BF672}"/>
              </a:ext>
            </a:extLst>
          </p:cNvPr>
          <p:cNvSpPr>
            <a:spLocks noGrp="1"/>
          </p:cNvSpPr>
          <p:nvPr>
            <p:ph type="ftr" sz="quarter" idx="11"/>
          </p:nvPr>
        </p:nvSpPr>
        <p:spPr>
          <a:xfrm>
            <a:off x="2557670" y="6356350"/>
            <a:ext cx="7964556"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AB9D1726-4A66-E046-8AA9-0932E5AD5563}"/>
              </a:ext>
            </a:extLst>
          </p:cNvPr>
          <p:cNvSpPr>
            <a:spLocks noGrp="1"/>
          </p:cNvSpPr>
          <p:nvPr>
            <p:ph type="sldNum" sz="quarter" idx="12"/>
          </p:nvPr>
        </p:nvSpPr>
        <p:spPr/>
        <p:txBody>
          <a:bodyPr/>
          <a:lstStyle/>
          <a:p>
            <a:fld id="{E194C5CC-14D7-4FCA-82BC-DC6279434BD9}" type="slidenum">
              <a:rPr lang="it-IT" smtClean="0"/>
              <a:t>24</a:t>
            </a:fld>
            <a:endParaRPr lang="it-IT"/>
          </a:p>
        </p:txBody>
      </p:sp>
    </p:spTree>
    <p:extLst>
      <p:ext uri="{BB962C8B-B14F-4D97-AF65-F5344CB8AC3E}">
        <p14:creationId xmlns:p14="http://schemas.microsoft.com/office/powerpoint/2010/main" val="3288302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CEEEB5-DEDA-4131-A4B7-750D1C164043}"/>
              </a:ext>
            </a:extLst>
          </p:cNvPr>
          <p:cNvSpPr>
            <a:spLocks noGrp="1"/>
          </p:cNvSpPr>
          <p:nvPr>
            <p:ph type="title"/>
          </p:nvPr>
        </p:nvSpPr>
        <p:spPr>
          <a:xfrm>
            <a:off x="838200" y="365125"/>
            <a:ext cx="10515600" cy="562527"/>
          </a:xfrm>
        </p:spPr>
        <p:txBody>
          <a:bodyPr/>
          <a:lstStyle/>
          <a:p>
            <a:r>
              <a:rPr lang="it-IT" sz="2200" b="1" i="1" dirty="0">
                <a:solidFill>
                  <a:srgbClr val="000099"/>
                </a:solidFill>
                <a:latin typeface="Bookman Old Style" panose="02050604050505020204" pitchFamily="18" charset="0"/>
              </a:rPr>
              <a:t>I motivi della crescita dei dissesti e predissesti</a:t>
            </a:r>
            <a:endParaRPr lang="it-IT" dirty="0"/>
          </a:p>
        </p:txBody>
      </p:sp>
      <p:sp>
        <p:nvSpPr>
          <p:cNvPr id="3" name="Segnaposto contenuto 2">
            <a:extLst>
              <a:ext uri="{FF2B5EF4-FFF2-40B4-BE49-F238E27FC236}">
                <a16:creationId xmlns:a16="http://schemas.microsoft.com/office/drawing/2014/main" id="{D2905626-658E-4EF9-AB30-5AF3361CE4A9}"/>
              </a:ext>
            </a:extLst>
          </p:cNvPr>
          <p:cNvSpPr>
            <a:spLocks noGrp="1"/>
          </p:cNvSpPr>
          <p:nvPr>
            <p:ph idx="1"/>
          </p:nvPr>
        </p:nvSpPr>
        <p:spPr>
          <a:xfrm>
            <a:off x="838200" y="1033669"/>
            <a:ext cx="10515600" cy="5687805"/>
          </a:xfrm>
        </p:spPr>
        <p:txBody>
          <a:bodyPr>
            <a:normAutofit fontScale="85000" lnSpcReduction="10000"/>
          </a:bodyPr>
          <a:lstStyle/>
          <a:p>
            <a:pPr marL="0" indent="0" algn="just">
              <a:buNone/>
            </a:pPr>
            <a:r>
              <a:rPr lang="it-IT" sz="1800" dirty="0">
                <a:solidFill>
                  <a:srgbClr val="000099"/>
                </a:solidFill>
                <a:latin typeface="Bookman Old Style" panose="02050604050505020204" pitchFamily="18" charset="0"/>
              </a:rPr>
              <a:t>Negli ultimi anni abbiamo assistito ad una crescita del numero degli enti in squilibrio finanziario (soprattutto al sud del Paese), proprio in coincidenza dell’introduzione dei nuovi principi contabili e del D.L. 174/2012.</a:t>
            </a:r>
          </a:p>
          <a:p>
            <a:pPr marL="0" indent="0" algn="ctr">
              <a:buNone/>
            </a:pPr>
            <a:r>
              <a:rPr lang="it-IT" sz="1800" b="1" dirty="0">
                <a:solidFill>
                  <a:srgbClr val="C00000"/>
                </a:solidFill>
                <a:latin typeface="Bookman Old Style" panose="02050604050505020204" pitchFamily="18" charset="0"/>
              </a:rPr>
              <a:t>Perché?</a:t>
            </a:r>
          </a:p>
          <a:p>
            <a:pPr algn="just">
              <a:buFont typeface="Wingdings" panose="05000000000000000000" pitchFamily="2" charset="2"/>
              <a:buChar char="q"/>
            </a:pPr>
            <a:r>
              <a:rPr lang="it-IT" sz="1800" dirty="0">
                <a:latin typeface="Bookman Old Style" panose="02050604050505020204" pitchFamily="18" charset="0"/>
              </a:rPr>
              <a:t>Il principio competenza finanziaria c.d. potenziata ha imposto agli enti un intervento di “pulizia” dei propri bilanci, attraverso l’eliminazione dei residui attivi e passivi, cui non corrispondono effettivi crediti e debiti;</a:t>
            </a:r>
          </a:p>
          <a:p>
            <a:pPr algn="just">
              <a:buFont typeface="Wingdings" panose="05000000000000000000" pitchFamily="2" charset="2"/>
              <a:buChar char="q"/>
            </a:pPr>
            <a:r>
              <a:rPr lang="it-IT" sz="1800" dirty="0">
                <a:latin typeface="Bookman Old Style" panose="02050604050505020204" pitchFamily="18" charset="0"/>
              </a:rPr>
              <a:t>L’obbligo di prevedere un </a:t>
            </a:r>
            <a:r>
              <a:rPr lang="it-IT" sz="1800" b="1" dirty="0">
                <a:latin typeface="Bookman Old Style" panose="02050604050505020204" pitchFamily="18" charset="0"/>
              </a:rPr>
              <a:t>fondo crediti di dubbia esigibilità</a:t>
            </a:r>
            <a:r>
              <a:rPr lang="it-IT" sz="1800" dirty="0">
                <a:latin typeface="Bookman Old Style" panose="02050604050505020204" pitchFamily="18" charset="0"/>
              </a:rPr>
              <a:t>, come strumento diretto a sterilizzare le entrate di dubbia esigibilità, impedendo la possibilità di spendere entrate non esigibili (dunque, a garanzia della spendibilità di entrate reali);</a:t>
            </a:r>
          </a:p>
          <a:p>
            <a:pPr algn="just">
              <a:buFont typeface="Wingdings" panose="05000000000000000000" pitchFamily="2" charset="2"/>
              <a:buChar char="q"/>
            </a:pPr>
            <a:r>
              <a:rPr lang="it-IT" sz="1800" dirty="0">
                <a:latin typeface="Bookman Old Style" panose="02050604050505020204" pitchFamily="18" charset="0"/>
              </a:rPr>
              <a:t>L’obbligo di accantonare risorse per le passività potenziali (es. </a:t>
            </a:r>
            <a:r>
              <a:rPr lang="it-IT" sz="1800" b="1" dirty="0">
                <a:latin typeface="Bookman Old Style" panose="02050604050505020204" pitchFamily="18" charset="0"/>
              </a:rPr>
              <a:t>Fondo contenziosi</a:t>
            </a:r>
            <a:r>
              <a:rPr lang="it-IT" sz="1800" dirty="0">
                <a:latin typeface="Bookman Old Style" panose="02050604050505020204" pitchFamily="18" charset="0"/>
              </a:rPr>
              <a:t>);</a:t>
            </a:r>
          </a:p>
          <a:p>
            <a:pPr algn="just">
              <a:buFont typeface="Wingdings" panose="05000000000000000000" pitchFamily="2" charset="2"/>
              <a:buChar char="q"/>
            </a:pPr>
            <a:r>
              <a:rPr lang="it-IT" sz="1800" dirty="0">
                <a:latin typeface="Bookman Old Style" panose="02050604050505020204" pitchFamily="18" charset="0"/>
              </a:rPr>
              <a:t>La </a:t>
            </a:r>
            <a:r>
              <a:rPr lang="it-IT" sz="1800" b="1" dirty="0">
                <a:latin typeface="Bookman Old Style" panose="02050604050505020204" pitchFamily="18" charset="0"/>
              </a:rPr>
              <a:t>contabilità economico-patrimoniale</a:t>
            </a:r>
            <a:r>
              <a:rPr lang="it-IT" sz="1800" dirty="0">
                <a:latin typeface="Bookman Old Style" panose="02050604050505020204" pitchFamily="18" charset="0"/>
              </a:rPr>
              <a:t> ha contribuito ad evidenziare condizioni di squilibri economici, mettendo a nudo criticità gestionali;</a:t>
            </a:r>
          </a:p>
          <a:p>
            <a:pPr algn="just">
              <a:buFont typeface="Wingdings" panose="05000000000000000000" pitchFamily="2" charset="2"/>
              <a:buChar char="q"/>
            </a:pPr>
            <a:r>
              <a:rPr lang="it-IT" sz="1800" dirty="0">
                <a:latin typeface="Bookman Old Style" panose="02050604050505020204" pitchFamily="18" charset="0"/>
              </a:rPr>
              <a:t>Il </a:t>
            </a:r>
            <a:r>
              <a:rPr lang="it-IT" sz="1800" b="1" dirty="0">
                <a:latin typeface="Bookman Old Style" panose="02050604050505020204" pitchFamily="18" charset="0"/>
              </a:rPr>
              <a:t>bilancio consolidato</a:t>
            </a:r>
            <a:r>
              <a:rPr lang="it-IT" sz="1800" dirty="0">
                <a:latin typeface="Bookman Old Style" panose="02050604050505020204" pitchFamily="18" charset="0"/>
              </a:rPr>
              <a:t> ha consentito di rilevare la situazione economico-patrimoniale dell’intero gruppo amministrazione pubblica e, quindi, delle società partecipate che nel tempo hanno costituito strumenti di elusione della concreta rappresentazione dello stato di salute dell’ente.</a:t>
            </a:r>
          </a:p>
          <a:p>
            <a:pPr algn="just">
              <a:buFont typeface="Wingdings" panose="05000000000000000000" pitchFamily="2" charset="2"/>
              <a:buChar char="q"/>
            </a:pPr>
            <a:r>
              <a:rPr lang="it-IT" sz="1800" dirty="0">
                <a:latin typeface="Bookman Old Style" panose="02050604050505020204" pitchFamily="18" charset="0"/>
              </a:rPr>
              <a:t>La previsione di poter recuperare con strumenti straordinari un eventuale disavanzo su un orizzonte temporale di lungo periodo ha incoraggiato gli enti a svolgere «operazioni verità», soprattutto all’atto dell’insediamento di una nuova amministrazione;</a:t>
            </a:r>
          </a:p>
          <a:p>
            <a:pPr algn="just">
              <a:buFont typeface="Wingdings" panose="05000000000000000000" pitchFamily="2" charset="2"/>
              <a:buChar char="q"/>
            </a:pPr>
            <a:r>
              <a:rPr lang="it-IT" sz="1800" dirty="0">
                <a:latin typeface="Bookman Old Style" panose="02050604050505020204" pitchFamily="18" charset="0"/>
              </a:rPr>
              <a:t>La previsione di pesanti sanzioni a carico di coloro che hanno condotto l’ente verso il dissesto finanziario.</a:t>
            </a:r>
          </a:p>
          <a:p>
            <a:pPr algn="just">
              <a:buFont typeface="Wingdings" panose="05000000000000000000" pitchFamily="2" charset="2"/>
              <a:buChar char="q"/>
            </a:pPr>
            <a:endParaRPr lang="it-IT" sz="1800" dirty="0">
              <a:latin typeface="Bookman Old Style" panose="02050604050505020204" pitchFamily="18" charset="0"/>
            </a:endParaRPr>
          </a:p>
          <a:p>
            <a:pPr marL="0" indent="0" algn="just">
              <a:buNone/>
            </a:pPr>
            <a:r>
              <a:rPr lang="it-IT" sz="1800" dirty="0">
                <a:solidFill>
                  <a:srgbClr val="C00000"/>
                </a:solidFill>
                <a:latin typeface="Bookman Old Style" panose="02050604050505020204" pitchFamily="18" charset="0"/>
              </a:rPr>
              <a:t>I nuovi principi contabili non costituiscono, ovviamente, la causa degli squilibri, ma </a:t>
            </a:r>
            <a:r>
              <a:rPr lang="it-IT" sz="1800" b="1" dirty="0">
                <a:solidFill>
                  <a:srgbClr val="C00000"/>
                </a:solidFill>
                <a:latin typeface="Bookman Old Style" panose="02050604050505020204" pitchFamily="18" charset="0"/>
              </a:rPr>
              <a:t>HANNO DATO UNA SPINTA ALLA EMERSIONE DI DISAVANZI INESPRESSI</a:t>
            </a:r>
            <a:r>
              <a:rPr lang="it-IT" sz="1800" dirty="0">
                <a:solidFill>
                  <a:srgbClr val="C00000"/>
                </a:solidFill>
                <a:latin typeface="Bookman Old Style" panose="02050604050505020204" pitchFamily="18" charset="0"/>
              </a:rPr>
              <a:t>, ossia </a:t>
            </a:r>
            <a:r>
              <a:rPr lang="it-IT" sz="1800" b="1" dirty="0">
                <a:solidFill>
                  <a:srgbClr val="C00000"/>
                </a:solidFill>
                <a:latin typeface="Bookman Old Style" panose="02050604050505020204" pitchFamily="18" charset="0"/>
              </a:rPr>
              <a:t>LATENTI</a:t>
            </a:r>
            <a:r>
              <a:rPr lang="it-IT" sz="1800" dirty="0">
                <a:solidFill>
                  <a:srgbClr val="C00000"/>
                </a:solidFill>
                <a:latin typeface="Bookman Old Style" panose="02050604050505020204" pitchFamily="18" charset="0"/>
              </a:rPr>
              <a:t> e/o </a:t>
            </a:r>
            <a:r>
              <a:rPr lang="it-IT" sz="1800" b="1" dirty="0">
                <a:solidFill>
                  <a:srgbClr val="C00000"/>
                </a:solidFill>
                <a:latin typeface="Bookman Old Style" panose="02050604050505020204" pitchFamily="18" charset="0"/>
              </a:rPr>
              <a:t>NON RILEVATI CONTABILMENTE!! </a:t>
            </a:r>
          </a:p>
        </p:txBody>
      </p:sp>
      <p:sp>
        <p:nvSpPr>
          <p:cNvPr id="5" name="Segnaposto piè di pagina 4">
            <a:extLst>
              <a:ext uri="{FF2B5EF4-FFF2-40B4-BE49-F238E27FC236}">
                <a16:creationId xmlns:a16="http://schemas.microsoft.com/office/drawing/2014/main" id="{29C55171-253F-4074-8AE6-0F99C09B6B55}"/>
              </a:ext>
            </a:extLst>
          </p:cNvPr>
          <p:cNvSpPr>
            <a:spLocks noGrp="1"/>
          </p:cNvSpPr>
          <p:nvPr>
            <p:ph type="ftr" sz="quarter" idx="11"/>
          </p:nvPr>
        </p:nvSpPr>
        <p:spPr>
          <a:xfrm>
            <a:off x="2610677" y="6356350"/>
            <a:ext cx="7394713" cy="365125"/>
          </a:xfrm>
        </p:spPr>
        <p:txBody>
          <a:bodyPr/>
          <a:lstStyle/>
          <a:p>
            <a:r>
              <a:rPr lang="it-IT"/>
              <a:t>Dott. Paolo Longoni - ottobre 2022</a:t>
            </a:r>
            <a:endParaRPr lang="it-IT" dirty="0"/>
          </a:p>
        </p:txBody>
      </p:sp>
      <p:sp>
        <p:nvSpPr>
          <p:cNvPr id="6" name="Freccia in giù 5">
            <a:extLst>
              <a:ext uri="{FF2B5EF4-FFF2-40B4-BE49-F238E27FC236}">
                <a16:creationId xmlns:a16="http://schemas.microsoft.com/office/drawing/2014/main" id="{2E72CA9E-347E-4023-8FCF-BF63593C65C1}"/>
              </a:ext>
            </a:extLst>
          </p:cNvPr>
          <p:cNvSpPr/>
          <p:nvPr/>
        </p:nvSpPr>
        <p:spPr>
          <a:xfrm>
            <a:off x="5797826" y="5486398"/>
            <a:ext cx="596348" cy="225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numero diapositiva 6">
            <a:extLst>
              <a:ext uri="{FF2B5EF4-FFF2-40B4-BE49-F238E27FC236}">
                <a16:creationId xmlns:a16="http://schemas.microsoft.com/office/drawing/2014/main" id="{D9A1B3F0-C9A9-AD4E-85A9-A670332DF950}"/>
              </a:ext>
            </a:extLst>
          </p:cNvPr>
          <p:cNvSpPr>
            <a:spLocks noGrp="1"/>
          </p:cNvSpPr>
          <p:nvPr>
            <p:ph type="sldNum" sz="quarter" idx="12"/>
          </p:nvPr>
        </p:nvSpPr>
        <p:spPr/>
        <p:txBody>
          <a:bodyPr/>
          <a:lstStyle/>
          <a:p>
            <a:fld id="{E194C5CC-14D7-4FCA-82BC-DC6279434BD9}" type="slidenum">
              <a:rPr lang="it-IT" smtClean="0"/>
              <a:t>25</a:t>
            </a:fld>
            <a:endParaRPr lang="it-IT"/>
          </a:p>
        </p:txBody>
      </p:sp>
    </p:spTree>
    <p:extLst>
      <p:ext uri="{BB962C8B-B14F-4D97-AF65-F5344CB8AC3E}">
        <p14:creationId xmlns:p14="http://schemas.microsoft.com/office/powerpoint/2010/main" val="3681833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8AA48F-21F3-4C52-AD01-73DD314E002A}"/>
              </a:ext>
            </a:extLst>
          </p:cNvPr>
          <p:cNvSpPr>
            <a:spLocks noGrp="1"/>
          </p:cNvSpPr>
          <p:nvPr>
            <p:ph type="title"/>
          </p:nvPr>
        </p:nvSpPr>
        <p:spPr>
          <a:xfrm>
            <a:off x="838200" y="365125"/>
            <a:ext cx="10515600" cy="430005"/>
          </a:xfrm>
        </p:spPr>
        <p:txBody>
          <a:bodyPr>
            <a:normAutofit/>
          </a:bodyPr>
          <a:lstStyle/>
          <a:p>
            <a:r>
              <a:rPr lang="it-IT" sz="2200" b="1" i="1" dirty="0">
                <a:solidFill>
                  <a:srgbClr val="000099"/>
                </a:solidFill>
                <a:latin typeface="Bookman Old Style" panose="02050604050505020204" pitchFamily="18" charset="0"/>
              </a:rPr>
              <a:t>Rapporto squilibri finanziari e FCDE</a:t>
            </a:r>
            <a:endParaRPr lang="it-IT" dirty="0"/>
          </a:p>
        </p:txBody>
      </p:sp>
      <p:sp>
        <p:nvSpPr>
          <p:cNvPr id="3" name="Segnaposto contenuto 2">
            <a:extLst>
              <a:ext uri="{FF2B5EF4-FFF2-40B4-BE49-F238E27FC236}">
                <a16:creationId xmlns:a16="http://schemas.microsoft.com/office/drawing/2014/main" id="{66E4EC00-B89A-4BDD-95BA-2CEEB4867BC2}"/>
              </a:ext>
            </a:extLst>
          </p:cNvPr>
          <p:cNvSpPr>
            <a:spLocks noGrp="1"/>
          </p:cNvSpPr>
          <p:nvPr>
            <p:ph idx="1"/>
          </p:nvPr>
        </p:nvSpPr>
        <p:spPr>
          <a:xfrm>
            <a:off x="838200" y="1038886"/>
            <a:ext cx="10515600" cy="5138077"/>
          </a:xfrm>
        </p:spPr>
        <p:txBody>
          <a:bodyPr>
            <a:normAutofit/>
          </a:bodyPr>
          <a:lstStyle/>
          <a:p>
            <a:pPr marL="0" indent="0" algn="just">
              <a:buNone/>
            </a:pPr>
            <a:r>
              <a:rPr lang="it-IT" sz="1800" dirty="0">
                <a:latin typeface="Bookman Old Style" panose="02050604050505020204" pitchFamily="18" charset="0"/>
              </a:rPr>
              <a:t>È interessante poi osservare come le Regioni in cui si concentrano condizioni di squilibrio (rectius: dissesti e predissesto) sono anche quelle che hanno un rilevante FCDE in rapporto alle entrate correnti, a dimostrazione delle difficoltà di riscossione (Fonte Ministero dell’Interno).</a:t>
            </a:r>
          </a:p>
          <a:p>
            <a:pPr marL="0" indent="0">
              <a:buNone/>
            </a:pPr>
            <a:r>
              <a:rPr lang="it-IT" sz="1800" dirty="0">
                <a:latin typeface="Bookman Old Style" panose="02050604050505020204" pitchFamily="18" charset="0"/>
              </a:rPr>
              <a:t>         </a:t>
            </a:r>
            <a:r>
              <a:rPr lang="it-IT" sz="1800" b="1" dirty="0">
                <a:latin typeface="Bookman Old Style" panose="02050604050505020204" pitchFamily="18" charset="0"/>
              </a:rPr>
              <a:t>Enti in dissesto e in PRFP                    Fondo crediti di dubbia esigibilità</a:t>
            </a:r>
          </a:p>
          <a:p>
            <a:pPr marL="0" indent="0">
              <a:buNone/>
            </a:pPr>
            <a:endParaRPr lang="it-IT" sz="1800" dirty="0">
              <a:latin typeface="Bookman Old Style" panose="02050604050505020204" pitchFamily="18" charset="0"/>
            </a:endParaRPr>
          </a:p>
          <a:p>
            <a:pPr marL="0" indent="0">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EE756CB0-060E-4C3E-8F8C-46ACB093910F}"/>
              </a:ext>
            </a:extLst>
          </p:cNvPr>
          <p:cNvSpPr>
            <a:spLocks noGrp="1"/>
          </p:cNvSpPr>
          <p:nvPr>
            <p:ph type="ftr" sz="quarter" idx="11"/>
          </p:nvPr>
        </p:nvSpPr>
        <p:spPr>
          <a:xfrm>
            <a:off x="2372139" y="6356350"/>
            <a:ext cx="7977809" cy="365125"/>
          </a:xfrm>
        </p:spPr>
        <p:txBody>
          <a:bodyPr/>
          <a:lstStyle/>
          <a:p>
            <a:r>
              <a:rPr lang="it-IT"/>
              <a:t>Dott. Paolo Longoni - ottobre 2022</a:t>
            </a:r>
            <a:endParaRPr lang="it-IT" dirty="0"/>
          </a:p>
        </p:txBody>
      </p:sp>
      <p:pic>
        <p:nvPicPr>
          <p:cNvPr id="6" name="Immagine 5">
            <a:extLst>
              <a:ext uri="{FF2B5EF4-FFF2-40B4-BE49-F238E27FC236}">
                <a16:creationId xmlns:a16="http://schemas.microsoft.com/office/drawing/2014/main" id="{164CF3FF-D6C9-4F20-A7B6-AB1EEF41914E}"/>
              </a:ext>
            </a:extLst>
          </p:cNvPr>
          <p:cNvPicPr>
            <a:picLocks noChangeAspect="1"/>
          </p:cNvPicPr>
          <p:nvPr/>
        </p:nvPicPr>
        <p:blipFill>
          <a:blip r:embed="rId2"/>
          <a:stretch>
            <a:fillRect/>
          </a:stretch>
        </p:blipFill>
        <p:spPr>
          <a:xfrm>
            <a:off x="1623588" y="2557669"/>
            <a:ext cx="8944824" cy="3261445"/>
          </a:xfrm>
          <a:prstGeom prst="rect">
            <a:avLst/>
          </a:prstGeom>
        </p:spPr>
      </p:pic>
      <p:sp>
        <p:nvSpPr>
          <p:cNvPr id="7" name="Segnaposto numero diapositiva 6">
            <a:extLst>
              <a:ext uri="{FF2B5EF4-FFF2-40B4-BE49-F238E27FC236}">
                <a16:creationId xmlns:a16="http://schemas.microsoft.com/office/drawing/2014/main" id="{27C85916-3CA2-1B45-A9E7-5CB8269082AB}"/>
              </a:ext>
            </a:extLst>
          </p:cNvPr>
          <p:cNvSpPr>
            <a:spLocks noGrp="1"/>
          </p:cNvSpPr>
          <p:nvPr>
            <p:ph type="sldNum" sz="quarter" idx="12"/>
          </p:nvPr>
        </p:nvSpPr>
        <p:spPr/>
        <p:txBody>
          <a:bodyPr/>
          <a:lstStyle/>
          <a:p>
            <a:fld id="{E194C5CC-14D7-4FCA-82BC-DC6279434BD9}" type="slidenum">
              <a:rPr lang="it-IT" smtClean="0"/>
              <a:t>26</a:t>
            </a:fld>
            <a:endParaRPr lang="it-IT"/>
          </a:p>
        </p:txBody>
      </p:sp>
    </p:spTree>
    <p:extLst>
      <p:ext uri="{BB962C8B-B14F-4D97-AF65-F5344CB8AC3E}">
        <p14:creationId xmlns:p14="http://schemas.microsoft.com/office/powerpoint/2010/main" val="4164404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9AAF6A-A7DC-4D0A-BCE5-FBFC3D13DF75}"/>
              </a:ext>
            </a:extLst>
          </p:cNvPr>
          <p:cNvSpPr>
            <a:spLocks noGrp="1"/>
          </p:cNvSpPr>
          <p:nvPr>
            <p:ph type="title"/>
          </p:nvPr>
        </p:nvSpPr>
        <p:spPr>
          <a:xfrm>
            <a:off x="838200" y="365126"/>
            <a:ext cx="10515600" cy="496266"/>
          </a:xfrm>
        </p:spPr>
        <p:txBody>
          <a:bodyPr>
            <a:normAutofit/>
          </a:bodyPr>
          <a:lstStyle/>
          <a:p>
            <a:r>
              <a:rPr lang="it-IT" sz="2200" b="1" i="1" dirty="0">
                <a:solidFill>
                  <a:srgbClr val="000099"/>
                </a:solidFill>
                <a:latin typeface="Bookman Old Style" panose="02050604050505020204" pitchFamily="18" charset="0"/>
              </a:rPr>
              <a:t>Rapporto squilibri finanziari e FCDE</a:t>
            </a:r>
            <a:endParaRPr lang="it-IT" dirty="0"/>
          </a:p>
        </p:txBody>
      </p:sp>
      <p:sp>
        <p:nvSpPr>
          <p:cNvPr id="3" name="Segnaposto contenuto 2">
            <a:extLst>
              <a:ext uri="{FF2B5EF4-FFF2-40B4-BE49-F238E27FC236}">
                <a16:creationId xmlns:a16="http://schemas.microsoft.com/office/drawing/2014/main" id="{B2A2E9DB-0F3C-4546-92A7-02F2ED201107}"/>
              </a:ext>
            </a:extLst>
          </p:cNvPr>
          <p:cNvSpPr>
            <a:spLocks noGrp="1"/>
          </p:cNvSpPr>
          <p:nvPr>
            <p:ph idx="1"/>
          </p:nvPr>
        </p:nvSpPr>
        <p:spPr>
          <a:xfrm>
            <a:off x="838200" y="861392"/>
            <a:ext cx="10515600" cy="5315571"/>
          </a:xfrm>
        </p:spPr>
        <p:txBody>
          <a:bodyPr>
            <a:normAutofit/>
          </a:bodyPr>
          <a:lstStyle/>
          <a:p>
            <a:pPr marL="0" indent="0" algn="just">
              <a:buNone/>
            </a:pPr>
            <a:r>
              <a:rPr lang="it-IT" sz="1800" dirty="0">
                <a:latin typeface="Bookman Old Style" panose="02050604050505020204" pitchFamily="18" charset="0"/>
              </a:rPr>
              <a:t>Gli accantonamenti al FCDE risultano, poi, tanto maggiori quanto più è numerosa la popolazione residente nel comune. Lo stesso andamento – crescente al crescere della popolazione - mostra il rapporto FCDE/entrate correnti in Emilia-Romagna, Marche e Piemonte, ossia in tre regioni del centro e Nord-Italia, prese come campione di riferimento in quanto il rapporto percentuale tra FCDE e entrate correnti assume i valori più bassi (Fonte: Ministero dell’Interno).</a:t>
            </a: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7CDB1DB7-21DE-4F52-94EC-B6BABD7830DC}"/>
              </a:ext>
            </a:extLst>
          </p:cNvPr>
          <p:cNvSpPr>
            <a:spLocks noGrp="1"/>
          </p:cNvSpPr>
          <p:nvPr>
            <p:ph type="ftr" sz="quarter" idx="11"/>
          </p:nvPr>
        </p:nvSpPr>
        <p:spPr>
          <a:xfrm>
            <a:off x="2570922" y="6356350"/>
            <a:ext cx="8375374" cy="365125"/>
          </a:xfrm>
        </p:spPr>
        <p:txBody>
          <a:bodyPr/>
          <a:lstStyle/>
          <a:p>
            <a:r>
              <a:rPr lang="it-IT"/>
              <a:t>Dott. Paolo Longoni - ottobre 2022</a:t>
            </a:r>
          </a:p>
        </p:txBody>
      </p:sp>
      <p:pic>
        <p:nvPicPr>
          <p:cNvPr id="6" name="Immagine 5">
            <a:extLst>
              <a:ext uri="{FF2B5EF4-FFF2-40B4-BE49-F238E27FC236}">
                <a16:creationId xmlns:a16="http://schemas.microsoft.com/office/drawing/2014/main" id="{E9D3F2EA-7148-4AF0-88E9-38A4F802E460}"/>
              </a:ext>
            </a:extLst>
          </p:cNvPr>
          <p:cNvPicPr>
            <a:picLocks noChangeAspect="1"/>
          </p:cNvPicPr>
          <p:nvPr/>
        </p:nvPicPr>
        <p:blipFill>
          <a:blip r:embed="rId2"/>
          <a:stretch>
            <a:fillRect/>
          </a:stretch>
        </p:blipFill>
        <p:spPr>
          <a:xfrm>
            <a:off x="838200" y="2491410"/>
            <a:ext cx="10515599" cy="3685554"/>
          </a:xfrm>
          <a:prstGeom prst="rect">
            <a:avLst/>
          </a:prstGeom>
        </p:spPr>
      </p:pic>
      <p:sp>
        <p:nvSpPr>
          <p:cNvPr id="7" name="Segnaposto numero diapositiva 6">
            <a:extLst>
              <a:ext uri="{FF2B5EF4-FFF2-40B4-BE49-F238E27FC236}">
                <a16:creationId xmlns:a16="http://schemas.microsoft.com/office/drawing/2014/main" id="{FAB32919-21D5-1548-9B55-C916CA98C315}"/>
              </a:ext>
            </a:extLst>
          </p:cNvPr>
          <p:cNvSpPr>
            <a:spLocks noGrp="1"/>
          </p:cNvSpPr>
          <p:nvPr>
            <p:ph type="sldNum" sz="quarter" idx="12"/>
          </p:nvPr>
        </p:nvSpPr>
        <p:spPr/>
        <p:txBody>
          <a:bodyPr/>
          <a:lstStyle/>
          <a:p>
            <a:fld id="{E194C5CC-14D7-4FCA-82BC-DC6279434BD9}" type="slidenum">
              <a:rPr lang="it-IT" smtClean="0"/>
              <a:t>27</a:t>
            </a:fld>
            <a:endParaRPr lang="it-IT"/>
          </a:p>
        </p:txBody>
      </p:sp>
    </p:spTree>
    <p:extLst>
      <p:ext uri="{BB962C8B-B14F-4D97-AF65-F5344CB8AC3E}">
        <p14:creationId xmlns:p14="http://schemas.microsoft.com/office/powerpoint/2010/main" val="1721804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9CEA905-C386-488D-8CF8-A5B292D46127}"/>
              </a:ext>
            </a:extLst>
          </p:cNvPr>
          <p:cNvSpPr>
            <a:spLocks noGrp="1"/>
          </p:cNvSpPr>
          <p:nvPr>
            <p:ph idx="1"/>
          </p:nvPr>
        </p:nvSpPr>
        <p:spPr/>
        <p:txBody>
          <a:bodyPr>
            <a:normAutofit/>
          </a:bodyPr>
          <a:lstStyle/>
          <a:p>
            <a:pPr marL="0" indent="0" algn="just">
              <a:buNone/>
            </a:pPr>
            <a:r>
              <a:rPr lang="it-IT" sz="1800" dirty="0">
                <a:latin typeface="Bookman Old Style" panose="02050604050505020204" pitchFamily="18" charset="0"/>
              </a:rPr>
              <a:t>È agevole intuire che i motivi che hanno dato una spinta alla emersione di disavanzi latenti ed inespressi rappresentano elementi che il legislatore ha posto a </a:t>
            </a:r>
            <a:r>
              <a:rPr lang="it-IT" sz="1800" dirty="0">
                <a:solidFill>
                  <a:srgbClr val="000099"/>
                </a:solidFill>
                <a:latin typeface="Bookman Old Style" panose="02050604050505020204" pitchFamily="18" charset="0"/>
              </a:rPr>
              <a:t>garanzia della stessa stabilità finanziaria</a:t>
            </a:r>
            <a:r>
              <a:rPr lang="it-IT" sz="1800" dirty="0">
                <a:latin typeface="Bookman Old Style" panose="02050604050505020204" pitchFamily="18" charset="0"/>
              </a:rPr>
              <a:t>.</a:t>
            </a:r>
          </a:p>
          <a:p>
            <a:pPr marL="0" indent="0">
              <a:buNone/>
            </a:pPr>
            <a:endParaRPr lang="it-IT" sz="1800" dirty="0">
              <a:latin typeface="Bookman Old Style" panose="02050604050505020204" pitchFamily="18" charset="0"/>
            </a:endParaRPr>
          </a:p>
          <a:p>
            <a:pPr marL="0" indent="0" algn="just">
              <a:buNone/>
            </a:pPr>
            <a:r>
              <a:rPr lang="it-IT" sz="1800" b="1" dirty="0">
                <a:solidFill>
                  <a:srgbClr val="C00000"/>
                </a:solidFill>
                <a:latin typeface="Bookman Old Style" panose="02050604050505020204" pitchFamily="18" charset="0"/>
              </a:rPr>
              <a:t>È proprio attraverso tali indicatori che risulta possibile intercettare le condizioni di squilibrio finanziario prima che diventino strutturali ed irreversibili.</a:t>
            </a:r>
          </a:p>
          <a:p>
            <a:pPr marL="0" indent="0" algn="just">
              <a:buNone/>
            </a:pPr>
            <a:endParaRPr lang="it-IT" sz="1800" b="1" dirty="0">
              <a:solidFill>
                <a:srgbClr val="C00000"/>
              </a:solidFill>
              <a:latin typeface="Bookman Old Style" panose="02050604050505020204" pitchFamily="18" charset="0"/>
            </a:endParaRPr>
          </a:p>
          <a:p>
            <a:pPr marL="0" indent="0" algn="just">
              <a:buNone/>
            </a:pPr>
            <a:endParaRPr lang="it-IT" sz="1800" b="1" dirty="0">
              <a:solidFill>
                <a:srgbClr val="C00000"/>
              </a:solidFill>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16617C2E-FDB9-4F0E-9AD5-83F36DF12A99}"/>
              </a:ext>
            </a:extLst>
          </p:cNvPr>
          <p:cNvSpPr>
            <a:spLocks noGrp="1"/>
          </p:cNvSpPr>
          <p:nvPr>
            <p:ph type="ftr" sz="quarter" idx="11"/>
          </p:nvPr>
        </p:nvSpPr>
        <p:spPr>
          <a:xfrm>
            <a:off x="2411895" y="6356350"/>
            <a:ext cx="8150087"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C33F8942-F459-1F43-A7A5-4ACC754A1407}"/>
              </a:ext>
            </a:extLst>
          </p:cNvPr>
          <p:cNvSpPr>
            <a:spLocks noGrp="1"/>
          </p:cNvSpPr>
          <p:nvPr>
            <p:ph type="sldNum" sz="quarter" idx="12"/>
          </p:nvPr>
        </p:nvSpPr>
        <p:spPr/>
        <p:txBody>
          <a:bodyPr/>
          <a:lstStyle/>
          <a:p>
            <a:fld id="{E194C5CC-14D7-4FCA-82BC-DC6279434BD9}" type="slidenum">
              <a:rPr lang="it-IT" smtClean="0"/>
              <a:t>28</a:t>
            </a:fld>
            <a:endParaRPr lang="it-IT"/>
          </a:p>
        </p:txBody>
      </p:sp>
    </p:spTree>
    <p:extLst>
      <p:ext uri="{BB962C8B-B14F-4D97-AF65-F5344CB8AC3E}">
        <p14:creationId xmlns:p14="http://schemas.microsoft.com/office/powerpoint/2010/main" val="495677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70C84AD-778B-49A3-9F2B-3C7C32D81A06}"/>
              </a:ext>
            </a:extLst>
          </p:cNvPr>
          <p:cNvSpPr>
            <a:spLocks noGrp="1"/>
          </p:cNvSpPr>
          <p:nvPr>
            <p:ph idx="1"/>
          </p:nvPr>
        </p:nvSpPr>
        <p:spPr/>
        <p:txBody>
          <a:bodyPr/>
          <a:lstStyle/>
          <a:p>
            <a:pPr marL="0" indent="0">
              <a:buNone/>
            </a:pPr>
            <a:endParaRPr lang="it-IT" dirty="0"/>
          </a:p>
          <a:p>
            <a:pPr marL="0" indent="0">
              <a:buNone/>
            </a:pPr>
            <a:endParaRPr lang="it-IT" dirty="0"/>
          </a:p>
          <a:p>
            <a:pPr marL="0" indent="0">
              <a:buNone/>
            </a:pPr>
            <a:endParaRPr lang="it-IT" dirty="0"/>
          </a:p>
          <a:p>
            <a:pPr marL="0" indent="0" algn="ctr">
              <a:buNone/>
            </a:pPr>
            <a:r>
              <a:rPr lang="it-IT" dirty="0">
                <a:solidFill>
                  <a:srgbClr val="000099"/>
                </a:solidFill>
                <a:latin typeface="Bookman Old Style" panose="02050604050505020204" pitchFamily="18" charset="0"/>
              </a:rPr>
              <a:t>GLI INDICATORI </a:t>
            </a:r>
          </a:p>
          <a:p>
            <a:pPr marL="0" indent="0" algn="ctr">
              <a:buNone/>
            </a:pPr>
            <a:r>
              <a:rPr lang="it-IT" dirty="0">
                <a:solidFill>
                  <a:srgbClr val="000099"/>
                </a:solidFill>
                <a:latin typeface="Bookman Old Style" panose="02050604050505020204" pitchFamily="18" charset="0"/>
              </a:rPr>
              <a:t>PER INTERCETTARE LO SQUILIBRIO FINANZIARIO</a:t>
            </a:r>
          </a:p>
        </p:txBody>
      </p:sp>
      <p:sp>
        <p:nvSpPr>
          <p:cNvPr id="5" name="Segnaposto piè di pagina 4">
            <a:extLst>
              <a:ext uri="{FF2B5EF4-FFF2-40B4-BE49-F238E27FC236}">
                <a16:creationId xmlns:a16="http://schemas.microsoft.com/office/drawing/2014/main" id="{0D24A927-0D6A-4B40-ADC2-F2D7ACB57163}"/>
              </a:ext>
            </a:extLst>
          </p:cNvPr>
          <p:cNvSpPr>
            <a:spLocks noGrp="1"/>
          </p:cNvSpPr>
          <p:nvPr>
            <p:ph type="ftr" sz="quarter" idx="11"/>
          </p:nvPr>
        </p:nvSpPr>
        <p:spPr>
          <a:xfrm>
            <a:off x="1974573" y="6356350"/>
            <a:ext cx="8348869"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C113F173-5D17-E740-8002-9F33249B68BB}"/>
              </a:ext>
            </a:extLst>
          </p:cNvPr>
          <p:cNvSpPr>
            <a:spLocks noGrp="1"/>
          </p:cNvSpPr>
          <p:nvPr>
            <p:ph type="sldNum" sz="quarter" idx="12"/>
          </p:nvPr>
        </p:nvSpPr>
        <p:spPr/>
        <p:txBody>
          <a:bodyPr/>
          <a:lstStyle/>
          <a:p>
            <a:fld id="{E194C5CC-14D7-4FCA-82BC-DC6279434BD9}" type="slidenum">
              <a:rPr lang="it-IT" smtClean="0"/>
              <a:t>29</a:t>
            </a:fld>
            <a:endParaRPr lang="it-IT"/>
          </a:p>
        </p:txBody>
      </p:sp>
    </p:spTree>
    <p:extLst>
      <p:ext uri="{BB962C8B-B14F-4D97-AF65-F5344CB8AC3E}">
        <p14:creationId xmlns:p14="http://schemas.microsoft.com/office/powerpoint/2010/main" val="746555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54560F-0A4C-4998-AC13-489889CA8966}"/>
              </a:ext>
            </a:extLst>
          </p:cNvPr>
          <p:cNvSpPr>
            <a:spLocks noGrp="1"/>
          </p:cNvSpPr>
          <p:nvPr>
            <p:ph type="title"/>
          </p:nvPr>
        </p:nvSpPr>
        <p:spPr>
          <a:xfrm>
            <a:off x="838200" y="365126"/>
            <a:ext cx="10515600" cy="509518"/>
          </a:xfrm>
        </p:spPr>
        <p:txBody>
          <a:bodyPr>
            <a:normAutofit/>
          </a:bodyPr>
          <a:lstStyle/>
          <a:p>
            <a:r>
              <a:rPr lang="it-IT" sz="2200" b="1" i="1" dirty="0">
                <a:solidFill>
                  <a:srgbClr val="000099"/>
                </a:solidFill>
                <a:latin typeface="Bookman Old Style" panose="02050604050505020204" pitchFamily="18" charset="0"/>
              </a:rPr>
              <a:t>Le criticità finanziarie degli enti locali</a:t>
            </a:r>
          </a:p>
        </p:txBody>
      </p:sp>
      <p:sp>
        <p:nvSpPr>
          <p:cNvPr id="3" name="Segnaposto contenuto 2">
            <a:extLst>
              <a:ext uri="{FF2B5EF4-FFF2-40B4-BE49-F238E27FC236}">
                <a16:creationId xmlns:a16="http://schemas.microsoft.com/office/drawing/2014/main" id="{8F60DBA5-9C55-472B-8F17-64CB1BA58017}"/>
              </a:ext>
            </a:extLst>
          </p:cNvPr>
          <p:cNvSpPr>
            <a:spLocks noGrp="1"/>
          </p:cNvSpPr>
          <p:nvPr>
            <p:ph idx="1"/>
          </p:nvPr>
        </p:nvSpPr>
        <p:spPr>
          <a:xfrm>
            <a:off x="838200" y="1060174"/>
            <a:ext cx="10515600" cy="5116789"/>
          </a:xfrm>
        </p:spPr>
        <p:txBody>
          <a:bodyPr>
            <a:normAutofit/>
          </a:bodyPr>
          <a:lstStyle/>
          <a:p>
            <a:pPr marL="0" indent="0" algn="just">
              <a:buNone/>
            </a:pPr>
            <a:r>
              <a:rPr lang="it-IT" sz="1800" dirty="0">
                <a:latin typeface="Bookman Old Style" panose="02050604050505020204" pitchFamily="18" charset="0"/>
              </a:rPr>
              <a:t>Le disposizioni concernenti gli enti locali in condizione di sofferenza finanziaria e le relative procedure di risanamento finanziario sono contenute nel Titolo VIII, Parte II, </a:t>
            </a:r>
            <a:r>
              <a:rPr lang="it-IT" sz="1800" b="1" dirty="0">
                <a:latin typeface="Bookman Old Style" panose="02050604050505020204" pitchFamily="18" charset="0"/>
              </a:rPr>
              <a:t>articoli 242 e ss., </a:t>
            </a:r>
            <a:r>
              <a:rPr lang="it-IT" sz="1800" dirty="0">
                <a:latin typeface="Bookman Old Style" panose="02050604050505020204" pitchFamily="18" charset="0"/>
              </a:rPr>
              <a:t>del decreto legislativo 18 agosto 2000, n. 267 (T.U.E.L.). </a:t>
            </a:r>
          </a:p>
          <a:p>
            <a:pPr marL="0" indent="0" algn="just">
              <a:buNone/>
            </a:pPr>
            <a:r>
              <a:rPr lang="it-IT" sz="1800" dirty="0">
                <a:latin typeface="Bookman Old Style" panose="02050604050505020204" pitchFamily="18" charset="0"/>
              </a:rPr>
              <a:t>In particolare, gli enti locali possono essere suddivisi in </a:t>
            </a:r>
            <a:r>
              <a:rPr lang="it-IT" sz="1800" b="1" i="1" dirty="0">
                <a:latin typeface="Bookman Old Style" panose="02050604050505020204" pitchFamily="18" charset="0"/>
              </a:rPr>
              <a:t>tre gruppi di sofferenza finanziaria</a:t>
            </a:r>
            <a:r>
              <a:rPr lang="it-IT" sz="1800" dirty="0">
                <a:latin typeface="Bookman Old Style" panose="02050604050505020204" pitchFamily="18" charset="0"/>
              </a:rPr>
              <a:t>: </a:t>
            </a:r>
          </a:p>
          <a:p>
            <a:pPr algn="just">
              <a:buFont typeface="Wingdings" panose="05000000000000000000" pitchFamily="2" charset="2"/>
              <a:buChar char="q"/>
            </a:pPr>
            <a:r>
              <a:rPr lang="it-IT" sz="1800" dirty="0">
                <a:latin typeface="Bookman Old Style" panose="02050604050505020204" pitchFamily="18" charset="0"/>
              </a:rPr>
              <a:t>Enti </a:t>
            </a:r>
            <a:r>
              <a:rPr lang="it-IT" sz="1800" b="1" i="1" dirty="0">
                <a:solidFill>
                  <a:srgbClr val="000099"/>
                </a:solidFill>
                <a:latin typeface="Bookman Old Style" panose="02050604050505020204" pitchFamily="18" charset="0"/>
              </a:rPr>
              <a:t>deficitari</a:t>
            </a:r>
            <a:r>
              <a:rPr lang="it-IT" sz="1800" dirty="0">
                <a:latin typeface="Bookman Old Style" panose="02050604050505020204" pitchFamily="18" charset="0"/>
              </a:rPr>
              <a:t>;</a:t>
            </a:r>
          </a:p>
          <a:p>
            <a:pPr algn="just">
              <a:buFont typeface="Wingdings" panose="05000000000000000000" pitchFamily="2" charset="2"/>
              <a:buChar char="q"/>
            </a:pPr>
            <a:r>
              <a:rPr lang="it-IT" sz="1800" dirty="0">
                <a:latin typeface="Bookman Old Style" panose="02050604050505020204" pitchFamily="18" charset="0"/>
              </a:rPr>
              <a:t>Enti in </a:t>
            </a:r>
            <a:r>
              <a:rPr lang="it-IT" sz="1800" b="1" i="1" dirty="0" err="1">
                <a:solidFill>
                  <a:srgbClr val="000099"/>
                </a:solidFill>
                <a:latin typeface="Bookman Old Style" panose="02050604050505020204" pitchFamily="18" charset="0"/>
              </a:rPr>
              <a:t>pre</a:t>
            </a:r>
            <a:r>
              <a:rPr lang="it-IT" sz="1800" b="1" i="1" dirty="0">
                <a:solidFill>
                  <a:srgbClr val="000099"/>
                </a:solidFill>
                <a:latin typeface="Bookman Old Style" panose="02050604050505020204" pitchFamily="18" charset="0"/>
              </a:rPr>
              <a:t>-dissesto</a:t>
            </a:r>
            <a:r>
              <a:rPr lang="it-IT" sz="1800" dirty="0">
                <a:latin typeface="Bookman Old Style" panose="02050604050505020204" pitchFamily="18" charset="0"/>
              </a:rPr>
              <a:t> (riequilibrio finanziario pluriennale);</a:t>
            </a:r>
          </a:p>
          <a:p>
            <a:pPr algn="just">
              <a:buFont typeface="Wingdings" panose="05000000000000000000" pitchFamily="2" charset="2"/>
              <a:buChar char="q"/>
            </a:pPr>
            <a:r>
              <a:rPr lang="it-IT" sz="1800" dirty="0">
                <a:latin typeface="Bookman Old Style" panose="02050604050505020204" pitchFamily="18" charset="0"/>
              </a:rPr>
              <a:t>Enti in </a:t>
            </a:r>
            <a:r>
              <a:rPr lang="it-IT" sz="1800" b="1" i="1" dirty="0">
                <a:solidFill>
                  <a:srgbClr val="000099"/>
                </a:solidFill>
                <a:latin typeface="Bookman Old Style" panose="02050604050505020204" pitchFamily="18" charset="0"/>
              </a:rPr>
              <a:t>dissesto</a:t>
            </a:r>
            <a:r>
              <a:rPr lang="it-IT" sz="1800" dirty="0">
                <a:latin typeface="Bookman Old Style" panose="02050604050505020204" pitchFamily="18" charset="0"/>
              </a:rPr>
              <a:t>.</a:t>
            </a:r>
          </a:p>
          <a:p>
            <a:pPr marL="0" indent="0" algn="just">
              <a:buNone/>
            </a:pPr>
            <a:endParaRPr lang="it-IT" sz="1800" dirty="0">
              <a:latin typeface="Bookman Old Style" panose="02050604050505020204" pitchFamily="18" charset="0"/>
            </a:endParaRPr>
          </a:p>
          <a:p>
            <a:pPr marL="0" indent="0" algn="just">
              <a:buNone/>
            </a:pPr>
            <a:r>
              <a:rPr lang="it-IT" sz="1800" b="1" dirty="0">
                <a:latin typeface="Bookman Old Style" panose="02050604050505020204" pitchFamily="18" charset="0"/>
              </a:rPr>
              <a:t>Art. 242, commi 1 e 2, </a:t>
            </a:r>
            <a:r>
              <a:rPr lang="it-IT" sz="1800" b="1" dirty="0" err="1">
                <a:latin typeface="Bookman Old Style" panose="02050604050505020204" pitchFamily="18" charset="0"/>
              </a:rPr>
              <a:t>Tuel</a:t>
            </a:r>
            <a:endParaRPr lang="it-IT" sz="1800" b="1" dirty="0">
              <a:latin typeface="Bookman Old Style" panose="02050604050505020204" pitchFamily="18" charset="0"/>
            </a:endParaRPr>
          </a:p>
          <a:p>
            <a:pPr marL="0" indent="0" algn="just">
              <a:buNone/>
            </a:pPr>
            <a:r>
              <a:rPr lang="it-IT" sz="1800" dirty="0">
                <a:latin typeface="Bookman Old Style" panose="02050604050505020204" pitchFamily="18" charset="0"/>
              </a:rPr>
              <a:t>- Gli enti </a:t>
            </a:r>
            <a:r>
              <a:rPr lang="it-IT" sz="1800" b="1" i="1" dirty="0">
                <a:latin typeface="Bookman Old Style" panose="02050604050505020204" pitchFamily="18" charset="0"/>
              </a:rPr>
              <a:t>deficitari</a:t>
            </a:r>
            <a:r>
              <a:rPr lang="it-IT" sz="1800" i="1" dirty="0">
                <a:latin typeface="Bookman Old Style" panose="02050604050505020204" pitchFamily="18" charset="0"/>
              </a:rPr>
              <a:t>:</a:t>
            </a:r>
            <a:r>
              <a:rPr lang="it-IT" sz="1800" dirty="0">
                <a:latin typeface="Bookman Old Style" panose="02050604050505020204" pitchFamily="18" charset="0"/>
              </a:rPr>
              <a:t> </a:t>
            </a:r>
            <a:r>
              <a:rPr lang="it-IT" sz="1800" u="sng" dirty="0">
                <a:latin typeface="Bookman Old Style" panose="02050604050505020204" pitchFamily="18" charset="0"/>
              </a:rPr>
              <a:t>sono da considerarsi in condizioni strutturalmente deficitarie gli enti locali che presentano gravi ed incontrovertibili condizioni di squilibrio, rilevabili da un </a:t>
            </a:r>
            <a:r>
              <a:rPr lang="it-IT" sz="1800" u="sng" dirty="0">
                <a:solidFill>
                  <a:srgbClr val="000099"/>
                </a:solidFill>
                <a:latin typeface="Bookman Old Style" panose="02050604050505020204" pitchFamily="18" charset="0"/>
              </a:rPr>
              <a:t>apposita tabella</a:t>
            </a:r>
            <a:r>
              <a:rPr lang="it-IT" sz="1800" u="sng" dirty="0">
                <a:latin typeface="Bookman Old Style" panose="02050604050505020204" pitchFamily="18" charset="0"/>
              </a:rPr>
              <a:t>, da allegare al rendiconto della gestione, </a:t>
            </a:r>
            <a:r>
              <a:rPr lang="it-IT" sz="1800" u="sng" dirty="0">
                <a:solidFill>
                  <a:srgbClr val="000099"/>
                </a:solidFill>
                <a:latin typeface="Bookman Old Style" panose="02050604050505020204" pitchFamily="18" charset="0"/>
              </a:rPr>
              <a:t>contenente parametri obiettivi </a:t>
            </a:r>
            <a:r>
              <a:rPr lang="it-IT" sz="1800" u="sng" dirty="0">
                <a:latin typeface="Bookman Old Style" panose="02050604050505020204" pitchFamily="18" charset="0"/>
              </a:rPr>
              <a:t>dei quali </a:t>
            </a:r>
            <a:r>
              <a:rPr lang="it-IT" sz="1800" b="1" u="sng" dirty="0">
                <a:latin typeface="Bookman Old Style" panose="02050604050505020204" pitchFamily="18" charset="0"/>
              </a:rPr>
              <a:t>almeno la metà presentino valori deficitari</a:t>
            </a:r>
            <a:r>
              <a:rPr lang="it-IT" sz="1800" u="sng" dirty="0">
                <a:latin typeface="Bookman Old Style" panose="02050604050505020204" pitchFamily="18" charset="0"/>
              </a:rPr>
              <a:t>. Il rendiconto della gestione è quello relativo al penultimo esercizio precedente quello di riferimento</a:t>
            </a:r>
            <a:r>
              <a:rPr lang="it-IT" sz="1800" dirty="0">
                <a:latin typeface="Bookman Old Style" panose="02050604050505020204" pitchFamily="18" charset="0"/>
              </a:rPr>
              <a:t>.</a:t>
            </a:r>
          </a:p>
          <a:p>
            <a:pPr marL="0" indent="0" algn="just">
              <a:buNone/>
            </a:pPr>
            <a:r>
              <a:rPr lang="it-IT" sz="1600" i="1" dirty="0">
                <a:solidFill>
                  <a:srgbClr val="000099"/>
                </a:solidFill>
                <a:latin typeface="Bookman Old Style" panose="02050604050505020204" pitchFamily="18" charset="0"/>
              </a:rPr>
              <a:t>(comma così sostituito dall'art. 3, comma 1, lettera p), decreto-legge n. 213 del 2012).</a:t>
            </a:r>
          </a:p>
        </p:txBody>
      </p:sp>
      <p:sp>
        <p:nvSpPr>
          <p:cNvPr id="5" name="Segnaposto piè di pagina 4">
            <a:extLst>
              <a:ext uri="{FF2B5EF4-FFF2-40B4-BE49-F238E27FC236}">
                <a16:creationId xmlns:a16="http://schemas.microsoft.com/office/drawing/2014/main" id="{ED18298D-D611-4CE4-B17A-9994D5CFBD08}"/>
              </a:ext>
            </a:extLst>
          </p:cNvPr>
          <p:cNvSpPr>
            <a:spLocks noGrp="1"/>
          </p:cNvSpPr>
          <p:nvPr>
            <p:ph type="ftr" sz="quarter" idx="11"/>
          </p:nvPr>
        </p:nvSpPr>
        <p:spPr>
          <a:xfrm>
            <a:off x="2743201" y="6356350"/>
            <a:ext cx="7050156"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A76E09A4-6258-8F4E-BA5E-2A74277E6582}"/>
              </a:ext>
            </a:extLst>
          </p:cNvPr>
          <p:cNvSpPr>
            <a:spLocks noGrp="1"/>
          </p:cNvSpPr>
          <p:nvPr>
            <p:ph type="sldNum" sz="quarter" idx="12"/>
          </p:nvPr>
        </p:nvSpPr>
        <p:spPr/>
        <p:txBody>
          <a:bodyPr/>
          <a:lstStyle/>
          <a:p>
            <a:fld id="{E194C5CC-14D7-4FCA-82BC-DC6279434BD9}" type="slidenum">
              <a:rPr lang="it-IT" smtClean="0"/>
              <a:t>3</a:t>
            </a:fld>
            <a:endParaRPr lang="it-IT"/>
          </a:p>
        </p:txBody>
      </p:sp>
    </p:spTree>
    <p:extLst>
      <p:ext uri="{BB962C8B-B14F-4D97-AF65-F5344CB8AC3E}">
        <p14:creationId xmlns:p14="http://schemas.microsoft.com/office/powerpoint/2010/main" val="2136665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ADDE3-D1AD-482F-8271-12FCF4465FBC}"/>
              </a:ext>
            </a:extLst>
          </p:cNvPr>
          <p:cNvSpPr>
            <a:spLocks noGrp="1"/>
          </p:cNvSpPr>
          <p:nvPr>
            <p:ph type="title"/>
          </p:nvPr>
        </p:nvSpPr>
        <p:spPr>
          <a:xfrm>
            <a:off x="838200" y="365126"/>
            <a:ext cx="10515600" cy="496266"/>
          </a:xfrm>
        </p:spPr>
        <p:txBody>
          <a:bodyPr/>
          <a:lstStyle/>
          <a:p>
            <a:r>
              <a:rPr lang="it-IT" sz="2200" b="1" i="1" dirty="0">
                <a:solidFill>
                  <a:srgbClr val="000099"/>
                </a:solidFill>
                <a:latin typeface="Bookman Old Style" panose="02050604050505020204" pitchFamily="18" charset="0"/>
              </a:rPr>
              <a:t>Gli indicatori per intercettare la crisi</a:t>
            </a:r>
            <a:endParaRPr lang="it-IT" dirty="0"/>
          </a:p>
        </p:txBody>
      </p:sp>
      <p:sp>
        <p:nvSpPr>
          <p:cNvPr id="3" name="Segnaposto contenuto 2">
            <a:extLst>
              <a:ext uri="{FF2B5EF4-FFF2-40B4-BE49-F238E27FC236}">
                <a16:creationId xmlns:a16="http://schemas.microsoft.com/office/drawing/2014/main" id="{91AEBF91-F988-4254-A7F9-1CAB12585A31}"/>
              </a:ext>
            </a:extLst>
          </p:cNvPr>
          <p:cNvSpPr>
            <a:spLocks noGrp="1"/>
          </p:cNvSpPr>
          <p:nvPr>
            <p:ph idx="1"/>
          </p:nvPr>
        </p:nvSpPr>
        <p:spPr>
          <a:xfrm>
            <a:off x="838200" y="861392"/>
            <a:ext cx="10515600" cy="5315571"/>
          </a:xfrm>
        </p:spPr>
        <p:txBody>
          <a:bodyPr>
            <a:normAutofit/>
          </a:bodyPr>
          <a:lstStyle/>
          <a:p>
            <a:pPr marL="0" indent="0" algn="just">
              <a:buNone/>
            </a:pPr>
            <a:r>
              <a:rPr lang="it-IT" sz="1800" dirty="0">
                <a:latin typeface="Bookman Old Style" panose="02050604050505020204" pitchFamily="18" charset="0"/>
              </a:rPr>
              <a:t>Lo stato di salute finanziaria di un ente può essere indagato attraverso tre gruppi di indicatori che, pur provenendo da fonti diverse e presentando ciascuno proprie finalità e peculiarità, consentono di verificare la presenza di eventuali aspetti critici.</a:t>
            </a:r>
          </a:p>
          <a:p>
            <a:pPr marL="0" indent="0" algn="just">
              <a:buNone/>
            </a:pPr>
            <a:endParaRPr lang="it-IT" sz="1800" dirty="0">
              <a:latin typeface="Bookman Old Style" panose="02050604050505020204" pitchFamily="18" charset="0"/>
            </a:endParaRPr>
          </a:p>
          <a:p>
            <a:pPr marL="0" indent="0" algn="just">
              <a:buNone/>
            </a:pPr>
            <a:r>
              <a:rPr lang="it-IT" sz="1800" b="1" dirty="0">
                <a:solidFill>
                  <a:srgbClr val="C00000"/>
                </a:solidFill>
                <a:latin typeface="Bookman Old Style" panose="02050604050505020204" pitchFamily="18" charset="0"/>
              </a:rPr>
              <a:t>I parametri di </a:t>
            </a:r>
            <a:r>
              <a:rPr lang="it-IT" sz="1800" b="1" dirty="0" err="1">
                <a:solidFill>
                  <a:srgbClr val="C00000"/>
                </a:solidFill>
                <a:latin typeface="Bookman Old Style" panose="02050604050505020204" pitchFamily="18" charset="0"/>
              </a:rPr>
              <a:t>deficitarietà</a:t>
            </a:r>
            <a:r>
              <a:rPr lang="it-IT" sz="1800" b="1" dirty="0">
                <a:solidFill>
                  <a:srgbClr val="C00000"/>
                </a:solidFill>
                <a:latin typeface="Bookman Old Style" panose="02050604050505020204" pitchFamily="18" charset="0"/>
              </a:rPr>
              <a:t> strutturale</a:t>
            </a:r>
          </a:p>
          <a:p>
            <a:pPr marL="0" indent="0" algn="just">
              <a:buNone/>
            </a:pPr>
            <a:r>
              <a:rPr lang="it-IT" sz="1800" dirty="0">
                <a:latin typeface="Bookman Old Style" panose="02050604050505020204" pitchFamily="18" charset="0"/>
              </a:rPr>
              <a:t>L’articolo 242 del Testo Unico delle leggi sull’Ordinamento degli Enti Locali (D. Lgs. 18 agosto 2000, n. 267) contempla, come abbiamo visto, l’individuazione degli enti locali strutturalmente deficitari ad appositi parametri obiettivi, fissati con decreto del Ministero dell’Interno di natura non regolamentare, di concerto con il Ministero dell’Economia e delle Finanze. Per il triennio 2019-2021 tali parametri obiettivi sono stati approvati con Decreto del 28 Dicembre 2018 e trovano applicazione a partire dagli adempimenti relativi al rendiconto della gestione dell’esercizio finanziario 2018 e al bilancio di previsione dell’esercizio finanziario 2020.</a:t>
            </a:r>
          </a:p>
          <a:p>
            <a:pPr marL="0" indent="0" algn="just">
              <a:buNone/>
            </a:pPr>
            <a:r>
              <a:rPr lang="it-IT" sz="1800" dirty="0">
                <a:latin typeface="Bookman Old Style" panose="02050604050505020204" pitchFamily="18" charset="0"/>
              </a:rPr>
              <a:t>L’attuale sistema parametrale è frutto di una completa revisione del precedente sistema di parametri adottati con Decreto 24.09.2009 per il triennio 2010-2012 e, in seguito, riconfermati per il triennio 2013/2015 e 2016/2018 - e risponde alla triplice esigenza di recuperare il carattere performante dell’istituto, </a:t>
            </a:r>
            <a:r>
              <a:rPr lang="it-IT" sz="1800" b="1" dirty="0">
                <a:latin typeface="Bookman Old Style" panose="02050604050505020204" pitchFamily="18" charset="0"/>
              </a:rPr>
              <a:t>di adeguarlo ai principi dell’armonizzazione contabile</a:t>
            </a:r>
            <a:r>
              <a:rPr lang="it-IT" sz="1800" dirty="0">
                <a:latin typeface="Bookman Old Style" panose="02050604050505020204" pitchFamily="18" charset="0"/>
              </a:rPr>
              <a:t> e di semplificare gli adempimenti di monitoraggio a carico degli enti.</a:t>
            </a:r>
          </a:p>
        </p:txBody>
      </p:sp>
      <p:sp>
        <p:nvSpPr>
          <p:cNvPr id="5" name="Segnaposto piè di pagina 4">
            <a:extLst>
              <a:ext uri="{FF2B5EF4-FFF2-40B4-BE49-F238E27FC236}">
                <a16:creationId xmlns:a16="http://schemas.microsoft.com/office/drawing/2014/main" id="{C92CD3E3-3DB5-4BCF-BE87-BE7F971F63E5}"/>
              </a:ext>
            </a:extLst>
          </p:cNvPr>
          <p:cNvSpPr>
            <a:spLocks noGrp="1"/>
          </p:cNvSpPr>
          <p:nvPr>
            <p:ph type="ftr" sz="quarter" idx="11"/>
          </p:nvPr>
        </p:nvSpPr>
        <p:spPr>
          <a:xfrm>
            <a:off x="2358887" y="6356350"/>
            <a:ext cx="8044070"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40626F0D-0550-6A4B-BD0E-890E05BC7945}"/>
              </a:ext>
            </a:extLst>
          </p:cNvPr>
          <p:cNvSpPr>
            <a:spLocks noGrp="1"/>
          </p:cNvSpPr>
          <p:nvPr>
            <p:ph type="sldNum" sz="quarter" idx="12"/>
          </p:nvPr>
        </p:nvSpPr>
        <p:spPr/>
        <p:txBody>
          <a:bodyPr/>
          <a:lstStyle/>
          <a:p>
            <a:fld id="{E194C5CC-14D7-4FCA-82BC-DC6279434BD9}" type="slidenum">
              <a:rPr lang="it-IT" smtClean="0"/>
              <a:t>30</a:t>
            </a:fld>
            <a:endParaRPr lang="it-IT"/>
          </a:p>
        </p:txBody>
      </p:sp>
    </p:spTree>
    <p:extLst>
      <p:ext uri="{BB962C8B-B14F-4D97-AF65-F5344CB8AC3E}">
        <p14:creationId xmlns:p14="http://schemas.microsoft.com/office/powerpoint/2010/main" val="2116677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ADDE3-D1AD-482F-8271-12FCF4465FBC}"/>
              </a:ext>
            </a:extLst>
          </p:cNvPr>
          <p:cNvSpPr>
            <a:spLocks noGrp="1"/>
          </p:cNvSpPr>
          <p:nvPr>
            <p:ph type="title"/>
          </p:nvPr>
        </p:nvSpPr>
        <p:spPr>
          <a:xfrm>
            <a:off x="838200" y="365126"/>
            <a:ext cx="10515600" cy="496266"/>
          </a:xfrm>
        </p:spPr>
        <p:txBody>
          <a:bodyPr/>
          <a:lstStyle/>
          <a:p>
            <a:r>
              <a:rPr lang="it-IT" sz="2200" b="1" i="1" dirty="0">
                <a:solidFill>
                  <a:srgbClr val="000099"/>
                </a:solidFill>
                <a:latin typeface="Bookman Old Style" panose="02050604050505020204" pitchFamily="18" charset="0"/>
              </a:rPr>
              <a:t>Gli indicatori per intercettare la crisi</a:t>
            </a:r>
            <a:endParaRPr lang="it-IT" dirty="0"/>
          </a:p>
        </p:txBody>
      </p:sp>
      <p:sp>
        <p:nvSpPr>
          <p:cNvPr id="3" name="Segnaposto contenuto 2">
            <a:extLst>
              <a:ext uri="{FF2B5EF4-FFF2-40B4-BE49-F238E27FC236}">
                <a16:creationId xmlns:a16="http://schemas.microsoft.com/office/drawing/2014/main" id="{91AEBF91-F988-4254-A7F9-1CAB12585A31}"/>
              </a:ext>
            </a:extLst>
          </p:cNvPr>
          <p:cNvSpPr>
            <a:spLocks noGrp="1"/>
          </p:cNvSpPr>
          <p:nvPr>
            <p:ph idx="1"/>
          </p:nvPr>
        </p:nvSpPr>
        <p:spPr>
          <a:xfrm>
            <a:off x="838200" y="861392"/>
            <a:ext cx="10515600" cy="5315571"/>
          </a:xfrm>
        </p:spPr>
        <p:txBody>
          <a:bodyPr>
            <a:normAutofit fontScale="92500" lnSpcReduction="20000"/>
          </a:bodyPr>
          <a:lstStyle/>
          <a:p>
            <a:pPr marL="0" indent="0" algn="just">
              <a:buNone/>
            </a:pPr>
            <a:r>
              <a:rPr lang="it-IT" sz="1800" b="1" dirty="0">
                <a:solidFill>
                  <a:srgbClr val="C00000"/>
                </a:solidFill>
                <a:latin typeface="Bookman Old Style" panose="02050604050505020204" pitchFamily="18" charset="0"/>
              </a:rPr>
              <a:t>Indicatori Istat </a:t>
            </a:r>
            <a:r>
              <a:rPr lang="it-IT" sz="1800" i="1" dirty="0">
                <a:solidFill>
                  <a:srgbClr val="000000"/>
                </a:solidFill>
                <a:latin typeface="Times New Roman" panose="02020603050405020304" pitchFamily="18" charset="0"/>
              </a:rPr>
              <a:t>http://dati.istat.it/ </a:t>
            </a:r>
            <a:endParaRPr lang="it-IT" sz="1800" b="1" dirty="0">
              <a:solidFill>
                <a:srgbClr val="C00000"/>
              </a:solidFill>
              <a:latin typeface="Bookman Old Style" panose="02050604050505020204" pitchFamily="18" charset="0"/>
            </a:endParaRPr>
          </a:p>
          <a:p>
            <a:pPr marL="0" indent="0" algn="just">
              <a:buNone/>
            </a:pPr>
            <a:r>
              <a:rPr lang="it-IT" sz="1800" dirty="0">
                <a:latin typeface="Bookman Old Style" panose="02050604050505020204" pitchFamily="18" charset="0"/>
              </a:rPr>
              <a:t>Nel quadro delle statistiche sulle amministrazioni pubbliche prodotte dall’ISTAT, in particolare, di quelle inerenti la finanza locale si inserisce una serie numerosa di indicatori di bilancio di Regioni e Province autonome, province, città metropolitane e comuni, in un ambito di rilevazione, dunque, che copre l’intero territorio nazionale.</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Tra gli indicatori che indagano la spesa meritevole di considerazione è quello inerente la </a:t>
            </a:r>
            <a:r>
              <a:rPr lang="it-IT" sz="1800" b="1" dirty="0">
                <a:latin typeface="Bookman Old Style" panose="02050604050505020204" pitchFamily="18" charset="0"/>
              </a:rPr>
              <a:t>“Rigidità della spesa”</a:t>
            </a:r>
            <a:r>
              <a:rPr lang="it-IT" sz="1800" dirty="0">
                <a:latin typeface="Bookman Old Style" panose="02050604050505020204" pitchFamily="18" charset="0"/>
              </a:rPr>
              <a:t>, espressa come </a:t>
            </a:r>
            <a:r>
              <a:rPr lang="it-IT" sz="1800" u="sng" dirty="0">
                <a:latin typeface="Bookman Old Style" panose="02050604050505020204" pitchFamily="18" charset="0"/>
              </a:rPr>
              <a:t>rapporto tra le spese impegnate per redditi da lavoro dipendente e per rimborso prestiti, e le entrate correnti accertate</a:t>
            </a:r>
            <a:r>
              <a:rPr lang="it-IT" sz="1800" dirty="0">
                <a:latin typeface="Bookman Old Style" panose="02050604050505020204" pitchFamily="18" charset="0"/>
              </a:rPr>
              <a:t>. Più alto è il valore di tale indicatore, più la spesa dell’ente analizzato mostra una forte rigidità.</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Altra componente della spesa corrente incomprimibile, al pari di quella per il personale, è la </a:t>
            </a:r>
            <a:r>
              <a:rPr lang="it-IT" sz="1800" b="1" dirty="0">
                <a:latin typeface="Bookman Old Style" panose="02050604050505020204" pitchFamily="18" charset="0"/>
              </a:rPr>
              <a:t>spesa per rimborso prestiti. </a:t>
            </a:r>
            <a:r>
              <a:rPr lang="it-IT" sz="1800" dirty="0">
                <a:latin typeface="Bookman Old Style" panose="02050604050505020204" pitchFamily="18" charset="0"/>
              </a:rPr>
              <a:t>Tale spesa va rapportata alle entrate correnti: se l’indicatore è alto, si è in presenza di una massa consistente di mutui che appesantiscono il bilancio.</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Un altro interessante indicatore è quello che misura il </a:t>
            </a:r>
            <a:r>
              <a:rPr lang="it-IT" sz="1800" b="1" dirty="0">
                <a:latin typeface="Bookman Old Style" panose="02050604050505020204" pitchFamily="18" charset="0"/>
              </a:rPr>
              <a:t>“Grado di copertura delle spese correnti e dei rimborsi prestiti con entrate correnti”</a:t>
            </a:r>
            <a:r>
              <a:rPr lang="it-IT" sz="1800" dirty="0">
                <a:latin typeface="Bookman Old Style" panose="02050604050505020204" pitchFamily="18" charset="0"/>
              </a:rPr>
              <a:t>: è calcolato  ponendo al numeratore le entrate correnti accertate e al denominatore le spese correnti impegnate, incrementate dalle spese impegnate per rimborso prestiti. Esso indica quanta parte delle entrate correnti è assorbita dalle spese correnti. Quanto più tale indicatore è superiore all’unità tanto più esprime un valore positivo.</a:t>
            </a: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C92CD3E3-3DB5-4BCF-BE87-BE7F971F63E5}"/>
              </a:ext>
            </a:extLst>
          </p:cNvPr>
          <p:cNvSpPr>
            <a:spLocks noGrp="1"/>
          </p:cNvSpPr>
          <p:nvPr>
            <p:ph type="ftr" sz="quarter" idx="11"/>
          </p:nvPr>
        </p:nvSpPr>
        <p:spPr>
          <a:xfrm>
            <a:off x="2226365" y="6356350"/>
            <a:ext cx="8560905"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EC6A7D8D-93EC-1E49-ADC5-82A6F26116FC}"/>
              </a:ext>
            </a:extLst>
          </p:cNvPr>
          <p:cNvSpPr>
            <a:spLocks noGrp="1"/>
          </p:cNvSpPr>
          <p:nvPr>
            <p:ph type="sldNum" sz="quarter" idx="12"/>
          </p:nvPr>
        </p:nvSpPr>
        <p:spPr/>
        <p:txBody>
          <a:bodyPr/>
          <a:lstStyle/>
          <a:p>
            <a:fld id="{E194C5CC-14D7-4FCA-82BC-DC6279434BD9}" type="slidenum">
              <a:rPr lang="it-IT" smtClean="0"/>
              <a:t>31</a:t>
            </a:fld>
            <a:endParaRPr lang="it-IT"/>
          </a:p>
        </p:txBody>
      </p:sp>
    </p:spTree>
    <p:extLst>
      <p:ext uri="{BB962C8B-B14F-4D97-AF65-F5344CB8AC3E}">
        <p14:creationId xmlns:p14="http://schemas.microsoft.com/office/powerpoint/2010/main" val="1613566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ADDE3-D1AD-482F-8271-12FCF4465FBC}"/>
              </a:ext>
            </a:extLst>
          </p:cNvPr>
          <p:cNvSpPr>
            <a:spLocks noGrp="1"/>
          </p:cNvSpPr>
          <p:nvPr>
            <p:ph type="title"/>
          </p:nvPr>
        </p:nvSpPr>
        <p:spPr>
          <a:xfrm>
            <a:off x="838200" y="365126"/>
            <a:ext cx="10515600" cy="496266"/>
          </a:xfrm>
        </p:spPr>
        <p:txBody>
          <a:bodyPr/>
          <a:lstStyle/>
          <a:p>
            <a:r>
              <a:rPr lang="it-IT" sz="2200" b="1" i="1" dirty="0">
                <a:solidFill>
                  <a:srgbClr val="000099"/>
                </a:solidFill>
                <a:latin typeface="Bookman Old Style" panose="02050604050505020204" pitchFamily="18" charset="0"/>
              </a:rPr>
              <a:t>Gli indicatori per intercettare la crisi</a:t>
            </a:r>
            <a:endParaRPr lang="it-IT" dirty="0"/>
          </a:p>
        </p:txBody>
      </p:sp>
      <p:sp>
        <p:nvSpPr>
          <p:cNvPr id="3" name="Segnaposto contenuto 2">
            <a:extLst>
              <a:ext uri="{FF2B5EF4-FFF2-40B4-BE49-F238E27FC236}">
                <a16:creationId xmlns:a16="http://schemas.microsoft.com/office/drawing/2014/main" id="{91AEBF91-F988-4254-A7F9-1CAB12585A31}"/>
              </a:ext>
            </a:extLst>
          </p:cNvPr>
          <p:cNvSpPr>
            <a:spLocks noGrp="1"/>
          </p:cNvSpPr>
          <p:nvPr>
            <p:ph idx="1"/>
          </p:nvPr>
        </p:nvSpPr>
        <p:spPr>
          <a:xfrm>
            <a:off x="838200" y="861392"/>
            <a:ext cx="10515600" cy="5315571"/>
          </a:xfrm>
        </p:spPr>
        <p:txBody>
          <a:bodyPr>
            <a:normAutofit/>
          </a:bodyPr>
          <a:lstStyle/>
          <a:p>
            <a:pPr marL="0" indent="0" algn="just">
              <a:buNone/>
            </a:pPr>
            <a:r>
              <a:rPr lang="it-IT" sz="1800" dirty="0">
                <a:latin typeface="Bookman Old Style" panose="02050604050505020204" pitchFamily="18" charset="0"/>
              </a:rPr>
              <a:t>Altro importante indicatore è quello  della </a:t>
            </a:r>
            <a:r>
              <a:rPr lang="it-IT" sz="1800" b="1" dirty="0">
                <a:latin typeface="Bookman Old Style" panose="02050604050505020204" pitchFamily="18" charset="0"/>
              </a:rPr>
              <a:t>“Capacità di spesa”</a:t>
            </a:r>
            <a:r>
              <a:rPr lang="it-IT" sz="1800" dirty="0">
                <a:latin typeface="Bookman Old Style" panose="02050604050505020204" pitchFamily="18" charset="0"/>
              </a:rPr>
              <a:t> che si ottiene come rapporto tra i pagamenti totali in c/competenza e gli impegni totali. Più alto è il valore di tale rapporto, maggiore è la capacità dell’ente di tramutare in pagamenti le risorse impegnate.</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Altra area di indagine considerata è quella relativa al </a:t>
            </a:r>
            <a:r>
              <a:rPr lang="it-IT" sz="1800" b="1" dirty="0">
                <a:latin typeface="Bookman Old Style" panose="02050604050505020204" pitchFamily="18" charset="0"/>
              </a:rPr>
              <a:t>personale.</a:t>
            </a:r>
          </a:p>
          <a:p>
            <a:pPr marL="0" indent="0" algn="just">
              <a:buNone/>
            </a:pPr>
            <a:endParaRPr lang="it-IT" sz="1800" b="1" dirty="0">
              <a:latin typeface="Bookman Old Style" panose="02050604050505020204" pitchFamily="18" charset="0"/>
            </a:endParaRPr>
          </a:p>
          <a:p>
            <a:pPr algn="just">
              <a:buFontTx/>
              <a:buChar char="-"/>
            </a:pPr>
            <a:r>
              <a:rPr lang="it-IT" sz="1800" dirty="0">
                <a:latin typeface="Bookman Old Style" panose="02050604050505020204" pitchFamily="18" charset="0"/>
              </a:rPr>
              <a:t>L’ «</a:t>
            </a:r>
            <a:r>
              <a:rPr lang="it-IT" sz="1800" b="1" dirty="0">
                <a:latin typeface="Bookman Old Style" panose="02050604050505020204" pitchFamily="18" charset="0"/>
              </a:rPr>
              <a:t>incidenza spese personale su spese correnti»</a:t>
            </a:r>
            <a:r>
              <a:rPr lang="it-IT" sz="1800" dirty="0">
                <a:latin typeface="Bookman Old Style" panose="02050604050505020204" pitchFamily="18" charset="0"/>
              </a:rPr>
              <a:t> -ossia quanta parte delle spese correnti impegnate è costituita da impegni assunti per il personale;</a:t>
            </a:r>
          </a:p>
          <a:p>
            <a:pPr marL="0" indent="0" algn="just">
              <a:buNone/>
            </a:pPr>
            <a:endParaRPr lang="it-IT" sz="1800" dirty="0">
              <a:latin typeface="Bookman Old Style" panose="02050604050505020204" pitchFamily="18" charset="0"/>
            </a:endParaRPr>
          </a:p>
          <a:p>
            <a:pPr algn="just">
              <a:buFontTx/>
              <a:buChar char="-"/>
            </a:pPr>
            <a:r>
              <a:rPr lang="it-IT" sz="1800" dirty="0">
                <a:latin typeface="Bookman Old Style" panose="02050604050505020204" pitchFamily="18" charset="0"/>
              </a:rPr>
              <a:t>L’ </a:t>
            </a:r>
            <a:r>
              <a:rPr lang="it-IT" sz="1800" b="1" dirty="0">
                <a:latin typeface="Bookman Old Style" panose="02050604050505020204" pitchFamily="18" charset="0"/>
              </a:rPr>
              <a:t>«Incidenza spese personale su entrate correnti»</a:t>
            </a:r>
            <a:r>
              <a:rPr lang="it-IT" sz="1800" dirty="0">
                <a:latin typeface="Bookman Old Style" panose="02050604050505020204" pitchFamily="18" charset="0"/>
              </a:rPr>
              <a:t> -ossia quanta parte delle entrate correnti accertate è assorbita dagli impegni per spese per il personale.</a:t>
            </a:r>
          </a:p>
        </p:txBody>
      </p:sp>
      <p:sp>
        <p:nvSpPr>
          <p:cNvPr id="5" name="Segnaposto piè di pagina 4">
            <a:extLst>
              <a:ext uri="{FF2B5EF4-FFF2-40B4-BE49-F238E27FC236}">
                <a16:creationId xmlns:a16="http://schemas.microsoft.com/office/drawing/2014/main" id="{C92CD3E3-3DB5-4BCF-BE87-BE7F971F63E5}"/>
              </a:ext>
            </a:extLst>
          </p:cNvPr>
          <p:cNvSpPr>
            <a:spLocks noGrp="1"/>
          </p:cNvSpPr>
          <p:nvPr>
            <p:ph type="ftr" sz="quarter" idx="11"/>
          </p:nvPr>
        </p:nvSpPr>
        <p:spPr>
          <a:xfrm>
            <a:off x="2332383" y="6356350"/>
            <a:ext cx="7765774"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E5577480-22A7-F849-A836-E00210CCD498}"/>
              </a:ext>
            </a:extLst>
          </p:cNvPr>
          <p:cNvSpPr>
            <a:spLocks noGrp="1"/>
          </p:cNvSpPr>
          <p:nvPr>
            <p:ph type="sldNum" sz="quarter" idx="12"/>
          </p:nvPr>
        </p:nvSpPr>
        <p:spPr/>
        <p:txBody>
          <a:bodyPr/>
          <a:lstStyle/>
          <a:p>
            <a:fld id="{E194C5CC-14D7-4FCA-82BC-DC6279434BD9}" type="slidenum">
              <a:rPr lang="it-IT" smtClean="0"/>
              <a:t>32</a:t>
            </a:fld>
            <a:endParaRPr lang="it-IT"/>
          </a:p>
        </p:txBody>
      </p:sp>
    </p:spTree>
    <p:extLst>
      <p:ext uri="{BB962C8B-B14F-4D97-AF65-F5344CB8AC3E}">
        <p14:creationId xmlns:p14="http://schemas.microsoft.com/office/powerpoint/2010/main" val="1153612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ADDE3-D1AD-482F-8271-12FCF4465FBC}"/>
              </a:ext>
            </a:extLst>
          </p:cNvPr>
          <p:cNvSpPr>
            <a:spLocks noGrp="1"/>
          </p:cNvSpPr>
          <p:nvPr>
            <p:ph type="title"/>
          </p:nvPr>
        </p:nvSpPr>
        <p:spPr>
          <a:xfrm>
            <a:off x="838200" y="365126"/>
            <a:ext cx="10515600" cy="496266"/>
          </a:xfrm>
        </p:spPr>
        <p:txBody>
          <a:bodyPr/>
          <a:lstStyle/>
          <a:p>
            <a:r>
              <a:rPr lang="it-IT" sz="2200" b="1" i="1" dirty="0">
                <a:solidFill>
                  <a:srgbClr val="000099"/>
                </a:solidFill>
                <a:latin typeface="Bookman Old Style" panose="02050604050505020204" pitchFamily="18" charset="0"/>
              </a:rPr>
              <a:t>Gli indicatori per intercettare la crisi</a:t>
            </a:r>
            <a:endParaRPr lang="it-IT" dirty="0"/>
          </a:p>
        </p:txBody>
      </p:sp>
      <p:sp>
        <p:nvSpPr>
          <p:cNvPr id="3" name="Segnaposto contenuto 2">
            <a:extLst>
              <a:ext uri="{FF2B5EF4-FFF2-40B4-BE49-F238E27FC236}">
                <a16:creationId xmlns:a16="http://schemas.microsoft.com/office/drawing/2014/main" id="{91AEBF91-F988-4254-A7F9-1CAB12585A31}"/>
              </a:ext>
            </a:extLst>
          </p:cNvPr>
          <p:cNvSpPr>
            <a:spLocks noGrp="1"/>
          </p:cNvSpPr>
          <p:nvPr>
            <p:ph idx="1"/>
          </p:nvPr>
        </p:nvSpPr>
        <p:spPr>
          <a:xfrm>
            <a:off x="838200" y="861392"/>
            <a:ext cx="10515600" cy="5315571"/>
          </a:xfrm>
        </p:spPr>
        <p:txBody>
          <a:bodyPr>
            <a:normAutofit/>
          </a:bodyPr>
          <a:lstStyle/>
          <a:p>
            <a:pPr marL="0" indent="0" algn="just">
              <a:buNone/>
            </a:pPr>
            <a:r>
              <a:rPr lang="it-IT" sz="1800" dirty="0">
                <a:latin typeface="Bookman Old Style" panose="02050604050505020204" pitchFamily="18" charset="0"/>
              </a:rPr>
              <a:t>Un’area di verifica importante è rappresentata dai </a:t>
            </a:r>
            <a:r>
              <a:rPr lang="it-IT" sz="1800" b="1" dirty="0">
                <a:latin typeface="Bookman Old Style" panose="02050604050505020204" pitchFamily="18" charset="0"/>
              </a:rPr>
              <a:t>residui.</a:t>
            </a:r>
          </a:p>
          <a:p>
            <a:pPr marL="0" indent="0" algn="just">
              <a:buNone/>
            </a:pPr>
            <a:endParaRPr lang="it-IT" sz="1800" b="1" dirty="0">
              <a:latin typeface="Bookman Old Style" panose="02050604050505020204" pitchFamily="18" charset="0"/>
            </a:endParaRPr>
          </a:p>
          <a:p>
            <a:pPr marL="0" indent="0" algn="just">
              <a:buNone/>
            </a:pPr>
            <a:r>
              <a:rPr lang="it-IT" sz="1800" b="1" dirty="0">
                <a:latin typeface="Bookman Old Style" panose="02050604050505020204" pitchFamily="18" charset="0"/>
              </a:rPr>
              <a:t>Indice di consistenza iniziale dei residui passivi</a:t>
            </a:r>
          </a:p>
          <a:p>
            <a:pPr marL="0" indent="0" algn="just">
              <a:buNone/>
            </a:pPr>
            <a:r>
              <a:rPr lang="it-IT" sz="1800" i="1" dirty="0">
                <a:latin typeface="Bookman Old Style" panose="02050604050505020204" pitchFamily="18" charset="0"/>
              </a:rPr>
              <a:t>Dato dal rapporto tra i residui passivi iniziali e le spese totali impegnate</a:t>
            </a:r>
            <a:r>
              <a:rPr lang="it-IT" sz="1800" dirty="0">
                <a:latin typeface="Bookman Old Style" panose="02050604050505020204" pitchFamily="18" charset="0"/>
              </a:rPr>
              <a:t>;</a:t>
            </a:r>
          </a:p>
          <a:p>
            <a:pPr marL="0" indent="0" algn="just">
              <a:buNone/>
            </a:pPr>
            <a:r>
              <a:rPr lang="it-IT" sz="1800" b="1" dirty="0">
                <a:latin typeface="Bookman Old Style" panose="02050604050505020204" pitchFamily="18" charset="0"/>
              </a:rPr>
              <a:t>Indice di consistenza finale dei residui passivi</a:t>
            </a:r>
          </a:p>
          <a:p>
            <a:pPr marL="0" indent="0" algn="just">
              <a:buNone/>
            </a:pPr>
            <a:r>
              <a:rPr lang="it-IT" sz="1800" i="1" dirty="0">
                <a:latin typeface="Bookman Old Style" panose="02050604050505020204" pitchFamily="18" charset="0"/>
              </a:rPr>
              <a:t>Dato dal rapporto tra i residui passivi finali e le spese totali impegnate</a:t>
            </a:r>
          </a:p>
          <a:p>
            <a:pPr marL="0" indent="0" algn="just">
              <a:buNone/>
            </a:pPr>
            <a:r>
              <a:rPr lang="it-IT" sz="1800" dirty="0">
                <a:solidFill>
                  <a:srgbClr val="000099"/>
                </a:solidFill>
                <a:latin typeface="Bookman Old Style" panose="02050604050505020204" pitchFamily="18" charset="0"/>
              </a:rPr>
              <a:t>Attraverso tali indici è possibile valutare se l’ente assume impegni di spesa che non riesce a tradurre in pagamenti, determinando, in questo caso valori alti dei due indicatori</a:t>
            </a:r>
            <a:r>
              <a:rPr lang="it-IT" sz="1800" dirty="0">
                <a:latin typeface="Bookman Old Style" panose="02050604050505020204" pitchFamily="18" charset="0"/>
              </a:rPr>
              <a:t>.</a:t>
            </a:r>
          </a:p>
          <a:p>
            <a:pPr marL="0" indent="0" algn="just">
              <a:buNone/>
            </a:pPr>
            <a:r>
              <a:rPr lang="it-IT" sz="1800" u="sng" dirty="0">
                <a:latin typeface="Bookman Old Style" panose="02050604050505020204" pitchFamily="18" charset="0"/>
              </a:rPr>
              <a:t>Analoghe considerazioni possono essere fatte per l’“Indice di accumulazione dei residui attivi”</a:t>
            </a:r>
            <a:r>
              <a:rPr lang="it-IT" sz="1800" dirty="0">
                <a:latin typeface="Bookman Old Style" panose="02050604050505020204" pitchFamily="18" charset="0"/>
              </a:rPr>
              <a:t>.</a:t>
            </a:r>
          </a:p>
          <a:p>
            <a:pPr marL="0" indent="0" algn="just">
              <a:buNone/>
            </a:pPr>
            <a:endParaRPr lang="it-IT" sz="1800" b="1" dirty="0">
              <a:latin typeface="Bookman Old Style" panose="02050604050505020204" pitchFamily="18" charset="0"/>
            </a:endParaRPr>
          </a:p>
          <a:p>
            <a:pPr marL="0" indent="0" algn="just">
              <a:buNone/>
            </a:pPr>
            <a:r>
              <a:rPr lang="it-IT" sz="1800" b="1" dirty="0">
                <a:latin typeface="Bookman Old Style" panose="02050604050505020204" pitchFamily="18" charset="0"/>
              </a:rPr>
              <a:t>Indice di accumulazione dei residui passivi</a:t>
            </a:r>
            <a:r>
              <a:rPr lang="it-IT" sz="1800" dirty="0">
                <a:latin typeface="Bookman Old Style" panose="02050604050505020204" pitchFamily="18" charset="0"/>
              </a:rPr>
              <a:t>, </a:t>
            </a:r>
            <a:r>
              <a:rPr lang="it-IT" sz="1800" u="sng" dirty="0">
                <a:latin typeface="Bookman Old Style" panose="02050604050505020204" pitchFamily="18" charset="0"/>
              </a:rPr>
              <a:t>rapporta i residui passivi provenienti dalla gestione di competenza ai residui passivi iniziali</a:t>
            </a:r>
            <a:r>
              <a:rPr lang="it-IT" sz="1800" dirty="0">
                <a:latin typeface="Bookman Old Style" panose="02050604050505020204" pitchFamily="18" charset="0"/>
              </a:rPr>
              <a:t>. Se tale parametro assume un valore maggiore di 1 indica una difficoltà nella realizzazione dei pagamenti, dal momento che i residui che si accumulano nel corso dell’esercizio superano lo stock registrato ad inizio anno.</a:t>
            </a:r>
          </a:p>
          <a:p>
            <a:pPr marL="0" indent="0" algn="just">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C92CD3E3-3DB5-4BCF-BE87-BE7F971F63E5}"/>
              </a:ext>
            </a:extLst>
          </p:cNvPr>
          <p:cNvSpPr>
            <a:spLocks noGrp="1"/>
          </p:cNvSpPr>
          <p:nvPr>
            <p:ph type="ftr" sz="quarter" idx="11"/>
          </p:nvPr>
        </p:nvSpPr>
        <p:spPr>
          <a:xfrm>
            <a:off x="2345635" y="6356350"/>
            <a:ext cx="8110330"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BA1E0F5A-F174-FF40-8C95-5F7764940429}"/>
              </a:ext>
            </a:extLst>
          </p:cNvPr>
          <p:cNvSpPr>
            <a:spLocks noGrp="1"/>
          </p:cNvSpPr>
          <p:nvPr>
            <p:ph type="sldNum" sz="quarter" idx="12"/>
          </p:nvPr>
        </p:nvSpPr>
        <p:spPr/>
        <p:txBody>
          <a:bodyPr/>
          <a:lstStyle/>
          <a:p>
            <a:fld id="{E194C5CC-14D7-4FCA-82BC-DC6279434BD9}" type="slidenum">
              <a:rPr lang="it-IT" smtClean="0"/>
              <a:t>33</a:t>
            </a:fld>
            <a:endParaRPr lang="it-IT"/>
          </a:p>
        </p:txBody>
      </p:sp>
    </p:spTree>
    <p:extLst>
      <p:ext uri="{BB962C8B-B14F-4D97-AF65-F5344CB8AC3E}">
        <p14:creationId xmlns:p14="http://schemas.microsoft.com/office/powerpoint/2010/main" val="1764688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129390-34E2-4C3A-B861-78A4C7A10B06}"/>
              </a:ext>
            </a:extLst>
          </p:cNvPr>
          <p:cNvSpPr>
            <a:spLocks noGrp="1"/>
          </p:cNvSpPr>
          <p:nvPr>
            <p:ph type="title"/>
          </p:nvPr>
        </p:nvSpPr>
        <p:spPr>
          <a:xfrm>
            <a:off x="838200" y="365125"/>
            <a:ext cx="10515600" cy="430005"/>
          </a:xfrm>
        </p:spPr>
        <p:txBody>
          <a:bodyPr/>
          <a:lstStyle/>
          <a:p>
            <a:r>
              <a:rPr lang="it-IT" sz="2200" b="1" i="1" dirty="0">
                <a:solidFill>
                  <a:srgbClr val="000099"/>
                </a:solidFill>
                <a:latin typeface="Bookman Old Style" panose="02050604050505020204" pitchFamily="18" charset="0"/>
              </a:rPr>
              <a:t>Gli indicatori per intercettare la crisi</a:t>
            </a:r>
            <a:endParaRPr lang="it-IT" dirty="0"/>
          </a:p>
        </p:txBody>
      </p:sp>
      <p:sp>
        <p:nvSpPr>
          <p:cNvPr id="3" name="Segnaposto contenuto 2">
            <a:extLst>
              <a:ext uri="{FF2B5EF4-FFF2-40B4-BE49-F238E27FC236}">
                <a16:creationId xmlns:a16="http://schemas.microsoft.com/office/drawing/2014/main" id="{ABDCE37F-11B1-4939-8646-A338384085CF}"/>
              </a:ext>
            </a:extLst>
          </p:cNvPr>
          <p:cNvSpPr>
            <a:spLocks noGrp="1"/>
          </p:cNvSpPr>
          <p:nvPr>
            <p:ph idx="1"/>
          </p:nvPr>
        </p:nvSpPr>
        <p:spPr>
          <a:xfrm>
            <a:off x="838200" y="795130"/>
            <a:ext cx="10515600" cy="5381833"/>
          </a:xfrm>
        </p:spPr>
        <p:txBody>
          <a:bodyPr>
            <a:noAutofit/>
          </a:bodyPr>
          <a:lstStyle/>
          <a:p>
            <a:pPr marL="0" indent="0" algn="just">
              <a:buNone/>
            </a:pPr>
            <a:r>
              <a:rPr lang="it-IT" sz="1600" dirty="0">
                <a:latin typeface="Bookman Old Style" panose="02050604050505020204" pitchFamily="18" charset="0"/>
              </a:rPr>
              <a:t>Altro indice significativo è quello che misura la </a:t>
            </a:r>
            <a:r>
              <a:rPr lang="it-IT" sz="1600" b="1" dirty="0">
                <a:latin typeface="Bookman Old Style" panose="02050604050505020204" pitchFamily="18" charset="0"/>
              </a:rPr>
              <a:t>capacità di smaltimento dei residui passivi</a:t>
            </a:r>
            <a:r>
              <a:rPr lang="it-IT" sz="1600" dirty="0">
                <a:latin typeface="Bookman Old Style" panose="02050604050505020204" pitchFamily="18" charset="0"/>
              </a:rPr>
              <a:t>: misura la capacità del Comune di liquidare residui passivi ossia i debiti accumulati nei confronti di fornitori e altri soggetti. Maggiore è la percentuale e più alta è la capacità di fare fronte ai debiti degli anni passati senza gravare su quelli futuri: il 100% significa quindi la capacità risolvere tutti i debiti nel corso del periodo considerato.</a:t>
            </a:r>
          </a:p>
          <a:p>
            <a:pPr marL="0" indent="0" algn="just">
              <a:buNone/>
            </a:pPr>
            <a:r>
              <a:rPr lang="it-IT" sz="1600" dirty="0">
                <a:latin typeface="Bookman Old Style" panose="02050604050505020204" pitchFamily="18" charset="0"/>
              </a:rPr>
              <a:t>Criterio contabile: misto (cassa/competenza) calcolato nel bilancio consuntivo.</a:t>
            </a:r>
          </a:p>
          <a:p>
            <a:pPr marL="0" indent="0" algn="just">
              <a:buNone/>
            </a:pPr>
            <a:r>
              <a:rPr lang="it-IT" sz="1600" dirty="0">
                <a:latin typeface="Bookman Old Style" panose="02050604050505020204" pitchFamily="18" charset="0"/>
              </a:rPr>
              <a:t>Formula = Residui passivi pagati nell'anno: Residui passivi accertati inizio anno * 100 </a:t>
            </a:r>
          </a:p>
          <a:p>
            <a:pPr marL="0" indent="0" algn="just">
              <a:buNone/>
            </a:pPr>
            <a:r>
              <a:rPr lang="it-IT" sz="1600" u="sng" dirty="0">
                <a:solidFill>
                  <a:srgbClr val="000099"/>
                </a:solidFill>
                <a:latin typeface="Bookman Old Style" panose="02050604050505020204" pitchFamily="18" charset="0"/>
              </a:rPr>
              <a:t>Analogamente per l’indice “Smaltimento dei residui attivi”.</a:t>
            </a:r>
          </a:p>
          <a:p>
            <a:pPr marL="0" indent="0" algn="just">
              <a:buNone/>
            </a:pPr>
            <a:endParaRPr lang="it-IT" sz="1600" u="sng" dirty="0">
              <a:solidFill>
                <a:srgbClr val="000099"/>
              </a:solidFill>
              <a:latin typeface="Bookman Old Style" panose="02050604050505020204" pitchFamily="18" charset="0"/>
            </a:endParaRPr>
          </a:p>
          <a:p>
            <a:pPr marL="0" indent="0" algn="just">
              <a:buNone/>
            </a:pPr>
            <a:r>
              <a:rPr lang="it-IT" sz="1600" dirty="0">
                <a:latin typeface="Bookman Old Style" panose="02050604050505020204" pitchFamily="18" charset="0"/>
              </a:rPr>
              <a:t>Interessante è anche valutare l</a:t>
            </a:r>
            <a:r>
              <a:rPr lang="it-IT" sz="1600" dirty="0">
                <a:solidFill>
                  <a:srgbClr val="000099"/>
                </a:solidFill>
                <a:latin typeface="Bookman Old Style" panose="02050604050505020204" pitchFamily="18" charset="0"/>
              </a:rPr>
              <a:t>’</a:t>
            </a:r>
            <a:r>
              <a:rPr lang="it-IT" sz="1600" b="1" dirty="0">
                <a:solidFill>
                  <a:srgbClr val="000099"/>
                </a:solidFill>
                <a:latin typeface="Bookman Old Style" panose="02050604050505020204" pitchFamily="18" charset="0"/>
              </a:rPr>
              <a:t>indice</a:t>
            </a:r>
            <a:r>
              <a:rPr lang="it-IT" sz="1600" dirty="0">
                <a:solidFill>
                  <a:srgbClr val="000099"/>
                </a:solidFill>
                <a:latin typeface="Bookman Old Style" panose="02050604050505020204" pitchFamily="18" charset="0"/>
              </a:rPr>
              <a:t> di </a:t>
            </a:r>
            <a:r>
              <a:rPr lang="it-IT" sz="1600" b="1" dirty="0">
                <a:solidFill>
                  <a:srgbClr val="000099"/>
                </a:solidFill>
                <a:latin typeface="Bookman Old Style" panose="02050604050505020204" pitchFamily="18" charset="0"/>
              </a:rPr>
              <a:t>autonomia finanziaria:</a:t>
            </a:r>
          </a:p>
          <a:p>
            <a:pPr marL="0" indent="0" algn="just">
              <a:buNone/>
            </a:pPr>
            <a:r>
              <a:rPr lang="it-IT" sz="1600" dirty="0">
                <a:latin typeface="Bookman Old Style" panose="02050604050505020204" pitchFamily="18" charset="0"/>
              </a:rPr>
              <a:t>Per calcolare il </a:t>
            </a:r>
            <a:r>
              <a:rPr lang="it-IT" sz="1600" b="1" dirty="0">
                <a:latin typeface="Bookman Old Style" panose="02050604050505020204" pitchFamily="18" charset="0"/>
              </a:rPr>
              <a:t>“Grado di autonomia impositiva” </a:t>
            </a:r>
            <a:r>
              <a:rPr lang="it-IT" sz="1600" dirty="0">
                <a:latin typeface="Bookman Old Style" panose="02050604050505020204" pitchFamily="18" charset="0"/>
              </a:rPr>
              <a:t>di un ente si considerano gli </a:t>
            </a:r>
            <a:r>
              <a:rPr lang="it-IT" sz="1600" u="sng" dirty="0">
                <a:latin typeface="Bookman Old Style" panose="02050604050505020204" pitchFamily="18" charset="0"/>
              </a:rPr>
              <a:t>accertamenti riguardanti il Titolo 1 </a:t>
            </a:r>
            <a:r>
              <a:rPr lang="it-IT" sz="1600" dirty="0">
                <a:latin typeface="Bookman Old Style" panose="02050604050505020204" pitchFamily="18" charset="0"/>
              </a:rPr>
              <a:t>(Entrate correnti di natura tributaria, contributiva e perequativa) </a:t>
            </a:r>
            <a:r>
              <a:rPr lang="it-IT" sz="1600" u="sng" dirty="0">
                <a:latin typeface="Bookman Old Style" panose="02050604050505020204" pitchFamily="18" charset="0"/>
              </a:rPr>
              <a:t>e si rapporta tale valore alla somma degli accertamenti dei primi tre titoli delle entrate</a:t>
            </a:r>
            <a:r>
              <a:rPr lang="it-IT" sz="1600" dirty="0">
                <a:latin typeface="Bookman Old Style" panose="02050604050505020204" pitchFamily="18" charset="0"/>
              </a:rPr>
              <a:t>. Più è alto il valore assunto da tale indicatore, maggiore è l’autonomia impositiva dell’ente. Per contro, il </a:t>
            </a:r>
            <a:r>
              <a:rPr lang="it-IT" sz="1600" b="1" dirty="0">
                <a:latin typeface="Bookman Old Style" panose="02050604050505020204" pitchFamily="18" charset="0"/>
              </a:rPr>
              <a:t>“Grado di dipendenza da contributi e trasferimenti correnti</a:t>
            </a:r>
            <a:r>
              <a:rPr lang="it-IT" sz="1600" dirty="0">
                <a:latin typeface="Bookman Old Style" panose="02050604050505020204" pitchFamily="18" charset="0"/>
              </a:rPr>
              <a:t>”, pone al numeratore gli accertamenti per entrate derivanti da contributi e trasferimenti correnti, e al denominatore il complesso delle entrate correnti accertate. </a:t>
            </a:r>
            <a:r>
              <a:rPr lang="it-IT" sz="1600" u="sng" dirty="0">
                <a:latin typeface="Bookman Old Style" panose="02050604050505020204" pitchFamily="18" charset="0"/>
              </a:rPr>
              <a:t>Con un valore che può oscillare tra 0 (assenza di trasferimenti e contributi) e 1 (completa dipendenza da trasferimenti e contributi), questo indice assume un significato tanto più negativo quanto più si avvicina all’unità</a:t>
            </a:r>
            <a:r>
              <a:rPr lang="it-IT" sz="1600" dirty="0">
                <a:latin typeface="Bookman Old Style" panose="02050604050505020204" pitchFamily="18" charset="0"/>
              </a:rPr>
              <a:t>.</a:t>
            </a:r>
          </a:p>
        </p:txBody>
      </p:sp>
      <p:sp>
        <p:nvSpPr>
          <p:cNvPr id="5" name="Segnaposto piè di pagina 4">
            <a:extLst>
              <a:ext uri="{FF2B5EF4-FFF2-40B4-BE49-F238E27FC236}">
                <a16:creationId xmlns:a16="http://schemas.microsoft.com/office/drawing/2014/main" id="{D042DAE8-B292-4F3F-BCE6-8079A8207FDB}"/>
              </a:ext>
            </a:extLst>
          </p:cNvPr>
          <p:cNvSpPr>
            <a:spLocks noGrp="1"/>
          </p:cNvSpPr>
          <p:nvPr>
            <p:ph type="ftr" sz="quarter" idx="11"/>
          </p:nvPr>
        </p:nvSpPr>
        <p:spPr>
          <a:xfrm>
            <a:off x="2597425" y="6356350"/>
            <a:ext cx="7421217"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2724A5F4-4F5A-1F4F-8A86-640478B6B77E}"/>
              </a:ext>
            </a:extLst>
          </p:cNvPr>
          <p:cNvSpPr>
            <a:spLocks noGrp="1"/>
          </p:cNvSpPr>
          <p:nvPr>
            <p:ph type="sldNum" sz="quarter" idx="12"/>
          </p:nvPr>
        </p:nvSpPr>
        <p:spPr/>
        <p:txBody>
          <a:bodyPr/>
          <a:lstStyle/>
          <a:p>
            <a:fld id="{E194C5CC-14D7-4FCA-82BC-DC6279434BD9}" type="slidenum">
              <a:rPr lang="it-IT" smtClean="0"/>
              <a:t>34</a:t>
            </a:fld>
            <a:endParaRPr lang="it-IT"/>
          </a:p>
        </p:txBody>
      </p:sp>
    </p:spTree>
    <p:extLst>
      <p:ext uri="{BB962C8B-B14F-4D97-AF65-F5344CB8AC3E}">
        <p14:creationId xmlns:p14="http://schemas.microsoft.com/office/powerpoint/2010/main" val="2270136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2E9CAB-F62E-4618-B5A0-A6AB6C787476}"/>
              </a:ext>
            </a:extLst>
          </p:cNvPr>
          <p:cNvSpPr>
            <a:spLocks noGrp="1"/>
          </p:cNvSpPr>
          <p:nvPr>
            <p:ph type="title"/>
          </p:nvPr>
        </p:nvSpPr>
        <p:spPr>
          <a:xfrm>
            <a:off x="838200" y="365126"/>
            <a:ext cx="10515600" cy="315912"/>
          </a:xfrm>
        </p:spPr>
        <p:txBody>
          <a:bodyPr>
            <a:normAutofit fontScale="90000"/>
          </a:bodyPr>
          <a:lstStyle/>
          <a:p>
            <a:r>
              <a:rPr lang="it-IT" sz="2200" b="1" i="1" dirty="0">
                <a:solidFill>
                  <a:srgbClr val="000099"/>
                </a:solidFill>
                <a:latin typeface="Bookman Old Style" panose="02050604050505020204" pitchFamily="18" charset="0"/>
              </a:rPr>
              <a:t>Gli indicatori per intercettare la crisi</a:t>
            </a:r>
            <a:endParaRPr lang="it-IT" dirty="0"/>
          </a:p>
        </p:txBody>
      </p:sp>
      <p:sp>
        <p:nvSpPr>
          <p:cNvPr id="3" name="Segnaposto contenuto 2">
            <a:extLst>
              <a:ext uri="{FF2B5EF4-FFF2-40B4-BE49-F238E27FC236}">
                <a16:creationId xmlns:a16="http://schemas.microsoft.com/office/drawing/2014/main" id="{BF59F107-B511-4ADD-8D0C-FCA8D7D06468}"/>
              </a:ext>
            </a:extLst>
          </p:cNvPr>
          <p:cNvSpPr>
            <a:spLocks noGrp="1"/>
          </p:cNvSpPr>
          <p:nvPr>
            <p:ph idx="1"/>
          </p:nvPr>
        </p:nvSpPr>
        <p:spPr>
          <a:xfrm>
            <a:off x="838200" y="861391"/>
            <a:ext cx="10515600" cy="5315572"/>
          </a:xfrm>
        </p:spPr>
        <p:txBody>
          <a:bodyPr>
            <a:normAutofit lnSpcReduction="10000"/>
          </a:bodyPr>
          <a:lstStyle/>
          <a:p>
            <a:pPr marL="0" indent="0">
              <a:buNone/>
            </a:pPr>
            <a:r>
              <a:rPr lang="it-IT" sz="1800" b="1" dirty="0">
                <a:solidFill>
                  <a:srgbClr val="C00000"/>
                </a:solidFill>
                <a:latin typeface="Bookman Old Style" panose="02050604050505020204" pitchFamily="18" charset="0"/>
              </a:rPr>
              <a:t>Gli Indicatori del D. Lgs. n. 118 del 2011</a:t>
            </a:r>
          </a:p>
          <a:p>
            <a:pPr marL="0" indent="0">
              <a:buNone/>
            </a:pPr>
            <a:r>
              <a:rPr lang="it-IT" sz="1300" b="1" dirty="0">
                <a:latin typeface="Bookman Old Style" panose="02050604050505020204" pitchFamily="18" charset="0"/>
              </a:rPr>
              <a:t>http://www.rgs.mef.gov.it/VERSIONEI/e_government/amministrazioni_pubbliche/arconet/piano_degli_indicatori/</a:t>
            </a:r>
          </a:p>
          <a:p>
            <a:pPr marL="0" indent="0">
              <a:buNone/>
            </a:pPr>
            <a:endParaRPr lang="it-IT" sz="1800" b="1" dirty="0">
              <a:solidFill>
                <a:srgbClr val="C00000"/>
              </a:solidFill>
              <a:latin typeface="Bookman Old Style" panose="02050604050505020204" pitchFamily="18" charset="0"/>
            </a:endParaRPr>
          </a:p>
          <a:p>
            <a:pPr marL="0" indent="0" algn="just">
              <a:buNone/>
            </a:pPr>
            <a:r>
              <a:rPr lang="it-IT" sz="1800" dirty="0">
                <a:latin typeface="Bookman Old Style" panose="02050604050505020204" pitchFamily="18" charset="0"/>
              </a:rPr>
              <a:t>Il decreto legislativo n. 118 del 2011 - con il quale si è dato attuazione al processo di armonizzazione degli ordinamenti contabili pubblici - prevede, all’articolo 18-bis, che le Regioni gli enti locali e i loro enti ed organismi strumentali adottino un sistema di indicatori semplici, denominato “Piano degli indicatori e dei risultati attesi di bilancio”.</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Con particolare riferimento agli enti locali, il Piano degli Indicatori riferito al Bilancio di previsione contiene sia </a:t>
            </a:r>
            <a:r>
              <a:rPr lang="it-IT" sz="1800" b="1" dirty="0">
                <a:latin typeface="Bookman Old Style" panose="02050604050505020204" pitchFamily="18" charset="0"/>
              </a:rPr>
              <a:t>indicatori analitici </a:t>
            </a:r>
            <a:r>
              <a:rPr lang="it-IT" sz="1800" dirty="0">
                <a:latin typeface="Bookman Old Style" panose="02050604050505020204" pitchFamily="18" charset="0"/>
              </a:rPr>
              <a:t>che </a:t>
            </a:r>
            <a:r>
              <a:rPr lang="it-IT" sz="1800" b="1" dirty="0">
                <a:latin typeface="Bookman Old Style" panose="02050604050505020204" pitchFamily="18" charset="0"/>
              </a:rPr>
              <a:t>indicatori sintetici</a:t>
            </a:r>
            <a:r>
              <a:rPr lang="it-IT" sz="1800" dirty="0">
                <a:latin typeface="Bookman Old Style" panose="02050604050505020204" pitchFamily="18" charset="0"/>
              </a:rPr>
              <a:t>, misurabili e riferiti ai programmi e agli altri aggregati del bilancio.</a:t>
            </a:r>
          </a:p>
          <a:p>
            <a:pPr marL="0" indent="0" algn="just">
              <a:buNone/>
            </a:pPr>
            <a:endParaRPr lang="it-IT" sz="1800" dirty="0">
              <a:latin typeface="Bookman Old Style" panose="02050604050505020204" pitchFamily="18" charset="0"/>
            </a:endParaRPr>
          </a:p>
          <a:p>
            <a:pPr marL="0" indent="0" algn="just">
              <a:buNone/>
            </a:pPr>
            <a:r>
              <a:rPr lang="it-IT" sz="1800" b="1" dirty="0">
                <a:latin typeface="Bookman Old Style" panose="02050604050505020204" pitchFamily="18" charset="0"/>
              </a:rPr>
              <a:t>Gli indicatori sintetici sono raggruppabili per tipologia</a:t>
            </a:r>
            <a:r>
              <a:rPr lang="it-IT" sz="1800" dirty="0">
                <a:latin typeface="Bookman Old Style" panose="02050604050505020204" pitchFamily="18" charset="0"/>
              </a:rPr>
              <a:t>.</a:t>
            </a:r>
          </a:p>
          <a:p>
            <a:pPr marL="0" indent="0" algn="just">
              <a:buNone/>
            </a:pPr>
            <a:r>
              <a:rPr lang="it-IT" sz="1800" dirty="0">
                <a:latin typeface="Bookman Old Style" panose="02050604050505020204" pitchFamily="18" charset="0"/>
              </a:rPr>
              <a:t>La prima tipologia di indicatore sintetico è riferita alla </a:t>
            </a:r>
            <a:r>
              <a:rPr lang="it-IT" sz="1800" b="1" dirty="0">
                <a:latin typeface="Bookman Old Style" panose="02050604050505020204" pitchFamily="18" charset="0"/>
              </a:rPr>
              <a:t>“Rigidità strutturale di bilancio”</a:t>
            </a:r>
            <a:r>
              <a:rPr lang="it-IT" sz="1800" dirty="0">
                <a:latin typeface="Bookman Old Style" panose="02050604050505020204" pitchFamily="18" charset="0"/>
              </a:rPr>
              <a:t> e l’indicatore è denominato </a:t>
            </a:r>
            <a:r>
              <a:rPr lang="it-IT" sz="1800" b="1" dirty="0">
                <a:latin typeface="Bookman Old Style" panose="02050604050505020204" pitchFamily="18" charset="0"/>
              </a:rPr>
              <a:t>“Incidenza spese rigide </a:t>
            </a:r>
            <a:r>
              <a:rPr lang="it-IT" sz="1800" dirty="0">
                <a:latin typeface="Bookman Old Style" panose="02050604050505020204" pitchFamily="18" charset="0"/>
              </a:rPr>
              <a:t>(disavanzo, personale e debito) </a:t>
            </a:r>
            <a:r>
              <a:rPr lang="it-IT" sz="1800" b="1" dirty="0">
                <a:latin typeface="Bookman Old Style" panose="02050604050505020204" pitchFamily="18" charset="0"/>
              </a:rPr>
              <a:t>su entrate correnti”</a:t>
            </a:r>
            <a:r>
              <a:rPr lang="it-IT" sz="1800" dirty="0">
                <a:latin typeface="Bookman Old Style" panose="02050604050505020204" pitchFamily="18" charset="0"/>
              </a:rPr>
              <a:t>. Essendo un indicatore riferito al bilancio di previsione, </a:t>
            </a:r>
            <a:r>
              <a:rPr lang="it-IT" sz="1800" u="sng" dirty="0">
                <a:latin typeface="Bookman Old Style" panose="02050604050505020204" pitchFamily="18" charset="0"/>
              </a:rPr>
              <a:t>vede al numeratore il disavanzo iscritto in spesa, sommato agli stanziamenti di competenza per personale e rimborso prestiti, e al denominatore gli stanziamenti di competenza dei primi tre titoli delle entrate</a:t>
            </a:r>
            <a:r>
              <a:rPr lang="it-IT" sz="1800" dirty="0">
                <a:latin typeface="Bookman Old Style" panose="02050604050505020204" pitchFamily="18" charset="0"/>
              </a:rPr>
              <a:t>.</a:t>
            </a:r>
          </a:p>
        </p:txBody>
      </p:sp>
      <p:sp>
        <p:nvSpPr>
          <p:cNvPr id="5" name="Segnaposto piè di pagina 4">
            <a:extLst>
              <a:ext uri="{FF2B5EF4-FFF2-40B4-BE49-F238E27FC236}">
                <a16:creationId xmlns:a16="http://schemas.microsoft.com/office/drawing/2014/main" id="{D8536E12-2106-4636-AB0C-966DF229D9A5}"/>
              </a:ext>
            </a:extLst>
          </p:cNvPr>
          <p:cNvSpPr>
            <a:spLocks noGrp="1"/>
          </p:cNvSpPr>
          <p:nvPr>
            <p:ph type="ftr" sz="quarter" idx="11"/>
          </p:nvPr>
        </p:nvSpPr>
        <p:spPr>
          <a:xfrm>
            <a:off x="2478157" y="6356350"/>
            <a:ext cx="7924800" cy="365125"/>
          </a:xfrm>
        </p:spPr>
        <p:txBody>
          <a:bodyPr/>
          <a:lstStyle/>
          <a:p>
            <a:r>
              <a:rPr lang="it-IT"/>
              <a:t>Dott. Paolo Longoni - ottobre 2022</a:t>
            </a:r>
          </a:p>
        </p:txBody>
      </p:sp>
      <p:sp>
        <p:nvSpPr>
          <p:cNvPr id="6" name="Segnaposto numero diapositiva 5">
            <a:extLst>
              <a:ext uri="{FF2B5EF4-FFF2-40B4-BE49-F238E27FC236}">
                <a16:creationId xmlns:a16="http://schemas.microsoft.com/office/drawing/2014/main" id="{A574D047-8AB5-6A47-954B-DEC703C70AAA}"/>
              </a:ext>
            </a:extLst>
          </p:cNvPr>
          <p:cNvSpPr>
            <a:spLocks noGrp="1"/>
          </p:cNvSpPr>
          <p:nvPr>
            <p:ph type="sldNum" sz="quarter" idx="12"/>
          </p:nvPr>
        </p:nvSpPr>
        <p:spPr/>
        <p:txBody>
          <a:bodyPr/>
          <a:lstStyle/>
          <a:p>
            <a:fld id="{E194C5CC-14D7-4FCA-82BC-DC6279434BD9}" type="slidenum">
              <a:rPr lang="it-IT" smtClean="0"/>
              <a:t>35</a:t>
            </a:fld>
            <a:endParaRPr lang="it-IT"/>
          </a:p>
        </p:txBody>
      </p:sp>
    </p:spTree>
    <p:extLst>
      <p:ext uri="{BB962C8B-B14F-4D97-AF65-F5344CB8AC3E}">
        <p14:creationId xmlns:p14="http://schemas.microsoft.com/office/powerpoint/2010/main" val="179380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2E9CAB-F62E-4618-B5A0-A6AB6C787476}"/>
              </a:ext>
            </a:extLst>
          </p:cNvPr>
          <p:cNvSpPr>
            <a:spLocks noGrp="1"/>
          </p:cNvSpPr>
          <p:nvPr>
            <p:ph type="title"/>
          </p:nvPr>
        </p:nvSpPr>
        <p:spPr>
          <a:xfrm>
            <a:off x="838200" y="365126"/>
            <a:ext cx="10515600" cy="315912"/>
          </a:xfrm>
        </p:spPr>
        <p:txBody>
          <a:bodyPr>
            <a:normAutofit fontScale="90000"/>
          </a:bodyPr>
          <a:lstStyle/>
          <a:p>
            <a:r>
              <a:rPr lang="it-IT" sz="2200" b="1" i="1" dirty="0">
                <a:solidFill>
                  <a:srgbClr val="000099"/>
                </a:solidFill>
                <a:latin typeface="Bookman Old Style" panose="02050604050505020204" pitchFamily="18" charset="0"/>
              </a:rPr>
              <a:t>Gli indicatori per intercettare la crisi</a:t>
            </a:r>
            <a:endParaRPr lang="it-IT" dirty="0"/>
          </a:p>
        </p:txBody>
      </p:sp>
      <p:sp>
        <p:nvSpPr>
          <p:cNvPr id="3" name="Segnaposto contenuto 2">
            <a:extLst>
              <a:ext uri="{FF2B5EF4-FFF2-40B4-BE49-F238E27FC236}">
                <a16:creationId xmlns:a16="http://schemas.microsoft.com/office/drawing/2014/main" id="{BF59F107-B511-4ADD-8D0C-FCA8D7D06468}"/>
              </a:ext>
            </a:extLst>
          </p:cNvPr>
          <p:cNvSpPr>
            <a:spLocks noGrp="1"/>
          </p:cNvSpPr>
          <p:nvPr>
            <p:ph idx="1"/>
          </p:nvPr>
        </p:nvSpPr>
        <p:spPr>
          <a:xfrm>
            <a:off x="838200" y="861391"/>
            <a:ext cx="10515600" cy="5315572"/>
          </a:xfrm>
        </p:spPr>
        <p:txBody>
          <a:bodyPr>
            <a:normAutofit/>
          </a:bodyPr>
          <a:lstStyle/>
          <a:p>
            <a:pPr marL="0" indent="0">
              <a:buNone/>
            </a:pPr>
            <a:r>
              <a:rPr lang="it-IT" sz="1800" b="1" dirty="0">
                <a:solidFill>
                  <a:srgbClr val="C00000"/>
                </a:solidFill>
                <a:latin typeface="Bookman Old Style" panose="02050604050505020204" pitchFamily="18" charset="0"/>
              </a:rPr>
              <a:t>Gli Indicatori del D. Lgs. n. 118 del 2011</a:t>
            </a:r>
          </a:p>
          <a:p>
            <a:pPr marL="0" indent="0">
              <a:buNone/>
            </a:pPr>
            <a:r>
              <a:rPr lang="it-IT" sz="1300" b="1" dirty="0">
                <a:latin typeface="Bookman Old Style" panose="02050604050505020204" pitchFamily="18" charset="0"/>
              </a:rPr>
              <a:t>http://www.rgs.mef.gov.it/VERSIONEI/e_government/amministrazioni_pubbliche/arconet/piano_degli_indicatori/</a:t>
            </a:r>
          </a:p>
          <a:p>
            <a:pPr marL="0" indent="0" algn="just">
              <a:buNone/>
            </a:pPr>
            <a:r>
              <a:rPr lang="it-IT" sz="1800" dirty="0">
                <a:solidFill>
                  <a:srgbClr val="000099"/>
                </a:solidFill>
                <a:latin typeface="Bookman Old Style" panose="02050604050505020204" pitchFamily="18" charset="0"/>
              </a:rPr>
              <a:t>Nella seconda tipologia di indicatore, dedicata alle </a:t>
            </a:r>
            <a:r>
              <a:rPr lang="it-IT" sz="1800" b="1" dirty="0">
                <a:solidFill>
                  <a:srgbClr val="C00000"/>
                </a:solidFill>
                <a:latin typeface="Bookman Old Style" panose="02050604050505020204" pitchFamily="18" charset="0"/>
              </a:rPr>
              <a:t>Entrate correnti</a:t>
            </a:r>
            <a:r>
              <a:rPr lang="it-IT" sz="1800" dirty="0">
                <a:solidFill>
                  <a:srgbClr val="000099"/>
                </a:solidFill>
                <a:latin typeface="Bookman Old Style" panose="02050604050505020204" pitchFamily="18" charset="0"/>
              </a:rPr>
              <a:t>, sono inclusi 4 indicatori sintetici.</a:t>
            </a:r>
          </a:p>
          <a:p>
            <a:pPr marL="0" indent="0" algn="just">
              <a:buNone/>
            </a:pPr>
            <a:endParaRPr lang="it-IT" sz="1800" dirty="0">
              <a:solidFill>
                <a:srgbClr val="000099"/>
              </a:solidFill>
              <a:latin typeface="Bookman Old Style" panose="02050604050505020204" pitchFamily="18" charset="0"/>
            </a:endParaRPr>
          </a:p>
          <a:p>
            <a:pPr marL="342900" indent="-342900" algn="just">
              <a:buAutoNum type="arabicPeriod"/>
            </a:pPr>
            <a:r>
              <a:rPr lang="it-IT" sz="1800" b="1" dirty="0">
                <a:solidFill>
                  <a:srgbClr val="000099"/>
                </a:solidFill>
                <a:latin typeface="Bookman Old Style" panose="02050604050505020204" pitchFamily="18" charset="0"/>
              </a:rPr>
              <a:t>“Indicatore di realizzazione delle previsioni di competenza concernenti le entrate correnti”</a:t>
            </a:r>
          </a:p>
          <a:p>
            <a:pPr marL="0" indent="0" algn="just">
              <a:buNone/>
            </a:pPr>
            <a:r>
              <a:rPr lang="it-IT" sz="1800" i="1" dirty="0">
                <a:latin typeface="Bookman Old Style" panose="02050604050505020204" pitchFamily="18" charset="0"/>
              </a:rPr>
              <a:t>calcola la media degli accertamenti dei primi tre titoli di entrata nei tre esercizi precedenti quello di riferimento e la rapporta agli stanziamenti di competenza dei primi tre titoli delle entrate correnti.</a:t>
            </a:r>
          </a:p>
          <a:p>
            <a:pPr marL="0" indent="0" algn="just">
              <a:buNone/>
            </a:pPr>
            <a:r>
              <a:rPr lang="it-IT" sz="1800" b="1" dirty="0">
                <a:solidFill>
                  <a:srgbClr val="000099"/>
                </a:solidFill>
                <a:latin typeface="Bookman Old Style" panose="02050604050505020204" pitchFamily="18" charset="0"/>
              </a:rPr>
              <a:t>2.</a:t>
            </a:r>
            <a:r>
              <a:rPr lang="it-IT" sz="1800" dirty="0">
                <a:latin typeface="Bookman Old Style" panose="02050604050505020204" pitchFamily="18" charset="0"/>
              </a:rPr>
              <a:t> </a:t>
            </a:r>
            <a:r>
              <a:rPr lang="it-IT" sz="1800" dirty="0">
                <a:solidFill>
                  <a:srgbClr val="000099"/>
                </a:solidFill>
                <a:latin typeface="Bookman Old Style" panose="02050604050505020204" pitchFamily="18" charset="0"/>
              </a:rPr>
              <a:t>«</a:t>
            </a:r>
            <a:r>
              <a:rPr lang="it-IT" sz="1800" b="1" dirty="0">
                <a:solidFill>
                  <a:srgbClr val="000099"/>
                </a:solidFill>
                <a:latin typeface="Bookman Old Style" panose="02050604050505020204" pitchFamily="18" charset="0"/>
              </a:rPr>
              <a:t>Indicatore di realizzazione delle previsioni di cassa corrente”</a:t>
            </a:r>
            <a:r>
              <a:rPr lang="it-IT" sz="1800" dirty="0">
                <a:latin typeface="Bookman Old Style" panose="02050604050505020204" pitchFamily="18" charset="0"/>
              </a:rPr>
              <a:t> rapporta la media degli incassi dei tre titoli di entrata nei tre esercizi precedenti agli stanziamenti di cassa dei primi tre titoli delle entrate correnti. </a:t>
            </a:r>
          </a:p>
          <a:p>
            <a:pPr marL="0" indent="0" algn="just">
              <a:buNone/>
            </a:pPr>
            <a:r>
              <a:rPr lang="it-IT" sz="1800" b="1" dirty="0">
                <a:solidFill>
                  <a:srgbClr val="000099"/>
                </a:solidFill>
                <a:latin typeface="Bookman Old Style" panose="02050604050505020204" pitchFamily="18" charset="0"/>
              </a:rPr>
              <a:t>3.</a:t>
            </a:r>
            <a:r>
              <a:rPr lang="it-IT" sz="1800" dirty="0">
                <a:latin typeface="Bookman Old Style" panose="02050604050505020204" pitchFamily="18" charset="0"/>
              </a:rPr>
              <a:t> Con la stessa logica di fondo sono calcolati i successivi: </a:t>
            </a:r>
            <a:r>
              <a:rPr lang="it-IT" sz="1800" b="1" dirty="0">
                <a:solidFill>
                  <a:srgbClr val="000099"/>
                </a:solidFill>
                <a:latin typeface="Bookman Old Style" panose="02050604050505020204" pitchFamily="18" charset="0"/>
              </a:rPr>
              <a:t>“Indicatore di realizzazione delle previsioni di competenza concernenti le entrate proprie” </a:t>
            </a:r>
            <a:r>
              <a:rPr lang="it-IT" sz="1800" dirty="0">
                <a:latin typeface="Bookman Old Style" panose="02050604050505020204" pitchFamily="18" charset="0"/>
              </a:rPr>
              <a:t>e </a:t>
            </a:r>
          </a:p>
          <a:p>
            <a:pPr marL="0" indent="0" algn="just">
              <a:buNone/>
            </a:pPr>
            <a:r>
              <a:rPr lang="it-IT" sz="1800" b="1" dirty="0">
                <a:solidFill>
                  <a:srgbClr val="000099"/>
                </a:solidFill>
                <a:latin typeface="Bookman Old Style" panose="02050604050505020204" pitchFamily="18" charset="0"/>
              </a:rPr>
              <a:t>4. “Indicatore di realizzazione delle previsioni di cassa concernenti le entrate proprie”</a:t>
            </a:r>
            <a:r>
              <a:rPr lang="it-IT" sz="1800" dirty="0">
                <a:latin typeface="Bookman Old Style" panose="02050604050505020204" pitchFamily="18" charset="0"/>
              </a:rPr>
              <a:t>.</a:t>
            </a:r>
          </a:p>
        </p:txBody>
      </p:sp>
      <p:sp>
        <p:nvSpPr>
          <p:cNvPr id="5" name="Segnaposto piè di pagina 4">
            <a:extLst>
              <a:ext uri="{FF2B5EF4-FFF2-40B4-BE49-F238E27FC236}">
                <a16:creationId xmlns:a16="http://schemas.microsoft.com/office/drawing/2014/main" id="{D8536E12-2106-4636-AB0C-966DF229D9A5}"/>
              </a:ext>
            </a:extLst>
          </p:cNvPr>
          <p:cNvSpPr>
            <a:spLocks noGrp="1"/>
          </p:cNvSpPr>
          <p:nvPr>
            <p:ph type="ftr" sz="quarter" idx="11"/>
          </p:nvPr>
        </p:nvSpPr>
        <p:spPr>
          <a:xfrm>
            <a:off x="2531165" y="6356350"/>
            <a:ext cx="7580244"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8E380216-E514-9F41-833E-61504351ECCD}"/>
              </a:ext>
            </a:extLst>
          </p:cNvPr>
          <p:cNvSpPr>
            <a:spLocks noGrp="1"/>
          </p:cNvSpPr>
          <p:nvPr>
            <p:ph type="sldNum" sz="quarter" idx="12"/>
          </p:nvPr>
        </p:nvSpPr>
        <p:spPr/>
        <p:txBody>
          <a:bodyPr/>
          <a:lstStyle/>
          <a:p>
            <a:fld id="{E194C5CC-14D7-4FCA-82BC-DC6279434BD9}" type="slidenum">
              <a:rPr lang="it-IT" smtClean="0"/>
              <a:t>36</a:t>
            </a:fld>
            <a:endParaRPr lang="it-IT"/>
          </a:p>
        </p:txBody>
      </p:sp>
    </p:spTree>
    <p:extLst>
      <p:ext uri="{BB962C8B-B14F-4D97-AF65-F5344CB8AC3E}">
        <p14:creationId xmlns:p14="http://schemas.microsoft.com/office/powerpoint/2010/main" val="1623780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EC17DD-B38A-4E4B-9ECC-8BCDE492BC4A}"/>
              </a:ext>
            </a:extLst>
          </p:cNvPr>
          <p:cNvSpPr>
            <a:spLocks noGrp="1"/>
          </p:cNvSpPr>
          <p:nvPr>
            <p:ph type="title"/>
          </p:nvPr>
        </p:nvSpPr>
        <p:spPr>
          <a:xfrm>
            <a:off x="838200" y="365126"/>
            <a:ext cx="10515600" cy="628788"/>
          </a:xfrm>
        </p:spPr>
        <p:txBody>
          <a:bodyPr>
            <a:normAutofit/>
          </a:bodyPr>
          <a:lstStyle/>
          <a:p>
            <a:r>
              <a:rPr lang="it-IT" sz="2200" b="1" i="1" dirty="0">
                <a:solidFill>
                  <a:srgbClr val="000099"/>
                </a:solidFill>
                <a:latin typeface="Bookman Old Style" panose="02050604050505020204" pitchFamily="18" charset="0"/>
              </a:rPr>
              <a:t>Piano degli indicatori sintetici </a:t>
            </a:r>
            <a:endParaRPr lang="it-IT" dirty="0"/>
          </a:p>
        </p:txBody>
      </p:sp>
      <p:pic>
        <p:nvPicPr>
          <p:cNvPr id="6" name="Segnaposto contenuto 5">
            <a:extLst>
              <a:ext uri="{FF2B5EF4-FFF2-40B4-BE49-F238E27FC236}">
                <a16:creationId xmlns:a16="http://schemas.microsoft.com/office/drawing/2014/main" id="{FE35E006-B33A-4103-9BDC-59E5155F7D4D}"/>
              </a:ext>
            </a:extLst>
          </p:cNvPr>
          <p:cNvPicPr>
            <a:picLocks noGrp="1" noChangeAspect="1"/>
          </p:cNvPicPr>
          <p:nvPr>
            <p:ph idx="1"/>
          </p:nvPr>
        </p:nvPicPr>
        <p:blipFill>
          <a:blip r:embed="rId2"/>
          <a:stretch>
            <a:fillRect/>
          </a:stretch>
        </p:blipFill>
        <p:spPr>
          <a:xfrm>
            <a:off x="2342322" y="1364974"/>
            <a:ext cx="12523304" cy="4861185"/>
          </a:xfrm>
          <a:prstGeom prst="rect">
            <a:avLst/>
          </a:prstGeom>
        </p:spPr>
      </p:pic>
      <p:sp>
        <p:nvSpPr>
          <p:cNvPr id="5" name="Segnaposto piè di pagina 4">
            <a:extLst>
              <a:ext uri="{FF2B5EF4-FFF2-40B4-BE49-F238E27FC236}">
                <a16:creationId xmlns:a16="http://schemas.microsoft.com/office/drawing/2014/main" id="{72F01A9A-99A0-4EA8-9114-DB2DD04C8C06}"/>
              </a:ext>
            </a:extLst>
          </p:cNvPr>
          <p:cNvSpPr>
            <a:spLocks noGrp="1"/>
          </p:cNvSpPr>
          <p:nvPr>
            <p:ph type="ftr" sz="quarter" idx="11"/>
          </p:nvPr>
        </p:nvSpPr>
        <p:spPr>
          <a:xfrm>
            <a:off x="2756451" y="6356350"/>
            <a:ext cx="7368209" cy="365125"/>
          </a:xfrm>
        </p:spPr>
        <p:txBody>
          <a:bodyPr/>
          <a:lstStyle/>
          <a:p>
            <a:r>
              <a:rPr lang="it-IT"/>
              <a:t>Dott. Paolo Longoni - ottobre 2022</a:t>
            </a:r>
            <a:endParaRPr lang="it-IT" dirty="0"/>
          </a:p>
        </p:txBody>
      </p:sp>
      <p:sp>
        <p:nvSpPr>
          <p:cNvPr id="4" name="Segnaposto numero diapositiva 3">
            <a:extLst>
              <a:ext uri="{FF2B5EF4-FFF2-40B4-BE49-F238E27FC236}">
                <a16:creationId xmlns:a16="http://schemas.microsoft.com/office/drawing/2014/main" id="{7D217854-9F79-A843-A29D-45552FCECF01}"/>
              </a:ext>
            </a:extLst>
          </p:cNvPr>
          <p:cNvSpPr>
            <a:spLocks noGrp="1"/>
          </p:cNvSpPr>
          <p:nvPr>
            <p:ph type="sldNum" sz="quarter" idx="12"/>
          </p:nvPr>
        </p:nvSpPr>
        <p:spPr/>
        <p:txBody>
          <a:bodyPr/>
          <a:lstStyle/>
          <a:p>
            <a:fld id="{E194C5CC-14D7-4FCA-82BC-DC6279434BD9}" type="slidenum">
              <a:rPr lang="it-IT" smtClean="0"/>
              <a:t>37</a:t>
            </a:fld>
            <a:endParaRPr lang="it-IT"/>
          </a:p>
        </p:txBody>
      </p:sp>
    </p:spTree>
    <p:extLst>
      <p:ext uri="{BB962C8B-B14F-4D97-AF65-F5344CB8AC3E}">
        <p14:creationId xmlns:p14="http://schemas.microsoft.com/office/powerpoint/2010/main" val="494044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6884A-6BAC-4292-AA43-C571047DB254}"/>
              </a:ext>
            </a:extLst>
          </p:cNvPr>
          <p:cNvSpPr>
            <a:spLocks noGrp="1"/>
          </p:cNvSpPr>
          <p:nvPr>
            <p:ph type="title"/>
          </p:nvPr>
        </p:nvSpPr>
        <p:spPr>
          <a:xfrm>
            <a:off x="838200" y="365126"/>
            <a:ext cx="10515600" cy="496266"/>
          </a:xfrm>
        </p:spPr>
        <p:txBody>
          <a:bodyPr/>
          <a:lstStyle/>
          <a:p>
            <a:r>
              <a:rPr lang="it-IT" sz="2200" b="1" i="1" dirty="0">
                <a:solidFill>
                  <a:srgbClr val="000099"/>
                </a:solidFill>
                <a:latin typeface="Bookman Old Style" panose="02050604050505020204" pitchFamily="18" charset="0"/>
              </a:rPr>
              <a:t>Piano degli indicatori sintetici </a:t>
            </a:r>
            <a:endParaRPr lang="it-IT" dirty="0"/>
          </a:p>
        </p:txBody>
      </p:sp>
      <p:sp>
        <p:nvSpPr>
          <p:cNvPr id="3" name="Segnaposto contenuto 2">
            <a:extLst>
              <a:ext uri="{FF2B5EF4-FFF2-40B4-BE49-F238E27FC236}">
                <a16:creationId xmlns:a16="http://schemas.microsoft.com/office/drawing/2014/main" id="{BBC7267E-3C62-4C75-8813-D9AEEEA44030}"/>
              </a:ext>
            </a:extLst>
          </p:cNvPr>
          <p:cNvSpPr>
            <a:spLocks noGrp="1"/>
          </p:cNvSpPr>
          <p:nvPr>
            <p:ph idx="1"/>
          </p:nvPr>
        </p:nvSpPr>
        <p:spPr>
          <a:xfrm>
            <a:off x="838200" y="861392"/>
            <a:ext cx="10515600" cy="5315571"/>
          </a:xfrm>
        </p:spPr>
        <p:txBody>
          <a:bodyPr>
            <a:normAutofit/>
          </a:bodyPr>
          <a:lstStyle/>
          <a:p>
            <a:pPr marL="0" indent="0" algn="just">
              <a:buNone/>
            </a:pPr>
            <a:r>
              <a:rPr lang="it-IT" sz="1800" dirty="0">
                <a:latin typeface="Bookman Old Style" panose="02050604050505020204" pitchFamily="18" charset="0"/>
              </a:rPr>
              <a:t>Con riferimento alla tipologia </a:t>
            </a:r>
            <a:r>
              <a:rPr lang="it-IT" sz="1800" b="1" dirty="0">
                <a:solidFill>
                  <a:srgbClr val="C00000"/>
                </a:solidFill>
                <a:latin typeface="Bookman Old Style" panose="02050604050505020204" pitchFamily="18" charset="0"/>
              </a:rPr>
              <a:t>Spese di personale</a:t>
            </a:r>
            <a:r>
              <a:rPr lang="it-IT" sz="1800" dirty="0">
                <a:latin typeface="Bookman Old Style" panose="02050604050505020204" pitchFamily="18" charset="0"/>
              </a:rPr>
              <a:t>, sono disponibili i seguenti indicatori sintetici. </a:t>
            </a:r>
          </a:p>
          <a:p>
            <a:pPr marL="0" indent="0" algn="just">
              <a:buNone/>
            </a:pPr>
            <a:r>
              <a:rPr lang="it-IT" sz="1800" dirty="0">
                <a:latin typeface="Bookman Old Style" panose="02050604050505020204" pitchFamily="18" charset="0"/>
              </a:rPr>
              <a:t>L’ “</a:t>
            </a:r>
            <a:r>
              <a:rPr lang="it-IT" sz="1800" b="1" dirty="0">
                <a:latin typeface="Bookman Old Style" panose="02050604050505020204" pitchFamily="18" charset="0"/>
              </a:rPr>
              <a:t>Incidenza spesa personale sulla spesa corrente </a:t>
            </a:r>
            <a:r>
              <a:rPr lang="it-IT" sz="1800" dirty="0">
                <a:latin typeface="Bookman Old Style" panose="02050604050505020204" pitchFamily="18" charset="0"/>
              </a:rPr>
              <a:t>(Indicatore di equilibrio economico- finanziario)” divide gli stanziamenti di competenza relativi al </a:t>
            </a:r>
            <a:r>
              <a:rPr lang="it-IT" sz="1800" dirty="0" err="1">
                <a:latin typeface="Bookman Old Style" panose="02050604050505020204" pitchFamily="18" charset="0"/>
              </a:rPr>
              <a:t>macroaggregato</a:t>
            </a:r>
            <a:r>
              <a:rPr lang="it-IT" sz="1800" dirty="0">
                <a:latin typeface="Bookman Old Style" panose="02050604050505020204" pitchFamily="18" charset="0"/>
              </a:rPr>
              <a:t> «Redditi da lavoro dipendente», per gli stanziamenti di competenza relativi alla spesa corrente.</a:t>
            </a:r>
          </a:p>
          <a:p>
            <a:pPr marL="0" indent="0" algn="just">
              <a:buNone/>
            </a:pPr>
            <a:r>
              <a:rPr lang="it-IT" sz="1800" dirty="0">
                <a:latin typeface="Bookman Old Style" panose="02050604050505020204" pitchFamily="18" charset="0"/>
              </a:rPr>
              <a:t>Entrambe le grandezze sono considerate al netto del FPV di entrata e al lordo del FPV di spesa, con l’aggiunta delle previsioni definitive di competenza IRAP al numeratore e la sottrazione del FCDE corrente dal denominatore.</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Per calcolare la </a:t>
            </a:r>
            <a:r>
              <a:rPr lang="it-IT" sz="1800" b="1" dirty="0">
                <a:latin typeface="Bookman Old Style" panose="02050604050505020204" pitchFamily="18" charset="0"/>
              </a:rPr>
              <a:t>“Spesa di personale </a:t>
            </a:r>
            <a:r>
              <a:rPr lang="it-IT" sz="1800" b="1" dirty="0" err="1">
                <a:latin typeface="Bookman Old Style" panose="02050604050505020204" pitchFamily="18" charset="0"/>
              </a:rPr>
              <a:t>procapite</a:t>
            </a:r>
            <a:r>
              <a:rPr lang="it-IT" sz="1800" b="1" dirty="0">
                <a:latin typeface="Bookman Old Style" panose="02050604050505020204" pitchFamily="18" charset="0"/>
              </a:rPr>
              <a:t>”</a:t>
            </a:r>
            <a:r>
              <a:rPr lang="it-IT" sz="1800" dirty="0">
                <a:latin typeface="Bookman Old Style" panose="02050604050505020204" pitchFamily="18" charset="0"/>
              </a:rPr>
              <a:t>, invece, la grandezza posta al numeratore dell’indicatore precedente viene rapportata alla popolazione residente nel territorio dell’ente al 1° gennaio dell'esercizio di riferimento.</a:t>
            </a:r>
          </a:p>
          <a:p>
            <a:pPr marL="0" indent="0" algn="just">
              <a:buNone/>
            </a:pPr>
            <a:r>
              <a:rPr lang="it-IT" sz="1800" dirty="0">
                <a:latin typeface="Bookman Old Style" panose="02050604050505020204" pitchFamily="18" charset="0"/>
              </a:rPr>
              <a:t>L’ </a:t>
            </a:r>
            <a:r>
              <a:rPr lang="it-IT" sz="1800" b="1" dirty="0">
                <a:latin typeface="Bookman Old Style" panose="02050604050505020204" pitchFamily="18" charset="0"/>
              </a:rPr>
              <a:t>«Incidenza del salario accessorio ed incentivante rispetto al totale della spesa di personale»</a:t>
            </a:r>
            <a:r>
              <a:rPr lang="it-IT" sz="1800" dirty="0">
                <a:latin typeface="Bookman Old Style" panose="02050604050505020204" pitchFamily="18" charset="0"/>
              </a:rPr>
              <a:t> indica il peso delle componenti afferenti la contrattazione decentrata dell'ente rispetto al totale dei redditi da lavoro, mentre l’“Incidenza della spesa di personale con forme di contratto flessibile” indica come gli enti soddisfano le proprie esigenze di risorse umane, mixando le varie alternative contrattuali più rigide (personale dipendente) o meno rigide (forme di lavoro flessibile).</a:t>
            </a:r>
          </a:p>
        </p:txBody>
      </p:sp>
      <p:sp>
        <p:nvSpPr>
          <p:cNvPr id="5" name="Segnaposto piè di pagina 4">
            <a:extLst>
              <a:ext uri="{FF2B5EF4-FFF2-40B4-BE49-F238E27FC236}">
                <a16:creationId xmlns:a16="http://schemas.microsoft.com/office/drawing/2014/main" id="{67B7D56A-3151-4A88-A2B9-4999B3DB15CA}"/>
              </a:ext>
            </a:extLst>
          </p:cNvPr>
          <p:cNvSpPr>
            <a:spLocks noGrp="1"/>
          </p:cNvSpPr>
          <p:nvPr>
            <p:ph type="ftr" sz="quarter" idx="11"/>
          </p:nvPr>
        </p:nvSpPr>
        <p:spPr>
          <a:xfrm>
            <a:off x="2398643" y="6356350"/>
            <a:ext cx="7938053"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C8806914-BB5F-6D4E-A1EC-BE1DE8005006}"/>
              </a:ext>
            </a:extLst>
          </p:cNvPr>
          <p:cNvSpPr>
            <a:spLocks noGrp="1"/>
          </p:cNvSpPr>
          <p:nvPr>
            <p:ph type="sldNum" sz="quarter" idx="12"/>
          </p:nvPr>
        </p:nvSpPr>
        <p:spPr/>
        <p:txBody>
          <a:bodyPr/>
          <a:lstStyle/>
          <a:p>
            <a:fld id="{E194C5CC-14D7-4FCA-82BC-DC6279434BD9}" type="slidenum">
              <a:rPr lang="it-IT" smtClean="0"/>
              <a:t>38</a:t>
            </a:fld>
            <a:endParaRPr lang="it-IT"/>
          </a:p>
        </p:txBody>
      </p:sp>
    </p:spTree>
    <p:extLst>
      <p:ext uri="{BB962C8B-B14F-4D97-AF65-F5344CB8AC3E}">
        <p14:creationId xmlns:p14="http://schemas.microsoft.com/office/powerpoint/2010/main" val="1023627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4438BF-6F5F-45D1-A664-33D729C038B6}"/>
              </a:ext>
            </a:extLst>
          </p:cNvPr>
          <p:cNvSpPr>
            <a:spLocks noGrp="1"/>
          </p:cNvSpPr>
          <p:nvPr>
            <p:ph type="title"/>
          </p:nvPr>
        </p:nvSpPr>
        <p:spPr>
          <a:xfrm>
            <a:off x="838200" y="365125"/>
            <a:ext cx="10515600" cy="562923"/>
          </a:xfrm>
        </p:spPr>
        <p:txBody>
          <a:bodyPr>
            <a:normAutofit/>
          </a:bodyPr>
          <a:lstStyle/>
          <a:p>
            <a:r>
              <a:rPr lang="it-IT" sz="2200" b="1" i="1" dirty="0">
                <a:solidFill>
                  <a:srgbClr val="000099"/>
                </a:solidFill>
                <a:latin typeface="Bookman Old Style" panose="02050604050505020204" pitchFamily="18" charset="0"/>
              </a:rPr>
              <a:t>Piano degli indicatori sintetici </a:t>
            </a:r>
            <a:endParaRPr lang="it-IT" dirty="0"/>
          </a:p>
        </p:txBody>
      </p:sp>
      <p:pic>
        <p:nvPicPr>
          <p:cNvPr id="6" name="Segnaposto contenuto 5">
            <a:extLst>
              <a:ext uri="{FF2B5EF4-FFF2-40B4-BE49-F238E27FC236}">
                <a16:creationId xmlns:a16="http://schemas.microsoft.com/office/drawing/2014/main" id="{56924025-039A-4BC4-AB02-02B4BFAE13AF}"/>
              </a:ext>
            </a:extLst>
          </p:cNvPr>
          <p:cNvPicPr>
            <a:picLocks noGrp="1" noChangeAspect="1"/>
          </p:cNvPicPr>
          <p:nvPr>
            <p:ph idx="1"/>
          </p:nvPr>
        </p:nvPicPr>
        <p:blipFill>
          <a:blip r:embed="rId2"/>
          <a:stretch>
            <a:fillRect/>
          </a:stretch>
        </p:blipFill>
        <p:spPr>
          <a:xfrm>
            <a:off x="2209800" y="1296537"/>
            <a:ext cx="13191699" cy="5059813"/>
          </a:xfrm>
          <a:prstGeom prst="rect">
            <a:avLst/>
          </a:prstGeom>
        </p:spPr>
      </p:pic>
      <p:sp>
        <p:nvSpPr>
          <p:cNvPr id="5" name="Segnaposto piè di pagina 4">
            <a:extLst>
              <a:ext uri="{FF2B5EF4-FFF2-40B4-BE49-F238E27FC236}">
                <a16:creationId xmlns:a16="http://schemas.microsoft.com/office/drawing/2014/main" id="{553B2742-6C00-45CA-95E6-2F372D162220}"/>
              </a:ext>
            </a:extLst>
          </p:cNvPr>
          <p:cNvSpPr>
            <a:spLocks noGrp="1"/>
          </p:cNvSpPr>
          <p:nvPr>
            <p:ph type="ftr" sz="quarter" idx="11"/>
          </p:nvPr>
        </p:nvSpPr>
        <p:spPr>
          <a:xfrm>
            <a:off x="2852382" y="6356350"/>
            <a:ext cx="7424382" cy="365125"/>
          </a:xfrm>
        </p:spPr>
        <p:txBody>
          <a:bodyPr/>
          <a:lstStyle/>
          <a:p>
            <a:r>
              <a:rPr lang="it-IT"/>
              <a:t>Dott. Paolo Longoni - ottobre 2022</a:t>
            </a:r>
            <a:endParaRPr lang="it-IT" dirty="0"/>
          </a:p>
        </p:txBody>
      </p:sp>
      <p:sp>
        <p:nvSpPr>
          <p:cNvPr id="4" name="Segnaposto numero diapositiva 3">
            <a:extLst>
              <a:ext uri="{FF2B5EF4-FFF2-40B4-BE49-F238E27FC236}">
                <a16:creationId xmlns:a16="http://schemas.microsoft.com/office/drawing/2014/main" id="{2E6D644F-0E5B-5F43-ADCF-5828BDC2FBF9}"/>
              </a:ext>
            </a:extLst>
          </p:cNvPr>
          <p:cNvSpPr>
            <a:spLocks noGrp="1"/>
          </p:cNvSpPr>
          <p:nvPr>
            <p:ph type="sldNum" sz="quarter" idx="12"/>
          </p:nvPr>
        </p:nvSpPr>
        <p:spPr/>
        <p:txBody>
          <a:bodyPr/>
          <a:lstStyle/>
          <a:p>
            <a:fld id="{E194C5CC-14D7-4FCA-82BC-DC6279434BD9}" type="slidenum">
              <a:rPr lang="it-IT" smtClean="0"/>
              <a:t>39</a:t>
            </a:fld>
            <a:endParaRPr lang="it-IT"/>
          </a:p>
        </p:txBody>
      </p:sp>
    </p:spTree>
    <p:extLst>
      <p:ext uri="{BB962C8B-B14F-4D97-AF65-F5344CB8AC3E}">
        <p14:creationId xmlns:p14="http://schemas.microsoft.com/office/powerpoint/2010/main" val="142136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5734A9-CEAD-4AC8-8188-7C463A96A674}"/>
              </a:ext>
            </a:extLst>
          </p:cNvPr>
          <p:cNvSpPr>
            <a:spLocks noGrp="1"/>
          </p:cNvSpPr>
          <p:nvPr>
            <p:ph type="title"/>
          </p:nvPr>
        </p:nvSpPr>
        <p:spPr>
          <a:xfrm>
            <a:off x="838200" y="318052"/>
            <a:ext cx="10515600" cy="490332"/>
          </a:xfrm>
        </p:spPr>
        <p:txBody>
          <a:bodyPr/>
          <a:lstStyle/>
          <a:p>
            <a:r>
              <a:rPr lang="it-IT" sz="2200" b="1" i="1" dirty="0">
                <a:solidFill>
                  <a:srgbClr val="000099"/>
                </a:solidFill>
                <a:latin typeface="Bookman Old Style" panose="02050604050505020204" pitchFamily="18" charset="0"/>
              </a:rPr>
              <a:t>Le criticità finanziarie degli enti locali</a:t>
            </a:r>
            <a:endParaRPr lang="it-IT" dirty="0"/>
          </a:p>
        </p:txBody>
      </p:sp>
      <p:pic>
        <p:nvPicPr>
          <p:cNvPr id="6" name="Segnaposto contenuto 5">
            <a:extLst>
              <a:ext uri="{FF2B5EF4-FFF2-40B4-BE49-F238E27FC236}">
                <a16:creationId xmlns:a16="http://schemas.microsoft.com/office/drawing/2014/main" id="{87EC4F7B-9234-4CAB-B581-26010E83488C}"/>
              </a:ext>
            </a:extLst>
          </p:cNvPr>
          <p:cNvPicPr>
            <a:picLocks noGrp="1" noChangeAspect="1"/>
          </p:cNvPicPr>
          <p:nvPr>
            <p:ph idx="1"/>
          </p:nvPr>
        </p:nvPicPr>
        <p:blipFill>
          <a:blip r:embed="rId2"/>
          <a:stretch>
            <a:fillRect/>
          </a:stretch>
        </p:blipFill>
        <p:spPr>
          <a:xfrm>
            <a:off x="1113267" y="1006475"/>
            <a:ext cx="9965465" cy="5170488"/>
          </a:xfrm>
          <a:prstGeom prst="rect">
            <a:avLst/>
          </a:prstGeom>
        </p:spPr>
      </p:pic>
      <p:sp>
        <p:nvSpPr>
          <p:cNvPr id="5" name="Segnaposto piè di pagina 4">
            <a:extLst>
              <a:ext uri="{FF2B5EF4-FFF2-40B4-BE49-F238E27FC236}">
                <a16:creationId xmlns:a16="http://schemas.microsoft.com/office/drawing/2014/main" id="{2D6BA8EA-31F4-422E-BADB-B42CB39CF31C}"/>
              </a:ext>
            </a:extLst>
          </p:cNvPr>
          <p:cNvSpPr>
            <a:spLocks noGrp="1"/>
          </p:cNvSpPr>
          <p:nvPr>
            <p:ph type="ftr" sz="quarter" idx="11"/>
          </p:nvPr>
        </p:nvSpPr>
        <p:spPr>
          <a:xfrm>
            <a:off x="2716695" y="6356350"/>
            <a:ext cx="6983895" cy="365125"/>
          </a:xfrm>
        </p:spPr>
        <p:txBody>
          <a:bodyPr/>
          <a:lstStyle/>
          <a:p>
            <a:r>
              <a:rPr lang="it-IT"/>
              <a:t>Dott. Paolo Longoni - ottobre 2022</a:t>
            </a:r>
            <a:endParaRPr lang="it-IT" dirty="0"/>
          </a:p>
        </p:txBody>
      </p:sp>
      <p:sp>
        <p:nvSpPr>
          <p:cNvPr id="4" name="Segnaposto numero diapositiva 3">
            <a:extLst>
              <a:ext uri="{FF2B5EF4-FFF2-40B4-BE49-F238E27FC236}">
                <a16:creationId xmlns:a16="http://schemas.microsoft.com/office/drawing/2014/main" id="{14A9DF5F-DB80-484F-966C-0A711A25EBAC}"/>
              </a:ext>
            </a:extLst>
          </p:cNvPr>
          <p:cNvSpPr>
            <a:spLocks noGrp="1"/>
          </p:cNvSpPr>
          <p:nvPr>
            <p:ph type="sldNum" sz="quarter" idx="12"/>
          </p:nvPr>
        </p:nvSpPr>
        <p:spPr/>
        <p:txBody>
          <a:bodyPr/>
          <a:lstStyle/>
          <a:p>
            <a:fld id="{E194C5CC-14D7-4FCA-82BC-DC6279434BD9}" type="slidenum">
              <a:rPr lang="it-IT" smtClean="0"/>
              <a:t>4</a:t>
            </a:fld>
            <a:endParaRPr lang="it-IT"/>
          </a:p>
        </p:txBody>
      </p:sp>
    </p:spTree>
    <p:extLst>
      <p:ext uri="{BB962C8B-B14F-4D97-AF65-F5344CB8AC3E}">
        <p14:creationId xmlns:p14="http://schemas.microsoft.com/office/powerpoint/2010/main" val="1303400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483566-2611-44AF-9256-3A87BA24EDC3}"/>
              </a:ext>
            </a:extLst>
          </p:cNvPr>
          <p:cNvSpPr>
            <a:spLocks noGrp="1"/>
          </p:cNvSpPr>
          <p:nvPr>
            <p:ph type="title"/>
          </p:nvPr>
        </p:nvSpPr>
        <p:spPr>
          <a:xfrm>
            <a:off x="838200" y="365125"/>
            <a:ext cx="10515600" cy="575779"/>
          </a:xfrm>
        </p:spPr>
        <p:txBody>
          <a:bodyPr/>
          <a:lstStyle/>
          <a:p>
            <a:r>
              <a:rPr lang="it-IT" sz="2200" b="1" i="1" dirty="0">
                <a:solidFill>
                  <a:srgbClr val="000099"/>
                </a:solidFill>
                <a:latin typeface="Bookman Old Style" panose="02050604050505020204" pitchFamily="18" charset="0"/>
              </a:rPr>
              <a:t>Piano degli indicatori sintetici </a:t>
            </a:r>
            <a:endParaRPr lang="it-IT" dirty="0"/>
          </a:p>
        </p:txBody>
      </p:sp>
      <p:sp>
        <p:nvSpPr>
          <p:cNvPr id="3" name="Segnaposto contenuto 2">
            <a:extLst>
              <a:ext uri="{FF2B5EF4-FFF2-40B4-BE49-F238E27FC236}">
                <a16:creationId xmlns:a16="http://schemas.microsoft.com/office/drawing/2014/main" id="{8F7074F5-E0E1-4BEA-9774-972D92349D56}"/>
              </a:ext>
            </a:extLst>
          </p:cNvPr>
          <p:cNvSpPr>
            <a:spLocks noGrp="1"/>
          </p:cNvSpPr>
          <p:nvPr>
            <p:ph idx="1"/>
          </p:nvPr>
        </p:nvSpPr>
        <p:spPr>
          <a:xfrm>
            <a:off x="838200" y="1060174"/>
            <a:ext cx="10515600" cy="5116789"/>
          </a:xfrm>
        </p:spPr>
        <p:txBody>
          <a:bodyPr>
            <a:normAutofit/>
          </a:bodyPr>
          <a:lstStyle/>
          <a:p>
            <a:pPr marL="0" indent="0" algn="just">
              <a:buNone/>
            </a:pPr>
            <a:r>
              <a:rPr lang="it-IT" sz="1800" dirty="0">
                <a:latin typeface="Bookman Old Style" panose="02050604050505020204" pitchFamily="18" charset="0"/>
              </a:rPr>
              <a:t>Con riferimento alla tipologia </a:t>
            </a:r>
            <a:r>
              <a:rPr lang="it-IT" sz="1800" b="1" dirty="0">
                <a:latin typeface="Bookman Old Style" panose="02050604050505020204" pitchFamily="18" charset="0"/>
              </a:rPr>
              <a:t>esternalizzazione dei servizi</a:t>
            </a:r>
            <a:r>
              <a:rPr lang="it-IT" sz="1800" dirty="0">
                <a:latin typeface="Bookman Old Style" panose="02050604050505020204" pitchFamily="18" charset="0"/>
              </a:rPr>
              <a:t>, l’indicatore sintetico </a:t>
            </a:r>
            <a:r>
              <a:rPr lang="it-IT" sz="1800" b="1" dirty="0">
                <a:latin typeface="Bookman Old Style" panose="02050604050505020204" pitchFamily="18" charset="0"/>
              </a:rPr>
              <a:t>“Esternalizzazione di servizi”</a:t>
            </a:r>
            <a:r>
              <a:rPr lang="it-IT" sz="1800" dirty="0">
                <a:latin typeface="Bookman Old Style" panose="02050604050505020204" pitchFamily="18" charset="0"/>
              </a:rPr>
              <a:t> prende in considerazione al </a:t>
            </a:r>
            <a:r>
              <a:rPr lang="it-IT" sz="1800" u="sng" dirty="0">
                <a:latin typeface="Bookman Old Style" panose="02050604050505020204" pitchFamily="18" charset="0"/>
              </a:rPr>
              <a:t>numeratore</a:t>
            </a:r>
            <a:r>
              <a:rPr lang="it-IT" sz="1800" dirty="0">
                <a:latin typeface="Bookman Old Style" panose="02050604050505020204" pitchFamily="18" charset="0"/>
              </a:rPr>
              <a:t> le seguenti grandezze: Contratti di servizio pubblico; Trasferimenti correnti a imprese controllate; Trasferimenti correnti a altre imprese partecipate, considerate al netto del relativo FPV di spesa. Al </a:t>
            </a:r>
            <a:r>
              <a:rPr lang="it-IT" sz="1800" u="sng" dirty="0">
                <a:latin typeface="Bookman Old Style" panose="02050604050505020204" pitchFamily="18" charset="0"/>
              </a:rPr>
              <a:t>denominatore</a:t>
            </a:r>
            <a:r>
              <a:rPr lang="it-IT" sz="1800" dirty="0">
                <a:latin typeface="Bookman Old Style" panose="02050604050505020204" pitchFamily="18" charset="0"/>
              </a:rPr>
              <a:t>, invece, si riportano gli stanziamenti di competenza relativi alle spese del Titolo I, sempre al netto del FPV.</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La tipologia </a:t>
            </a:r>
            <a:r>
              <a:rPr lang="it-IT" sz="1800" b="1" dirty="0">
                <a:latin typeface="Bookman Old Style" panose="02050604050505020204" pitchFamily="18" charset="0"/>
              </a:rPr>
              <a:t>interessi passivi</a:t>
            </a:r>
            <a:r>
              <a:rPr lang="it-IT" sz="1800" dirty="0">
                <a:latin typeface="Bookman Old Style" panose="02050604050505020204" pitchFamily="18" charset="0"/>
              </a:rPr>
              <a:t>, comprende i seguenti tre indicatori sintetici, il cui procedimento di calcolo è intuitivo: “Incidenza degli interessi passivi sulle entrate correnti (che ne costituiscono la fonte di copertura)”; “Incidenza degli interessi sulle anticipazioni sul totale degli interessi passivi”; “Incidenza degli interessi di mora sul totale degli interessi passivi”.</a:t>
            </a: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6CFDAA5C-7016-4639-BB87-1E8EFDC06D94}"/>
              </a:ext>
            </a:extLst>
          </p:cNvPr>
          <p:cNvSpPr>
            <a:spLocks noGrp="1"/>
          </p:cNvSpPr>
          <p:nvPr>
            <p:ph type="ftr" sz="quarter" idx="11"/>
          </p:nvPr>
        </p:nvSpPr>
        <p:spPr>
          <a:xfrm>
            <a:off x="2385391" y="6356350"/>
            <a:ext cx="7885044"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6A34F865-DFA9-BC4C-AA30-6D2CD4C99FE4}"/>
              </a:ext>
            </a:extLst>
          </p:cNvPr>
          <p:cNvSpPr>
            <a:spLocks noGrp="1"/>
          </p:cNvSpPr>
          <p:nvPr>
            <p:ph type="sldNum" sz="quarter" idx="12"/>
          </p:nvPr>
        </p:nvSpPr>
        <p:spPr/>
        <p:txBody>
          <a:bodyPr/>
          <a:lstStyle/>
          <a:p>
            <a:fld id="{E194C5CC-14D7-4FCA-82BC-DC6279434BD9}" type="slidenum">
              <a:rPr lang="it-IT" smtClean="0"/>
              <a:t>40</a:t>
            </a:fld>
            <a:endParaRPr lang="it-IT"/>
          </a:p>
        </p:txBody>
      </p:sp>
    </p:spTree>
    <p:extLst>
      <p:ext uri="{BB962C8B-B14F-4D97-AF65-F5344CB8AC3E}">
        <p14:creationId xmlns:p14="http://schemas.microsoft.com/office/powerpoint/2010/main" val="1993990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1B3EB7-2F52-43CC-8C4D-5AA24A8836EB}"/>
              </a:ext>
            </a:extLst>
          </p:cNvPr>
          <p:cNvSpPr>
            <a:spLocks noGrp="1"/>
          </p:cNvSpPr>
          <p:nvPr>
            <p:ph type="title"/>
          </p:nvPr>
        </p:nvSpPr>
        <p:spPr>
          <a:xfrm>
            <a:off x="838200" y="365126"/>
            <a:ext cx="10515600" cy="383622"/>
          </a:xfrm>
        </p:spPr>
        <p:txBody>
          <a:bodyPr>
            <a:normAutofit fontScale="90000"/>
          </a:bodyPr>
          <a:lstStyle/>
          <a:p>
            <a:r>
              <a:rPr lang="it-IT" sz="2200" b="1" i="1" dirty="0">
                <a:solidFill>
                  <a:srgbClr val="000099"/>
                </a:solidFill>
                <a:latin typeface="Bookman Old Style" panose="02050604050505020204" pitchFamily="18" charset="0"/>
              </a:rPr>
              <a:t>Piano degli indicatori sintetici </a:t>
            </a:r>
            <a:endParaRPr lang="it-IT" dirty="0"/>
          </a:p>
        </p:txBody>
      </p:sp>
      <p:pic>
        <p:nvPicPr>
          <p:cNvPr id="6" name="Segnaposto contenuto 5">
            <a:extLst>
              <a:ext uri="{FF2B5EF4-FFF2-40B4-BE49-F238E27FC236}">
                <a16:creationId xmlns:a16="http://schemas.microsoft.com/office/drawing/2014/main" id="{F2D79734-79CC-46F6-8B21-9039C251872C}"/>
              </a:ext>
            </a:extLst>
          </p:cNvPr>
          <p:cNvPicPr>
            <a:picLocks noGrp="1" noChangeAspect="1"/>
          </p:cNvPicPr>
          <p:nvPr>
            <p:ph idx="1"/>
          </p:nvPr>
        </p:nvPicPr>
        <p:blipFill>
          <a:blip r:embed="rId2"/>
          <a:stretch>
            <a:fillRect/>
          </a:stretch>
        </p:blipFill>
        <p:spPr>
          <a:xfrm>
            <a:off x="2025926" y="1272209"/>
            <a:ext cx="12254948" cy="4837044"/>
          </a:xfrm>
          <a:prstGeom prst="rect">
            <a:avLst/>
          </a:prstGeom>
        </p:spPr>
      </p:pic>
      <p:sp>
        <p:nvSpPr>
          <p:cNvPr id="5" name="Segnaposto piè di pagina 4">
            <a:extLst>
              <a:ext uri="{FF2B5EF4-FFF2-40B4-BE49-F238E27FC236}">
                <a16:creationId xmlns:a16="http://schemas.microsoft.com/office/drawing/2014/main" id="{74A6A630-FFB0-4F83-98F5-E616CD9D3339}"/>
              </a:ext>
            </a:extLst>
          </p:cNvPr>
          <p:cNvSpPr>
            <a:spLocks noGrp="1"/>
          </p:cNvSpPr>
          <p:nvPr>
            <p:ph type="ftr" sz="quarter" idx="11"/>
          </p:nvPr>
        </p:nvSpPr>
        <p:spPr>
          <a:xfrm>
            <a:off x="2690191" y="6356350"/>
            <a:ext cx="6970644" cy="365125"/>
          </a:xfrm>
        </p:spPr>
        <p:txBody>
          <a:bodyPr/>
          <a:lstStyle/>
          <a:p>
            <a:r>
              <a:rPr lang="it-IT"/>
              <a:t>Dott. Paolo Longoni - ottobre 2022</a:t>
            </a:r>
            <a:endParaRPr lang="it-IT" dirty="0"/>
          </a:p>
        </p:txBody>
      </p:sp>
      <p:sp>
        <p:nvSpPr>
          <p:cNvPr id="4" name="Segnaposto numero diapositiva 3">
            <a:extLst>
              <a:ext uri="{FF2B5EF4-FFF2-40B4-BE49-F238E27FC236}">
                <a16:creationId xmlns:a16="http://schemas.microsoft.com/office/drawing/2014/main" id="{B85C3F26-8C80-474F-8429-17B234B5C934}"/>
              </a:ext>
            </a:extLst>
          </p:cNvPr>
          <p:cNvSpPr>
            <a:spLocks noGrp="1"/>
          </p:cNvSpPr>
          <p:nvPr>
            <p:ph type="sldNum" sz="quarter" idx="12"/>
          </p:nvPr>
        </p:nvSpPr>
        <p:spPr/>
        <p:txBody>
          <a:bodyPr/>
          <a:lstStyle/>
          <a:p>
            <a:fld id="{E194C5CC-14D7-4FCA-82BC-DC6279434BD9}" type="slidenum">
              <a:rPr lang="it-IT" smtClean="0"/>
              <a:t>41</a:t>
            </a:fld>
            <a:endParaRPr lang="it-IT"/>
          </a:p>
        </p:txBody>
      </p:sp>
    </p:spTree>
    <p:extLst>
      <p:ext uri="{BB962C8B-B14F-4D97-AF65-F5344CB8AC3E}">
        <p14:creationId xmlns:p14="http://schemas.microsoft.com/office/powerpoint/2010/main" val="1595932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4F64C9-AE63-47C8-BA49-34AC132BF8DB}"/>
              </a:ext>
            </a:extLst>
          </p:cNvPr>
          <p:cNvSpPr>
            <a:spLocks noGrp="1"/>
          </p:cNvSpPr>
          <p:nvPr>
            <p:ph type="title"/>
          </p:nvPr>
        </p:nvSpPr>
        <p:spPr>
          <a:xfrm>
            <a:off x="838200" y="365126"/>
            <a:ext cx="10515600" cy="602284"/>
          </a:xfrm>
        </p:spPr>
        <p:txBody>
          <a:bodyPr>
            <a:normAutofit/>
          </a:bodyPr>
          <a:lstStyle/>
          <a:p>
            <a:r>
              <a:rPr lang="it-IT" sz="2200" b="1" i="1" dirty="0">
                <a:solidFill>
                  <a:srgbClr val="000099"/>
                </a:solidFill>
                <a:latin typeface="Bookman Old Style" panose="02050604050505020204" pitchFamily="18" charset="0"/>
              </a:rPr>
              <a:t>Piano degli indicatori sintetici </a:t>
            </a:r>
            <a:endParaRPr lang="it-IT" dirty="0"/>
          </a:p>
        </p:txBody>
      </p:sp>
      <p:sp>
        <p:nvSpPr>
          <p:cNvPr id="3" name="Segnaposto contenuto 2">
            <a:extLst>
              <a:ext uri="{FF2B5EF4-FFF2-40B4-BE49-F238E27FC236}">
                <a16:creationId xmlns:a16="http://schemas.microsoft.com/office/drawing/2014/main" id="{C41D3F92-C309-4378-BF64-F6DD46D723F5}"/>
              </a:ext>
            </a:extLst>
          </p:cNvPr>
          <p:cNvSpPr>
            <a:spLocks noGrp="1"/>
          </p:cNvSpPr>
          <p:nvPr>
            <p:ph idx="1"/>
          </p:nvPr>
        </p:nvSpPr>
        <p:spPr>
          <a:xfrm>
            <a:off x="838200" y="1311965"/>
            <a:ext cx="10515600" cy="4864998"/>
          </a:xfrm>
        </p:spPr>
        <p:txBody>
          <a:bodyPr>
            <a:normAutofit/>
          </a:bodyPr>
          <a:lstStyle/>
          <a:p>
            <a:pPr marL="0" indent="0" algn="just">
              <a:buNone/>
            </a:pPr>
            <a:r>
              <a:rPr lang="it-IT" sz="1800" dirty="0">
                <a:latin typeface="Bookman Old Style" panose="02050604050505020204" pitchFamily="18" charset="0"/>
              </a:rPr>
              <a:t>La </a:t>
            </a:r>
            <a:r>
              <a:rPr lang="it-IT" sz="1800" dirty="0">
                <a:solidFill>
                  <a:srgbClr val="FF0000"/>
                </a:solidFill>
                <a:latin typeface="Bookman Old Style" panose="02050604050505020204" pitchFamily="18" charset="0"/>
              </a:rPr>
              <a:t>sesta </a:t>
            </a:r>
            <a:r>
              <a:rPr lang="it-IT" sz="1800" dirty="0">
                <a:latin typeface="Bookman Old Style" panose="02050604050505020204" pitchFamily="18" charset="0"/>
              </a:rPr>
              <a:t>e più corposa tipologia di indicatori sintetici, riferita agli </a:t>
            </a:r>
            <a:r>
              <a:rPr lang="it-IT" sz="1800" b="1" dirty="0">
                <a:solidFill>
                  <a:srgbClr val="FF0000"/>
                </a:solidFill>
                <a:latin typeface="Bookman Old Style" panose="02050604050505020204" pitchFamily="18" charset="0"/>
              </a:rPr>
              <a:t>investimenti</a:t>
            </a:r>
            <a:r>
              <a:rPr lang="it-IT" sz="1800" dirty="0">
                <a:latin typeface="Bookman Old Style" panose="02050604050505020204" pitchFamily="18" charset="0"/>
              </a:rPr>
              <a:t>, include 7 indicatori. Il primo è denominato </a:t>
            </a:r>
            <a:r>
              <a:rPr lang="it-IT" sz="1800" b="1" dirty="0">
                <a:latin typeface="Bookman Old Style" panose="02050604050505020204" pitchFamily="18" charset="0"/>
              </a:rPr>
              <a:t>“Incidenza investimenti su spesa corrente e in conto capitale”</a:t>
            </a:r>
            <a:r>
              <a:rPr lang="it-IT" sz="1800" dirty="0">
                <a:latin typeface="Bookman Old Style" panose="02050604050505020204" pitchFamily="18" charset="0"/>
              </a:rPr>
              <a:t>, dove gli investimenti da porre al numeratore si identificano con gli stanziamenti di competenza del </a:t>
            </a:r>
            <a:r>
              <a:rPr lang="it-IT" sz="1800" dirty="0" err="1">
                <a:latin typeface="Bookman Old Style" panose="02050604050505020204" pitchFamily="18" charset="0"/>
              </a:rPr>
              <a:t>macroaggregato</a:t>
            </a:r>
            <a:r>
              <a:rPr lang="it-IT" sz="1800" dirty="0">
                <a:latin typeface="Bookman Old Style" panose="02050604050505020204" pitchFamily="18" charset="0"/>
              </a:rPr>
              <a:t> Investimenti fissi lordi e acquisto di terreni e del </a:t>
            </a:r>
            <a:r>
              <a:rPr lang="it-IT" sz="1800" dirty="0" err="1">
                <a:latin typeface="Bookman Old Style" panose="02050604050505020204" pitchFamily="18" charset="0"/>
              </a:rPr>
              <a:t>macroaggregato</a:t>
            </a:r>
            <a:r>
              <a:rPr lang="it-IT" sz="1800" dirty="0">
                <a:latin typeface="Bookman Old Style" panose="02050604050505020204" pitchFamily="18" charset="0"/>
              </a:rPr>
              <a:t> Contributi agli investimenti, al netto dei relativi FPV. Considerando, invece, il solo </a:t>
            </a:r>
            <a:r>
              <a:rPr lang="it-IT" sz="1800" dirty="0" err="1">
                <a:latin typeface="Bookman Old Style" panose="02050604050505020204" pitchFamily="18" charset="0"/>
              </a:rPr>
              <a:t>macroaggregato</a:t>
            </a:r>
            <a:r>
              <a:rPr lang="it-IT" sz="1800" dirty="0">
                <a:latin typeface="Bookman Old Style" panose="02050604050505020204" pitchFamily="18" charset="0"/>
              </a:rPr>
              <a:t> Investimenti fissi lordi e acquisto di terreni e dividendolo per la popolazione residente si ottiene il secondo indicatore appartenente a tale tipologia: </a:t>
            </a:r>
            <a:r>
              <a:rPr lang="it-IT" sz="1800" b="1" dirty="0">
                <a:latin typeface="Bookman Old Style" panose="02050604050505020204" pitchFamily="18" charset="0"/>
              </a:rPr>
              <a:t>“Investimenti diretti </a:t>
            </a:r>
            <a:r>
              <a:rPr lang="it-IT" sz="1800" b="1" dirty="0" err="1">
                <a:latin typeface="Bookman Old Style" panose="02050604050505020204" pitchFamily="18" charset="0"/>
              </a:rPr>
              <a:t>procapite</a:t>
            </a:r>
            <a:r>
              <a:rPr lang="it-IT" sz="1800" b="1" dirty="0">
                <a:latin typeface="Bookman Old Style" panose="02050604050505020204" pitchFamily="18" charset="0"/>
              </a:rPr>
              <a:t>”. </a:t>
            </a:r>
            <a:r>
              <a:rPr lang="it-IT" sz="1800" dirty="0">
                <a:latin typeface="Bookman Old Style" panose="02050604050505020204" pitchFamily="18" charset="0"/>
              </a:rPr>
              <a:t>In maniera sostanzialmente analoga al precedente vengono determinati anche gli indicatori </a:t>
            </a:r>
            <a:r>
              <a:rPr lang="it-IT" sz="1800" b="1" dirty="0">
                <a:latin typeface="Bookman Old Style" panose="02050604050505020204" pitchFamily="18" charset="0"/>
              </a:rPr>
              <a:t>“Contributi agli investimenti </a:t>
            </a:r>
            <a:r>
              <a:rPr lang="it-IT" sz="1800" b="1" dirty="0" err="1">
                <a:latin typeface="Bookman Old Style" panose="02050604050505020204" pitchFamily="18" charset="0"/>
              </a:rPr>
              <a:t>procapite</a:t>
            </a:r>
            <a:r>
              <a:rPr lang="it-IT" sz="1800" b="1" dirty="0">
                <a:latin typeface="Bookman Old Style" panose="02050604050505020204" pitchFamily="18" charset="0"/>
              </a:rPr>
              <a:t>”</a:t>
            </a:r>
            <a:r>
              <a:rPr lang="it-IT" sz="1800" dirty="0">
                <a:latin typeface="Bookman Old Style" panose="02050604050505020204" pitchFamily="18" charset="0"/>
              </a:rPr>
              <a:t> e “</a:t>
            </a:r>
            <a:r>
              <a:rPr lang="it-IT" sz="1800" b="1" dirty="0">
                <a:latin typeface="Bookman Old Style" panose="02050604050505020204" pitchFamily="18" charset="0"/>
              </a:rPr>
              <a:t>Investimenti complessivi </a:t>
            </a:r>
            <a:r>
              <a:rPr lang="it-IT" sz="1800" b="1" dirty="0" err="1">
                <a:latin typeface="Bookman Old Style" panose="02050604050505020204" pitchFamily="18" charset="0"/>
              </a:rPr>
              <a:t>procapite</a:t>
            </a:r>
            <a:r>
              <a:rPr lang="it-IT" sz="1800" b="1" dirty="0">
                <a:latin typeface="Bookman Old Style" panose="02050604050505020204" pitchFamily="18" charset="0"/>
              </a:rPr>
              <a:t>”. </a:t>
            </a:r>
            <a:r>
              <a:rPr lang="it-IT" sz="1800" dirty="0">
                <a:latin typeface="Bookman Old Style" panose="02050604050505020204" pitchFamily="18" charset="0"/>
              </a:rPr>
              <a:t>I successivi tre indicatori sono denominati: </a:t>
            </a:r>
            <a:r>
              <a:rPr lang="it-IT" sz="1800" b="1" dirty="0">
                <a:latin typeface="Bookman Old Style" panose="02050604050505020204" pitchFamily="18" charset="0"/>
              </a:rPr>
              <a:t>“Quota investimenti complessivi finanziati dal risparmio corrente”</a:t>
            </a:r>
            <a:r>
              <a:rPr lang="it-IT" sz="1800" dirty="0">
                <a:latin typeface="Bookman Old Style" panose="02050604050505020204" pitchFamily="18" charset="0"/>
              </a:rPr>
              <a:t>; </a:t>
            </a:r>
            <a:r>
              <a:rPr lang="it-IT" sz="1800" b="1" dirty="0">
                <a:latin typeface="Bookman Old Style" panose="02050604050505020204" pitchFamily="18" charset="0"/>
              </a:rPr>
              <a:t>“Quota investimenti complessivi finanziati dal saldo positivo delle partite finanziarie”</a:t>
            </a:r>
            <a:r>
              <a:rPr lang="it-IT" sz="1800" dirty="0">
                <a:latin typeface="Bookman Old Style" panose="02050604050505020204" pitchFamily="18" charset="0"/>
              </a:rPr>
              <a:t>; </a:t>
            </a:r>
            <a:r>
              <a:rPr lang="it-IT" sz="1800" b="1" dirty="0">
                <a:latin typeface="Bookman Old Style" panose="02050604050505020204" pitchFamily="18" charset="0"/>
              </a:rPr>
              <a:t>“Quota investimenti complessivi finanziati da debito”</a:t>
            </a:r>
            <a:r>
              <a:rPr lang="it-IT" sz="1800" dirty="0">
                <a:latin typeface="Bookman Old Style" panose="02050604050505020204" pitchFamily="18" charset="0"/>
              </a:rPr>
              <a:t>. Per determinare tali quote si pongono al denominatore gli stanziamenti di competenza relativi ai due </a:t>
            </a:r>
            <a:r>
              <a:rPr lang="it-IT" sz="1800" dirty="0" err="1">
                <a:latin typeface="Bookman Old Style" panose="02050604050505020204" pitchFamily="18" charset="0"/>
              </a:rPr>
              <a:t>macroaggregati</a:t>
            </a:r>
            <a:r>
              <a:rPr lang="it-IT" sz="1800" dirty="0">
                <a:latin typeface="Bookman Old Style" panose="02050604050505020204" pitchFamily="18" charset="0"/>
              </a:rPr>
              <a:t> degli investimenti; mentre al numeratore, rispettivamente, il margine corrente di competenza, il saldo positivo di </a:t>
            </a:r>
            <a:r>
              <a:rPr lang="it-IT" sz="1900" dirty="0">
                <a:latin typeface="Bookman Old Style" panose="02050604050505020204" pitchFamily="18" charset="0"/>
              </a:rPr>
              <a:t>competenza delle partite finanziarie; gli stanziamenti di competenza relativi all’accensione di prestiti, al netto delle categorie anticipazioni, accensione prestiti a seguito di escussione di garanzie e accensione di prestiti da rinegoziazioni.</a:t>
            </a:r>
          </a:p>
        </p:txBody>
      </p:sp>
      <p:sp>
        <p:nvSpPr>
          <p:cNvPr id="5" name="Segnaposto piè di pagina 4">
            <a:extLst>
              <a:ext uri="{FF2B5EF4-FFF2-40B4-BE49-F238E27FC236}">
                <a16:creationId xmlns:a16="http://schemas.microsoft.com/office/drawing/2014/main" id="{C3507113-28F2-469D-B066-9209671EBA01}"/>
              </a:ext>
            </a:extLst>
          </p:cNvPr>
          <p:cNvSpPr>
            <a:spLocks noGrp="1"/>
          </p:cNvSpPr>
          <p:nvPr>
            <p:ph type="ftr" sz="quarter" idx="11"/>
          </p:nvPr>
        </p:nvSpPr>
        <p:spPr>
          <a:xfrm>
            <a:off x="2345635" y="6356350"/>
            <a:ext cx="7726017"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484E9BA5-2F59-5040-9013-C43B9D766220}"/>
              </a:ext>
            </a:extLst>
          </p:cNvPr>
          <p:cNvSpPr>
            <a:spLocks noGrp="1"/>
          </p:cNvSpPr>
          <p:nvPr>
            <p:ph type="sldNum" sz="quarter" idx="12"/>
          </p:nvPr>
        </p:nvSpPr>
        <p:spPr/>
        <p:txBody>
          <a:bodyPr/>
          <a:lstStyle/>
          <a:p>
            <a:fld id="{E194C5CC-14D7-4FCA-82BC-DC6279434BD9}" type="slidenum">
              <a:rPr lang="it-IT" smtClean="0"/>
              <a:t>42</a:t>
            </a:fld>
            <a:endParaRPr lang="it-IT"/>
          </a:p>
        </p:txBody>
      </p:sp>
    </p:spTree>
    <p:extLst>
      <p:ext uri="{BB962C8B-B14F-4D97-AF65-F5344CB8AC3E}">
        <p14:creationId xmlns:p14="http://schemas.microsoft.com/office/powerpoint/2010/main" val="2798986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39EF76-1D2E-4607-B804-9729BB1A51A6}"/>
              </a:ext>
            </a:extLst>
          </p:cNvPr>
          <p:cNvSpPr>
            <a:spLocks noGrp="1"/>
          </p:cNvSpPr>
          <p:nvPr>
            <p:ph type="title"/>
          </p:nvPr>
        </p:nvSpPr>
        <p:spPr/>
        <p:txBody>
          <a:bodyPr/>
          <a:lstStyle/>
          <a:p>
            <a:r>
              <a:rPr lang="it-IT" sz="2200" b="1" i="1" dirty="0">
                <a:solidFill>
                  <a:srgbClr val="000099"/>
                </a:solidFill>
                <a:latin typeface="Bookman Old Style" panose="02050604050505020204" pitchFamily="18" charset="0"/>
              </a:rPr>
              <a:t>Piano degli indicatori sintetici </a:t>
            </a:r>
            <a:endParaRPr lang="it-IT" dirty="0"/>
          </a:p>
        </p:txBody>
      </p:sp>
      <p:sp>
        <p:nvSpPr>
          <p:cNvPr id="3" name="Segnaposto contenuto 2">
            <a:extLst>
              <a:ext uri="{FF2B5EF4-FFF2-40B4-BE49-F238E27FC236}">
                <a16:creationId xmlns:a16="http://schemas.microsoft.com/office/drawing/2014/main" id="{76FE9D45-96AC-4D35-8537-0AEC6725A178}"/>
              </a:ext>
            </a:extLst>
          </p:cNvPr>
          <p:cNvSpPr>
            <a:spLocks noGrp="1"/>
          </p:cNvSpPr>
          <p:nvPr>
            <p:ph idx="1"/>
          </p:nvPr>
        </p:nvSpPr>
        <p:spPr/>
        <p:txBody>
          <a:bodyPr>
            <a:normAutofit/>
          </a:bodyPr>
          <a:lstStyle/>
          <a:p>
            <a:pPr marL="0" indent="0" algn="just">
              <a:buNone/>
            </a:pPr>
            <a:r>
              <a:rPr lang="it-IT" sz="1800" dirty="0">
                <a:latin typeface="Bookman Old Style" panose="02050604050505020204" pitchFamily="18" charset="0"/>
              </a:rPr>
              <a:t>Alla settima tipologia, </a:t>
            </a:r>
            <a:r>
              <a:rPr lang="it-IT" sz="1800" b="1" dirty="0">
                <a:latin typeface="Bookman Old Style" panose="02050604050505020204" pitchFamily="18" charset="0"/>
              </a:rPr>
              <a:t>debiti non finanziari</a:t>
            </a:r>
            <a:r>
              <a:rPr lang="it-IT" sz="1800" dirty="0">
                <a:latin typeface="Bookman Old Style" panose="02050604050505020204" pitchFamily="18" charset="0"/>
              </a:rPr>
              <a:t>, appartengono due indicatori sintetici, il primo dei quali è l’“</a:t>
            </a:r>
            <a:r>
              <a:rPr lang="it-IT" sz="1800" u="sng" dirty="0">
                <a:latin typeface="Bookman Old Style" panose="02050604050505020204" pitchFamily="18" charset="0"/>
              </a:rPr>
              <a:t>Indicatore di smaltimento debiti commerciali</a:t>
            </a:r>
            <a:r>
              <a:rPr lang="it-IT" sz="1800" dirty="0">
                <a:latin typeface="Bookman Old Style" panose="02050604050505020204" pitchFamily="18" charset="0"/>
              </a:rPr>
              <a:t>”. La costruzione di tale indicatore vede al numeratore gli stanziamenti di cassa relativi ai </a:t>
            </a:r>
            <a:r>
              <a:rPr lang="it-IT" sz="1800" dirty="0" err="1">
                <a:latin typeface="Bookman Old Style" panose="02050604050505020204" pitchFamily="18" charset="0"/>
              </a:rPr>
              <a:t>macroaggregati</a:t>
            </a:r>
            <a:r>
              <a:rPr lang="it-IT" sz="1800" dirty="0">
                <a:latin typeface="Bookman Old Style" panose="02050604050505020204" pitchFamily="18" charset="0"/>
              </a:rPr>
              <a:t> Acquisto di beni e servizi e Investimenti fissi lordi e acquisto di terreni, mentre il denominatore è occupato dagli stanziamenti di competenza e residui, al netto dei relativi FPV, degli medesimi </a:t>
            </a:r>
            <a:r>
              <a:rPr lang="it-IT" sz="1800" dirty="0" err="1">
                <a:latin typeface="Bookman Old Style" panose="02050604050505020204" pitchFamily="18" charset="0"/>
              </a:rPr>
              <a:t>macroaggregati</a:t>
            </a:r>
            <a:r>
              <a:rPr lang="it-IT" sz="1800" dirty="0">
                <a:latin typeface="Bookman Old Style" panose="02050604050505020204" pitchFamily="18" charset="0"/>
              </a:rPr>
              <a:t>. </a:t>
            </a:r>
          </a:p>
          <a:p>
            <a:pPr marL="0" indent="0" algn="just">
              <a:buNone/>
            </a:pPr>
            <a:r>
              <a:rPr lang="it-IT" sz="1800" dirty="0">
                <a:latin typeface="Bookman Old Style" panose="02050604050505020204" pitchFamily="18" charset="0"/>
              </a:rPr>
              <a:t>Più articolato appare il calcolo del secondo indicatore: “Indicatore di smaltimento debiti verso altre amministrazioni pubbliche”. Si considerano le seguenti grandezze: Trasferimenti correnti a Amministrazioni Pubbliche; Trasferimenti di tributi; Fondi perequativi; Contributi agli investimenti a Amministrazioni pubbliche; Altri trasferimenti in conto capitale, e si pongono al numeratore i relativi stanziamenti di cassa e al denominatore gli stanziamenti di competenza e residui, al netto dei relativi FPV.</a:t>
            </a:r>
          </a:p>
        </p:txBody>
      </p:sp>
      <p:sp>
        <p:nvSpPr>
          <p:cNvPr id="5" name="Segnaposto piè di pagina 4">
            <a:extLst>
              <a:ext uri="{FF2B5EF4-FFF2-40B4-BE49-F238E27FC236}">
                <a16:creationId xmlns:a16="http://schemas.microsoft.com/office/drawing/2014/main" id="{9EF6D762-4513-4438-BBB4-B39BB1D7C43D}"/>
              </a:ext>
            </a:extLst>
          </p:cNvPr>
          <p:cNvSpPr>
            <a:spLocks noGrp="1"/>
          </p:cNvSpPr>
          <p:nvPr>
            <p:ph type="ftr" sz="quarter" idx="11"/>
          </p:nvPr>
        </p:nvSpPr>
        <p:spPr>
          <a:xfrm>
            <a:off x="2120348" y="6356350"/>
            <a:ext cx="7964556"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F34F1109-D2B0-BF43-AC99-1D789824F3CB}"/>
              </a:ext>
            </a:extLst>
          </p:cNvPr>
          <p:cNvSpPr>
            <a:spLocks noGrp="1"/>
          </p:cNvSpPr>
          <p:nvPr>
            <p:ph type="sldNum" sz="quarter" idx="12"/>
          </p:nvPr>
        </p:nvSpPr>
        <p:spPr/>
        <p:txBody>
          <a:bodyPr/>
          <a:lstStyle/>
          <a:p>
            <a:fld id="{E194C5CC-14D7-4FCA-82BC-DC6279434BD9}" type="slidenum">
              <a:rPr lang="it-IT" smtClean="0"/>
              <a:t>43</a:t>
            </a:fld>
            <a:endParaRPr lang="it-IT"/>
          </a:p>
        </p:txBody>
      </p:sp>
    </p:spTree>
    <p:extLst>
      <p:ext uri="{BB962C8B-B14F-4D97-AF65-F5344CB8AC3E}">
        <p14:creationId xmlns:p14="http://schemas.microsoft.com/office/powerpoint/2010/main" val="3313744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F3C577-F178-4894-81E3-40A779FE80FF}"/>
              </a:ext>
            </a:extLst>
          </p:cNvPr>
          <p:cNvSpPr>
            <a:spLocks noGrp="1"/>
          </p:cNvSpPr>
          <p:nvPr>
            <p:ph type="title"/>
          </p:nvPr>
        </p:nvSpPr>
        <p:spPr>
          <a:xfrm>
            <a:off x="838200" y="365125"/>
            <a:ext cx="10515600" cy="365125"/>
          </a:xfrm>
        </p:spPr>
        <p:txBody>
          <a:bodyPr>
            <a:normAutofit fontScale="90000"/>
          </a:bodyPr>
          <a:lstStyle/>
          <a:p>
            <a:r>
              <a:rPr lang="it-IT" sz="2200" b="1" i="1" dirty="0">
                <a:solidFill>
                  <a:srgbClr val="000099"/>
                </a:solidFill>
                <a:latin typeface="Bookman Old Style" panose="02050604050505020204" pitchFamily="18" charset="0"/>
              </a:rPr>
              <a:t>Piano degli indicatori sintetici </a:t>
            </a:r>
            <a:endParaRPr lang="it-IT" dirty="0"/>
          </a:p>
        </p:txBody>
      </p:sp>
      <p:pic>
        <p:nvPicPr>
          <p:cNvPr id="6" name="Segnaposto contenuto 5">
            <a:extLst>
              <a:ext uri="{FF2B5EF4-FFF2-40B4-BE49-F238E27FC236}">
                <a16:creationId xmlns:a16="http://schemas.microsoft.com/office/drawing/2014/main" id="{C10FA684-5BDD-412B-8954-373B0DEEE527}"/>
              </a:ext>
            </a:extLst>
          </p:cNvPr>
          <p:cNvPicPr>
            <a:picLocks noGrp="1" noChangeAspect="1"/>
          </p:cNvPicPr>
          <p:nvPr>
            <p:ph idx="1"/>
          </p:nvPr>
        </p:nvPicPr>
        <p:blipFill>
          <a:blip r:embed="rId2"/>
          <a:stretch>
            <a:fillRect/>
          </a:stretch>
        </p:blipFill>
        <p:spPr>
          <a:xfrm>
            <a:off x="2427595" y="959126"/>
            <a:ext cx="11451609" cy="5168348"/>
          </a:xfrm>
          <a:prstGeom prst="rect">
            <a:avLst/>
          </a:prstGeom>
        </p:spPr>
      </p:pic>
      <p:sp>
        <p:nvSpPr>
          <p:cNvPr id="5" name="Segnaposto piè di pagina 4">
            <a:extLst>
              <a:ext uri="{FF2B5EF4-FFF2-40B4-BE49-F238E27FC236}">
                <a16:creationId xmlns:a16="http://schemas.microsoft.com/office/drawing/2014/main" id="{09098C62-95C6-41C3-8BEE-CA01C3E8BCCC}"/>
              </a:ext>
            </a:extLst>
          </p:cNvPr>
          <p:cNvSpPr>
            <a:spLocks noGrp="1"/>
          </p:cNvSpPr>
          <p:nvPr>
            <p:ph type="ftr" sz="quarter" idx="11"/>
          </p:nvPr>
        </p:nvSpPr>
        <p:spPr>
          <a:xfrm>
            <a:off x="2544417" y="6356350"/>
            <a:ext cx="7328453" cy="365125"/>
          </a:xfrm>
        </p:spPr>
        <p:txBody>
          <a:bodyPr/>
          <a:lstStyle/>
          <a:p>
            <a:r>
              <a:rPr lang="it-IT"/>
              <a:t>Dott. Paolo Longoni - ottobre 2022</a:t>
            </a:r>
            <a:endParaRPr lang="it-IT" dirty="0"/>
          </a:p>
        </p:txBody>
      </p:sp>
      <p:sp>
        <p:nvSpPr>
          <p:cNvPr id="4" name="Segnaposto numero diapositiva 3">
            <a:extLst>
              <a:ext uri="{FF2B5EF4-FFF2-40B4-BE49-F238E27FC236}">
                <a16:creationId xmlns:a16="http://schemas.microsoft.com/office/drawing/2014/main" id="{4CA14168-6544-8740-B7B3-AD8FA8C297DA}"/>
              </a:ext>
            </a:extLst>
          </p:cNvPr>
          <p:cNvSpPr>
            <a:spLocks noGrp="1"/>
          </p:cNvSpPr>
          <p:nvPr>
            <p:ph type="sldNum" sz="quarter" idx="12"/>
          </p:nvPr>
        </p:nvSpPr>
        <p:spPr/>
        <p:txBody>
          <a:bodyPr/>
          <a:lstStyle/>
          <a:p>
            <a:fld id="{E194C5CC-14D7-4FCA-82BC-DC6279434BD9}" type="slidenum">
              <a:rPr lang="it-IT" smtClean="0"/>
              <a:t>44</a:t>
            </a:fld>
            <a:endParaRPr lang="it-IT"/>
          </a:p>
        </p:txBody>
      </p:sp>
    </p:spTree>
    <p:extLst>
      <p:ext uri="{BB962C8B-B14F-4D97-AF65-F5344CB8AC3E}">
        <p14:creationId xmlns:p14="http://schemas.microsoft.com/office/powerpoint/2010/main" val="461364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E4BA787-23E4-4A19-B623-5C5E4E0ACCD7}"/>
              </a:ext>
            </a:extLst>
          </p:cNvPr>
          <p:cNvSpPr>
            <a:spLocks noGrp="1"/>
          </p:cNvSpPr>
          <p:nvPr>
            <p:ph idx="1"/>
          </p:nvPr>
        </p:nvSpPr>
        <p:spPr/>
        <p:txBody>
          <a:bodyPr>
            <a:normAutofit/>
          </a:bodyPr>
          <a:lstStyle/>
          <a:p>
            <a:pPr marL="0" indent="0">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Con riguardo alla tipologia debiti finanziari, invece, si calcola l’“</a:t>
            </a:r>
            <a:r>
              <a:rPr lang="it-IT" sz="1800" b="1" dirty="0">
                <a:latin typeface="Bookman Old Style" panose="02050604050505020204" pitchFamily="18" charset="0"/>
              </a:rPr>
              <a:t>Incidenza estinzioni debiti finanziari</a:t>
            </a:r>
            <a:r>
              <a:rPr lang="it-IT" sz="1800" dirty="0">
                <a:latin typeface="Bookman Old Style" panose="02050604050505020204" pitchFamily="18" charset="0"/>
              </a:rPr>
              <a:t>” -rapportando il totale competenza Titolo 4 della spesa al debito da finanziamento al 31/12 dell'esercizio precedente quello di riferimento- la </a:t>
            </a:r>
            <a:r>
              <a:rPr lang="it-IT" sz="1800" b="1" dirty="0">
                <a:latin typeface="Bookman Old Style" panose="02050604050505020204" pitchFamily="18" charset="0"/>
              </a:rPr>
              <a:t>“Sostenibilità debiti finanziari</a:t>
            </a:r>
            <a:r>
              <a:rPr lang="it-IT" sz="1800" dirty="0">
                <a:latin typeface="Bookman Old Style" panose="02050604050505020204" pitchFamily="18" charset="0"/>
              </a:rPr>
              <a:t>” e, da ultimo, l’“</a:t>
            </a:r>
            <a:r>
              <a:rPr lang="it-IT" sz="1800" b="1" dirty="0">
                <a:latin typeface="Bookman Old Style" panose="02050604050505020204" pitchFamily="18" charset="0"/>
              </a:rPr>
              <a:t>Indebitamento </a:t>
            </a:r>
            <a:r>
              <a:rPr lang="it-IT" sz="1800" b="1" dirty="0" err="1">
                <a:latin typeface="Bookman Old Style" panose="02050604050505020204" pitchFamily="18" charset="0"/>
              </a:rPr>
              <a:t>procapite</a:t>
            </a:r>
            <a:r>
              <a:rPr lang="it-IT" sz="1800" dirty="0">
                <a:latin typeface="Bookman Old Style" panose="02050604050505020204" pitchFamily="18" charset="0"/>
              </a:rPr>
              <a:t> (in valore assoluto)” che rapporta il debito di finanziamento al 31/12 alla popolazione residente.</a:t>
            </a:r>
          </a:p>
          <a:p>
            <a:pPr marL="0" indent="0">
              <a:buNone/>
            </a:pPr>
            <a:endParaRPr lang="it-IT" sz="1800" dirty="0">
              <a:latin typeface="Bookman Old Style" panose="02050604050505020204" pitchFamily="18" charset="0"/>
            </a:endParaRPr>
          </a:p>
          <a:p>
            <a:pPr marL="0" indent="0">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E3738F68-F03B-4F6D-949B-9D6E516F8C72}"/>
              </a:ext>
            </a:extLst>
          </p:cNvPr>
          <p:cNvSpPr>
            <a:spLocks noGrp="1"/>
          </p:cNvSpPr>
          <p:nvPr>
            <p:ph type="ftr" sz="quarter" idx="11"/>
          </p:nvPr>
        </p:nvSpPr>
        <p:spPr>
          <a:xfrm>
            <a:off x="2478157" y="6356350"/>
            <a:ext cx="8163339"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F3C1C86F-A42E-5E4D-8312-F938450B3D6C}"/>
              </a:ext>
            </a:extLst>
          </p:cNvPr>
          <p:cNvSpPr>
            <a:spLocks noGrp="1"/>
          </p:cNvSpPr>
          <p:nvPr>
            <p:ph type="sldNum" sz="quarter" idx="12"/>
          </p:nvPr>
        </p:nvSpPr>
        <p:spPr/>
        <p:txBody>
          <a:bodyPr/>
          <a:lstStyle/>
          <a:p>
            <a:fld id="{E194C5CC-14D7-4FCA-82BC-DC6279434BD9}" type="slidenum">
              <a:rPr lang="it-IT" smtClean="0"/>
              <a:t>45</a:t>
            </a:fld>
            <a:endParaRPr lang="it-IT"/>
          </a:p>
        </p:txBody>
      </p:sp>
    </p:spTree>
    <p:extLst>
      <p:ext uri="{BB962C8B-B14F-4D97-AF65-F5344CB8AC3E}">
        <p14:creationId xmlns:p14="http://schemas.microsoft.com/office/powerpoint/2010/main" val="620750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E32BFF-5E44-48E9-8DAA-7DD5D127B940}"/>
              </a:ext>
            </a:extLst>
          </p:cNvPr>
          <p:cNvSpPr>
            <a:spLocks noGrp="1"/>
          </p:cNvSpPr>
          <p:nvPr>
            <p:ph type="title"/>
          </p:nvPr>
        </p:nvSpPr>
        <p:spPr>
          <a:xfrm>
            <a:off x="838200" y="365126"/>
            <a:ext cx="10515600" cy="365126"/>
          </a:xfrm>
        </p:spPr>
        <p:txBody>
          <a:bodyPr>
            <a:normAutofit fontScale="90000"/>
          </a:bodyPr>
          <a:lstStyle/>
          <a:p>
            <a:r>
              <a:rPr lang="it-IT" sz="2200" b="1" i="1" dirty="0">
                <a:solidFill>
                  <a:srgbClr val="000099"/>
                </a:solidFill>
                <a:latin typeface="Bookman Old Style" panose="02050604050505020204" pitchFamily="18" charset="0"/>
              </a:rPr>
              <a:t>Piano degli indicatori sintetici </a:t>
            </a:r>
            <a:endParaRPr lang="it-IT" dirty="0"/>
          </a:p>
        </p:txBody>
      </p:sp>
      <p:pic>
        <p:nvPicPr>
          <p:cNvPr id="6" name="Segnaposto contenuto 5">
            <a:extLst>
              <a:ext uri="{FF2B5EF4-FFF2-40B4-BE49-F238E27FC236}">
                <a16:creationId xmlns:a16="http://schemas.microsoft.com/office/drawing/2014/main" id="{255E7C84-D3CA-43E8-9BEF-42138F6CF6D5}"/>
              </a:ext>
            </a:extLst>
          </p:cNvPr>
          <p:cNvPicPr>
            <a:picLocks noGrp="1" noChangeAspect="1"/>
          </p:cNvPicPr>
          <p:nvPr>
            <p:ph idx="1"/>
          </p:nvPr>
        </p:nvPicPr>
        <p:blipFill>
          <a:blip r:embed="rId2"/>
          <a:stretch>
            <a:fillRect/>
          </a:stretch>
        </p:blipFill>
        <p:spPr>
          <a:xfrm>
            <a:off x="1540565" y="1126435"/>
            <a:ext cx="12970565" cy="4969565"/>
          </a:xfrm>
          <a:prstGeom prst="rect">
            <a:avLst/>
          </a:prstGeom>
        </p:spPr>
      </p:pic>
      <p:sp>
        <p:nvSpPr>
          <p:cNvPr id="5" name="Segnaposto piè di pagina 4">
            <a:extLst>
              <a:ext uri="{FF2B5EF4-FFF2-40B4-BE49-F238E27FC236}">
                <a16:creationId xmlns:a16="http://schemas.microsoft.com/office/drawing/2014/main" id="{E87C56AC-0923-4876-8332-73D60F3BF215}"/>
              </a:ext>
            </a:extLst>
          </p:cNvPr>
          <p:cNvSpPr>
            <a:spLocks noGrp="1"/>
          </p:cNvSpPr>
          <p:nvPr>
            <p:ph type="ftr" sz="quarter" idx="11"/>
          </p:nvPr>
        </p:nvSpPr>
        <p:spPr>
          <a:xfrm>
            <a:off x="2358887" y="6356350"/>
            <a:ext cx="7500730" cy="365125"/>
          </a:xfrm>
        </p:spPr>
        <p:txBody>
          <a:bodyPr/>
          <a:lstStyle/>
          <a:p>
            <a:r>
              <a:rPr lang="it-IT"/>
              <a:t>Dott. Paolo Longoni - ottobre 2022</a:t>
            </a:r>
            <a:endParaRPr lang="it-IT" dirty="0"/>
          </a:p>
        </p:txBody>
      </p:sp>
      <p:sp>
        <p:nvSpPr>
          <p:cNvPr id="4" name="Segnaposto numero diapositiva 3">
            <a:extLst>
              <a:ext uri="{FF2B5EF4-FFF2-40B4-BE49-F238E27FC236}">
                <a16:creationId xmlns:a16="http://schemas.microsoft.com/office/drawing/2014/main" id="{BCB6C646-DD7B-3042-B4CE-6DB5593F54D4}"/>
              </a:ext>
            </a:extLst>
          </p:cNvPr>
          <p:cNvSpPr>
            <a:spLocks noGrp="1"/>
          </p:cNvSpPr>
          <p:nvPr>
            <p:ph type="sldNum" sz="quarter" idx="12"/>
          </p:nvPr>
        </p:nvSpPr>
        <p:spPr/>
        <p:txBody>
          <a:bodyPr/>
          <a:lstStyle/>
          <a:p>
            <a:fld id="{E194C5CC-14D7-4FCA-82BC-DC6279434BD9}" type="slidenum">
              <a:rPr lang="it-IT" smtClean="0"/>
              <a:t>46</a:t>
            </a:fld>
            <a:endParaRPr lang="it-IT"/>
          </a:p>
        </p:txBody>
      </p:sp>
    </p:spTree>
    <p:extLst>
      <p:ext uri="{BB962C8B-B14F-4D97-AF65-F5344CB8AC3E}">
        <p14:creationId xmlns:p14="http://schemas.microsoft.com/office/powerpoint/2010/main" val="2954417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22756F1-AC91-46A0-B2A5-C7CE63393408}"/>
              </a:ext>
            </a:extLst>
          </p:cNvPr>
          <p:cNvSpPr>
            <a:spLocks noGrp="1"/>
          </p:cNvSpPr>
          <p:nvPr>
            <p:ph idx="1"/>
          </p:nvPr>
        </p:nvSpPr>
        <p:spPr/>
        <p:txBody>
          <a:bodyPr>
            <a:normAutofit/>
          </a:bodyPr>
          <a:lstStyle/>
          <a:p>
            <a:pPr marL="0" indent="0" algn="just">
              <a:buNone/>
            </a:pPr>
            <a:r>
              <a:rPr lang="it-IT" sz="1800" dirty="0">
                <a:latin typeface="Bookman Old Style" panose="02050604050505020204" pitchFamily="18" charset="0"/>
              </a:rPr>
              <a:t>La </a:t>
            </a:r>
            <a:r>
              <a:rPr lang="it-IT" sz="1800" dirty="0">
                <a:solidFill>
                  <a:srgbClr val="FF0000"/>
                </a:solidFill>
                <a:latin typeface="Bookman Old Style" panose="02050604050505020204" pitchFamily="18" charset="0"/>
              </a:rPr>
              <a:t>nona</a:t>
            </a:r>
            <a:r>
              <a:rPr lang="it-IT" sz="1800" dirty="0">
                <a:latin typeface="Bookman Old Style" panose="02050604050505020204" pitchFamily="18" charset="0"/>
              </a:rPr>
              <a:t> tipologia di indicatori sintetici è dedicata alla </a:t>
            </a:r>
            <a:r>
              <a:rPr lang="it-IT" sz="1800" b="1" dirty="0">
                <a:latin typeface="Bookman Old Style" panose="02050604050505020204" pitchFamily="18" charset="0"/>
              </a:rPr>
              <a:t>composizione dell’avanzo presunto di amministrazione </a:t>
            </a:r>
            <a:r>
              <a:rPr lang="it-IT" sz="1800" dirty="0">
                <a:latin typeface="Bookman Old Style" panose="02050604050505020204" pitchFamily="18" charset="0"/>
              </a:rPr>
              <a:t>ed indaga: l’“</a:t>
            </a:r>
            <a:r>
              <a:rPr lang="it-IT" sz="1800" b="1" dirty="0">
                <a:latin typeface="Bookman Old Style" panose="02050604050505020204" pitchFamily="18" charset="0"/>
              </a:rPr>
              <a:t>Incidenza quota libera di parte corrente nell'avanzo presunto”</a:t>
            </a:r>
            <a:r>
              <a:rPr lang="it-IT" sz="1800" dirty="0">
                <a:latin typeface="Bookman Old Style" panose="02050604050505020204" pitchFamily="18" charset="0"/>
              </a:rPr>
              <a:t>; l’“</a:t>
            </a:r>
            <a:r>
              <a:rPr lang="it-IT" sz="1800" b="1" dirty="0">
                <a:latin typeface="Bookman Old Style" panose="02050604050505020204" pitchFamily="18" charset="0"/>
              </a:rPr>
              <a:t>Incidenza quota libera in c/capitale nell'avanzo presunto</a:t>
            </a:r>
            <a:r>
              <a:rPr lang="it-IT" sz="1800" dirty="0">
                <a:latin typeface="Bookman Old Style" panose="02050604050505020204" pitchFamily="18" charset="0"/>
              </a:rPr>
              <a:t>”; l’“</a:t>
            </a:r>
            <a:r>
              <a:rPr lang="it-IT" sz="1800" b="1" dirty="0">
                <a:latin typeface="Bookman Old Style" panose="02050604050505020204" pitchFamily="18" charset="0"/>
              </a:rPr>
              <a:t>Incidenza quota accantonata nell'avanzo presunto</a:t>
            </a:r>
            <a:r>
              <a:rPr lang="it-IT" sz="1800" dirty="0">
                <a:latin typeface="Bookman Old Style" panose="02050604050505020204" pitchFamily="18" charset="0"/>
              </a:rPr>
              <a:t>” e l’“</a:t>
            </a:r>
            <a:r>
              <a:rPr lang="it-IT" sz="1800" b="1" dirty="0">
                <a:latin typeface="Bookman Old Style" panose="02050604050505020204" pitchFamily="18" charset="0"/>
              </a:rPr>
              <a:t>Incidenza quota vincolata nell'avanzo presunto”</a:t>
            </a:r>
            <a:r>
              <a:rPr lang="it-IT" sz="1800" dirty="0">
                <a:latin typeface="Bookman Old Style" panose="02050604050505020204" pitchFamily="18" charset="0"/>
              </a:rPr>
              <a:t>.</a:t>
            </a:r>
          </a:p>
          <a:p>
            <a:pPr marL="0" indent="0" algn="just">
              <a:buNone/>
            </a:pPr>
            <a:r>
              <a:rPr lang="it-IT" sz="1800" dirty="0">
                <a:latin typeface="Bookman Old Style" panose="02050604050505020204" pitchFamily="18" charset="0"/>
              </a:rPr>
              <a:t>La tipologia disavanzo di amministrazione presunto viene, poi, approfondita dai seguenti </a:t>
            </a:r>
            <a:r>
              <a:rPr lang="it-IT" sz="1800" b="1" dirty="0">
                <a:latin typeface="Bookman Old Style" panose="02050604050505020204" pitchFamily="18" charset="0"/>
              </a:rPr>
              <a:t>indicatori sintetici</a:t>
            </a:r>
            <a:r>
              <a:rPr lang="it-IT" sz="1800" dirty="0">
                <a:latin typeface="Bookman Old Style" panose="02050604050505020204" pitchFamily="18" charset="0"/>
              </a:rPr>
              <a:t>: </a:t>
            </a:r>
            <a:r>
              <a:rPr lang="it-IT" sz="1800" b="1" dirty="0">
                <a:latin typeface="Bookman Old Style" panose="02050604050505020204" pitchFamily="18" charset="0"/>
              </a:rPr>
              <a:t>“Quota disavanzo che si prevede di ripianare nell'esercizio”</a:t>
            </a:r>
            <a:r>
              <a:rPr lang="it-IT" sz="1800" dirty="0">
                <a:latin typeface="Bookman Old Style" panose="02050604050505020204" pitchFamily="18" charset="0"/>
              </a:rPr>
              <a:t> (Disavanzo iscritto in spesa del bilancio di previsione / Totale disavanzo di amministrazione di cui alla lettera E dell'allegato riguardante il risultato di amministrazione presunto); </a:t>
            </a:r>
            <a:r>
              <a:rPr lang="it-IT" sz="1800" b="1" dirty="0">
                <a:latin typeface="Bookman Old Style" panose="02050604050505020204" pitchFamily="18" charset="0"/>
              </a:rPr>
              <a:t>“Sostenibilità patrimoniale del disavanzo presunto” </a:t>
            </a:r>
            <a:r>
              <a:rPr lang="it-IT" sz="1800" dirty="0">
                <a:latin typeface="Bookman Old Style" panose="02050604050505020204" pitchFamily="18" charset="0"/>
              </a:rPr>
              <a:t>(Totale disavanzo di amministrazione di cui alla lettera E dell'allegato riguardante il risultato di amministrazione presunto/ Patrimonio netto); </a:t>
            </a:r>
            <a:r>
              <a:rPr lang="it-IT" sz="1800" b="1" dirty="0">
                <a:latin typeface="Bookman Old Style" panose="02050604050505020204" pitchFamily="18" charset="0"/>
              </a:rPr>
              <a:t>“Sostenibilità disavanzo a carico dell'esercizio”</a:t>
            </a:r>
            <a:r>
              <a:rPr lang="it-IT" sz="1800" dirty="0">
                <a:latin typeface="Bookman Old Style" panose="02050604050505020204" pitchFamily="18" charset="0"/>
              </a:rPr>
              <a:t> (Disavanzo iscritto in spesa del bilancio di previsione / Competenza dei titoli 1, 2 e 3 delle entrate).</a:t>
            </a:r>
          </a:p>
        </p:txBody>
      </p:sp>
      <p:sp>
        <p:nvSpPr>
          <p:cNvPr id="5" name="Segnaposto piè di pagina 4">
            <a:extLst>
              <a:ext uri="{FF2B5EF4-FFF2-40B4-BE49-F238E27FC236}">
                <a16:creationId xmlns:a16="http://schemas.microsoft.com/office/drawing/2014/main" id="{38896BA7-FD59-4EBD-BD26-ADB436BA730D}"/>
              </a:ext>
            </a:extLst>
          </p:cNvPr>
          <p:cNvSpPr>
            <a:spLocks noGrp="1"/>
          </p:cNvSpPr>
          <p:nvPr>
            <p:ph type="ftr" sz="quarter" idx="11"/>
          </p:nvPr>
        </p:nvSpPr>
        <p:spPr>
          <a:xfrm>
            <a:off x="2504661" y="6356350"/>
            <a:ext cx="7712765"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1F827331-6B95-5B4F-9769-FA3431921930}"/>
              </a:ext>
            </a:extLst>
          </p:cNvPr>
          <p:cNvSpPr>
            <a:spLocks noGrp="1"/>
          </p:cNvSpPr>
          <p:nvPr>
            <p:ph type="sldNum" sz="quarter" idx="12"/>
          </p:nvPr>
        </p:nvSpPr>
        <p:spPr/>
        <p:txBody>
          <a:bodyPr/>
          <a:lstStyle/>
          <a:p>
            <a:fld id="{E194C5CC-14D7-4FCA-82BC-DC6279434BD9}" type="slidenum">
              <a:rPr lang="it-IT" smtClean="0"/>
              <a:t>47</a:t>
            </a:fld>
            <a:endParaRPr lang="it-IT"/>
          </a:p>
        </p:txBody>
      </p:sp>
    </p:spTree>
    <p:extLst>
      <p:ext uri="{BB962C8B-B14F-4D97-AF65-F5344CB8AC3E}">
        <p14:creationId xmlns:p14="http://schemas.microsoft.com/office/powerpoint/2010/main" val="3869084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AFC9EC-B08A-466A-81A3-9444D95DFD57}"/>
              </a:ext>
            </a:extLst>
          </p:cNvPr>
          <p:cNvSpPr>
            <a:spLocks noGrp="1"/>
          </p:cNvSpPr>
          <p:nvPr>
            <p:ph type="title"/>
          </p:nvPr>
        </p:nvSpPr>
        <p:spPr>
          <a:xfrm>
            <a:off x="838200" y="365125"/>
            <a:ext cx="10515600" cy="536023"/>
          </a:xfrm>
        </p:spPr>
        <p:txBody>
          <a:bodyPr>
            <a:normAutofit/>
          </a:bodyPr>
          <a:lstStyle/>
          <a:p>
            <a:r>
              <a:rPr lang="it-IT" sz="2200" b="1" i="1" dirty="0">
                <a:solidFill>
                  <a:srgbClr val="000099"/>
                </a:solidFill>
                <a:latin typeface="Bookman Old Style" panose="02050604050505020204" pitchFamily="18" charset="0"/>
              </a:rPr>
              <a:t>Piano degli indicatori sintetici </a:t>
            </a:r>
            <a:endParaRPr lang="it-IT" dirty="0"/>
          </a:p>
        </p:txBody>
      </p:sp>
      <p:pic>
        <p:nvPicPr>
          <p:cNvPr id="6" name="Segnaposto contenuto 5">
            <a:extLst>
              <a:ext uri="{FF2B5EF4-FFF2-40B4-BE49-F238E27FC236}">
                <a16:creationId xmlns:a16="http://schemas.microsoft.com/office/drawing/2014/main" id="{A13B50F3-5BD3-4737-89E1-F46AA2A1318E}"/>
              </a:ext>
            </a:extLst>
          </p:cNvPr>
          <p:cNvPicPr>
            <a:picLocks noGrp="1" noChangeAspect="1"/>
          </p:cNvPicPr>
          <p:nvPr>
            <p:ph idx="1"/>
          </p:nvPr>
        </p:nvPicPr>
        <p:blipFill>
          <a:blip r:embed="rId2"/>
          <a:stretch>
            <a:fillRect/>
          </a:stretch>
        </p:blipFill>
        <p:spPr>
          <a:xfrm>
            <a:off x="2126973" y="1205948"/>
            <a:ext cx="12463670" cy="5286927"/>
          </a:xfrm>
          <a:prstGeom prst="rect">
            <a:avLst/>
          </a:prstGeom>
        </p:spPr>
      </p:pic>
      <p:sp>
        <p:nvSpPr>
          <p:cNvPr id="5" name="Segnaposto piè di pagina 4">
            <a:extLst>
              <a:ext uri="{FF2B5EF4-FFF2-40B4-BE49-F238E27FC236}">
                <a16:creationId xmlns:a16="http://schemas.microsoft.com/office/drawing/2014/main" id="{E0D461F5-E957-4F5B-8354-6EFC6EB6E262}"/>
              </a:ext>
            </a:extLst>
          </p:cNvPr>
          <p:cNvSpPr>
            <a:spLocks noGrp="1"/>
          </p:cNvSpPr>
          <p:nvPr>
            <p:ph type="ftr" sz="quarter" idx="11"/>
          </p:nvPr>
        </p:nvSpPr>
        <p:spPr>
          <a:xfrm>
            <a:off x="2305878" y="6356350"/>
            <a:ext cx="7566992" cy="365125"/>
          </a:xfrm>
        </p:spPr>
        <p:txBody>
          <a:bodyPr/>
          <a:lstStyle/>
          <a:p>
            <a:r>
              <a:rPr lang="it-IT"/>
              <a:t>Dott. Paolo Longoni - ottobre 2022</a:t>
            </a:r>
            <a:endParaRPr lang="it-IT" dirty="0"/>
          </a:p>
        </p:txBody>
      </p:sp>
      <p:sp>
        <p:nvSpPr>
          <p:cNvPr id="4" name="Segnaposto numero diapositiva 3">
            <a:extLst>
              <a:ext uri="{FF2B5EF4-FFF2-40B4-BE49-F238E27FC236}">
                <a16:creationId xmlns:a16="http://schemas.microsoft.com/office/drawing/2014/main" id="{9C860A17-6C55-164A-B71C-A93C63B0F9CF}"/>
              </a:ext>
            </a:extLst>
          </p:cNvPr>
          <p:cNvSpPr>
            <a:spLocks noGrp="1"/>
          </p:cNvSpPr>
          <p:nvPr>
            <p:ph type="sldNum" sz="quarter" idx="12"/>
          </p:nvPr>
        </p:nvSpPr>
        <p:spPr/>
        <p:txBody>
          <a:bodyPr/>
          <a:lstStyle/>
          <a:p>
            <a:fld id="{E194C5CC-14D7-4FCA-82BC-DC6279434BD9}" type="slidenum">
              <a:rPr lang="it-IT" smtClean="0"/>
              <a:t>48</a:t>
            </a:fld>
            <a:endParaRPr lang="it-IT"/>
          </a:p>
        </p:txBody>
      </p:sp>
    </p:spTree>
    <p:extLst>
      <p:ext uri="{BB962C8B-B14F-4D97-AF65-F5344CB8AC3E}">
        <p14:creationId xmlns:p14="http://schemas.microsoft.com/office/powerpoint/2010/main" val="3504520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259CC8-D777-494E-B406-52680FA41B59}"/>
              </a:ext>
            </a:extLst>
          </p:cNvPr>
          <p:cNvSpPr>
            <a:spLocks noGrp="1"/>
          </p:cNvSpPr>
          <p:nvPr>
            <p:ph type="title"/>
          </p:nvPr>
        </p:nvSpPr>
        <p:spPr/>
        <p:txBody>
          <a:bodyPr/>
          <a:lstStyle/>
          <a:p>
            <a:r>
              <a:rPr lang="it-IT" sz="2200" b="1" i="1" dirty="0">
                <a:solidFill>
                  <a:srgbClr val="000099"/>
                </a:solidFill>
                <a:latin typeface="Bookman Old Style" panose="02050604050505020204" pitchFamily="18" charset="0"/>
              </a:rPr>
              <a:t>Piano degli indicatori sintetici </a:t>
            </a:r>
            <a:endParaRPr lang="it-IT" dirty="0"/>
          </a:p>
        </p:txBody>
      </p:sp>
      <p:sp>
        <p:nvSpPr>
          <p:cNvPr id="3" name="Segnaposto contenuto 2">
            <a:extLst>
              <a:ext uri="{FF2B5EF4-FFF2-40B4-BE49-F238E27FC236}">
                <a16:creationId xmlns:a16="http://schemas.microsoft.com/office/drawing/2014/main" id="{5D433344-60FA-4F1D-B97F-E466234B68D7}"/>
              </a:ext>
            </a:extLst>
          </p:cNvPr>
          <p:cNvSpPr>
            <a:spLocks noGrp="1"/>
          </p:cNvSpPr>
          <p:nvPr>
            <p:ph idx="1"/>
          </p:nvPr>
        </p:nvSpPr>
        <p:spPr/>
        <p:txBody>
          <a:bodyPr>
            <a:normAutofit/>
          </a:bodyPr>
          <a:lstStyle/>
          <a:p>
            <a:pPr marL="0" indent="0" algn="just">
              <a:buNone/>
            </a:pPr>
            <a:r>
              <a:rPr lang="it-IT" sz="1800" dirty="0">
                <a:latin typeface="Bookman Old Style" panose="02050604050505020204" pitchFamily="18" charset="0"/>
              </a:rPr>
              <a:t>La penultima tipologia di indicatori sintetici riferiti al bilancio di previsione analizza il fondo pluriennale vincolato ed, in particolare il suo “Utilizzo”, tramite un indicatore che rapporta il FPV corrente e in conto capitale iscritto in entrata nel bilancio, al netto della quota non destinata ad essere utilizzata nel corso dell'esercizio e rinviata agli esercizi successivi, al FPV corrente e in conto capitale iscritto in entrata nel bilancio.</a:t>
            </a:r>
          </a:p>
          <a:p>
            <a:pPr marL="0" indent="0" algn="just">
              <a:buNone/>
            </a:pPr>
            <a:r>
              <a:rPr lang="it-IT" sz="1800" dirty="0">
                <a:latin typeface="Bookman Old Style" panose="02050604050505020204" pitchFamily="18" charset="0"/>
              </a:rPr>
              <a:t>Da ultimo le partite di giro, analizzate con due indicatori sintetici che guardano all’ “Incidenza partite di giro e conto terzi in entrata” -calcolando il totale degli stanziamenti di competenza per Entrate per conto terzi e partite di giro e dividendole per il totale degli stanziamenti per i primi tre titoli delle entrate- e all’ “Incidenza partite di giro e conto terzi in uscita”, con analogo procedimento di calcolo. Entrambi gli indicatori sono calcolati al netto delle operazioni riguardanti la gestione della cassa vincolata.</a:t>
            </a:r>
          </a:p>
          <a:p>
            <a:pPr marL="0" indent="0">
              <a:buNone/>
            </a:pPr>
            <a:r>
              <a:rPr lang="it-IT" sz="1800" b="1" dirty="0">
                <a:latin typeface="Bookman Old Style" panose="02050604050505020204" pitchFamily="18" charset="0"/>
              </a:rPr>
              <a:t>Con riferimento al bilancio di previsione, il Piano degli indicatori prevede, poi, due indicatori analitici.</a:t>
            </a:r>
          </a:p>
        </p:txBody>
      </p:sp>
      <p:sp>
        <p:nvSpPr>
          <p:cNvPr id="5" name="Segnaposto piè di pagina 4">
            <a:extLst>
              <a:ext uri="{FF2B5EF4-FFF2-40B4-BE49-F238E27FC236}">
                <a16:creationId xmlns:a16="http://schemas.microsoft.com/office/drawing/2014/main" id="{98A4BDA0-926C-43DF-88C7-B536A5849A36}"/>
              </a:ext>
            </a:extLst>
          </p:cNvPr>
          <p:cNvSpPr>
            <a:spLocks noGrp="1"/>
          </p:cNvSpPr>
          <p:nvPr>
            <p:ph type="ftr" sz="quarter" idx="11"/>
          </p:nvPr>
        </p:nvSpPr>
        <p:spPr>
          <a:xfrm>
            <a:off x="2239617" y="6356350"/>
            <a:ext cx="8282609"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D3509FD4-3C8F-7B4C-9846-7195ED36E576}"/>
              </a:ext>
            </a:extLst>
          </p:cNvPr>
          <p:cNvSpPr>
            <a:spLocks noGrp="1"/>
          </p:cNvSpPr>
          <p:nvPr>
            <p:ph type="sldNum" sz="quarter" idx="12"/>
          </p:nvPr>
        </p:nvSpPr>
        <p:spPr/>
        <p:txBody>
          <a:bodyPr/>
          <a:lstStyle/>
          <a:p>
            <a:fld id="{E194C5CC-14D7-4FCA-82BC-DC6279434BD9}" type="slidenum">
              <a:rPr lang="it-IT" smtClean="0"/>
              <a:t>49</a:t>
            </a:fld>
            <a:endParaRPr lang="it-IT"/>
          </a:p>
        </p:txBody>
      </p:sp>
    </p:spTree>
    <p:extLst>
      <p:ext uri="{BB962C8B-B14F-4D97-AF65-F5344CB8AC3E}">
        <p14:creationId xmlns:p14="http://schemas.microsoft.com/office/powerpoint/2010/main" val="44804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17B5E2-0278-4B6E-9847-533A920C905E}"/>
              </a:ext>
            </a:extLst>
          </p:cNvPr>
          <p:cNvSpPr>
            <a:spLocks noGrp="1"/>
          </p:cNvSpPr>
          <p:nvPr>
            <p:ph type="title"/>
          </p:nvPr>
        </p:nvSpPr>
        <p:spPr>
          <a:xfrm>
            <a:off x="838200" y="365126"/>
            <a:ext cx="10515600" cy="589032"/>
          </a:xfrm>
        </p:spPr>
        <p:txBody>
          <a:bodyPr/>
          <a:lstStyle/>
          <a:p>
            <a:r>
              <a:rPr lang="it-IT" sz="2200" b="1" i="1" dirty="0">
                <a:solidFill>
                  <a:srgbClr val="000099"/>
                </a:solidFill>
                <a:latin typeface="Bookman Old Style" panose="02050604050505020204" pitchFamily="18" charset="0"/>
              </a:rPr>
              <a:t>Le criticità finanziarie degli enti locali</a:t>
            </a:r>
            <a:endParaRPr lang="it-IT" dirty="0"/>
          </a:p>
        </p:txBody>
      </p:sp>
      <p:pic>
        <p:nvPicPr>
          <p:cNvPr id="6" name="Segnaposto contenuto 5">
            <a:extLst>
              <a:ext uri="{FF2B5EF4-FFF2-40B4-BE49-F238E27FC236}">
                <a16:creationId xmlns:a16="http://schemas.microsoft.com/office/drawing/2014/main" id="{45B608C6-A5B9-49EA-A2CC-926C66B26C0E}"/>
              </a:ext>
            </a:extLst>
          </p:cNvPr>
          <p:cNvPicPr>
            <a:picLocks noGrp="1" noChangeAspect="1"/>
          </p:cNvPicPr>
          <p:nvPr>
            <p:ph idx="1"/>
          </p:nvPr>
        </p:nvPicPr>
        <p:blipFill>
          <a:blip r:embed="rId2"/>
          <a:stretch>
            <a:fillRect/>
          </a:stretch>
        </p:blipFill>
        <p:spPr>
          <a:xfrm>
            <a:off x="463826" y="954158"/>
            <a:ext cx="11198087" cy="5222805"/>
          </a:xfrm>
          <a:prstGeom prst="rect">
            <a:avLst/>
          </a:prstGeom>
        </p:spPr>
      </p:pic>
      <p:sp>
        <p:nvSpPr>
          <p:cNvPr id="5" name="Segnaposto piè di pagina 4">
            <a:extLst>
              <a:ext uri="{FF2B5EF4-FFF2-40B4-BE49-F238E27FC236}">
                <a16:creationId xmlns:a16="http://schemas.microsoft.com/office/drawing/2014/main" id="{CB8EA67A-A480-4D3E-AB49-C564BA0E4969}"/>
              </a:ext>
            </a:extLst>
          </p:cNvPr>
          <p:cNvSpPr>
            <a:spLocks noGrp="1"/>
          </p:cNvSpPr>
          <p:nvPr>
            <p:ph type="ftr" sz="quarter" idx="11"/>
          </p:nvPr>
        </p:nvSpPr>
        <p:spPr>
          <a:xfrm>
            <a:off x="2504661" y="6356350"/>
            <a:ext cx="7646504" cy="365125"/>
          </a:xfrm>
        </p:spPr>
        <p:txBody>
          <a:bodyPr/>
          <a:lstStyle/>
          <a:p>
            <a:r>
              <a:rPr lang="it-IT"/>
              <a:t>Dott. Paolo Longoni - ottobre 2022</a:t>
            </a:r>
            <a:endParaRPr lang="it-IT" dirty="0"/>
          </a:p>
        </p:txBody>
      </p:sp>
      <p:sp>
        <p:nvSpPr>
          <p:cNvPr id="4" name="Segnaposto numero diapositiva 3">
            <a:extLst>
              <a:ext uri="{FF2B5EF4-FFF2-40B4-BE49-F238E27FC236}">
                <a16:creationId xmlns:a16="http://schemas.microsoft.com/office/drawing/2014/main" id="{6CE9F7E3-4D5A-1C47-AE0E-04A21936019B}"/>
              </a:ext>
            </a:extLst>
          </p:cNvPr>
          <p:cNvSpPr>
            <a:spLocks noGrp="1"/>
          </p:cNvSpPr>
          <p:nvPr>
            <p:ph type="sldNum" sz="quarter" idx="12"/>
          </p:nvPr>
        </p:nvSpPr>
        <p:spPr/>
        <p:txBody>
          <a:bodyPr/>
          <a:lstStyle/>
          <a:p>
            <a:fld id="{E194C5CC-14D7-4FCA-82BC-DC6279434BD9}" type="slidenum">
              <a:rPr lang="it-IT" smtClean="0"/>
              <a:t>5</a:t>
            </a:fld>
            <a:endParaRPr lang="it-IT"/>
          </a:p>
        </p:txBody>
      </p:sp>
    </p:spTree>
    <p:extLst>
      <p:ext uri="{BB962C8B-B14F-4D97-AF65-F5344CB8AC3E}">
        <p14:creationId xmlns:p14="http://schemas.microsoft.com/office/powerpoint/2010/main" val="1297188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3A12B1-C1EA-4946-A1B8-B128893B2766}"/>
              </a:ext>
            </a:extLst>
          </p:cNvPr>
          <p:cNvSpPr>
            <a:spLocks noGrp="1"/>
          </p:cNvSpPr>
          <p:nvPr>
            <p:ph type="title"/>
          </p:nvPr>
        </p:nvSpPr>
        <p:spPr>
          <a:xfrm>
            <a:off x="838200" y="265043"/>
            <a:ext cx="10515600" cy="563219"/>
          </a:xfrm>
        </p:spPr>
        <p:txBody>
          <a:bodyPr>
            <a:normAutofit/>
          </a:bodyPr>
          <a:lstStyle/>
          <a:p>
            <a:r>
              <a:rPr lang="it-IT" sz="2200" b="1" i="1" dirty="0">
                <a:solidFill>
                  <a:srgbClr val="000099"/>
                </a:solidFill>
                <a:latin typeface="Bookman Old Style" panose="02050604050505020204" pitchFamily="18" charset="0"/>
              </a:rPr>
              <a:t>Piano degli indicatori sintetici </a:t>
            </a:r>
            <a:endParaRPr lang="it-IT" dirty="0"/>
          </a:p>
        </p:txBody>
      </p:sp>
      <p:pic>
        <p:nvPicPr>
          <p:cNvPr id="6" name="Segnaposto contenuto 5">
            <a:extLst>
              <a:ext uri="{FF2B5EF4-FFF2-40B4-BE49-F238E27FC236}">
                <a16:creationId xmlns:a16="http://schemas.microsoft.com/office/drawing/2014/main" id="{40850D80-A993-490A-939A-F07C485F3545}"/>
              </a:ext>
            </a:extLst>
          </p:cNvPr>
          <p:cNvPicPr>
            <a:picLocks noGrp="1" noChangeAspect="1"/>
          </p:cNvPicPr>
          <p:nvPr>
            <p:ph idx="1"/>
          </p:nvPr>
        </p:nvPicPr>
        <p:blipFill>
          <a:blip r:embed="rId2"/>
          <a:stretch>
            <a:fillRect/>
          </a:stretch>
        </p:blipFill>
        <p:spPr>
          <a:xfrm>
            <a:off x="1668117" y="980662"/>
            <a:ext cx="12970565" cy="5049078"/>
          </a:xfrm>
          <a:prstGeom prst="rect">
            <a:avLst/>
          </a:prstGeom>
        </p:spPr>
      </p:pic>
      <p:sp>
        <p:nvSpPr>
          <p:cNvPr id="5" name="Segnaposto piè di pagina 4">
            <a:extLst>
              <a:ext uri="{FF2B5EF4-FFF2-40B4-BE49-F238E27FC236}">
                <a16:creationId xmlns:a16="http://schemas.microsoft.com/office/drawing/2014/main" id="{BCE06B19-5B56-4ED3-8C9A-6EA9522E7B7D}"/>
              </a:ext>
            </a:extLst>
          </p:cNvPr>
          <p:cNvSpPr>
            <a:spLocks noGrp="1"/>
          </p:cNvSpPr>
          <p:nvPr>
            <p:ph type="ftr" sz="quarter" idx="11"/>
          </p:nvPr>
        </p:nvSpPr>
        <p:spPr>
          <a:xfrm>
            <a:off x="2438400" y="6356350"/>
            <a:ext cx="8044070" cy="365125"/>
          </a:xfrm>
        </p:spPr>
        <p:txBody>
          <a:bodyPr/>
          <a:lstStyle/>
          <a:p>
            <a:r>
              <a:rPr lang="it-IT"/>
              <a:t>Dott. Paolo Longoni - ottobre 2022</a:t>
            </a:r>
            <a:endParaRPr lang="it-IT" dirty="0"/>
          </a:p>
        </p:txBody>
      </p:sp>
      <p:sp>
        <p:nvSpPr>
          <p:cNvPr id="4" name="Segnaposto numero diapositiva 3">
            <a:extLst>
              <a:ext uri="{FF2B5EF4-FFF2-40B4-BE49-F238E27FC236}">
                <a16:creationId xmlns:a16="http://schemas.microsoft.com/office/drawing/2014/main" id="{52206AC1-DBE0-124B-ABE5-CAD3B24C99B3}"/>
              </a:ext>
            </a:extLst>
          </p:cNvPr>
          <p:cNvSpPr>
            <a:spLocks noGrp="1"/>
          </p:cNvSpPr>
          <p:nvPr>
            <p:ph type="sldNum" sz="quarter" idx="12"/>
          </p:nvPr>
        </p:nvSpPr>
        <p:spPr/>
        <p:txBody>
          <a:bodyPr/>
          <a:lstStyle/>
          <a:p>
            <a:fld id="{E194C5CC-14D7-4FCA-82BC-DC6279434BD9}" type="slidenum">
              <a:rPr lang="it-IT" smtClean="0"/>
              <a:t>50</a:t>
            </a:fld>
            <a:endParaRPr lang="it-IT"/>
          </a:p>
        </p:txBody>
      </p:sp>
    </p:spTree>
    <p:extLst>
      <p:ext uri="{BB962C8B-B14F-4D97-AF65-F5344CB8AC3E}">
        <p14:creationId xmlns:p14="http://schemas.microsoft.com/office/powerpoint/2010/main" val="1786538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112B56-4BAD-4A55-9C66-4209179A0FED}"/>
              </a:ext>
            </a:extLst>
          </p:cNvPr>
          <p:cNvSpPr>
            <a:spLocks noGrp="1"/>
          </p:cNvSpPr>
          <p:nvPr>
            <p:ph type="title"/>
          </p:nvPr>
        </p:nvSpPr>
        <p:spPr/>
        <p:txBody>
          <a:bodyPr/>
          <a:lstStyle/>
          <a:p>
            <a:r>
              <a:rPr lang="it-IT" sz="2200" b="1" i="1" dirty="0">
                <a:solidFill>
                  <a:srgbClr val="000099"/>
                </a:solidFill>
                <a:latin typeface="Bookman Old Style" panose="02050604050505020204" pitchFamily="18" charset="0"/>
              </a:rPr>
              <a:t>Piano degli indicatori sintetici </a:t>
            </a:r>
            <a:endParaRPr lang="it-IT" dirty="0"/>
          </a:p>
        </p:txBody>
      </p:sp>
      <p:sp>
        <p:nvSpPr>
          <p:cNvPr id="3" name="Segnaposto contenuto 2">
            <a:extLst>
              <a:ext uri="{FF2B5EF4-FFF2-40B4-BE49-F238E27FC236}">
                <a16:creationId xmlns:a16="http://schemas.microsoft.com/office/drawing/2014/main" id="{409DF980-5573-4067-9143-E2650189244C}"/>
              </a:ext>
            </a:extLst>
          </p:cNvPr>
          <p:cNvSpPr>
            <a:spLocks noGrp="1"/>
          </p:cNvSpPr>
          <p:nvPr>
            <p:ph idx="1"/>
          </p:nvPr>
        </p:nvSpPr>
        <p:spPr/>
        <p:txBody>
          <a:bodyPr>
            <a:normAutofit/>
          </a:bodyPr>
          <a:lstStyle/>
          <a:p>
            <a:pPr marL="0" indent="0" algn="just">
              <a:buNone/>
            </a:pPr>
            <a:r>
              <a:rPr lang="it-IT" sz="1800" dirty="0">
                <a:latin typeface="Bookman Old Style" panose="02050604050505020204" pitchFamily="18" charset="0"/>
              </a:rPr>
              <a:t>Gli “Indicatori analitici concernenti la composizione delle entrate e la capacità di riscossione”, dividono ogni titolo di entrata per le rispettive categorie e ne analizzano la composizione, facendo riferimento alle previsioni di competenza, e la percentuale di riscossione, con riferimento alle previsioni di cassa e alla media riscossioni nei tre esercizi precedenti quello di riferimento.</a:t>
            </a:r>
          </a:p>
          <a:p>
            <a:pPr marL="0" indent="0" algn="just">
              <a:buNone/>
            </a:pPr>
            <a:r>
              <a:rPr lang="it-IT" sz="1800" dirty="0">
                <a:latin typeface="Bookman Old Style" panose="02050604050505020204" pitchFamily="18" charset="0"/>
              </a:rPr>
              <a:t>Invece, gli “Indicatori analitici concernenti la composizione delle spese per missioni e programmi e la capacità dell'amministrazione di pagare i debiti negli esercizi di riferimento”, per ogni missione e programma, ne analizza l’incidenza; l’incidenza del FPV e la capacità di pagamento.</a:t>
            </a:r>
          </a:p>
        </p:txBody>
      </p:sp>
      <p:sp>
        <p:nvSpPr>
          <p:cNvPr id="5" name="Segnaposto piè di pagina 4">
            <a:extLst>
              <a:ext uri="{FF2B5EF4-FFF2-40B4-BE49-F238E27FC236}">
                <a16:creationId xmlns:a16="http://schemas.microsoft.com/office/drawing/2014/main" id="{C6D13C84-9546-4EF3-A96D-4A4946D9B7FE}"/>
              </a:ext>
            </a:extLst>
          </p:cNvPr>
          <p:cNvSpPr>
            <a:spLocks noGrp="1"/>
          </p:cNvSpPr>
          <p:nvPr>
            <p:ph type="ftr" sz="quarter" idx="11"/>
          </p:nvPr>
        </p:nvSpPr>
        <p:spPr>
          <a:xfrm>
            <a:off x="2226365" y="6356350"/>
            <a:ext cx="8746435"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270F9D9D-C4D6-BD4D-9CF9-A0C25FB8B82A}"/>
              </a:ext>
            </a:extLst>
          </p:cNvPr>
          <p:cNvSpPr>
            <a:spLocks noGrp="1"/>
          </p:cNvSpPr>
          <p:nvPr>
            <p:ph type="sldNum" sz="quarter" idx="12"/>
          </p:nvPr>
        </p:nvSpPr>
        <p:spPr/>
        <p:txBody>
          <a:bodyPr/>
          <a:lstStyle/>
          <a:p>
            <a:fld id="{E194C5CC-14D7-4FCA-82BC-DC6279434BD9}" type="slidenum">
              <a:rPr lang="it-IT" smtClean="0"/>
              <a:t>51</a:t>
            </a:fld>
            <a:endParaRPr lang="it-IT"/>
          </a:p>
        </p:txBody>
      </p:sp>
    </p:spTree>
    <p:extLst>
      <p:ext uri="{BB962C8B-B14F-4D97-AF65-F5344CB8AC3E}">
        <p14:creationId xmlns:p14="http://schemas.microsoft.com/office/powerpoint/2010/main" val="2677384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B161EAF-D8A0-4CB1-B8FD-B009AAF81995}"/>
              </a:ext>
            </a:extLst>
          </p:cNvPr>
          <p:cNvSpPr>
            <a:spLocks noGrp="1"/>
          </p:cNvSpPr>
          <p:nvPr>
            <p:ph idx="1"/>
          </p:nvPr>
        </p:nvSpPr>
        <p:spPr/>
        <p:txBody>
          <a:bodyPr/>
          <a:lstStyle/>
          <a:p>
            <a:pPr marL="0" indent="0">
              <a:buNone/>
            </a:pPr>
            <a:endParaRPr lang="it-IT" dirty="0"/>
          </a:p>
          <a:p>
            <a:pPr marL="0" indent="0">
              <a:buNone/>
            </a:pPr>
            <a:endParaRPr lang="it-IT" dirty="0"/>
          </a:p>
          <a:p>
            <a:pPr marL="0" indent="0">
              <a:buNone/>
            </a:pPr>
            <a:endParaRPr lang="it-IT" dirty="0"/>
          </a:p>
          <a:p>
            <a:pPr marL="0" indent="0" algn="ctr">
              <a:buNone/>
            </a:pPr>
            <a:r>
              <a:rPr lang="it-IT" dirty="0">
                <a:solidFill>
                  <a:srgbClr val="000099"/>
                </a:solidFill>
                <a:latin typeface="Bookman Old Style" panose="02050604050505020204" pitchFamily="18" charset="0"/>
              </a:rPr>
              <a:t>LA RIGIDITA’ DEL BILANCIO</a:t>
            </a:r>
          </a:p>
        </p:txBody>
      </p:sp>
      <p:sp>
        <p:nvSpPr>
          <p:cNvPr id="5" name="Segnaposto piè di pagina 4">
            <a:extLst>
              <a:ext uri="{FF2B5EF4-FFF2-40B4-BE49-F238E27FC236}">
                <a16:creationId xmlns:a16="http://schemas.microsoft.com/office/drawing/2014/main" id="{7A1D7F30-6D98-4C06-9F9C-C6B7FD09B21E}"/>
              </a:ext>
            </a:extLst>
          </p:cNvPr>
          <p:cNvSpPr>
            <a:spLocks noGrp="1"/>
          </p:cNvSpPr>
          <p:nvPr>
            <p:ph type="ftr" sz="quarter" idx="11"/>
          </p:nvPr>
        </p:nvSpPr>
        <p:spPr>
          <a:xfrm>
            <a:off x="2398643" y="6356350"/>
            <a:ext cx="8097079" cy="365125"/>
          </a:xfrm>
        </p:spPr>
        <p:txBody>
          <a:bodyPr/>
          <a:lstStyle/>
          <a:p>
            <a:r>
              <a:rPr lang="it-IT"/>
              <a:t>Dott. Paolo Longoni - ottobre 2022</a:t>
            </a:r>
          </a:p>
        </p:txBody>
      </p:sp>
      <p:sp>
        <p:nvSpPr>
          <p:cNvPr id="6" name="Segnaposto numero diapositiva 5">
            <a:extLst>
              <a:ext uri="{FF2B5EF4-FFF2-40B4-BE49-F238E27FC236}">
                <a16:creationId xmlns:a16="http://schemas.microsoft.com/office/drawing/2014/main" id="{51A2556E-5D62-B544-A9BF-B4D5BA401004}"/>
              </a:ext>
            </a:extLst>
          </p:cNvPr>
          <p:cNvSpPr>
            <a:spLocks noGrp="1"/>
          </p:cNvSpPr>
          <p:nvPr>
            <p:ph type="sldNum" sz="quarter" idx="12"/>
          </p:nvPr>
        </p:nvSpPr>
        <p:spPr/>
        <p:txBody>
          <a:bodyPr/>
          <a:lstStyle/>
          <a:p>
            <a:fld id="{E194C5CC-14D7-4FCA-82BC-DC6279434BD9}" type="slidenum">
              <a:rPr lang="it-IT" smtClean="0"/>
              <a:t>52</a:t>
            </a:fld>
            <a:endParaRPr lang="it-IT"/>
          </a:p>
        </p:txBody>
      </p:sp>
    </p:spTree>
    <p:extLst>
      <p:ext uri="{BB962C8B-B14F-4D97-AF65-F5344CB8AC3E}">
        <p14:creationId xmlns:p14="http://schemas.microsoft.com/office/powerpoint/2010/main" val="1421993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843B49-0038-447C-9A4F-71B857691F08}"/>
              </a:ext>
            </a:extLst>
          </p:cNvPr>
          <p:cNvSpPr>
            <a:spLocks noGrp="1"/>
          </p:cNvSpPr>
          <p:nvPr>
            <p:ph type="title"/>
          </p:nvPr>
        </p:nvSpPr>
        <p:spPr/>
        <p:txBody>
          <a:bodyPr/>
          <a:lstStyle/>
          <a:p>
            <a:r>
              <a:rPr lang="it-IT" sz="2200" b="1" i="1" dirty="0">
                <a:solidFill>
                  <a:srgbClr val="000099"/>
                </a:solidFill>
                <a:latin typeface="Bookman Old Style" panose="02050604050505020204" pitchFamily="18" charset="0"/>
              </a:rPr>
              <a:t>La rigidità del bilancio: correlazione con il deficit strutturale</a:t>
            </a:r>
            <a:endParaRPr lang="it-IT" dirty="0"/>
          </a:p>
        </p:txBody>
      </p:sp>
      <p:sp>
        <p:nvSpPr>
          <p:cNvPr id="3" name="Segnaposto contenuto 2">
            <a:extLst>
              <a:ext uri="{FF2B5EF4-FFF2-40B4-BE49-F238E27FC236}">
                <a16:creationId xmlns:a16="http://schemas.microsoft.com/office/drawing/2014/main" id="{CC13AB69-CBE2-4ACB-86EC-07060293FF81}"/>
              </a:ext>
            </a:extLst>
          </p:cNvPr>
          <p:cNvSpPr>
            <a:spLocks noGrp="1"/>
          </p:cNvSpPr>
          <p:nvPr>
            <p:ph idx="1"/>
          </p:nvPr>
        </p:nvSpPr>
        <p:spPr/>
        <p:txBody>
          <a:bodyPr>
            <a:normAutofit/>
          </a:bodyPr>
          <a:lstStyle/>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Le </a:t>
            </a:r>
            <a:r>
              <a:rPr lang="it-IT" sz="1800" dirty="0">
                <a:solidFill>
                  <a:srgbClr val="FF0000"/>
                </a:solidFill>
                <a:latin typeface="Bookman Old Style" panose="02050604050505020204" pitchFamily="18" charset="0"/>
              </a:rPr>
              <a:t>spese per loro natura incomprimibili</a:t>
            </a:r>
            <a:r>
              <a:rPr lang="it-IT" sz="1800" dirty="0">
                <a:latin typeface="Bookman Old Style" panose="02050604050505020204" pitchFamily="18" charset="0"/>
              </a:rPr>
              <a:t>, che irrigidiscono, quindi, il bilancio di un ente sono state concordemente individuate - dai tre gruppi di indicatori approfonditi nel paragrafo precedente - </a:t>
            </a:r>
            <a:r>
              <a:rPr lang="it-IT" sz="1800" u="sng" dirty="0">
                <a:solidFill>
                  <a:srgbClr val="FF0000"/>
                </a:solidFill>
                <a:latin typeface="Bookman Old Style" panose="02050604050505020204" pitchFamily="18" charset="0"/>
              </a:rPr>
              <a:t>nel ripiano del disavanzo, nelle spese per il personale e in quelle per rimborso prestiti</a:t>
            </a:r>
            <a:r>
              <a:rPr lang="it-IT" sz="1800" dirty="0">
                <a:latin typeface="Bookman Old Style" panose="02050604050505020204" pitchFamily="18" charset="0"/>
              </a:rPr>
              <a:t>. Calcolando tale indicatore, come sopra definito (</a:t>
            </a:r>
            <a:r>
              <a:rPr lang="it-IT" sz="1800" dirty="0">
                <a:solidFill>
                  <a:srgbClr val="000099"/>
                </a:solidFill>
                <a:latin typeface="Bookman Old Style" panose="02050604050505020204" pitchFamily="18" charset="0"/>
              </a:rPr>
              <a:t>ripiano disavanzo + personale + debito\entrate correnti</a:t>
            </a:r>
            <a:r>
              <a:rPr lang="it-IT" sz="1800" dirty="0">
                <a:latin typeface="Bookman Old Style" panose="02050604050505020204" pitchFamily="18" charset="0"/>
              </a:rPr>
              <a:t>), limitatamente ai comuni, ed analizzandone l’andamento sul territorio, è possibile constatare come tale indicatore assuma valori percentuali più alti nelle regioni meridionali.</a:t>
            </a:r>
          </a:p>
          <a:p>
            <a:pPr marL="0" indent="0" algn="just">
              <a:buNone/>
            </a:pPr>
            <a:r>
              <a:rPr lang="it-IT" sz="1800" b="1" dirty="0">
                <a:solidFill>
                  <a:srgbClr val="000099"/>
                </a:solidFill>
                <a:latin typeface="Bookman Old Style" panose="02050604050505020204" pitchFamily="18" charset="0"/>
              </a:rPr>
              <a:t>Sembra potersi ipotizzare, dunque, una buona correlazione tra la rigidità di bilancio ed il fenomeno del dissesto e del riequilibrio finanziario pluriennale.</a:t>
            </a:r>
          </a:p>
        </p:txBody>
      </p:sp>
      <p:sp>
        <p:nvSpPr>
          <p:cNvPr id="5" name="Segnaposto piè di pagina 4">
            <a:extLst>
              <a:ext uri="{FF2B5EF4-FFF2-40B4-BE49-F238E27FC236}">
                <a16:creationId xmlns:a16="http://schemas.microsoft.com/office/drawing/2014/main" id="{D9153330-8EEA-4E9B-B413-3B639DDCB8EE}"/>
              </a:ext>
            </a:extLst>
          </p:cNvPr>
          <p:cNvSpPr>
            <a:spLocks noGrp="1"/>
          </p:cNvSpPr>
          <p:nvPr>
            <p:ph type="ftr" sz="quarter" idx="11"/>
          </p:nvPr>
        </p:nvSpPr>
        <p:spPr>
          <a:xfrm>
            <a:off x="2345635" y="6356350"/>
            <a:ext cx="8600661"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A9C5B506-4DF0-F541-87DA-12A10BCEC062}"/>
              </a:ext>
            </a:extLst>
          </p:cNvPr>
          <p:cNvSpPr>
            <a:spLocks noGrp="1"/>
          </p:cNvSpPr>
          <p:nvPr>
            <p:ph type="sldNum" sz="quarter" idx="12"/>
          </p:nvPr>
        </p:nvSpPr>
        <p:spPr/>
        <p:txBody>
          <a:bodyPr/>
          <a:lstStyle/>
          <a:p>
            <a:fld id="{E194C5CC-14D7-4FCA-82BC-DC6279434BD9}" type="slidenum">
              <a:rPr lang="it-IT" smtClean="0"/>
              <a:t>53</a:t>
            </a:fld>
            <a:endParaRPr lang="it-IT"/>
          </a:p>
        </p:txBody>
      </p:sp>
    </p:spTree>
    <p:extLst>
      <p:ext uri="{BB962C8B-B14F-4D97-AF65-F5344CB8AC3E}">
        <p14:creationId xmlns:p14="http://schemas.microsoft.com/office/powerpoint/2010/main" val="7801815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92EEE3-6057-4A60-B386-3B95DE5349C1}"/>
              </a:ext>
            </a:extLst>
          </p:cNvPr>
          <p:cNvSpPr>
            <a:spLocks noGrp="1"/>
          </p:cNvSpPr>
          <p:nvPr>
            <p:ph type="title"/>
          </p:nvPr>
        </p:nvSpPr>
        <p:spPr>
          <a:xfrm>
            <a:off x="838200" y="365126"/>
            <a:ext cx="10515600" cy="642040"/>
          </a:xfrm>
        </p:spPr>
        <p:txBody>
          <a:bodyPr>
            <a:normAutofit/>
          </a:bodyPr>
          <a:lstStyle/>
          <a:p>
            <a:r>
              <a:rPr lang="it-IT" sz="1600" b="1" dirty="0">
                <a:solidFill>
                  <a:srgbClr val="000099"/>
                </a:solidFill>
                <a:latin typeface="Bookman Old Style" panose="02050604050505020204" pitchFamily="18" charset="0"/>
                <a:ea typeface="+mn-ea"/>
                <a:cs typeface="+mn-cs"/>
              </a:rPr>
              <a:t>rigidità di bilancio ed il fenomeno del dissesto e del riequilibrio finanziario pluriennale</a:t>
            </a:r>
            <a:endParaRPr lang="it-IT" sz="1600" dirty="0"/>
          </a:p>
        </p:txBody>
      </p:sp>
      <p:pic>
        <p:nvPicPr>
          <p:cNvPr id="6" name="Segnaposto contenuto 5">
            <a:extLst>
              <a:ext uri="{FF2B5EF4-FFF2-40B4-BE49-F238E27FC236}">
                <a16:creationId xmlns:a16="http://schemas.microsoft.com/office/drawing/2014/main" id="{698761AF-2FE4-4527-A49A-2FA52D70839C}"/>
              </a:ext>
            </a:extLst>
          </p:cNvPr>
          <p:cNvPicPr>
            <a:picLocks noGrp="1" noChangeAspect="1"/>
          </p:cNvPicPr>
          <p:nvPr>
            <p:ph idx="1"/>
          </p:nvPr>
        </p:nvPicPr>
        <p:blipFill>
          <a:blip r:embed="rId2"/>
          <a:stretch>
            <a:fillRect/>
          </a:stretch>
        </p:blipFill>
        <p:spPr>
          <a:xfrm>
            <a:off x="1368287" y="1376363"/>
            <a:ext cx="3690314" cy="4665663"/>
          </a:xfrm>
          <a:prstGeom prst="rect">
            <a:avLst/>
          </a:prstGeom>
        </p:spPr>
      </p:pic>
      <p:sp>
        <p:nvSpPr>
          <p:cNvPr id="5" name="Segnaposto piè di pagina 4">
            <a:extLst>
              <a:ext uri="{FF2B5EF4-FFF2-40B4-BE49-F238E27FC236}">
                <a16:creationId xmlns:a16="http://schemas.microsoft.com/office/drawing/2014/main" id="{8E678A11-3C71-40D5-B2DC-206BA24569AF}"/>
              </a:ext>
            </a:extLst>
          </p:cNvPr>
          <p:cNvSpPr>
            <a:spLocks noGrp="1"/>
          </p:cNvSpPr>
          <p:nvPr>
            <p:ph type="ftr" sz="quarter" idx="11"/>
          </p:nvPr>
        </p:nvSpPr>
        <p:spPr>
          <a:xfrm>
            <a:off x="2001077" y="6356350"/>
            <a:ext cx="8468139" cy="365125"/>
          </a:xfrm>
        </p:spPr>
        <p:txBody>
          <a:bodyPr/>
          <a:lstStyle/>
          <a:p>
            <a:r>
              <a:rPr lang="it-IT"/>
              <a:t>Dott. Paolo Longoni - ottobre 2022</a:t>
            </a:r>
            <a:endParaRPr lang="it-IT" dirty="0"/>
          </a:p>
        </p:txBody>
      </p:sp>
      <p:pic>
        <p:nvPicPr>
          <p:cNvPr id="7" name="Immagine 6">
            <a:extLst>
              <a:ext uri="{FF2B5EF4-FFF2-40B4-BE49-F238E27FC236}">
                <a16:creationId xmlns:a16="http://schemas.microsoft.com/office/drawing/2014/main" id="{4323C596-F167-4B87-9173-95A3F5330D41}"/>
              </a:ext>
            </a:extLst>
          </p:cNvPr>
          <p:cNvPicPr>
            <a:picLocks noChangeAspect="1"/>
          </p:cNvPicPr>
          <p:nvPr/>
        </p:nvPicPr>
        <p:blipFill>
          <a:blip r:embed="rId3"/>
          <a:stretch>
            <a:fillRect/>
          </a:stretch>
        </p:blipFill>
        <p:spPr>
          <a:xfrm>
            <a:off x="6878223" y="1376363"/>
            <a:ext cx="4475577" cy="4665663"/>
          </a:xfrm>
          <a:prstGeom prst="rect">
            <a:avLst/>
          </a:prstGeom>
        </p:spPr>
      </p:pic>
      <p:sp>
        <p:nvSpPr>
          <p:cNvPr id="4" name="Segnaposto numero diapositiva 3">
            <a:extLst>
              <a:ext uri="{FF2B5EF4-FFF2-40B4-BE49-F238E27FC236}">
                <a16:creationId xmlns:a16="http://schemas.microsoft.com/office/drawing/2014/main" id="{2746CE03-201A-1845-86A5-5DB0D977FB90}"/>
              </a:ext>
            </a:extLst>
          </p:cNvPr>
          <p:cNvSpPr>
            <a:spLocks noGrp="1"/>
          </p:cNvSpPr>
          <p:nvPr>
            <p:ph type="sldNum" sz="quarter" idx="12"/>
          </p:nvPr>
        </p:nvSpPr>
        <p:spPr/>
        <p:txBody>
          <a:bodyPr/>
          <a:lstStyle/>
          <a:p>
            <a:fld id="{E194C5CC-14D7-4FCA-82BC-DC6279434BD9}" type="slidenum">
              <a:rPr lang="it-IT" smtClean="0"/>
              <a:t>54</a:t>
            </a:fld>
            <a:endParaRPr lang="it-IT"/>
          </a:p>
        </p:txBody>
      </p:sp>
    </p:spTree>
    <p:extLst>
      <p:ext uri="{BB962C8B-B14F-4D97-AF65-F5344CB8AC3E}">
        <p14:creationId xmlns:p14="http://schemas.microsoft.com/office/powerpoint/2010/main" val="699746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DAB89BD-8CAE-4C07-B110-842FEFCDE3A0}"/>
              </a:ext>
            </a:extLst>
          </p:cNvPr>
          <p:cNvSpPr>
            <a:spLocks noGrp="1"/>
          </p:cNvSpPr>
          <p:nvPr>
            <p:ph idx="1"/>
          </p:nvPr>
        </p:nvSpPr>
        <p:spPr/>
        <p:txBody>
          <a:bodyPr>
            <a:normAutofit/>
          </a:bodyPr>
          <a:lstStyle/>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Concentriamo l’attenzione sulle tre regioni che presentano valori più alti dell’indicatore - in ordine Calabria (43,66%), Campania (43,29%) e Sicilia (40,87%) - per confrontarle con tre regioni del Centro e del Nord d’Italia – Emilia Romagna (32,07%), Marche (32,17%) e Piemonte (38,07%). Se decliniamo i comuni per fasce di cinque fasce di popolazione (grafico), si evidenzia che la rigidità di bilancio sia un fenomeno con una caratterizzazione non solo territoriale (più alta rigidità di bilancio per i comuni del Sud Italia) ma anche dimensionale (</a:t>
            </a:r>
            <a:r>
              <a:rPr lang="it-IT" sz="1800" b="1" dirty="0">
                <a:latin typeface="Bookman Old Style" panose="02050604050505020204" pitchFamily="18" charset="0"/>
              </a:rPr>
              <a:t>i comuni con più basso dimensionamento sembrano avvertire maggiormente il peso delle spese rigide sul proprio bilancio</a:t>
            </a:r>
            <a:r>
              <a:rPr lang="it-IT" sz="1800" dirty="0">
                <a:latin typeface="Bookman Old Style" panose="02050604050505020204" pitchFamily="18" charset="0"/>
              </a:rPr>
              <a:t>).</a:t>
            </a:r>
          </a:p>
        </p:txBody>
      </p:sp>
      <p:sp>
        <p:nvSpPr>
          <p:cNvPr id="5" name="Segnaposto piè di pagina 4">
            <a:extLst>
              <a:ext uri="{FF2B5EF4-FFF2-40B4-BE49-F238E27FC236}">
                <a16:creationId xmlns:a16="http://schemas.microsoft.com/office/drawing/2014/main" id="{2772C0B8-AB50-4D4F-A6E1-49AF7A358D68}"/>
              </a:ext>
            </a:extLst>
          </p:cNvPr>
          <p:cNvSpPr>
            <a:spLocks noGrp="1"/>
          </p:cNvSpPr>
          <p:nvPr>
            <p:ph type="ftr" sz="quarter" idx="11"/>
          </p:nvPr>
        </p:nvSpPr>
        <p:spPr>
          <a:xfrm>
            <a:off x="2279373" y="6356350"/>
            <a:ext cx="8282609"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0BA3E889-3183-1F42-A3EB-4D80D949DCC8}"/>
              </a:ext>
            </a:extLst>
          </p:cNvPr>
          <p:cNvSpPr>
            <a:spLocks noGrp="1"/>
          </p:cNvSpPr>
          <p:nvPr>
            <p:ph type="sldNum" sz="quarter" idx="12"/>
          </p:nvPr>
        </p:nvSpPr>
        <p:spPr/>
        <p:txBody>
          <a:bodyPr/>
          <a:lstStyle/>
          <a:p>
            <a:fld id="{E194C5CC-14D7-4FCA-82BC-DC6279434BD9}" type="slidenum">
              <a:rPr lang="it-IT" smtClean="0"/>
              <a:t>55</a:t>
            </a:fld>
            <a:endParaRPr lang="it-IT"/>
          </a:p>
        </p:txBody>
      </p:sp>
    </p:spTree>
    <p:extLst>
      <p:ext uri="{BB962C8B-B14F-4D97-AF65-F5344CB8AC3E}">
        <p14:creationId xmlns:p14="http://schemas.microsoft.com/office/powerpoint/2010/main" val="42592480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2BA0C0-FAAC-4CE9-BE99-5F56F383F044}"/>
              </a:ext>
            </a:extLst>
          </p:cNvPr>
          <p:cNvSpPr>
            <a:spLocks noGrp="1"/>
          </p:cNvSpPr>
          <p:nvPr>
            <p:ph type="title"/>
          </p:nvPr>
        </p:nvSpPr>
        <p:spPr>
          <a:xfrm>
            <a:off x="838200" y="136525"/>
            <a:ext cx="10515600" cy="645353"/>
          </a:xfrm>
        </p:spPr>
        <p:txBody>
          <a:bodyPr>
            <a:normAutofit/>
          </a:bodyPr>
          <a:lstStyle/>
          <a:p>
            <a:pPr algn="just"/>
            <a:r>
              <a:rPr lang="it-IT" sz="1600" dirty="0">
                <a:solidFill>
                  <a:srgbClr val="000099"/>
                </a:solidFill>
                <a:latin typeface="Bookman Old Style" panose="02050604050505020204" pitchFamily="18" charset="0"/>
              </a:rPr>
              <a:t>Andamento indicatore Rigidità Bilancio esaminato, per fasce di popolazione, nelle tre regioni che presentano più alta rigidità di bilancio – confronto con Regioni centro/nord (Fonte Ministero Interno)</a:t>
            </a:r>
          </a:p>
        </p:txBody>
      </p:sp>
      <p:sp>
        <p:nvSpPr>
          <p:cNvPr id="5" name="Segnaposto piè di pagina 4">
            <a:extLst>
              <a:ext uri="{FF2B5EF4-FFF2-40B4-BE49-F238E27FC236}">
                <a16:creationId xmlns:a16="http://schemas.microsoft.com/office/drawing/2014/main" id="{F5E23B20-F5B4-40CA-8456-7534819522B6}"/>
              </a:ext>
            </a:extLst>
          </p:cNvPr>
          <p:cNvSpPr>
            <a:spLocks noGrp="1"/>
          </p:cNvSpPr>
          <p:nvPr>
            <p:ph type="ftr" sz="quarter" idx="11"/>
          </p:nvPr>
        </p:nvSpPr>
        <p:spPr>
          <a:xfrm>
            <a:off x="2478157" y="6356350"/>
            <a:ext cx="8216347" cy="365125"/>
          </a:xfrm>
        </p:spPr>
        <p:txBody>
          <a:bodyPr/>
          <a:lstStyle/>
          <a:p>
            <a:r>
              <a:rPr lang="it-IT"/>
              <a:t>Dott. Paolo Longoni - ottobre 2022</a:t>
            </a:r>
            <a:endParaRPr lang="it-IT" dirty="0"/>
          </a:p>
        </p:txBody>
      </p:sp>
      <p:sp>
        <p:nvSpPr>
          <p:cNvPr id="9" name="Segnaposto contenuto 8">
            <a:extLst>
              <a:ext uri="{FF2B5EF4-FFF2-40B4-BE49-F238E27FC236}">
                <a16:creationId xmlns:a16="http://schemas.microsoft.com/office/drawing/2014/main" id="{317239C1-7048-4847-A310-BE23B30649EF}"/>
              </a:ext>
            </a:extLst>
          </p:cNvPr>
          <p:cNvSpPr>
            <a:spLocks noGrp="1"/>
          </p:cNvSpPr>
          <p:nvPr>
            <p:ph idx="1"/>
          </p:nvPr>
        </p:nvSpPr>
        <p:spPr>
          <a:xfrm>
            <a:off x="838200" y="1007165"/>
            <a:ext cx="10515600" cy="5169798"/>
          </a:xfrm>
        </p:spPr>
        <p:txBody>
          <a:bodyPr/>
          <a:lstStyle/>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p:txBody>
      </p:sp>
      <p:pic>
        <p:nvPicPr>
          <p:cNvPr id="10" name="Immagine 9">
            <a:extLst>
              <a:ext uri="{FF2B5EF4-FFF2-40B4-BE49-F238E27FC236}">
                <a16:creationId xmlns:a16="http://schemas.microsoft.com/office/drawing/2014/main" id="{BE84DEF8-76BC-432C-B828-574C094DBF94}"/>
              </a:ext>
            </a:extLst>
          </p:cNvPr>
          <p:cNvPicPr>
            <a:picLocks noChangeAspect="1"/>
          </p:cNvPicPr>
          <p:nvPr/>
        </p:nvPicPr>
        <p:blipFill>
          <a:blip r:embed="rId2"/>
          <a:stretch>
            <a:fillRect/>
          </a:stretch>
        </p:blipFill>
        <p:spPr>
          <a:xfrm>
            <a:off x="838200" y="961265"/>
            <a:ext cx="10515600" cy="2067595"/>
          </a:xfrm>
          <a:prstGeom prst="rect">
            <a:avLst/>
          </a:prstGeom>
        </p:spPr>
      </p:pic>
      <p:pic>
        <p:nvPicPr>
          <p:cNvPr id="11" name="Immagine 10">
            <a:extLst>
              <a:ext uri="{FF2B5EF4-FFF2-40B4-BE49-F238E27FC236}">
                <a16:creationId xmlns:a16="http://schemas.microsoft.com/office/drawing/2014/main" id="{7B12444A-4289-4AD5-AA1A-E463C6307AE4}"/>
              </a:ext>
            </a:extLst>
          </p:cNvPr>
          <p:cNvPicPr>
            <a:picLocks noChangeAspect="1"/>
          </p:cNvPicPr>
          <p:nvPr/>
        </p:nvPicPr>
        <p:blipFill>
          <a:blip r:embed="rId3"/>
          <a:stretch>
            <a:fillRect/>
          </a:stretch>
        </p:blipFill>
        <p:spPr>
          <a:xfrm>
            <a:off x="838200" y="3592064"/>
            <a:ext cx="10515600" cy="2393723"/>
          </a:xfrm>
          <a:prstGeom prst="rect">
            <a:avLst/>
          </a:prstGeom>
        </p:spPr>
      </p:pic>
      <p:sp>
        <p:nvSpPr>
          <p:cNvPr id="4" name="Segnaposto numero diapositiva 3">
            <a:extLst>
              <a:ext uri="{FF2B5EF4-FFF2-40B4-BE49-F238E27FC236}">
                <a16:creationId xmlns:a16="http://schemas.microsoft.com/office/drawing/2014/main" id="{4A99302B-5857-DB4A-B3C0-074955391078}"/>
              </a:ext>
            </a:extLst>
          </p:cNvPr>
          <p:cNvSpPr>
            <a:spLocks noGrp="1"/>
          </p:cNvSpPr>
          <p:nvPr>
            <p:ph type="sldNum" sz="quarter" idx="12"/>
          </p:nvPr>
        </p:nvSpPr>
        <p:spPr/>
        <p:txBody>
          <a:bodyPr/>
          <a:lstStyle/>
          <a:p>
            <a:fld id="{E194C5CC-14D7-4FCA-82BC-DC6279434BD9}" type="slidenum">
              <a:rPr lang="it-IT" smtClean="0"/>
              <a:t>56</a:t>
            </a:fld>
            <a:endParaRPr lang="it-IT"/>
          </a:p>
        </p:txBody>
      </p:sp>
    </p:spTree>
    <p:extLst>
      <p:ext uri="{BB962C8B-B14F-4D97-AF65-F5344CB8AC3E}">
        <p14:creationId xmlns:p14="http://schemas.microsoft.com/office/powerpoint/2010/main" val="4208947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B161EAF-D8A0-4CB1-B8FD-B009AAF81995}"/>
              </a:ext>
            </a:extLst>
          </p:cNvPr>
          <p:cNvSpPr>
            <a:spLocks noGrp="1"/>
          </p:cNvSpPr>
          <p:nvPr>
            <p:ph idx="1"/>
          </p:nvPr>
        </p:nvSpPr>
        <p:spPr/>
        <p:txBody>
          <a:bodyPr/>
          <a:lstStyle/>
          <a:p>
            <a:pPr marL="0" indent="0">
              <a:buNone/>
            </a:pPr>
            <a:endParaRPr lang="it-IT" dirty="0"/>
          </a:p>
          <a:p>
            <a:pPr marL="0" indent="0">
              <a:buNone/>
            </a:pPr>
            <a:endParaRPr lang="it-IT" dirty="0"/>
          </a:p>
          <a:p>
            <a:pPr marL="0" indent="0">
              <a:buNone/>
            </a:pPr>
            <a:endParaRPr lang="it-IT" dirty="0"/>
          </a:p>
          <a:p>
            <a:pPr marL="0" indent="0" algn="ctr">
              <a:buNone/>
            </a:pPr>
            <a:r>
              <a:rPr lang="it-IT" dirty="0">
                <a:solidFill>
                  <a:srgbClr val="000099"/>
                </a:solidFill>
                <a:latin typeface="Bookman Old Style" panose="02050604050505020204" pitchFamily="18" charset="0"/>
              </a:rPr>
              <a:t>LA CAPACITA’ DI RISCOSSIONE</a:t>
            </a:r>
          </a:p>
        </p:txBody>
      </p:sp>
      <p:sp>
        <p:nvSpPr>
          <p:cNvPr id="5" name="Segnaposto piè di pagina 4">
            <a:extLst>
              <a:ext uri="{FF2B5EF4-FFF2-40B4-BE49-F238E27FC236}">
                <a16:creationId xmlns:a16="http://schemas.microsoft.com/office/drawing/2014/main" id="{7A1D7F30-6D98-4C06-9F9C-C6B7FD09B21E}"/>
              </a:ext>
            </a:extLst>
          </p:cNvPr>
          <p:cNvSpPr>
            <a:spLocks noGrp="1"/>
          </p:cNvSpPr>
          <p:nvPr>
            <p:ph type="ftr" sz="quarter" idx="11"/>
          </p:nvPr>
        </p:nvSpPr>
        <p:spPr>
          <a:xfrm>
            <a:off x="2623929" y="6356350"/>
            <a:ext cx="7977809"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253528AF-EEE0-CF49-840B-14ED2B866BDB}"/>
              </a:ext>
            </a:extLst>
          </p:cNvPr>
          <p:cNvSpPr>
            <a:spLocks noGrp="1"/>
          </p:cNvSpPr>
          <p:nvPr>
            <p:ph type="sldNum" sz="quarter" idx="12"/>
          </p:nvPr>
        </p:nvSpPr>
        <p:spPr/>
        <p:txBody>
          <a:bodyPr/>
          <a:lstStyle/>
          <a:p>
            <a:fld id="{E194C5CC-14D7-4FCA-82BC-DC6279434BD9}" type="slidenum">
              <a:rPr lang="it-IT" smtClean="0"/>
              <a:t>57</a:t>
            </a:fld>
            <a:endParaRPr lang="it-IT"/>
          </a:p>
        </p:txBody>
      </p:sp>
    </p:spTree>
    <p:extLst>
      <p:ext uri="{BB962C8B-B14F-4D97-AF65-F5344CB8AC3E}">
        <p14:creationId xmlns:p14="http://schemas.microsoft.com/office/powerpoint/2010/main" val="33793207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C6F3E1-54E4-4ACF-8EA6-E2A97F0097F9}"/>
              </a:ext>
            </a:extLst>
          </p:cNvPr>
          <p:cNvSpPr>
            <a:spLocks noGrp="1"/>
          </p:cNvSpPr>
          <p:nvPr>
            <p:ph type="title"/>
          </p:nvPr>
        </p:nvSpPr>
        <p:spPr>
          <a:xfrm>
            <a:off x="838200" y="365126"/>
            <a:ext cx="10515600" cy="602284"/>
          </a:xfrm>
        </p:spPr>
        <p:txBody>
          <a:bodyPr/>
          <a:lstStyle/>
          <a:p>
            <a:r>
              <a:rPr lang="it-IT" sz="2200" b="1" i="1" dirty="0">
                <a:solidFill>
                  <a:srgbClr val="000099"/>
                </a:solidFill>
                <a:latin typeface="Bookman Old Style" panose="02050604050505020204" pitchFamily="18" charset="0"/>
              </a:rPr>
              <a:t>La capacità di riscossione</a:t>
            </a:r>
            <a:endParaRPr lang="it-IT" dirty="0"/>
          </a:p>
        </p:txBody>
      </p:sp>
      <p:sp>
        <p:nvSpPr>
          <p:cNvPr id="3" name="Segnaposto contenuto 2">
            <a:extLst>
              <a:ext uri="{FF2B5EF4-FFF2-40B4-BE49-F238E27FC236}">
                <a16:creationId xmlns:a16="http://schemas.microsoft.com/office/drawing/2014/main" id="{F528C42D-AB87-47B3-8D21-D9D90A5552A7}"/>
              </a:ext>
            </a:extLst>
          </p:cNvPr>
          <p:cNvSpPr>
            <a:spLocks noGrp="1"/>
          </p:cNvSpPr>
          <p:nvPr>
            <p:ph idx="1"/>
          </p:nvPr>
        </p:nvSpPr>
        <p:spPr>
          <a:xfrm>
            <a:off x="838200" y="1073426"/>
            <a:ext cx="10515600" cy="5103537"/>
          </a:xfrm>
        </p:spPr>
        <p:txBody>
          <a:bodyPr/>
          <a:lstStyle/>
          <a:p>
            <a:pPr marL="0" indent="0" algn="just">
              <a:buNone/>
            </a:pPr>
            <a:r>
              <a:rPr lang="it-IT" sz="1800" u="sng" dirty="0">
                <a:latin typeface="Bookman Old Style" panose="02050604050505020204" pitchFamily="18" charset="0"/>
              </a:rPr>
              <a:t>Un ente in crisi finanziaria è caratterizzato da una scarsa capacità di riscotere in modo adeguato le entrate proprie, da un utilizzo di anticipazione di liquidità e da un sistematico ricorso all’anticipazione di tesoreria</a:t>
            </a:r>
            <a:r>
              <a:rPr lang="it-IT" sz="1800" dirty="0">
                <a:latin typeface="Bookman Old Style" panose="02050604050505020204" pitchFamily="18" charset="0"/>
              </a:rPr>
              <a:t>.</a:t>
            </a:r>
          </a:p>
          <a:p>
            <a:pPr marL="0" indent="0" algn="just">
              <a:buNone/>
            </a:pPr>
            <a:r>
              <a:rPr lang="it-IT" sz="1800" dirty="0">
                <a:latin typeface="Bookman Old Style" panose="02050604050505020204" pitchFamily="18" charset="0"/>
              </a:rPr>
              <a:t>Tale situazione finisce, ovviamente, per incidere sull’ammontare del FCDE che tende ad assumere valori rilevanti tali da assorbire buona parte del bilancio.</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L’indicatore sulle riscossioni («riscossioni totali» su «accertamenti + residui iniziali» calcolato su entrate titoli I-II-III-IV) registra valori critici per gli enti in dissesto o in predissesto,  </a:t>
            </a:r>
            <a:r>
              <a:rPr lang="it-IT" sz="1800" i="1" dirty="0">
                <a:solidFill>
                  <a:srgbClr val="000099"/>
                </a:solidFill>
                <a:latin typeface="Bookman Old Style" panose="02050604050505020204" pitchFamily="18" charset="0"/>
              </a:rPr>
              <a:t>ricordando che la capacità di riscossione è tanto migliore quanto più è alto il valore assunto da tale indicatore.</a:t>
            </a:r>
          </a:p>
          <a:p>
            <a:pPr marL="0" indent="0">
              <a:buNone/>
            </a:pPr>
            <a:endParaRPr lang="it-IT" sz="1800" dirty="0">
              <a:latin typeface="Bookman Old Style" panose="02050604050505020204" pitchFamily="18" charset="0"/>
            </a:endParaRPr>
          </a:p>
          <a:p>
            <a:pPr marL="0" indent="0">
              <a:buNone/>
            </a:pPr>
            <a:r>
              <a:rPr lang="it-IT" sz="1800" dirty="0">
                <a:latin typeface="Bookman Old Style" panose="02050604050505020204" pitchFamily="18" charset="0"/>
              </a:rPr>
              <a:t>La situazione territoriale a fine 2018 rilevata dal </a:t>
            </a:r>
            <a:r>
              <a:rPr lang="it-IT" sz="1800" i="1" dirty="0">
                <a:latin typeface="Bookman Old Style" panose="02050604050505020204" pitchFamily="18" charset="0"/>
              </a:rPr>
              <a:t>Ministero dell’Interno </a:t>
            </a:r>
            <a:r>
              <a:rPr lang="it-IT" sz="1800" dirty="0">
                <a:latin typeface="Bookman Old Style" panose="02050604050505020204" pitchFamily="18" charset="0"/>
              </a:rPr>
              <a:t>è rappresentata dal seguente grafico.</a:t>
            </a:r>
          </a:p>
        </p:txBody>
      </p:sp>
      <p:sp>
        <p:nvSpPr>
          <p:cNvPr id="5" name="Segnaposto piè di pagina 4">
            <a:extLst>
              <a:ext uri="{FF2B5EF4-FFF2-40B4-BE49-F238E27FC236}">
                <a16:creationId xmlns:a16="http://schemas.microsoft.com/office/drawing/2014/main" id="{9C637507-FE8C-4F85-B585-9318DE55E844}"/>
              </a:ext>
            </a:extLst>
          </p:cNvPr>
          <p:cNvSpPr>
            <a:spLocks noGrp="1"/>
          </p:cNvSpPr>
          <p:nvPr>
            <p:ph type="ftr" sz="quarter" idx="11"/>
          </p:nvPr>
        </p:nvSpPr>
        <p:spPr>
          <a:xfrm>
            <a:off x="2531165" y="6356350"/>
            <a:ext cx="8521148"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6D45EBFD-AB00-4C4B-BF05-2075D50E0D7E}"/>
              </a:ext>
            </a:extLst>
          </p:cNvPr>
          <p:cNvSpPr>
            <a:spLocks noGrp="1"/>
          </p:cNvSpPr>
          <p:nvPr>
            <p:ph type="sldNum" sz="quarter" idx="12"/>
          </p:nvPr>
        </p:nvSpPr>
        <p:spPr/>
        <p:txBody>
          <a:bodyPr/>
          <a:lstStyle/>
          <a:p>
            <a:fld id="{E194C5CC-14D7-4FCA-82BC-DC6279434BD9}" type="slidenum">
              <a:rPr lang="it-IT" smtClean="0"/>
              <a:t>58</a:t>
            </a:fld>
            <a:endParaRPr lang="it-IT"/>
          </a:p>
        </p:txBody>
      </p:sp>
    </p:spTree>
    <p:extLst>
      <p:ext uri="{BB962C8B-B14F-4D97-AF65-F5344CB8AC3E}">
        <p14:creationId xmlns:p14="http://schemas.microsoft.com/office/powerpoint/2010/main" val="19560857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68028E-88E8-4887-85D0-45F4563D6389}"/>
              </a:ext>
            </a:extLst>
          </p:cNvPr>
          <p:cNvSpPr>
            <a:spLocks noGrp="1"/>
          </p:cNvSpPr>
          <p:nvPr>
            <p:ph type="title"/>
          </p:nvPr>
        </p:nvSpPr>
        <p:spPr>
          <a:xfrm>
            <a:off x="838200" y="365125"/>
            <a:ext cx="10515600" cy="721553"/>
          </a:xfrm>
        </p:spPr>
        <p:txBody>
          <a:bodyPr/>
          <a:lstStyle/>
          <a:p>
            <a:r>
              <a:rPr lang="it-IT" sz="2200" b="1" i="1" dirty="0">
                <a:solidFill>
                  <a:srgbClr val="000099"/>
                </a:solidFill>
                <a:latin typeface="Bookman Old Style" panose="02050604050505020204" pitchFamily="18" charset="0"/>
              </a:rPr>
              <a:t>La capacità di riscossione</a:t>
            </a:r>
            <a:endParaRPr lang="it-IT" dirty="0"/>
          </a:p>
        </p:txBody>
      </p:sp>
      <p:sp>
        <p:nvSpPr>
          <p:cNvPr id="3" name="Segnaposto contenuto 2">
            <a:extLst>
              <a:ext uri="{FF2B5EF4-FFF2-40B4-BE49-F238E27FC236}">
                <a16:creationId xmlns:a16="http://schemas.microsoft.com/office/drawing/2014/main" id="{34E35B1C-3E08-46E1-8DF5-5A34C5A3A338}"/>
              </a:ext>
            </a:extLst>
          </p:cNvPr>
          <p:cNvSpPr>
            <a:spLocks noGrp="1"/>
          </p:cNvSpPr>
          <p:nvPr>
            <p:ph idx="1"/>
          </p:nvPr>
        </p:nvSpPr>
        <p:spPr/>
        <p:txBody>
          <a:bodyPr/>
          <a:lstStyle/>
          <a:p>
            <a:pPr marL="0" lvl="0" indent="0">
              <a:lnSpc>
                <a:spcPts val="2400"/>
              </a:lnSpc>
              <a:spcBef>
                <a:spcPts val="0"/>
              </a:spcBef>
              <a:buNone/>
            </a:pPr>
            <a:r>
              <a:rPr lang="it-IT" sz="1400" b="1" dirty="0">
                <a:solidFill>
                  <a:prstClr val="black"/>
                </a:solidFill>
                <a:latin typeface="Bookman Old Style" panose="02050604050505020204" pitchFamily="18" charset="0"/>
              </a:rPr>
              <a:t>   Ente</a:t>
            </a:r>
            <a:r>
              <a:rPr lang="it-IT" sz="1500" b="1" dirty="0">
                <a:solidFill>
                  <a:prstClr val="black"/>
                </a:solidFill>
                <a:latin typeface="Bookman Old Style" panose="02050604050505020204" pitchFamily="18" charset="0"/>
              </a:rPr>
              <a:t> in criticità finanziaria		                           capacità di riscossione</a:t>
            </a:r>
          </a:p>
          <a:p>
            <a:pPr marL="0" lvl="0" indent="0">
              <a:lnSpc>
                <a:spcPts val="2400"/>
              </a:lnSpc>
              <a:spcBef>
                <a:spcPts val="0"/>
              </a:spcBef>
              <a:buNone/>
            </a:pPr>
            <a:r>
              <a:rPr lang="it-IT" sz="1500" b="1" dirty="0">
                <a:solidFill>
                  <a:prstClr val="black"/>
                </a:solidFill>
                <a:latin typeface="Bookman Old Style" panose="02050604050505020204" pitchFamily="18" charset="0"/>
              </a:rPr>
              <a:t>     Riequilibrio più dissesto </a:t>
            </a:r>
          </a:p>
          <a:p>
            <a:pPr marL="0" lvl="0" indent="0">
              <a:lnSpc>
                <a:spcPts val="2400"/>
              </a:lnSpc>
              <a:spcBef>
                <a:spcPts val="0"/>
              </a:spcBef>
              <a:buNone/>
            </a:pPr>
            <a:r>
              <a:rPr lang="it-IT" sz="1500" b="1" dirty="0">
                <a:solidFill>
                  <a:prstClr val="black"/>
                </a:solidFill>
                <a:latin typeface="Bookman Old Style" panose="02050604050505020204" pitchFamily="18" charset="0"/>
              </a:rPr>
              <a:t>   </a:t>
            </a:r>
          </a:p>
          <a:p>
            <a:pPr marL="0" lvl="0" indent="0">
              <a:lnSpc>
                <a:spcPts val="2400"/>
              </a:lnSpc>
              <a:spcBef>
                <a:spcPts val="0"/>
              </a:spcBef>
              <a:buNone/>
            </a:pPr>
            <a:endParaRPr lang="it-IT" sz="2000" b="1" dirty="0">
              <a:solidFill>
                <a:prstClr val="black"/>
              </a:solidFill>
              <a:latin typeface="Bookman Old Style" panose="02050604050505020204" pitchFamily="18" charset="0"/>
            </a:endParaRPr>
          </a:p>
          <a:p>
            <a:pPr marL="0" indent="0">
              <a:buNone/>
            </a:pPr>
            <a:endParaRPr lang="it-IT" dirty="0"/>
          </a:p>
        </p:txBody>
      </p:sp>
      <p:sp>
        <p:nvSpPr>
          <p:cNvPr id="5" name="Segnaposto piè di pagina 4">
            <a:extLst>
              <a:ext uri="{FF2B5EF4-FFF2-40B4-BE49-F238E27FC236}">
                <a16:creationId xmlns:a16="http://schemas.microsoft.com/office/drawing/2014/main" id="{884E3319-71AE-40DD-ABFF-2DC3B68382F0}"/>
              </a:ext>
            </a:extLst>
          </p:cNvPr>
          <p:cNvSpPr>
            <a:spLocks noGrp="1"/>
          </p:cNvSpPr>
          <p:nvPr>
            <p:ph type="ftr" sz="quarter" idx="11"/>
          </p:nvPr>
        </p:nvSpPr>
        <p:spPr>
          <a:xfrm>
            <a:off x="1842052" y="6356350"/>
            <a:ext cx="8971722" cy="365125"/>
          </a:xfrm>
        </p:spPr>
        <p:txBody>
          <a:bodyPr/>
          <a:lstStyle/>
          <a:p>
            <a:r>
              <a:rPr lang="it-IT"/>
              <a:t>Dott. Paolo Longoni - ottobre 2022</a:t>
            </a:r>
            <a:endParaRPr lang="it-IT" dirty="0"/>
          </a:p>
        </p:txBody>
      </p:sp>
      <p:pic>
        <p:nvPicPr>
          <p:cNvPr id="6" name="Immagine 5">
            <a:extLst>
              <a:ext uri="{FF2B5EF4-FFF2-40B4-BE49-F238E27FC236}">
                <a16:creationId xmlns:a16="http://schemas.microsoft.com/office/drawing/2014/main" id="{1CF20125-3EB7-4854-A938-2B3E0EDAB3AD}"/>
              </a:ext>
            </a:extLst>
          </p:cNvPr>
          <p:cNvPicPr>
            <a:picLocks noChangeAspect="1"/>
          </p:cNvPicPr>
          <p:nvPr/>
        </p:nvPicPr>
        <p:blipFill>
          <a:blip r:embed="rId2"/>
          <a:stretch>
            <a:fillRect/>
          </a:stretch>
        </p:blipFill>
        <p:spPr>
          <a:xfrm>
            <a:off x="1156252" y="2538931"/>
            <a:ext cx="3650214" cy="3727726"/>
          </a:xfrm>
          <a:prstGeom prst="rect">
            <a:avLst/>
          </a:prstGeom>
        </p:spPr>
      </p:pic>
      <p:pic>
        <p:nvPicPr>
          <p:cNvPr id="7" name="Immagine 6">
            <a:extLst>
              <a:ext uri="{FF2B5EF4-FFF2-40B4-BE49-F238E27FC236}">
                <a16:creationId xmlns:a16="http://schemas.microsoft.com/office/drawing/2014/main" id="{F5E922C3-4705-4D6C-97CF-E29A2B780019}"/>
              </a:ext>
            </a:extLst>
          </p:cNvPr>
          <p:cNvPicPr>
            <a:picLocks noChangeAspect="1"/>
          </p:cNvPicPr>
          <p:nvPr/>
        </p:nvPicPr>
        <p:blipFill>
          <a:blip r:embed="rId3"/>
          <a:stretch>
            <a:fillRect/>
          </a:stretch>
        </p:blipFill>
        <p:spPr>
          <a:xfrm>
            <a:off x="6983896" y="2160104"/>
            <a:ext cx="4369904" cy="4061309"/>
          </a:xfrm>
          <a:prstGeom prst="rect">
            <a:avLst/>
          </a:prstGeom>
        </p:spPr>
      </p:pic>
      <p:sp>
        <p:nvSpPr>
          <p:cNvPr id="8" name="Segnaposto numero diapositiva 7">
            <a:extLst>
              <a:ext uri="{FF2B5EF4-FFF2-40B4-BE49-F238E27FC236}">
                <a16:creationId xmlns:a16="http://schemas.microsoft.com/office/drawing/2014/main" id="{F9C3C693-0333-D54F-A668-B14574F72113}"/>
              </a:ext>
            </a:extLst>
          </p:cNvPr>
          <p:cNvSpPr>
            <a:spLocks noGrp="1"/>
          </p:cNvSpPr>
          <p:nvPr>
            <p:ph type="sldNum" sz="quarter" idx="12"/>
          </p:nvPr>
        </p:nvSpPr>
        <p:spPr/>
        <p:txBody>
          <a:bodyPr/>
          <a:lstStyle/>
          <a:p>
            <a:fld id="{E194C5CC-14D7-4FCA-82BC-DC6279434BD9}" type="slidenum">
              <a:rPr lang="it-IT" smtClean="0"/>
              <a:t>59</a:t>
            </a:fld>
            <a:endParaRPr lang="it-IT"/>
          </a:p>
        </p:txBody>
      </p:sp>
    </p:spTree>
    <p:extLst>
      <p:ext uri="{BB962C8B-B14F-4D97-AF65-F5344CB8AC3E}">
        <p14:creationId xmlns:p14="http://schemas.microsoft.com/office/powerpoint/2010/main" val="940561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D818CB-4ECD-4EAB-9185-1EC75FC672CF}"/>
              </a:ext>
            </a:extLst>
          </p:cNvPr>
          <p:cNvSpPr>
            <a:spLocks noGrp="1"/>
          </p:cNvSpPr>
          <p:nvPr>
            <p:ph type="title"/>
          </p:nvPr>
        </p:nvSpPr>
        <p:spPr>
          <a:xfrm>
            <a:off x="838200" y="365125"/>
            <a:ext cx="10515600" cy="575779"/>
          </a:xfrm>
        </p:spPr>
        <p:txBody>
          <a:bodyPr/>
          <a:lstStyle/>
          <a:p>
            <a:r>
              <a:rPr lang="it-IT" sz="2200" b="1" i="1" dirty="0">
                <a:solidFill>
                  <a:srgbClr val="000099"/>
                </a:solidFill>
                <a:latin typeface="Bookman Old Style" panose="02050604050505020204" pitchFamily="18" charset="0"/>
              </a:rPr>
              <a:t>Le criticità finanziarie degli enti locali</a:t>
            </a:r>
            <a:endParaRPr lang="it-IT" dirty="0"/>
          </a:p>
        </p:txBody>
      </p:sp>
      <p:pic>
        <p:nvPicPr>
          <p:cNvPr id="6" name="Segnaposto contenuto 5">
            <a:extLst>
              <a:ext uri="{FF2B5EF4-FFF2-40B4-BE49-F238E27FC236}">
                <a16:creationId xmlns:a16="http://schemas.microsoft.com/office/drawing/2014/main" id="{F598FF92-9C36-4B5A-AB00-2C24661B21AA}"/>
              </a:ext>
            </a:extLst>
          </p:cNvPr>
          <p:cNvPicPr>
            <a:picLocks noGrp="1" noChangeAspect="1"/>
          </p:cNvPicPr>
          <p:nvPr>
            <p:ph idx="1"/>
          </p:nvPr>
        </p:nvPicPr>
        <p:blipFill>
          <a:blip r:embed="rId2"/>
          <a:stretch>
            <a:fillRect/>
          </a:stretch>
        </p:blipFill>
        <p:spPr>
          <a:xfrm>
            <a:off x="838200" y="1073426"/>
            <a:ext cx="10515600" cy="5103537"/>
          </a:xfrm>
          <a:prstGeom prst="rect">
            <a:avLst/>
          </a:prstGeom>
        </p:spPr>
      </p:pic>
      <p:sp>
        <p:nvSpPr>
          <p:cNvPr id="5" name="Segnaposto piè di pagina 4">
            <a:extLst>
              <a:ext uri="{FF2B5EF4-FFF2-40B4-BE49-F238E27FC236}">
                <a16:creationId xmlns:a16="http://schemas.microsoft.com/office/drawing/2014/main" id="{0FCA4827-CB70-4638-9658-84E50E9D7774}"/>
              </a:ext>
            </a:extLst>
          </p:cNvPr>
          <p:cNvSpPr>
            <a:spLocks noGrp="1"/>
          </p:cNvSpPr>
          <p:nvPr>
            <p:ph type="ftr" sz="quarter" idx="11"/>
          </p:nvPr>
        </p:nvSpPr>
        <p:spPr>
          <a:xfrm>
            <a:off x="2941983" y="6356350"/>
            <a:ext cx="6626087" cy="365125"/>
          </a:xfrm>
        </p:spPr>
        <p:txBody>
          <a:bodyPr/>
          <a:lstStyle/>
          <a:p>
            <a:r>
              <a:rPr lang="it-IT" dirty="0"/>
              <a:t>Dott. Paolo Longoni - ottobre 2022</a:t>
            </a:r>
          </a:p>
        </p:txBody>
      </p:sp>
      <p:sp>
        <p:nvSpPr>
          <p:cNvPr id="4" name="Segnaposto numero diapositiva 3">
            <a:extLst>
              <a:ext uri="{FF2B5EF4-FFF2-40B4-BE49-F238E27FC236}">
                <a16:creationId xmlns:a16="http://schemas.microsoft.com/office/drawing/2014/main" id="{16E685B6-3B3D-944A-8BA1-04BD511A17DE}"/>
              </a:ext>
            </a:extLst>
          </p:cNvPr>
          <p:cNvSpPr>
            <a:spLocks noGrp="1"/>
          </p:cNvSpPr>
          <p:nvPr>
            <p:ph type="sldNum" sz="quarter" idx="12"/>
          </p:nvPr>
        </p:nvSpPr>
        <p:spPr/>
        <p:txBody>
          <a:bodyPr/>
          <a:lstStyle/>
          <a:p>
            <a:fld id="{E194C5CC-14D7-4FCA-82BC-DC6279434BD9}" type="slidenum">
              <a:rPr lang="it-IT" smtClean="0"/>
              <a:t>6</a:t>
            </a:fld>
            <a:endParaRPr lang="it-IT"/>
          </a:p>
        </p:txBody>
      </p:sp>
    </p:spTree>
    <p:extLst>
      <p:ext uri="{BB962C8B-B14F-4D97-AF65-F5344CB8AC3E}">
        <p14:creationId xmlns:p14="http://schemas.microsoft.com/office/powerpoint/2010/main" val="32583762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175128-2729-477A-842A-7A9B56E11D7F}"/>
              </a:ext>
            </a:extLst>
          </p:cNvPr>
          <p:cNvSpPr>
            <a:spLocks noGrp="1"/>
          </p:cNvSpPr>
          <p:nvPr>
            <p:ph type="title"/>
          </p:nvPr>
        </p:nvSpPr>
        <p:spPr>
          <a:xfrm>
            <a:off x="838200" y="136525"/>
            <a:ext cx="10515600" cy="751371"/>
          </a:xfrm>
        </p:spPr>
        <p:txBody>
          <a:bodyPr>
            <a:noAutofit/>
          </a:bodyPr>
          <a:lstStyle/>
          <a:p>
            <a:r>
              <a:rPr lang="it-IT" sz="1600" dirty="0">
                <a:solidFill>
                  <a:srgbClr val="000099"/>
                </a:solidFill>
                <a:latin typeface="Bookman Old Style" panose="02050604050505020204" pitchFamily="18" charset="0"/>
              </a:rPr>
              <a:t>Andamento indicatore Capacità riscossione, per fasce di popolazione, nelle tre regioni che presentano più bassa capacità di riscossione – confronto regioni centro nord (fonte Ministero Interno)</a:t>
            </a:r>
          </a:p>
        </p:txBody>
      </p:sp>
      <p:sp>
        <p:nvSpPr>
          <p:cNvPr id="3" name="Segnaposto contenuto 2">
            <a:extLst>
              <a:ext uri="{FF2B5EF4-FFF2-40B4-BE49-F238E27FC236}">
                <a16:creationId xmlns:a16="http://schemas.microsoft.com/office/drawing/2014/main" id="{0AB075A6-140F-4C4B-A228-B30DCE46B80C}"/>
              </a:ext>
            </a:extLst>
          </p:cNvPr>
          <p:cNvSpPr>
            <a:spLocks noGrp="1"/>
          </p:cNvSpPr>
          <p:nvPr>
            <p:ph idx="1"/>
          </p:nvPr>
        </p:nvSpPr>
        <p:spPr>
          <a:xfrm>
            <a:off x="838200" y="887896"/>
            <a:ext cx="10515600" cy="5289067"/>
          </a:xfrm>
        </p:spPr>
        <p:txBody>
          <a:bodyPr>
            <a:normAutofit/>
          </a:bodyPr>
          <a:lstStyle/>
          <a:p>
            <a:pPr marL="0" indent="0" algn="just">
              <a:buNone/>
            </a:pPr>
            <a:r>
              <a:rPr lang="it-IT" sz="1800" dirty="0">
                <a:latin typeface="Bookman Old Style" panose="02050604050505020204" pitchFamily="18" charset="0"/>
              </a:rPr>
              <a:t>La capacità di riscossione, inoltre, mostra, analogamente alla rigidità strutturale, andamenti differenti a seconda della grandezza dimensionale dell’ente.</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 </a:t>
            </a:r>
          </a:p>
        </p:txBody>
      </p:sp>
      <p:sp>
        <p:nvSpPr>
          <p:cNvPr id="5" name="Segnaposto piè di pagina 4">
            <a:extLst>
              <a:ext uri="{FF2B5EF4-FFF2-40B4-BE49-F238E27FC236}">
                <a16:creationId xmlns:a16="http://schemas.microsoft.com/office/drawing/2014/main" id="{FA6AC530-9B15-40BD-A740-31A3CA53BF84}"/>
              </a:ext>
            </a:extLst>
          </p:cNvPr>
          <p:cNvSpPr>
            <a:spLocks noGrp="1"/>
          </p:cNvSpPr>
          <p:nvPr>
            <p:ph type="ftr" sz="quarter" idx="11"/>
          </p:nvPr>
        </p:nvSpPr>
        <p:spPr>
          <a:xfrm>
            <a:off x="2729948" y="6356350"/>
            <a:ext cx="7354956" cy="365125"/>
          </a:xfrm>
        </p:spPr>
        <p:txBody>
          <a:bodyPr/>
          <a:lstStyle/>
          <a:p>
            <a:r>
              <a:rPr lang="it-IT"/>
              <a:t>Dott. Paolo Longoni - ottobre 2022</a:t>
            </a:r>
            <a:endParaRPr lang="it-IT" dirty="0"/>
          </a:p>
        </p:txBody>
      </p:sp>
      <p:pic>
        <p:nvPicPr>
          <p:cNvPr id="6" name="Immagine 5">
            <a:extLst>
              <a:ext uri="{FF2B5EF4-FFF2-40B4-BE49-F238E27FC236}">
                <a16:creationId xmlns:a16="http://schemas.microsoft.com/office/drawing/2014/main" id="{F3E25E35-D0AA-48B4-8704-852BBEB76F30}"/>
              </a:ext>
            </a:extLst>
          </p:cNvPr>
          <p:cNvPicPr>
            <a:picLocks noChangeAspect="1"/>
          </p:cNvPicPr>
          <p:nvPr/>
        </p:nvPicPr>
        <p:blipFill>
          <a:blip r:embed="rId2"/>
          <a:stretch>
            <a:fillRect/>
          </a:stretch>
        </p:blipFill>
        <p:spPr>
          <a:xfrm>
            <a:off x="838200" y="1537252"/>
            <a:ext cx="10515599" cy="2176173"/>
          </a:xfrm>
          <a:prstGeom prst="rect">
            <a:avLst/>
          </a:prstGeom>
        </p:spPr>
      </p:pic>
      <p:pic>
        <p:nvPicPr>
          <p:cNvPr id="7" name="Immagine 6">
            <a:extLst>
              <a:ext uri="{FF2B5EF4-FFF2-40B4-BE49-F238E27FC236}">
                <a16:creationId xmlns:a16="http://schemas.microsoft.com/office/drawing/2014/main" id="{67FE3088-1299-4332-9210-C46DD79B3AA9}"/>
              </a:ext>
            </a:extLst>
          </p:cNvPr>
          <p:cNvPicPr>
            <a:picLocks noChangeAspect="1"/>
          </p:cNvPicPr>
          <p:nvPr/>
        </p:nvPicPr>
        <p:blipFill>
          <a:blip r:embed="rId3"/>
          <a:stretch>
            <a:fillRect/>
          </a:stretch>
        </p:blipFill>
        <p:spPr>
          <a:xfrm>
            <a:off x="838200" y="3892812"/>
            <a:ext cx="10515599" cy="2373845"/>
          </a:xfrm>
          <a:prstGeom prst="rect">
            <a:avLst/>
          </a:prstGeom>
        </p:spPr>
      </p:pic>
      <p:sp>
        <p:nvSpPr>
          <p:cNvPr id="8" name="Segnaposto numero diapositiva 7">
            <a:extLst>
              <a:ext uri="{FF2B5EF4-FFF2-40B4-BE49-F238E27FC236}">
                <a16:creationId xmlns:a16="http://schemas.microsoft.com/office/drawing/2014/main" id="{EFC6F8F1-883C-6349-B2A9-324D2CE3D641}"/>
              </a:ext>
            </a:extLst>
          </p:cNvPr>
          <p:cNvSpPr>
            <a:spLocks noGrp="1"/>
          </p:cNvSpPr>
          <p:nvPr>
            <p:ph type="sldNum" sz="quarter" idx="12"/>
          </p:nvPr>
        </p:nvSpPr>
        <p:spPr/>
        <p:txBody>
          <a:bodyPr/>
          <a:lstStyle/>
          <a:p>
            <a:fld id="{E194C5CC-14D7-4FCA-82BC-DC6279434BD9}" type="slidenum">
              <a:rPr lang="it-IT" smtClean="0"/>
              <a:t>60</a:t>
            </a:fld>
            <a:endParaRPr lang="it-IT"/>
          </a:p>
        </p:txBody>
      </p:sp>
    </p:spTree>
    <p:extLst>
      <p:ext uri="{BB962C8B-B14F-4D97-AF65-F5344CB8AC3E}">
        <p14:creationId xmlns:p14="http://schemas.microsoft.com/office/powerpoint/2010/main" val="11291398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B161EAF-D8A0-4CB1-B8FD-B009AAF81995}"/>
              </a:ext>
            </a:extLst>
          </p:cNvPr>
          <p:cNvSpPr>
            <a:spLocks noGrp="1"/>
          </p:cNvSpPr>
          <p:nvPr>
            <p:ph idx="1"/>
          </p:nvPr>
        </p:nvSpPr>
        <p:spPr/>
        <p:txBody>
          <a:bodyPr/>
          <a:lstStyle/>
          <a:p>
            <a:pPr marL="0" indent="0">
              <a:buNone/>
            </a:pPr>
            <a:endParaRPr lang="it-IT" dirty="0"/>
          </a:p>
          <a:p>
            <a:pPr marL="0" indent="0">
              <a:buNone/>
            </a:pPr>
            <a:endParaRPr lang="it-IT" dirty="0"/>
          </a:p>
          <a:p>
            <a:pPr marL="0" indent="0">
              <a:buNone/>
            </a:pPr>
            <a:endParaRPr lang="it-IT" dirty="0"/>
          </a:p>
          <a:p>
            <a:pPr marL="0" indent="0" algn="ctr">
              <a:buNone/>
            </a:pPr>
            <a:r>
              <a:rPr lang="it-IT" dirty="0">
                <a:solidFill>
                  <a:srgbClr val="000099"/>
                </a:solidFill>
                <a:latin typeface="Bookman Old Style" panose="02050604050505020204" pitchFamily="18" charset="0"/>
              </a:rPr>
              <a:t>LA CAPACITA’ DI PAGAMENTO</a:t>
            </a:r>
          </a:p>
        </p:txBody>
      </p:sp>
      <p:sp>
        <p:nvSpPr>
          <p:cNvPr id="5" name="Segnaposto piè di pagina 4">
            <a:extLst>
              <a:ext uri="{FF2B5EF4-FFF2-40B4-BE49-F238E27FC236}">
                <a16:creationId xmlns:a16="http://schemas.microsoft.com/office/drawing/2014/main" id="{7A1D7F30-6D98-4C06-9F9C-C6B7FD09B21E}"/>
              </a:ext>
            </a:extLst>
          </p:cNvPr>
          <p:cNvSpPr>
            <a:spLocks noGrp="1"/>
          </p:cNvSpPr>
          <p:nvPr>
            <p:ph type="ftr" sz="quarter" idx="11"/>
          </p:nvPr>
        </p:nvSpPr>
        <p:spPr>
          <a:xfrm>
            <a:off x="2411895" y="6356350"/>
            <a:ext cx="7871791"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3EF64679-9A43-F74E-AA0E-19731E6A0336}"/>
              </a:ext>
            </a:extLst>
          </p:cNvPr>
          <p:cNvSpPr>
            <a:spLocks noGrp="1"/>
          </p:cNvSpPr>
          <p:nvPr>
            <p:ph type="sldNum" sz="quarter" idx="12"/>
          </p:nvPr>
        </p:nvSpPr>
        <p:spPr/>
        <p:txBody>
          <a:bodyPr/>
          <a:lstStyle/>
          <a:p>
            <a:fld id="{E194C5CC-14D7-4FCA-82BC-DC6279434BD9}" type="slidenum">
              <a:rPr lang="it-IT" smtClean="0"/>
              <a:t>61</a:t>
            </a:fld>
            <a:endParaRPr lang="it-IT"/>
          </a:p>
        </p:txBody>
      </p:sp>
    </p:spTree>
    <p:extLst>
      <p:ext uri="{BB962C8B-B14F-4D97-AF65-F5344CB8AC3E}">
        <p14:creationId xmlns:p14="http://schemas.microsoft.com/office/powerpoint/2010/main" val="9864968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B9EEBD-3351-4CBE-B08B-483B913F7447}"/>
              </a:ext>
            </a:extLst>
          </p:cNvPr>
          <p:cNvSpPr>
            <a:spLocks noGrp="1"/>
          </p:cNvSpPr>
          <p:nvPr>
            <p:ph type="title"/>
          </p:nvPr>
        </p:nvSpPr>
        <p:spPr>
          <a:xfrm>
            <a:off x="838200" y="365126"/>
            <a:ext cx="10515600" cy="628788"/>
          </a:xfrm>
        </p:spPr>
        <p:txBody>
          <a:bodyPr/>
          <a:lstStyle/>
          <a:p>
            <a:r>
              <a:rPr lang="it-IT" sz="2200" b="1" i="1" dirty="0">
                <a:solidFill>
                  <a:srgbClr val="000099"/>
                </a:solidFill>
                <a:latin typeface="Bookman Old Style" panose="02050604050505020204" pitchFamily="18" charset="0"/>
              </a:rPr>
              <a:t>La capacità di pagamento</a:t>
            </a:r>
            <a:endParaRPr lang="it-IT" dirty="0"/>
          </a:p>
        </p:txBody>
      </p:sp>
      <p:sp>
        <p:nvSpPr>
          <p:cNvPr id="3" name="Segnaposto contenuto 2">
            <a:extLst>
              <a:ext uri="{FF2B5EF4-FFF2-40B4-BE49-F238E27FC236}">
                <a16:creationId xmlns:a16="http://schemas.microsoft.com/office/drawing/2014/main" id="{95A34EE9-E7D2-46B5-922B-0F8CE6E41CEC}"/>
              </a:ext>
            </a:extLst>
          </p:cNvPr>
          <p:cNvSpPr>
            <a:spLocks noGrp="1"/>
          </p:cNvSpPr>
          <p:nvPr>
            <p:ph idx="1"/>
          </p:nvPr>
        </p:nvSpPr>
        <p:spPr>
          <a:xfrm>
            <a:off x="838200" y="1152939"/>
            <a:ext cx="10515600" cy="5024024"/>
          </a:xfrm>
        </p:spPr>
        <p:txBody>
          <a:bodyPr>
            <a:normAutofit/>
          </a:bodyPr>
          <a:lstStyle/>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In presenza di criticità finanziarie, la capacità di pagare regolarmente i debiti viene compromessa. L’incapacità di riscuotere i propri crediti finisce inevitabilmente per riflettersi sulla capacità di smaltire/pagare i debiti, sia in conto residui che in conto competenza.</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L’indicatore che misura la capacità di pagamento - dato da: </a:t>
            </a:r>
            <a:r>
              <a:rPr lang="it-IT" sz="1500" b="1" dirty="0">
                <a:solidFill>
                  <a:srgbClr val="000099"/>
                </a:solidFill>
                <a:latin typeface="Bookman Old Style" panose="02050604050505020204" pitchFamily="18" charset="0"/>
              </a:rPr>
              <a:t>pagamenti/(impegni </a:t>
            </a:r>
            <a:r>
              <a:rPr lang="it-IT" sz="1500" b="1" dirty="0" err="1">
                <a:solidFill>
                  <a:srgbClr val="000099"/>
                </a:solidFill>
                <a:latin typeface="Bookman Old Style" panose="02050604050505020204" pitchFamily="18" charset="0"/>
              </a:rPr>
              <a:t>competenza+residui</a:t>
            </a:r>
            <a:r>
              <a:rPr lang="it-IT" sz="1500" b="1" dirty="0">
                <a:solidFill>
                  <a:srgbClr val="000099"/>
                </a:solidFill>
                <a:latin typeface="Bookman Old Style" panose="02050604050505020204" pitchFamily="18" charset="0"/>
              </a:rPr>
              <a:t> iniziali) </a:t>
            </a:r>
            <a:r>
              <a:rPr lang="it-IT" sz="1800" dirty="0">
                <a:latin typeface="Bookman Old Style" panose="02050604050505020204" pitchFamily="18" charset="0"/>
              </a:rPr>
              <a:t>– è, ovviamente, basso in presenza di una bassa capacità di riscossione. Anche in questo caso, le regioni del Mezzogiorno registrano dati critici, confermando che esiste una «questione meridionale» sull’argomento in esame (grafico successivo).</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 </a:t>
            </a:r>
          </a:p>
        </p:txBody>
      </p:sp>
      <p:sp>
        <p:nvSpPr>
          <p:cNvPr id="5" name="Segnaposto piè di pagina 4">
            <a:extLst>
              <a:ext uri="{FF2B5EF4-FFF2-40B4-BE49-F238E27FC236}">
                <a16:creationId xmlns:a16="http://schemas.microsoft.com/office/drawing/2014/main" id="{E00410F7-FBA9-4E7E-8C07-C38CF3E82C3B}"/>
              </a:ext>
            </a:extLst>
          </p:cNvPr>
          <p:cNvSpPr>
            <a:spLocks noGrp="1"/>
          </p:cNvSpPr>
          <p:nvPr>
            <p:ph type="ftr" sz="quarter" idx="11"/>
          </p:nvPr>
        </p:nvSpPr>
        <p:spPr>
          <a:xfrm>
            <a:off x="2372139" y="6356350"/>
            <a:ext cx="8216348"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16D4FBB9-1040-4349-B708-D2305D861B22}"/>
              </a:ext>
            </a:extLst>
          </p:cNvPr>
          <p:cNvSpPr>
            <a:spLocks noGrp="1"/>
          </p:cNvSpPr>
          <p:nvPr>
            <p:ph type="sldNum" sz="quarter" idx="12"/>
          </p:nvPr>
        </p:nvSpPr>
        <p:spPr/>
        <p:txBody>
          <a:bodyPr/>
          <a:lstStyle/>
          <a:p>
            <a:fld id="{E194C5CC-14D7-4FCA-82BC-DC6279434BD9}" type="slidenum">
              <a:rPr lang="it-IT" smtClean="0"/>
              <a:t>62</a:t>
            </a:fld>
            <a:endParaRPr lang="it-IT"/>
          </a:p>
        </p:txBody>
      </p:sp>
    </p:spTree>
    <p:extLst>
      <p:ext uri="{BB962C8B-B14F-4D97-AF65-F5344CB8AC3E}">
        <p14:creationId xmlns:p14="http://schemas.microsoft.com/office/powerpoint/2010/main" val="25625588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687EDA-1D45-4AC9-B93B-E0071DF43034}"/>
              </a:ext>
            </a:extLst>
          </p:cNvPr>
          <p:cNvSpPr>
            <a:spLocks noGrp="1"/>
          </p:cNvSpPr>
          <p:nvPr>
            <p:ph type="title"/>
          </p:nvPr>
        </p:nvSpPr>
        <p:spPr>
          <a:xfrm>
            <a:off x="838200" y="365126"/>
            <a:ext cx="10515600" cy="920336"/>
          </a:xfrm>
        </p:spPr>
        <p:txBody>
          <a:bodyPr>
            <a:normAutofit/>
          </a:bodyPr>
          <a:lstStyle/>
          <a:p>
            <a:r>
              <a:rPr lang="it-IT" sz="1500" dirty="0">
                <a:solidFill>
                  <a:srgbClr val="000099"/>
                </a:solidFill>
                <a:latin typeface="Bookman Old Style" panose="02050604050505020204" pitchFamily="18" charset="0"/>
              </a:rPr>
              <a:t>Confronto tra andamento geografico fenomeni dissesto e </a:t>
            </a:r>
            <a:r>
              <a:rPr lang="it-IT" sz="1500" dirty="0" err="1">
                <a:solidFill>
                  <a:srgbClr val="000099"/>
                </a:solidFill>
                <a:latin typeface="Bookman Old Style" panose="02050604050505020204" pitchFamily="18" charset="0"/>
              </a:rPr>
              <a:t>pre</a:t>
            </a:r>
            <a:r>
              <a:rPr lang="it-IT" sz="1500" dirty="0">
                <a:solidFill>
                  <a:srgbClr val="000099"/>
                </a:solidFill>
                <a:latin typeface="Bookman Old Style" panose="02050604050505020204" pitchFamily="18" charset="0"/>
              </a:rPr>
              <a:t> dissesto e andamento geografico indicatore Capacità di pagamento (Fonte Ministero Interno) – dati 2018</a:t>
            </a:r>
          </a:p>
        </p:txBody>
      </p:sp>
      <p:pic>
        <p:nvPicPr>
          <p:cNvPr id="6" name="Segnaposto contenuto 5">
            <a:extLst>
              <a:ext uri="{FF2B5EF4-FFF2-40B4-BE49-F238E27FC236}">
                <a16:creationId xmlns:a16="http://schemas.microsoft.com/office/drawing/2014/main" id="{14E670DB-9580-447C-9C05-28A1065CFBA2}"/>
              </a:ext>
            </a:extLst>
          </p:cNvPr>
          <p:cNvPicPr>
            <a:picLocks noGrp="1" noChangeAspect="1"/>
          </p:cNvPicPr>
          <p:nvPr>
            <p:ph idx="1"/>
          </p:nvPr>
        </p:nvPicPr>
        <p:blipFill>
          <a:blip r:embed="rId2"/>
          <a:stretch>
            <a:fillRect/>
          </a:stretch>
        </p:blipFill>
        <p:spPr>
          <a:xfrm>
            <a:off x="838200" y="1335502"/>
            <a:ext cx="3690314" cy="4614724"/>
          </a:xfrm>
          <a:prstGeom prst="rect">
            <a:avLst/>
          </a:prstGeom>
        </p:spPr>
      </p:pic>
      <p:sp>
        <p:nvSpPr>
          <p:cNvPr id="5" name="Segnaposto piè di pagina 4">
            <a:extLst>
              <a:ext uri="{FF2B5EF4-FFF2-40B4-BE49-F238E27FC236}">
                <a16:creationId xmlns:a16="http://schemas.microsoft.com/office/drawing/2014/main" id="{8B366077-1204-42F1-9A20-59EBE8E2EEEB}"/>
              </a:ext>
            </a:extLst>
          </p:cNvPr>
          <p:cNvSpPr>
            <a:spLocks noGrp="1"/>
          </p:cNvSpPr>
          <p:nvPr>
            <p:ph type="ftr" sz="quarter" idx="11"/>
          </p:nvPr>
        </p:nvSpPr>
        <p:spPr>
          <a:xfrm>
            <a:off x="2729947" y="6356350"/>
            <a:ext cx="6652591" cy="365125"/>
          </a:xfrm>
        </p:spPr>
        <p:txBody>
          <a:bodyPr/>
          <a:lstStyle/>
          <a:p>
            <a:r>
              <a:rPr lang="it-IT"/>
              <a:t>Dott. Paolo Longoni - ottobre 2022</a:t>
            </a:r>
          </a:p>
        </p:txBody>
      </p:sp>
      <p:pic>
        <p:nvPicPr>
          <p:cNvPr id="7" name="Immagine 6">
            <a:extLst>
              <a:ext uri="{FF2B5EF4-FFF2-40B4-BE49-F238E27FC236}">
                <a16:creationId xmlns:a16="http://schemas.microsoft.com/office/drawing/2014/main" id="{ADC1FF63-6360-483C-86F0-A67E82F07671}"/>
              </a:ext>
            </a:extLst>
          </p:cNvPr>
          <p:cNvPicPr>
            <a:picLocks noChangeAspect="1"/>
          </p:cNvPicPr>
          <p:nvPr/>
        </p:nvPicPr>
        <p:blipFill>
          <a:blip r:embed="rId3"/>
          <a:stretch>
            <a:fillRect/>
          </a:stretch>
        </p:blipFill>
        <p:spPr>
          <a:xfrm>
            <a:off x="7663488" y="1335502"/>
            <a:ext cx="3690314" cy="4970808"/>
          </a:xfrm>
          <a:prstGeom prst="rect">
            <a:avLst/>
          </a:prstGeom>
        </p:spPr>
      </p:pic>
      <p:sp>
        <p:nvSpPr>
          <p:cNvPr id="4" name="Segnaposto numero diapositiva 3">
            <a:extLst>
              <a:ext uri="{FF2B5EF4-FFF2-40B4-BE49-F238E27FC236}">
                <a16:creationId xmlns:a16="http://schemas.microsoft.com/office/drawing/2014/main" id="{9156A38B-B956-364A-8F70-1965CC1403BF}"/>
              </a:ext>
            </a:extLst>
          </p:cNvPr>
          <p:cNvSpPr>
            <a:spLocks noGrp="1"/>
          </p:cNvSpPr>
          <p:nvPr>
            <p:ph type="sldNum" sz="quarter" idx="12"/>
          </p:nvPr>
        </p:nvSpPr>
        <p:spPr/>
        <p:txBody>
          <a:bodyPr/>
          <a:lstStyle/>
          <a:p>
            <a:fld id="{E194C5CC-14D7-4FCA-82BC-DC6279434BD9}" type="slidenum">
              <a:rPr lang="it-IT" smtClean="0"/>
              <a:t>63</a:t>
            </a:fld>
            <a:endParaRPr lang="it-IT"/>
          </a:p>
        </p:txBody>
      </p:sp>
    </p:spTree>
    <p:extLst>
      <p:ext uri="{BB962C8B-B14F-4D97-AF65-F5344CB8AC3E}">
        <p14:creationId xmlns:p14="http://schemas.microsoft.com/office/powerpoint/2010/main" val="17962193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B161EAF-D8A0-4CB1-B8FD-B009AAF81995}"/>
              </a:ext>
            </a:extLst>
          </p:cNvPr>
          <p:cNvSpPr>
            <a:spLocks noGrp="1"/>
          </p:cNvSpPr>
          <p:nvPr>
            <p:ph idx="1"/>
          </p:nvPr>
        </p:nvSpPr>
        <p:spPr/>
        <p:txBody>
          <a:bodyPr/>
          <a:lstStyle/>
          <a:p>
            <a:pPr marL="0" indent="0">
              <a:buNone/>
            </a:pPr>
            <a:endParaRPr lang="it-IT" dirty="0"/>
          </a:p>
          <a:p>
            <a:pPr marL="0" indent="0">
              <a:buNone/>
            </a:pPr>
            <a:endParaRPr lang="it-IT" dirty="0"/>
          </a:p>
          <a:p>
            <a:pPr marL="0" indent="0">
              <a:buNone/>
            </a:pPr>
            <a:endParaRPr lang="it-IT" dirty="0"/>
          </a:p>
          <a:p>
            <a:pPr marL="0" indent="0" algn="ctr">
              <a:buNone/>
            </a:pPr>
            <a:r>
              <a:rPr lang="it-IT" dirty="0">
                <a:solidFill>
                  <a:srgbClr val="000099"/>
                </a:solidFill>
                <a:latin typeface="Bookman Old Style" panose="02050604050505020204" pitchFamily="18" charset="0"/>
              </a:rPr>
              <a:t>RIFLESSIONI</a:t>
            </a:r>
          </a:p>
        </p:txBody>
      </p:sp>
      <p:sp>
        <p:nvSpPr>
          <p:cNvPr id="5" name="Segnaposto piè di pagina 4">
            <a:extLst>
              <a:ext uri="{FF2B5EF4-FFF2-40B4-BE49-F238E27FC236}">
                <a16:creationId xmlns:a16="http://schemas.microsoft.com/office/drawing/2014/main" id="{7A1D7F30-6D98-4C06-9F9C-C6B7FD09B21E}"/>
              </a:ext>
            </a:extLst>
          </p:cNvPr>
          <p:cNvSpPr>
            <a:spLocks noGrp="1"/>
          </p:cNvSpPr>
          <p:nvPr>
            <p:ph type="ftr" sz="quarter" idx="11"/>
          </p:nvPr>
        </p:nvSpPr>
        <p:spPr>
          <a:xfrm>
            <a:off x="2199861" y="6356350"/>
            <a:ext cx="7924800"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17494657-3931-064E-885B-9FF0E601CADA}"/>
              </a:ext>
            </a:extLst>
          </p:cNvPr>
          <p:cNvSpPr>
            <a:spLocks noGrp="1"/>
          </p:cNvSpPr>
          <p:nvPr>
            <p:ph type="sldNum" sz="quarter" idx="12"/>
          </p:nvPr>
        </p:nvSpPr>
        <p:spPr/>
        <p:txBody>
          <a:bodyPr/>
          <a:lstStyle/>
          <a:p>
            <a:fld id="{E194C5CC-14D7-4FCA-82BC-DC6279434BD9}" type="slidenum">
              <a:rPr lang="it-IT" smtClean="0"/>
              <a:t>64</a:t>
            </a:fld>
            <a:endParaRPr lang="it-IT"/>
          </a:p>
        </p:txBody>
      </p:sp>
    </p:spTree>
    <p:extLst>
      <p:ext uri="{BB962C8B-B14F-4D97-AF65-F5344CB8AC3E}">
        <p14:creationId xmlns:p14="http://schemas.microsoft.com/office/powerpoint/2010/main" val="36817631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B3BEE08-28BC-47BE-92FD-6BBE0A0A1C00}"/>
              </a:ext>
            </a:extLst>
          </p:cNvPr>
          <p:cNvSpPr>
            <a:spLocks noGrp="1"/>
          </p:cNvSpPr>
          <p:nvPr>
            <p:ph idx="1"/>
          </p:nvPr>
        </p:nvSpPr>
        <p:spPr/>
        <p:txBody>
          <a:bodyPr>
            <a:normAutofit/>
          </a:bodyPr>
          <a:lstStyle/>
          <a:p>
            <a:pPr marL="0" indent="0">
              <a:buNone/>
            </a:pPr>
            <a:r>
              <a:rPr lang="it-IT" sz="1800" dirty="0">
                <a:latin typeface="Bookman Old Style" panose="02050604050505020204" pitchFamily="18" charset="0"/>
              </a:rPr>
              <a:t>Sono diversi gli spunti di riflessione in relazione a quanto sin qui evidenziato.</a:t>
            </a:r>
          </a:p>
          <a:p>
            <a:pPr marL="0" indent="0" algn="just">
              <a:buNone/>
            </a:pPr>
            <a:r>
              <a:rPr lang="it-IT" sz="1800" i="1" dirty="0">
                <a:solidFill>
                  <a:srgbClr val="C00000"/>
                </a:solidFill>
                <a:latin typeface="Bookman Old Style" panose="02050604050505020204" pitchFamily="18" charset="0"/>
              </a:rPr>
              <a:t>Gli enti che si trovano in deficit strutturale, presentano diverse e concomitanti criticità tra quelle in appresso indicate: </a:t>
            </a:r>
            <a:endParaRPr lang="it-IT" sz="1800" dirty="0">
              <a:latin typeface="Bookman Old Style" panose="02050604050505020204" pitchFamily="18" charset="0"/>
            </a:endParaRPr>
          </a:p>
          <a:p>
            <a:pPr>
              <a:buFontTx/>
              <a:buChar char="-"/>
            </a:pPr>
            <a:r>
              <a:rPr lang="it-IT" sz="1800" dirty="0">
                <a:latin typeface="Bookman Old Style" panose="02050604050505020204" pitchFamily="18" charset="0"/>
              </a:rPr>
              <a:t>Bassa capacità di riscossione delle entrate proprie;</a:t>
            </a:r>
          </a:p>
          <a:p>
            <a:pPr>
              <a:buFontTx/>
              <a:buChar char="-"/>
            </a:pPr>
            <a:r>
              <a:rPr lang="it-IT" sz="1800" dirty="0">
                <a:latin typeface="Bookman Old Style" panose="02050604050505020204" pitchFamily="18" charset="0"/>
              </a:rPr>
              <a:t>Bassa capacità di pagamento dei debiti, sia in conto residui che in conto competenza;</a:t>
            </a:r>
          </a:p>
          <a:p>
            <a:pPr>
              <a:buFontTx/>
              <a:buChar char="-"/>
            </a:pPr>
            <a:r>
              <a:rPr lang="it-IT" sz="1800" dirty="0">
                <a:latin typeface="Bookman Old Style" panose="02050604050505020204" pitchFamily="18" charset="0"/>
              </a:rPr>
              <a:t>Ricorso sistematico e continuativo all’anticipazione di tesoreria;</a:t>
            </a:r>
          </a:p>
          <a:p>
            <a:pPr>
              <a:buFontTx/>
              <a:buChar char="-"/>
            </a:pPr>
            <a:r>
              <a:rPr lang="it-IT" sz="1800" dirty="0">
                <a:latin typeface="Bookman Old Style" panose="02050604050505020204" pitchFamily="18" charset="0"/>
              </a:rPr>
              <a:t>Entrate vincolate da ricostituire;</a:t>
            </a:r>
          </a:p>
          <a:p>
            <a:pPr>
              <a:buFontTx/>
              <a:buChar char="-"/>
            </a:pPr>
            <a:r>
              <a:rPr lang="it-IT" sz="1800" dirty="0">
                <a:latin typeface="Bookman Old Style" panose="02050604050505020204" pitchFamily="18" charset="0"/>
              </a:rPr>
              <a:t>Esistenza di debiti fuori bilancio da riconoscere;</a:t>
            </a:r>
          </a:p>
          <a:p>
            <a:pPr>
              <a:buFontTx/>
              <a:buChar char="-"/>
            </a:pPr>
            <a:r>
              <a:rPr lang="it-IT" sz="1800" dirty="0">
                <a:latin typeface="Bookman Old Style" panose="02050604050505020204" pitchFamily="18" charset="0"/>
              </a:rPr>
              <a:t>Esistenza di contenziosi non adeguatamente coperta da un congruo fondo contenziosi;</a:t>
            </a:r>
          </a:p>
          <a:p>
            <a:pPr>
              <a:buFontTx/>
              <a:buChar char="-"/>
            </a:pPr>
            <a:r>
              <a:rPr lang="it-IT" sz="1800" dirty="0">
                <a:latin typeface="Bookman Old Style" panose="02050604050505020204" pitchFamily="18" charset="0"/>
              </a:rPr>
              <a:t>Rigidità del bilancio e difficoltà a trovare economie di spesa;</a:t>
            </a:r>
          </a:p>
          <a:p>
            <a:pPr>
              <a:buFontTx/>
              <a:buChar char="-"/>
            </a:pPr>
            <a:r>
              <a:rPr lang="it-IT" sz="1800" dirty="0">
                <a:latin typeface="Bookman Old Style" panose="02050604050505020204" pitchFamily="18" charset="0"/>
              </a:rPr>
              <a:t> inadeguatezza dei controlli interni;</a:t>
            </a:r>
          </a:p>
        </p:txBody>
      </p:sp>
      <p:sp>
        <p:nvSpPr>
          <p:cNvPr id="5" name="Segnaposto piè di pagina 4">
            <a:extLst>
              <a:ext uri="{FF2B5EF4-FFF2-40B4-BE49-F238E27FC236}">
                <a16:creationId xmlns:a16="http://schemas.microsoft.com/office/drawing/2014/main" id="{87E4582C-8FF7-4306-B17B-E852A94191B6}"/>
              </a:ext>
            </a:extLst>
          </p:cNvPr>
          <p:cNvSpPr>
            <a:spLocks noGrp="1"/>
          </p:cNvSpPr>
          <p:nvPr>
            <p:ph type="ftr" sz="quarter" idx="11"/>
          </p:nvPr>
        </p:nvSpPr>
        <p:spPr>
          <a:xfrm>
            <a:off x="2875722" y="6356350"/>
            <a:ext cx="7050156"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A16F18A1-FB87-644C-8A1F-3078387C27F7}"/>
              </a:ext>
            </a:extLst>
          </p:cNvPr>
          <p:cNvSpPr>
            <a:spLocks noGrp="1"/>
          </p:cNvSpPr>
          <p:nvPr>
            <p:ph type="sldNum" sz="quarter" idx="12"/>
          </p:nvPr>
        </p:nvSpPr>
        <p:spPr/>
        <p:txBody>
          <a:bodyPr/>
          <a:lstStyle/>
          <a:p>
            <a:fld id="{E194C5CC-14D7-4FCA-82BC-DC6279434BD9}" type="slidenum">
              <a:rPr lang="it-IT" smtClean="0"/>
              <a:t>65</a:t>
            </a:fld>
            <a:endParaRPr lang="it-IT"/>
          </a:p>
        </p:txBody>
      </p:sp>
    </p:spTree>
    <p:extLst>
      <p:ext uri="{BB962C8B-B14F-4D97-AF65-F5344CB8AC3E}">
        <p14:creationId xmlns:p14="http://schemas.microsoft.com/office/powerpoint/2010/main" val="9794473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B3BEE08-28BC-47BE-92FD-6BBE0A0A1C00}"/>
              </a:ext>
            </a:extLst>
          </p:cNvPr>
          <p:cNvSpPr>
            <a:spLocks noGrp="1"/>
          </p:cNvSpPr>
          <p:nvPr>
            <p:ph idx="1"/>
          </p:nvPr>
        </p:nvSpPr>
        <p:spPr>
          <a:xfrm>
            <a:off x="838200" y="1086678"/>
            <a:ext cx="10515600" cy="5090285"/>
          </a:xfrm>
        </p:spPr>
        <p:txBody>
          <a:bodyPr>
            <a:normAutofit/>
          </a:bodyPr>
          <a:lstStyle/>
          <a:p>
            <a:pPr>
              <a:buFontTx/>
              <a:buChar char="-"/>
            </a:pPr>
            <a:r>
              <a:rPr lang="it-IT" sz="1800" dirty="0">
                <a:latin typeface="Bookman Old Style" panose="02050604050505020204" pitchFamily="18" charset="0"/>
              </a:rPr>
              <a:t>Violazione di uno o più parametri di </a:t>
            </a:r>
            <a:r>
              <a:rPr lang="it-IT" sz="1800" dirty="0" err="1">
                <a:latin typeface="Bookman Old Style" panose="02050604050505020204" pitchFamily="18" charset="0"/>
              </a:rPr>
              <a:t>deficitarietà</a:t>
            </a:r>
            <a:r>
              <a:rPr lang="it-IT" sz="1800" dirty="0">
                <a:latin typeface="Bookman Old Style" panose="02050604050505020204" pitchFamily="18" charset="0"/>
              </a:rPr>
              <a:t> strutturale;</a:t>
            </a:r>
          </a:p>
          <a:p>
            <a:pPr>
              <a:buFontTx/>
              <a:buChar char="-"/>
            </a:pPr>
            <a:r>
              <a:rPr lang="it-IT" sz="1800" dirty="0">
                <a:latin typeface="Bookman Old Style" panose="02050604050505020204" pitchFamily="18" charset="0"/>
              </a:rPr>
              <a:t>Poca attenzione agli indicatori premonitori della crisi finanziaria dell’ente;</a:t>
            </a:r>
          </a:p>
          <a:p>
            <a:pPr>
              <a:buFontTx/>
              <a:buChar char="-"/>
            </a:pPr>
            <a:r>
              <a:rPr lang="it-IT" sz="1800" dirty="0">
                <a:latin typeface="Bookman Old Style" panose="02050604050505020204" pitchFamily="18" charset="0"/>
              </a:rPr>
              <a:t>Scarsa attenzione alle criticità di cassa anche in presenza di un equilibrio finanziario nella gestione di competenza;</a:t>
            </a:r>
          </a:p>
          <a:p>
            <a:pPr>
              <a:buFontTx/>
              <a:buChar char="-"/>
            </a:pPr>
            <a:r>
              <a:rPr lang="it-IT" sz="1800" dirty="0">
                <a:latin typeface="Bookman Old Style" panose="02050604050505020204" pitchFamily="18" charset="0"/>
              </a:rPr>
              <a:t>Elevata incidenza dei residui attivi (crediti) sulla gestione finanziaria;</a:t>
            </a:r>
          </a:p>
          <a:p>
            <a:pPr>
              <a:buFontTx/>
              <a:buChar char="-"/>
            </a:pPr>
            <a:r>
              <a:rPr lang="it-IT" sz="1800" dirty="0">
                <a:latin typeface="Bookman Old Style" panose="02050604050505020204" pitchFamily="18" charset="0"/>
              </a:rPr>
              <a:t>Incapacità a smaltire i residui passivi (debiti);</a:t>
            </a:r>
          </a:p>
          <a:p>
            <a:pPr>
              <a:buFontTx/>
              <a:buChar char="-"/>
            </a:pPr>
            <a:r>
              <a:rPr lang="it-IT" sz="1800" dirty="0">
                <a:latin typeface="Bookman Old Style" panose="02050604050505020204" pitchFamily="18" charset="0"/>
              </a:rPr>
              <a:t>Disordine contabile;</a:t>
            </a:r>
          </a:p>
          <a:p>
            <a:pPr>
              <a:buFontTx/>
              <a:buChar char="-"/>
            </a:pPr>
            <a:r>
              <a:rPr lang="it-IT" sz="1800" dirty="0">
                <a:latin typeface="Bookman Old Style" panose="02050604050505020204" pitchFamily="18" charset="0"/>
              </a:rPr>
              <a:t>Inadeguata organizzazione amministrativa.</a:t>
            </a:r>
          </a:p>
          <a:p>
            <a:pPr>
              <a:buFontTx/>
              <a:buChar char="-"/>
            </a:pPr>
            <a:r>
              <a:rPr lang="it-IT" sz="1800" dirty="0">
                <a:latin typeface="Bookman Old Style" panose="02050604050505020204" pitchFamily="18" charset="0"/>
              </a:rPr>
              <a:t>Interventi dilatori, con tecnicismi contabili, che servono solo ad aggravare lo stato finanziario dell’ente;</a:t>
            </a:r>
          </a:p>
          <a:p>
            <a:pPr>
              <a:buFontTx/>
              <a:buChar char="-"/>
            </a:pPr>
            <a:r>
              <a:rPr lang="it-IT" sz="1800" dirty="0">
                <a:latin typeface="Bookman Old Style" panose="02050604050505020204" pitchFamily="18" charset="0"/>
              </a:rPr>
              <a:t>Presenza di azioni esecutive;</a:t>
            </a:r>
          </a:p>
          <a:p>
            <a:pPr>
              <a:buFontTx/>
              <a:buChar char="-"/>
            </a:pPr>
            <a:r>
              <a:rPr lang="it-IT" sz="1800" dirty="0">
                <a:latin typeface="Bookman Old Style" panose="02050604050505020204" pitchFamily="18" charset="0"/>
              </a:rPr>
              <a:t>Disavanzo inespresso;</a:t>
            </a:r>
          </a:p>
          <a:p>
            <a:pPr>
              <a:buFontTx/>
              <a:buChar char="-"/>
            </a:pPr>
            <a:endParaRPr lang="it-IT" sz="1800" dirty="0">
              <a:latin typeface="Bookman Old Style" panose="02050604050505020204" pitchFamily="18" charset="0"/>
            </a:endParaRPr>
          </a:p>
          <a:p>
            <a:pPr marL="0" indent="0">
              <a:buNone/>
            </a:pPr>
            <a:endParaRPr lang="it-IT" sz="1800" dirty="0">
              <a:latin typeface="Bookman Old Style" panose="02050604050505020204" pitchFamily="18" charset="0"/>
            </a:endParaRPr>
          </a:p>
          <a:p>
            <a:pPr>
              <a:buFontTx/>
              <a:buChar char="-"/>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87E4582C-8FF7-4306-B17B-E852A94191B6}"/>
              </a:ext>
            </a:extLst>
          </p:cNvPr>
          <p:cNvSpPr>
            <a:spLocks noGrp="1"/>
          </p:cNvSpPr>
          <p:nvPr>
            <p:ph type="ftr" sz="quarter" idx="11"/>
          </p:nvPr>
        </p:nvSpPr>
        <p:spPr>
          <a:xfrm>
            <a:off x="2279373" y="6356350"/>
            <a:ext cx="7527235" cy="365125"/>
          </a:xfrm>
        </p:spPr>
        <p:txBody>
          <a:bodyPr/>
          <a:lstStyle/>
          <a:p>
            <a:r>
              <a:rPr lang="it-IT"/>
              <a:t>Dott. Paolo Longoni - ottobre 2022</a:t>
            </a:r>
          </a:p>
        </p:txBody>
      </p:sp>
      <p:sp>
        <p:nvSpPr>
          <p:cNvPr id="6" name="Segnaposto numero diapositiva 5">
            <a:extLst>
              <a:ext uri="{FF2B5EF4-FFF2-40B4-BE49-F238E27FC236}">
                <a16:creationId xmlns:a16="http://schemas.microsoft.com/office/drawing/2014/main" id="{D6053D37-2001-924C-B0F2-F44094EF84ED}"/>
              </a:ext>
            </a:extLst>
          </p:cNvPr>
          <p:cNvSpPr>
            <a:spLocks noGrp="1"/>
          </p:cNvSpPr>
          <p:nvPr>
            <p:ph type="sldNum" sz="quarter" idx="12"/>
          </p:nvPr>
        </p:nvSpPr>
        <p:spPr/>
        <p:txBody>
          <a:bodyPr/>
          <a:lstStyle/>
          <a:p>
            <a:fld id="{E194C5CC-14D7-4FCA-82BC-DC6279434BD9}" type="slidenum">
              <a:rPr lang="it-IT" smtClean="0"/>
              <a:t>66</a:t>
            </a:fld>
            <a:endParaRPr lang="it-IT"/>
          </a:p>
        </p:txBody>
      </p:sp>
    </p:spTree>
    <p:extLst>
      <p:ext uri="{BB962C8B-B14F-4D97-AF65-F5344CB8AC3E}">
        <p14:creationId xmlns:p14="http://schemas.microsoft.com/office/powerpoint/2010/main" val="22397778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59B1AD6-BC30-4EF8-9994-55884D6C97ED}"/>
              </a:ext>
            </a:extLst>
          </p:cNvPr>
          <p:cNvSpPr>
            <a:spLocks noGrp="1"/>
          </p:cNvSpPr>
          <p:nvPr>
            <p:ph idx="1"/>
          </p:nvPr>
        </p:nvSpPr>
        <p:spPr>
          <a:xfrm>
            <a:off x="838200" y="1086678"/>
            <a:ext cx="10515600" cy="5090285"/>
          </a:xfrm>
        </p:spPr>
        <p:txBody>
          <a:bodyPr>
            <a:normAutofit/>
          </a:bodyPr>
          <a:lstStyle/>
          <a:p>
            <a:pPr marL="0" indent="0" algn="just">
              <a:buNone/>
            </a:pPr>
            <a:r>
              <a:rPr lang="it-IT" sz="1800" dirty="0">
                <a:latin typeface="Bookman Old Style" panose="02050604050505020204" pitchFamily="18" charset="0"/>
              </a:rPr>
              <a:t>Tali criticità sono il riflesso di una </a:t>
            </a:r>
            <a:r>
              <a:rPr lang="it-IT" sz="1800" i="1" dirty="0">
                <a:latin typeface="Bookman Old Style" panose="02050604050505020204" pitchFamily="18" charset="0"/>
              </a:rPr>
              <a:t>mala </a:t>
            </a:r>
            <a:r>
              <a:rPr lang="it-IT" sz="1800" i="1" dirty="0" err="1">
                <a:latin typeface="Bookman Old Style" panose="02050604050505020204" pitchFamily="18" charset="0"/>
              </a:rPr>
              <a:t>gestio</a:t>
            </a:r>
            <a:r>
              <a:rPr lang="it-IT" sz="1800" i="1" dirty="0">
                <a:latin typeface="Bookman Old Style" panose="02050604050505020204" pitchFamily="18" charset="0"/>
              </a:rPr>
              <a:t>; </a:t>
            </a:r>
            <a:r>
              <a:rPr lang="it-IT" sz="1800" dirty="0">
                <a:latin typeface="Bookman Old Style" panose="02050604050505020204" pitchFamily="18" charset="0"/>
              </a:rPr>
              <a:t>il frutto di una non sana gestione direzionale e di una visione «miope» degli amministratori rivolta ad un orizzonte di breve periodo. Tali cause, in grado di condurre verso una condizione di grave squilibrio finanziario, sono rilevabili dall'analisi delle relazioni degli Organi di Revisione e dalle istruttorie della Corte dei conti; attraverso l’utilizzo dei parametri e degli indicatori finanziarie e gestionali.</a:t>
            </a:r>
          </a:p>
          <a:p>
            <a:pPr marL="0" indent="0" algn="just">
              <a:buNone/>
            </a:pPr>
            <a:r>
              <a:rPr lang="it-IT" sz="1800" dirty="0">
                <a:latin typeface="Bookman Old Style" panose="02050604050505020204" pitchFamily="18" charset="0"/>
              </a:rPr>
              <a:t>È necessario però intercettare le cause </a:t>
            </a:r>
            <a:r>
              <a:rPr lang="it-IT" sz="1800" b="1" dirty="0">
                <a:latin typeface="Bookman Old Style" panose="02050604050505020204" pitchFamily="18" charset="0"/>
              </a:rPr>
              <a:t>«primarie» </a:t>
            </a:r>
            <a:r>
              <a:rPr lang="it-IT" sz="1800" dirty="0">
                <a:latin typeface="Bookman Old Style" panose="02050604050505020204" pitchFamily="18" charset="0"/>
              </a:rPr>
              <a:t>ossia i fatti inerenti la gestione che hanno generato ripercussioni negative sui risultati contabili al fine di rimuoverle. </a:t>
            </a:r>
          </a:p>
          <a:p>
            <a:pPr marL="0" indent="0" algn="just">
              <a:buNone/>
            </a:pPr>
            <a:r>
              <a:rPr lang="it-IT" sz="1800" b="1" dirty="0">
                <a:latin typeface="Bookman Old Style" panose="02050604050505020204" pitchFamily="18" charset="0"/>
              </a:rPr>
              <a:t>Da questa ricostruzione ne deriva che la condizione di dissesto è determinata da diversi fattori  </a:t>
            </a:r>
            <a:r>
              <a:rPr lang="it-IT" sz="1800" dirty="0">
                <a:latin typeface="Bookman Old Style" panose="02050604050505020204" pitchFamily="18" charset="0"/>
              </a:rPr>
              <a:t>che minano l'equilibrio dell'ente, fattori che si intrecciano l’uno con l'altro, dando vita ad una situazione non sanabile con le ordinarie misure correttive. </a:t>
            </a:r>
          </a:p>
          <a:p>
            <a:pPr marL="0" indent="0" algn="ctr">
              <a:buNone/>
            </a:pPr>
            <a:r>
              <a:rPr lang="it-IT" sz="1800" b="1" dirty="0">
                <a:solidFill>
                  <a:srgbClr val="FF0000"/>
                </a:solidFill>
                <a:latin typeface="Bookman Old Style" panose="02050604050505020204" pitchFamily="18" charset="0"/>
              </a:rPr>
              <a:t>In assenza di misure correttive, prima o poi si giunge davanti ad un bivio:</a:t>
            </a:r>
            <a:r>
              <a:rPr lang="it-IT" sz="1800" dirty="0">
                <a:solidFill>
                  <a:srgbClr val="FF0000"/>
                </a:solidFill>
                <a:latin typeface="Bookman Old Style" panose="02050604050505020204" pitchFamily="18" charset="0"/>
              </a:rPr>
              <a:t> quale strada prendere per risanare l’ente.   </a:t>
            </a:r>
          </a:p>
          <a:p>
            <a:pPr marL="0" indent="0" algn="just">
              <a:buNone/>
            </a:pPr>
            <a:r>
              <a:rPr lang="it-IT" sz="1800" dirty="0">
                <a:latin typeface="Bookman Old Style" panose="02050604050505020204" pitchFamily="18" charset="0"/>
              </a:rPr>
              <a:t>il </a:t>
            </a:r>
            <a:r>
              <a:rPr lang="it-IT" sz="1800" b="1" dirty="0">
                <a:solidFill>
                  <a:srgbClr val="000099"/>
                </a:solidFill>
                <a:latin typeface="Bookman Old Style" panose="02050604050505020204" pitchFamily="18" charset="0"/>
              </a:rPr>
              <a:t>ricorso al piano di riequilibrio finanziario pluriennale </a:t>
            </a:r>
            <a:r>
              <a:rPr lang="it-IT" sz="1800" dirty="0">
                <a:solidFill>
                  <a:srgbClr val="000099"/>
                </a:solidFill>
                <a:latin typeface="Bookman Old Style" panose="02050604050505020204" pitchFamily="18" charset="0"/>
              </a:rPr>
              <a:t>(art. 243 bis e segg.) </a:t>
            </a:r>
            <a:r>
              <a:rPr lang="it-IT" sz="1800" dirty="0">
                <a:latin typeface="Bookman Old Style" panose="02050604050505020204" pitchFamily="18" charset="0"/>
              </a:rPr>
              <a:t>o la </a:t>
            </a:r>
            <a:r>
              <a:rPr lang="it-IT" sz="1800" b="1" dirty="0">
                <a:solidFill>
                  <a:srgbClr val="000099"/>
                </a:solidFill>
                <a:latin typeface="Bookman Old Style" panose="02050604050505020204" pitchFamily="18" charset="0"/>
              </a:rPr>
              <a:t>dichiarazione di dissesto </a:t>
            </a:r>
            <a:r>
              <a:rPr lang="it-IT" sz="1800" dirty="0">
                <a:latin typeface="Bookman Old Style" panose="02050604050505020204" pitchFamily="18" charset="0"/>
              </a:rPr>
              <a:t>(art. 244 e segg.)!!</a:t>
            </a:r>
          </a:p>
          <a:p>
            <a:pPr marL="0" indent="0" algn="just">
              <a:buNone/>
            </a:pPr>
            <a:r>
              <a:rPr lang="it-IT" sz="1800" b="1" dirty="0">
                <a:solidFill>
                  <a:srgbClr val="C00000"/>
                </a:solidFill>
                <a:latin typeface="Bookman Old Style" panose="02050604050505020204" pitchFamily="18" charset="0"/>
              </a:rPr>
              <a:t>Ma ricordate</a:t>
            </a:r>
            <a:r>
              <a:rPr lang="it-IT" sz="1800" dirty="0">
                <a:latin typeface="Bookman Old Style" panose="02050604050505020204" pitchFamily="18" charset="0"/>
              </a:rPr>
              <a:t>: </a:t>
            </a:r>
          </a:p>
          <a:p>
            <a:pPr marL="0" indent="0" algn="just">
              <a:buNone/>
            </a:pPr>
            <a:r>
              <a:rPr lang="it-IT" sz="1800" b="1" dirty="0">
                <a:solidFill>
                  <a:srgbClr val="C00000"/>
                </a:solidFill>
                <a:effectLst>
                  <a:outerShdw blurRad="38100" dist="38100" dir="2700000" algn="tl">
                    <a:srgbClr val="000000">
                      <a:alpha val="43137"/>
                    </a:srgbClr>
                  </a:outerShdw>
                </a:effectLst>
                <a:latin typeface="Bookman Old Style" panose="02050604050505020204" pitchFamily="18" charset="0"/>
              </a:rPr>
              <a:t>«La crisi di un Ente locale non è mai un fulmine a ciel sereno ….. esistono precisi segnali che preannunciano il DISASTRO ……..» </a:t>
            </a: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BC4243A4-5714-4FF9-B248-843C50A3D644}"/>
              </a:ext>
            </a:extLst>
          </p:cNvPr>
          <p:cNvSpPr>
            <a:spLocks noGrp="1"/>
          </p:cNvSpPr>
          <p:nvPr>
            <p:ph type="ftr" sz="quarter" idx="11"/>
          </p:nvPr>
        </p:nvSpPr>
        <p:spPr>
          <a:xfrm>
            <a:off x="2544417" y="6356350"/>
            <a:ext cx="8044070"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106F22E2-C61F-0942-BF28-75097EC4B34C}"/>
              </a:ext>
            </a:extLst>
          </p:cNvPr>
          <p:cNvSpPr>
            <a:spLocks noGrp="1"/>
          </p:cNvSpPr>
          <p:nvPr>
            <p:ph type="sldNum" sz="quarter" idx="12"/>
          </p:nvPr>
        </p:nvSpPr>
        <p:spPr/>
        <p:txBody>
          <a:bodyPr/>
          <a:lstStyle/>
          <a:p>
            <a:fld id="{E194C5CC-14D7-4FCA-82BC-DC6279434BD9}" type="slidenum">
              <a:rPr lang="it-IT" smtClean="0"/>
              <a:t>67</a:t>
            </a:fld>
            <a:endParaRPr lang="it-IT"/>
          </a:p>
        </p:txBody>
      </p:sp>
    </p:spTree>
    <p:extLst>
      <p:ext uri="{BB962C8B-B14F-4D97-AF65-F5344CB8AC3E}">
        <p14:creationId xmlns:p14="http://schemas.microsoft.com/office/powerpoint/2010/main" val="39629922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477078"/>
            <a:ext cx="10515600" cy="5699885"/>
          </a:xfrm>
        </p:spPr>
        <p:txBody>
          <a:bodyPr/>
          <a:lstStyle/>
          <a:p>
            <a:pPr marL="0" indent="0">
              <a:buNone/>
            </a:pPr>
            <a:endParaRPr lang="it-IT" dirty="0"/>
          </a:p>
          <a:p>
            <a:pPr marL="0" indent="0">
              <a:buNone/>
            </a:pPr>
            <a:endParaRPr lang="it-IT" dirty="0"/>
          </a:p>
          <a:p>
            <a:pPr marL="0" indent="0">
              <a:buNone/>
            </a:pPr>
            <a:endParaRPr lang="it-IT" dirty="0"/>
          </a:p>
          <a:p>
            <a:pPr marL="0" indent="0" algn="ctr">
              <a:buNone/>
            </a:pPr>
            <a:r>
              <a:rPr lang="it-IT" b="1" dirty="0">
                <a:solidFill>
                  <a:srgbClr val="000099"/>
                </a:solidFill>
                <a:latin typeface="Bookman Old Style" panose="02050604050505020204" pitchFamily="18" charset="0"/>
              </a:rPr>
              <a:t>LE MISURE DI RISANAMENTO DEGLI ENTI LOCALI</a:t>
            </a:r>
          </a:p>
          <a:p>
            <a:pPr marL="0" indent="0" algn="ctr">
              <a:buNone/>
            </a:pPr>
            <a:endParaRPr lang="it-IT" b="1" dirty="0">
              <a:solidFill>
                <a:srgbClr val="000099"/>
              </a:solidFill>
              <a:latin typeface="Bookman Old Style" panose="02050604050505020204" pitchFamily="18" charset="0"/>
            </a:endParaRPr>
          </a:p>
          <a:p>
            <a:pPr marL="0" indent="0" algn="ctr">
              <a:buNone/>
            </a:pPr>
            <a:r>
              <a:rPr lang="it-IT" sz="2200" b="1" i="1" dirty="0">
                <a:solidFill>
                  <a:srgbClr val="000099"/>
                </a:solidFill>
                <a:latin typeface="Bookman Old Style" panose="02050604050505020204" pitchFamily="18" charset="0"/>
              </a:rPr>
              <a:t>IL PIANO DI RIEQUILIBRIO FINANZIARIO PLURIENNALE</a:t>
            </a:r>
          </a:p>
          <a:p>
            <a:pPr marL="0" indent="0" algn="ctr">
              <a:buNone/>
            </a:pPr>
            <a:endParaRPr lang="it-IT" b="1" dirty="0">
              <a:solidFill>
                <a:srgbClr val="000099"/>
              </a:solidFill>
              <a:latin typeface="Bookman Old Style" panose="02050604050505020204" pitchFamily="18" charset="0"/>
            </a:endParaRPr>
          </a:p>
        </p:txBody>
      </p:sp>
      <p:sp>
        <p:nvSpPr>
          <p:cNvPr id="4" name="Segnaposto piè di pagina 3"/>
          <p:cNvSpPr>
            <a:spLocks noGrp="1"/>
          </p:cNvSpPr>
          <p:nvPr>
            <p:ph type="ftr" sz="quarter" idx="11"/>
          </p:nvPr>
        </p:nvSpPr>
        <p:spPr>
          <a:xfrm>
            <a:off x="2703443" y="6356350"/>
            <a:ext cx="740796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egnaposto numero diapositiva 4">
            <a:extLst>
              <a:ext uri="{FF2B5EF4-FFF2-40B4-BE49-F238E27FC236}">
                <a16:creationId xmlns:a16="http://schemas.microsoft.com/office/drawing/2014/main" id="{A1A850DC-3EE4-9D4C-A4D5-3C5DF9824594}"/>
              </a:ext>
            </a:extLst>
          </p:cNvPr>
          <p:cNvSpPr>
            <a:spLocks noGrp="1"/>
          </p:cNvSpPr>
          <p:nvPr>
            <p:ph type="sldNum" sz="quarter" idx="12"/>
          </p:nvPr>
        </p:nvSpPr>
        <p:spPr/>
        <p:txBody>
          <a:bodyPr/>
          <a:lstStyle/>
          <a:p>
            <a:fld id="{E194C5CC-14D7-4FCA-82BC-DC6279434BD9}" type="slidenum">
              <a:rPr lang="it-IT" smtClean="0"/>
              <a:t>68</a:t>
            </a:fld>
            <a:endParaRPr lang="it-IT"/>
          </a:p>
        </p:txBody>
      </p:sp>
    </p:spTree>
    <p:extLst>
      <p:ext uri="{BB962C8B-B14F-4D97-AF65-F5344CB8AC3E}">
        <p14:creationId xmlns:p14="http://schemas.microsoft.com/office/powerpoint/2010/main" val="23365534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54560F-0A4C-4998-AC13-489889CA8966}"/>
              </a:ext>
            </a:extLst>
          </p:cNvPr>
          <p:cNvSpPr>
            <a:spLocks noGrp="1"/>
          </p:cNvSpPr>
          <p:nvPr>
            <p:ph type="title"/>
          </p:nvPr>
        </p:nvSpPr>
        <p:spPr>
          <a:xfrm>
            <a:off x="838200" y="365126"/>
            <a:ext cx="10515600" cy="509518"/>
          </a:xfrm>
        </p:spPr>
        <p:txBody>
          <a:bodyPr>
            <a:normAutofit fontScale="90000"/>
          </a:bodyPr>
          <a:lstStyle/>
          <a:p>
            <a:r>
              <a:rPr lang="it-IT" sz="2200" b="1" i="1" dirty="0">
                <a:solidFill>
                  <a:srgbClr val="000099"/>
                </a:solidFill>
                <a:latin typeface="Bookman Old Style" panose="02050604050505020204" pitchFamily="18" charset="0"/>
              </a:rPr>
              <a:t>La procedura di riequilibrio finanziario pluriennale</a:t>
            </a:r>
            <a:br>
              <a:rPr lang="it-IT" sz="2200" b="1" i="1" dirty="0">
                <a:solidFill>
                  <a:srgbClr val="000099"/>
                </a:solidFill>
                <a:latin typeface="Bookman Old Style" panose="02050604050505020204" pitchFamily="18" charset="0"/>
              </a:rPr>
            </a:br>
            <a:endParaRPr lang="it-IT" sz="2200" b="1" i="1" dirty="0">
              <a:solidFill>
                <a:srgbClr val="000099"/>
              </a:solidFill>
              <a:latin typeface="Bookman Old Style" panose="02050604050505020204" pitchFamily="18" charset="0"/>
            </a:endParaRPr>
          </a:p>
        </p:txBody>
      </p:sp>
      <p:sp>
        <p:nvSpPr>
          <p:cNvPr id="3" name="Segnaposto contenuto 2">
            <a:extLst>
              <a:ext uri="{FF2B5EF4-FFF2-40B4-BE49-F238E27FC236}">
                <a16:creationId xmlns:a16="http://schemas.microsoft.com/office/drawing/2014/main" id="{8F60DBA5-9C55-472B-8F17-64CB1BA58017}"/>
              </a:ext>
            </a:extLst>
          </p:cNvPr>
          <p:cNvSpPr>
            <a:spLocks noGrp="1"/>
          </p:cNvSpPr>
          <p:nvPr>
            <p:ph idx="1"/>
          </p:nvPr>
        </p:nvSpPr>
        <p:spPr>
          <a:xfrm>
            <a:off x="838200" y="1060174"/>
            <a:ext cx="10515600" cy="5116789"/>
          </a:xfrm>
        </p:spPr>
        <p:txBody>
          <a:bodyPr>
            <a:normAutofit/>
          </a:bodyPr>
          <a:lstStyle/>
          <a:p>
            <a:pPr marL="0" indent="0" algn="just">
              <a:buNone/>
            </a:pPr>
            <a:r>
              <a:rPr lang="it-IT" sz="1800" dirty="0">
                <a:latin typeface="Bookman Old Style" panose="02050604050505020204" pitchFamily="18" charset="0"/>
              </a:rPr>
              <a:t>La </a:t>
            </a:r>
            <a:r>
              <a:rPr lang="it-IT" sz="1800" dirty="0">
                <a:solidFill>
                  <a:srgbClr val="FF0000"/>
                </a:solidFill>
                <a:latin typeface="Bookman Old Style" panose="02050604050505020204" pitchFamily="18" charset="0"/>
              </a:rPr>
              <a:t>procedura di riequilibrio finanziario pluriennale</a:t>
            </a:r>
            <a:r>
              <a:rPr lang="it-IT" sz="1800" dirty="0">
                <a:latin typeface="Bookman Old Style" panose="02050604050505020204" pitchFamily="18" charset="0"/>
              </a:rPr>
              <a:t> è uno strumento straordinario, previsto per gli enti locali in </a:t>
            </a:r>
            <a:r>
              <a:rPr lang="it-IT" sz="1800" i="1" u="sng" dirty="0">
                <a:latin typeface="Bookman Old Style" panose="02050604050505020204" pitchFamily="18" charset="0"/>
              </a:rPr>
              <a:t>condizione di grave squilibrio strutturale</a:t>
            </a:r>
            <a:r>
              <a:rPr lang="it-IT" sz="1800" dirty="0">
                <a:latin typeface="Bookman Old Style" panose="02050604050505020204" pitchFamily="18" charset="0"/>
              </a:rPr>
              <a:t>, volto a prevenire il dissesto ed a ripristinare gli equilibri finanziari.</a:t>
            </a:r>
          </a:p>
          <a:p>
            <a:pPr marL="0" indent="0" algn="just">
              <a:buNone/>
            </a:pPr>
            <a:r>
              <a:rPr lang="it-IT" sz="1800" dirty="0">
                <a:latin typeface="Bookman Old Style" panose="02050604050505020204" pitchFamily="18" charset="0"/>
              </a:rPr>
              <a:t>Le esigenze di risanamento, in genere, conseguono ad una situazione di </a:t>
            </a:r>
            <a:r>
              <a:rPr lang="it-IT" sz="1800" dirty="0">
                <a:solidFill>
                  <a:srgbClr val="000099"/>
                </a:solidFill>
                <a:latin typeface="Bookman Old Style" panose="02050604050505020204" pitchFamily="18" charset="0"/>
              </a:rPr>
              <a:t>illiquidità</a:t>
            </a:r>
            <a:r>
              <a:rPr lang="it-IT" sz="1800" dirty="0">
                <a:latin typeface="Bookman Old Style" panose="02050604050505020204" pitchFamily="18" charset="0"/>
              </a:rPr>
              <a:t> – in molti casi generata da una sovrastima dell’attivo con crediti di dubbia esazione e/o sforniti di idoneo titolo, nonché </a:t>
            </a:r>
            <a:r>
              <a:rPr lang="it-IT" sz="1800" dirty="0">
                <a:solidFill>
                  <a:srgbClr val="000099"/>
                </a:solidFill>
                <a:latin typeface="Bookman Old Style" panose="02050604050505020204" pitchFamily="18" charset="0"/>
              </a:rPr>
              <a:t>da un non accurato riaccertamento ordinario dei residui</a:t>
            </a:r>
            <a:r>
              <a:rPr lang="it-IT" sz="1800" dirty="0">
                <a:latin typeface="Bookman Old Style" panose="02050604050505020204" pitchFamily="18" charset="0"/>
              </a:rPr>
              <a:t> – che </a:t>
            </a:r>
            <a:r>
              <a:rPr lang="it-IT" sz="1800" u="sng" dirty="0">
                <a:latin typeface="Bookman Old Style" panose="02050604050505020204" pitchFamily="18" charset="0"/>
              </a:rPr>
              <a:t>impedisce il regolare adempimento delle obbligazioni con il ricorso ai mezzi ordinari</a:t>
            </a:r>
            <a:r>
              <a:rPr lang="it-IT" sz="1800" dirty="0">
                <a:latin typeface="Bookman Old Style" panose="02050604050505020204" pitchFamily="18" charset="0"/>
              </a:rPr>
              <a:t>.</a:t>
            </a:r>
          </a:p>
          <a:p>
            <a:pPr marL="0" indent="0" algn="just">
              <a:buNone/>
            </a:pPr>
            <a:r>
              <a:rPr lang="it-IT" sz="1800" dirty="0">
                <a:latin typeface="Bookman Old Style" panose="02050604050505020204" pitchFamily="18" charset="0"/>
              </a:rPr>
              <a:t>La procedura tende a favorire l’emersione di </a:t>
            </a:r>
            <a:r>
              <a:rPr lang="it-IT" sz="1800" b="1" i="1" dirty="0">
                <a:latin typeface="Bookman Old Style" panose="02050604050505020204" pitchFamily="18" charset="0"/>
              </a:rPr>
              <a:t>disavanzi occulti</a:t>
            </a:r>
            <a:r>
              <a:rPr lang="it-IT" sz="1800" dirty="0">
                <a:latin typeface="Bookman Old Style" panose="02050604050505020204" pitchFamily="18" charset="0"/>
              </a:rPr>
              <a:t>, offrendo agli amministratori un utile strumento di </a:t>
            </a:r>
            <a:r>
              <a:rPr lang="it-IT" sz="1800" i="1" dirty="0">
                <a:solidFill>
                  <a:srgbClr val="000099"/>
                </a:solidFill>
                <a:latin typeface="Bookman Old Style" panose="02050604050505020204" pitchFamily="18" charset="0"/>
              </a:rPr>
              <a:t>auto-risanamento</a:t>
            </a:r>
            <a:r>
              <a:rPr lang="it-IT" sz="1800" dirty="0">
                <a:latin typeface="Bookman Old Style" panose="02050604050505020204" pitchFamily="18" charset="0"/>
              </a:rPr>
              <a:t> volto a scongiurare la più grave situazione di </a:t>
            </a:r>
            <a:r>
              <a:rPr lang="it-IT" sz="1800" b="1" dirty="0">
                <a:latin typeface="Bookman Old Style" panose="02050604050505020204" pitchFamily="18" charset="0"/>
              </a:rPr>
              <a:t>dissesto finanziario.</a:t>
            </a:r>
          </a:p>
          <a:p>
            <a:pPr marL="0" indent="0" algn="just">
              <a:buNone/>
            </a:pPr>
            <a:r>
              <a:rPr lang="it-IT" sz="1800" u="sng" dirty="0">
                <a:solidFill>
                  <a:srgbClr val="000099"/>
                </a:solidFill>
                <a:latin typeface="Bookman Old Style" panose="02050604050505020204" pitchFamily="18" charset="0"/>
              </a:rPr>
              <a:t>La gestione della crisi resta affidata agli organi ordinari dell’ente </a:t>
            </a:r>
            <a:r>
              <a:rPr lang="it-IT" sz="1800" dirty="0">
                <a:latin typeface="Bookman Old Style" panose="02050604050505020204" pitchFamily="18" charset="0"/>
              </a:rPr>
              <a:t>e nel contempo le iniziative di riequilibrio vengono sottoposte alla costante vigilanza delle Sezioni regionali di controllo della Corte dei conti ai fini della verifica della piena sostenibilità economico-finanziaria delle misure indicate dal piano allo scopo di garantire l’effettivo raggiungimento del risanamento dell’ente.</a:t>
            </a:r>
          </a:p>
          <a:p>
            <a:pPr marL="0" indent="0" algn="just">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ED18298D-D611-4CE4-B17A-9994D5CFBD08}"/>
              </a:ext>
            </a:extLst>
          </p:cNvPr>
          <p:cNvSpPr>
            <a:spLocks noGrp="1"/>
          </p:cNvSpPr>
          <p:nvPr>
            <p:ph type="ftr" sz="quarter" idx="11"/>
          </p:nvPr>
        </p:nvSpPr>
        <p:spPr>
          <a:xfrm>
            <a:off x="2637183" y="6356350"/>
            <a:ext cx="821634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8A9BB80A-9DB7-5E47-B405-6F35330D6FC8}"/>
              </a:ext>
            </a:extLst>
          </p:cNvPr>
          <p:cNvSpPr>
            <a:spLocks noGrp="1"/>
          </p:cNvSpPr>
          <p:nvPr>
            <p:ph type="sldNum" sz="quarter" idx="12"/>
          </p:nvPr>
        </p:nvSpPr>
        <p:spPr/>
        <p:txBody>
          <a:bodyPr/>
          <a:lstStyle/>
          <a:p>
            <a:fld id="{E194C5CC-14D7-4FCA-82BC-DC6279434BD9}" type="slidenum">
              <a:rPr lang="it-IT" smtClean="0"/>
              <a:t>69</a:t>
            </a:fld>
            <a:endParaRPr lang="it-IT"/>
          </a:p>
        </p:txBody>
      </p:sp>
    </p:spTree>
    <p:extLst>
      <p:ext uri="{BB962C8B-B14F-4D97-AF65-F5344CB8AC3E}">
        <p14:creationId xmlns:p14="http://schemas.microsoft.com/office/powerpoint/2010/main" val="1905298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5BCC68-8DC7-47D3-AAA4-49FC34B94CB9}"/>
              </a:ext>
            </a:extLst>
          </p:cNvPr>
          <p:cNvSpPr>
            <a:spLocks noGrp="1"/>
          </p:cNvSpPr>
          <p:nvPr>
            <p:ph type="title"/>
          </p:nvPr>
        </p:nvSpPr>
        <p:spPr>
          <a:xfrm>
            <a:off x="838200" y="365126"/>
            <a:ext cx="10515600" cy="456510"/>
          </a:xfrm>
        </p:spPr>
        <p:txBody>
          <a:bodyPr/>
          <a:lstStyle/>
          <a:p>
            <a:r>
              <a:rPr lang="it-IT" sz="2200" b="1" i="1" dirty="0">
                <a:solidFill>
                  <a:srgbClr val="000099"/>
                </a:solidFill>
                <a:latin typeface="Bookman Old Style" panose="02050604050505020204" pitchFamily="18" charset="0"/>
              </a:rPr>
              <a:t>Le criticità finanziarie degli enti locali</a:t>
            </a:r>
            <a:endParaRPr lang="it-IT" dirty="0"/>
          </a:p>
        </p:txBody>
      </p:sp>
      <p:sp>
        <p:nvSpPr>
          <p:cNvPr id="3" name="Segnaposto contenuto 2">
            <a:extLst>
              <a:ext uri="{FF2B5EF4-FFF2-40B4-BE49-F238E27FC236}">
                <a16:creationId xmlns:a16="http://schemas.microsoft.com/office/drawing/2014/main" id="{6B876741-8BEB-4F24-B208-77818D33A0E7}"/>
              </a:ext>
            </a:extLst>
          </p:cNvPr>
          <p:cNvSpPr>
            <a:spLocks noGrp="1"/>
          </p:cNvSpPr>
          <p:nvPr>
            <p:ph idx="1"/>
          </p:nvPr>
        </p:nvSpPr>
        <p:spPr>
          <a:xfrm>
            <a:off x="838200" y="821636"/>
            <a:ext cx="10515600" cy="5355327"/>
          </a:xfrm>
        </p:spPr>
        <p:txBody>
          <a:bodyPr>
            <a:normAutofit/>
          </a:bodyPr>
          <a:lstStyle/>
          <a:p>
            <a:pPr marL="0" indent="0" algn="just">
              <a:buNone/>
            </a:pPr>
            <a:r>
              <a:rPr lang="it-IT" sz="1800" dirty="0">
                <a:latin typeface="Bookman Old Style" panose="02050604050505020204" pitchFamily="18" charset="0"/>
              </a:rPr>
              <a:t>Le condizioni strutturalmente deficitarie consistono, in sostanza, in condizioni di </a:t>
            </a:r>
            <a:r>
              <a:rPr lang="it-IT" sz="1800" b="1" dirty="0">
                <a:latin typeface="Bookman Old Style" panose="02050604050505020204" pitchFamily="18" charset="0"/>
              </a:rPr>
              <a:t>grave squilibrio finanziario</a:t>
            </a:r>
            <a:r>
              <a:rPr lang="it-IT" sz="1800" dirty="0">
                <a:latin typeface="Bookman Old Style" panose="02050604050505020204" pitchFamily="18" charset="0"/>
              </a:rPr>
              <a:t> deducibili oggettivamente dalla rilevazione di una serie di grandezze, i </a:t>
            </a:r>
            <a:r>
              <a:rPr lang="it-IT" sz="1800" dirty="0">
                <a:solidFill>
                  <a:srgbClr val="FF0000"/>
                </a:solidFill>
                <a:latin typeface="Bookman Old Style" panose="02050604050505020204" pitchFamily="18" charset="0"/>
              </a:rPr>
              <a:t>parametri obiettivi. </a:t>
            </a:r>
            <a:r>
              <a:rPr lang="it-IT" sz="1800" dirty="0">
                <a:latin typeface="Bookman Old Style" panose="02050604050505020204" pitchFamily="18" charset="0"/>
              </a:rPr>
              <a:t>Quando almeno la metà di tali parametri presentano valori deficitari scatta una </a:t>
            </a:r>
            <a:r>
              <a:rPr lang="it-IT" sz="1800" b="1" dirty="0">
                <a:latin typeface="Bookman Old Style" panose="02050604050505020204" pitchFamily="18" charset="0"/>
              </a:rPr>
              <a:t>condizione di preallarme</a:t>
            </a:r>
            <a:r>
              <a:rPr lang="it-IT" sz="1800" dirty="0">
                <a:latin typeface="Bookman Old Style" panose="02050604050505020204" pitchFamily="18" charset="0"/>
              </a:rPr>
              <a:t>, per cui l’ente viene sottoposto ad una serie di controlli volti a prevenire il verificarsi di una situazione di insolvenza definitiva, caratterizzata da un disavanzo non fronteggiabile con le ordinarie risorse (</a:t>
            </a:r>
            <a:r>
              <a:rPr lang="it-IT" sz="1800" b="1" i="1" dirty="0">
                <a:latin typeface="Bookman Old Style" panose="02050604050505020204" pitchFamily="18" charset="0"/>
              </a:rPr>
              <a:t>deficit strutturale</a:t>
            </a:r>
            <a:r>
              <a:rPr lang="it-IT" sz="1800" dirty="0">
                <a:latin typeface="Bookman Old Style" panose="02050604050505020204" pitchFamily="18" charset="0"/>
              </a:rPr>
              <a:t>). </a:t>
            </a:r>
            <a:endParaRPr lang="it-IT" sz="1800" i="1" dirty="0">
              <a:solidFill>
                <a:srgbClr val="000099"/>
              </a:solidFill>
              <a:latin typeface="Bookman Old Style" panose="02050604050505020204" pitchFamily="18" charset="0"/>
            </a:endParaRPr>
          </a:p>
          <a:p>
            <a:pPr marL="0" indent="0" algn="just">
              <a:buNone/>
            </a:pPr>
            <a:endParaRPr lang="it-IT" sz="1800" i="1" dirty="0">
              <a:solidFill>
                <a:srgbClr val="000099"/>
              </a:solidFill>
              <a:latin typeface="Bookman Old Style" panose="02050604050505020204" pitchFamily="18" charset="0"/>
            </a:endParaRPr>
          </a:p>
          <a:p>
            <a:pPr marL="0" indent="0" algn="just">
              <a:buNone/>
            </a:pPr>
            <a:r>
              <a:rPr lang="it-IT" sz="1800" dirty="0">
                <a:latin typeface="Bookman Old Style" panose="02050604050505020204" pitchFamily="18" charset="0"/>
              </a:rPr>
              <a:t>Occorre anche precisare che la rilevazione degli indici di rispetto dei suddetti parametri, a mezzo della apposita tabella, deve essere </a:t>
            </a:r>
            <a:r>
              <a:rPr lang="it-IT" sz="1800" b="1" dirty="0">
                <a:latin typeface="Bookman Old Style" panose="02050604050505020204" pitchFamily="18" charset="0"/>
              </a:rPr>
              <a:t>allegata</a:t>
            </a:r>
            <a:r>
              <a:rPr lang="it-IT" sz="1800" dirty="0">
                <a:latin typeface="Bookman Old Style" panose="02050604050505020204" pitchFamily="18" charset="0"/>
              </a:rPr>
              <a:t> non soltanto al </a:t>
            </a:r>
            <a:r>
              <a:rPr lang="it-IT" sz="1800" b="1" dirty="0">
                <a:latin typeface="Bookman Old Style" panose="02050604050505020204" pitchFamily="18" charset="0"/>
              </a:rPr>
              <a:t>rendiconto di gestione</a:t>
            </a:r>
            <a:r>
              <a:rPr lang="it-IT" sz="1800" dirty="0">
                <a:latin typeface="Bookman Old Style" panose="02050604050505020204" pitchFamily="18" charset="0"/>
              </a:rPr>
              <a:t>, come prescrive l’art. 242, ma anche al </a:t>
            </a:r>
            <a:r>
              <a:rPr lang="it-IT" sz="1800" b="1" u="sng" dirty="0">
                <a:latin typeface="Bookman Old Style" panose="02050604050505020204" pitchFamily="18" charset="0"/>
              </a:rPr>
              <a:t>bilancio di previsione</a:t>
            </a:r>
            <a:r>
              <a:rPr lang="it-IT" sz="1800" dirty="0">
                <a:latin typeface="Bookman Old Style" panose="02050604050505020204" pitchFamily="18" charset="0"/>
              </a:rPr>
              <a:t>, di cui costituisce un allegato (art. 172, </a:t>
            </a:r>
            <a:r>
              <a:rPr lang="it-IT" sz="1800" dirty="0" err="1">
                <a:latin typeface="Bookman Old Style" panose="02050604050505020204" pitchFamily="18" charset="0"/>
              </a:rPr>
              <a:t>lett</a:t>
            </a:r>
            <a:r>
              <a:rPr lang="it-IT" sz="1800" dirty="0">
                <a:latin typeface="Bookman Old Style" panose="02050604050505020204" pitchFamily="18" charset="0"/>
              </a:rPr>
              <a:t> e del T.U.E.L.).</a:t>
            </a:r>
          </a:p>
          <a:p>
            <a:pPr marL="0" indent="0" algn="just">
              <a:buNone/>
            </a:pPr>
            <a:endParaRPr lang="it-IT" sz="1800" dirty="0">
              <a:latin typeface="Bookman Old Style" panose="02050604050505020204" pitchFamily="18" charset="0"/>
            </a:endParaRPr>
          </a:p>
          <a:p>
            <a:pPr marL="0" indent="0" algn="just">
              <a:buNone/>
            </a:pPr>
            <a:r>
              <a:rPr lang="it-IT" sz="1800" u="sng" dirty="0">
                <a:latin typeface="Bookman Old Style" panose="02050604050505020204" pitchFamily="18" charset="0"/>
              </a:rPr>
              <a:t>La tabella consente agli amministratori, in particolare all’organo deliberante in sede di approvazione del bilancio e del rendiconto, di conoscere, in modo sintetico e significativo, lo stato di salute finanziario dell’ente locale</a:t>
            </a:r>
            <a:r>
              <a:rPr lang="it-IT" sz="1800" dirty="0">
                <a:latin typeface="Bookman Old Style" panose="02050604050505020204" pitchFamily="18" charset="0"/>
              </a:rPr>
              <a:t>.   </a:t>
            </a:r>
            <a:r>
              <a:rPr lang="it-IT" sz="1800" b="1" dirty="0">
                <a:latin typeface="Bookman Old Style" panose="02050604050505020204" pitchFamily="18" charset="0"/>
              </a:rPr>
              <a:t> </a:t>
            </a:r>
            <a:endParaRPr lang="it-IT" sz="1800" b="1" dirty="0">
              <a:solidFill>
                <a:srgbClr val="FF0000"/>
              </a:solidFill>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0301C0BD-AD5B-4870-A7B8-73FE5B0F1007}"/>
              </a:ext>
            </a:extLst>
          </p:cNvPr>
          <p:cNvSpPr>
            <a:spLocks noGrp="1"/>
          </p:cNvSpPr>
          <p:nvPr>
            <p:ph type="ftr" sz="quarter" idx="11"/>
          </p:nvPr>
        </p:nvSpPr>
        <p:spPr>
          <a:xfrm>
            <a:off x="2623929" y="6356350"/>
            <a:ext cx="7474227"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1DA1B6B7-B2C0-894D-A08F-00C575C64AEB}"/>
              </a:ext>
            </a:extLst>
          </p:cNvPr>
          <p:cNvSpPr>
            <a:spLocks noGrp="1"/>
          </p:cNvSpPr>
          <p:nvPr>
            <p:ph type="sldNum" sz="quarter" idx="12"/>
          </p:nvPr>
        </p:nvSpPr>
        <p:spPr/>
        <p:txBody>
          <a:bodyPr/>
          <a:lstStyle/>
          <a:p>
            <a:fld id="{E194C5CC-14D7-4FCA-82BC-DC6279434BD9}" type="slidenum">
              <a:rPr lang="it-IT" smtClean="0"/>
              <a:t>7</a:t>
            </a:fld>
            <a:endParaRPr lang="it-IT"/>
          </a:p>
        </p:txBody>
      </p:sp>
    </p:spTree>
    <p:extLst>
      <p:ext uri="{BB962C8B-B14F-4D97-AF65-F5344CB8AC3E}">
        <p14:creationId xmlns:p14="http://schemas.microsoft.com/office/powerpoint/2010/main" val="26936786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54560F-0A4C-4998-AC13-489889CA8966}"/>
              </a:ext>
            </a:extLst>
          </p:cNvPr>
          <p:cNvSpPr>
            <a:spLocks noGrp="1"/>
          </p:cNvSpPr>
          <p:nvPr>
            <p:ph type="title"/>
          </p:nvPr>
        </p:nvSpPr>
        <p:spPr>
          <a:xfrm>
            <a:off x="838200" y="365126"/>
            <a:ext cx="10515600" cy="509518"/>
          </a:xfrm>
        </p:spPr>
        <p:txBody>
          <a:bodyPr>
            <a:normAutofit/>
          </a:bodyPr>
          <a:lstStyle/>
          <a:p>
            <a:r>
              <a:rPr lang="it-IT" sz="2000" b="1" i="1" dirty="0">
                <a:solidFill>
                  <a:srgbClr val="000099"/>
                </a:solidFill>
                <a:latin typeface="Bookman Old Style" panose="02050604050505020204" pitchFamily="18" charset="0"/>
              </a:rPr>
              <a:t>La procedura di riequilibrio finanziario pluriennale </a:t>
            </a:r>
            <a:endParaRPr lang="it-IT" sz="2200" b="1" i="1" dirty="0">
              <a:solidFill>
                <a:srgbClr val="000099"/>
              </a:solidFill>
              <a:latin typeface="Bookman Old Style" panose="02050604050505020204" pitchFamily="18" charset="0"/>
            </a:endParaRPr>
          </a:p>
        </p:txBody>
      </p:sp>
      <p:sp>
        <p:nvSpPr>
          <p:cNvPr id="3" name="Segnaposto contenuto 2">
            <a:extLst>
              <a:ext uri="{FF2B5EF4-FFF2-40B4-BE49-F238E27FC236}">
                <a16:creationId xmlns:a16="http://schemas.microsoft.com/office/drawing/2014/main" id="{8F60DBA5-9C55-472B-8F17-64CB1BA58017}"/>
              </a:ext>
            </a:extLst>
          </p:cNvPr>
          <p:cNvSpPr>
            <a:spLocks noGrp="1"/>
          </p:cNvSpPr>
          <p:nvPr>
            <p:ph idx="1"/>
          </p:nvPr>
        </p:nvSpPr>
        <p:spPr>
          <a:xfrm>
            <a:off x="838200" y="1060174"/>
            <a:ext cx="10515600" cy="5116789"/>
          </a:xfrm>
        </p:spPr>
        <p:txBody>
          <a:bodyPr>
            <a:normAutofit/>
          </a:bodyPr>
          <a:lstStyle/>
          <a:p>
            <a:pPr marL="0" indent="0" algn="just">
              <a:buNone/>
            </a:pPr>
            <a:endParaRPr lang="it-IT" sz="1800" dirty="0">
              <a:solidFill>
                <a:srgbClr val="000099"/>
              </a:solidFill>
              <a:latin typeface="Bookman Old Style" panose="02050604050505020204" pitchFamily="18" charset="0"/>
            </a:endParaRPr>
          </a:p>
          <a:p>
            <a:pPr marL="0" indent="0" algn="just">
              <a:buNone/>
            </a:pPr>
            <a:endParaRPr lang="it-IT" sz="1800" dirty="0">
              <a:solidFill>
                <a:srgbClr val="000099"/>
              </a:solidFill>
              <a:latin typeface="Bookman Old Style" panose="02050604050505020204" pitchFamily="18" charset="0"/>
            </a:endParaRPr>
          </a:p>
          <a:p>
            <a:pPr marL="0" indent="0" algn="just">
              <a:buNone/>
            </a:pPr>
            <a:endParaRPr lang="it-IT" sz="1800" dirty="0">
              <a:solidFill>
                <a:srgbClr val="000099"/>
              </a:solidFill>
              <a:latin typeface="Bookman Old Style" panose="02050604050505020204" pitchFamily="18" charset="0"/>
            </a:endParaRPr>
          </a:p>
          <a:p>
            <a:pPr marL="0" indent="0" algn="just">
              <a:buNone/>
            </a:pPr>
            <a:r>
              <a:rPr lang="it-IT" sz="1800" dirty="0">
                <a:solidFill>
                  <a:srgbClr val="000099"/>
                </a:solidFill>
                <a:latin typeface="Bookman Old Style" panose="02050604050505020204" pitchFamily="18" charset="0"/>
              </a:rPr>
              <a:t>Art. 243bis del T.U.E.L.</a:t>
            </a:r>
          </a:p>
          <a:p>
            <a:pPr marL="0" indent="0" algn="just">
              <a:buNone/>
            </a:pPr>
            <a:r>
              <a:rPr lang="it-IT" sz="1800" i="1" dirty="0">
                <a:solidFill>
                  <a:srgbClr val="0C0C0F"/>
                </a:solidFill>
                <a:latin typeface="Bookman Old Style" panose="02050604050505020204" pitchFamily="18" charset="0"/>
              </a:rPr>
              <a:t>I comuni e le province per i quali, anche in considerazione delle pronunce delle competenti sezioni regionali della Corte dei conti sui bilanci degli enti, sussistano </a:t>
            </a:r>
            <a:r>
              <a:rPr lang="it-IT" sz="1800" b="1" i="1" dirty="0">
                <a:solidFill>
                  <a:srgbClr val="0C0C0F"/>
                </a:solidFill>
                <a:latin typeface="Bookman Old Style" panose="02050604050505020204" pitchFamily="18" charset="0"/>
              </a:rPr>
              <a:t>squilibri strutturali del bilancio </a:t>
            </a:r>
            <a:r>
              <a:rPr lang="it-IT" sz="1800" i="1" u="sng" dirty="0">
                <a:solidFill>
                  <a:srgbClr val="0C0C0F"/>
                </a:solidFill>
                <a:latin typeface="Bookman Old Style" panose="02050604050505020204" pitchFamily="18" charset="0"/>
              </a:rPr>
              <a:t>in grado di provocare il dissesto finanziario</a:t>
            </a:r>
            <a:r>
              <a:rPr lang="it-IT" sz="1800" i="1" dirty="0">
                <a:solidFill>
                  <a:srgbClr val="0C0C0F"/>
                </a:solidFill>
                <a:latin typeface="Bookman Old Style" panose="02050604050505020204" pitchFamily="18" charset="0"/>
              </a:rPr>
              <a:t>, nel caso in cui le misure di cui agli </a:t>
            </a:r>
            <a:r>
              <a:rPr lang="it-IT" sz="1800" i="1" dirty="0">
                <a:solidFill>
                  <a:srgbClr val="C00000"/>
                </a:solidFill>
                <a:latin typeface="Bookman Old Style" panose="02050604050505020204" pitchFamily="18" charset="0"/>
              </a:rPr>
              <a:t>articoli 193 e 194 </a:t>
            </a:r>
            <a:r>
              <a:rPr lang="it-IT" sz="1800" i="1" dirty="0">
                <a:solidFill>
                  <a:srgbClr val="0C0C0F"/>
                </a:solidFill>
                <a:latin typeface="Bookman Old Style" panose="02050604050505020204" pitchFamily="18" charset="0"/>
              </a:rPr>
              <a:t>non siano sufficienti a superare le condizioni di squilibrio rilevate, possono ricorrere, con </a:t>
            </a:r>
            <a:r>
              <a:rPr lang="it-IT" sz="1800" b="1" i="1" dirty="0">
                <a:solidFill>
                  <a:srgbClr val="0C0C0F"/>
                </a:solidFill>
                <a:latin typeface="Bookman Old Style" panose="02050604050505020204" pitchFamily="18" charset="0"/>
              </a:rPr>
              <a:t>deliberazione consiliare </a:t>
            </a:r>
            <a:r>
              <a:rPr lang="it-IT" sz="1800" i="1" dirty="0">
                <a:solidFill>
                  <a:srgbClr val="0C0C0F"/>
                </a:solidFill>
                <a:latin typeface="Bookman Old Style" panose="02050604050505020204" pitchFamily="18" charset="0"/>
              </a:rPr>
              <a:t>alla </a:t>
            </a:r>
            <a:r>
              <a:rPr lang="it-IT" sz="1800" b="1" i="1" dirty="0">
                <a:solidFill>
                  <a:srgbClr val="000099"/>
                </a:solidFill>
                <a:latin typeface="Bookman Old Style" panose="02050604050505020204" pitchFamily="18" charset="0"/>
              </a:rPr>
              <a:t>procedura di riequilibrio finanziario pluriennale </a:t>
            </a:r>
            <a:r>
              <a:rPr lang="it-IT" sz="1800" i="1" dirty="0">
                <a:solidFill>
                  <a:srgbClr val="0C0C0F"/>
                </a:solidFill>
                <a:latin typeface="Bookman Old Style" panose="02050604050505020204" pitchFamily="18" charset="0"/>
              </a:rPr>
              <a:t>prevista dal presente articolo. </a:t>
            </a:r>
            <a:r>
              <a:rPr lang="it-IT" sz="1800" i="1" u="sng" dirty="0">
                <a:solidFill>
                  <a:srgbClr val="0C0C0F"/>
                </a:solidFill>
                <a:latin typeface="Bookman Old Style" panose="02050604050505020204" pitchFamily="18" charset="0"/>
              </a:rPr>
              <a:t>La predetta procedura non può essere iniziata qualora sia decorso il termine assegnato dal prefetto, con lettera notificata ai singoli consiglieri, per la deliberazione del dissesto, di cui all'articolo 6, comma 2, del decreto legislativo 6 settembre 2011, n. 149</a:t>
            </a:r>
            <a:r>
              <a:rPr lang="it-IT" sz="1800" dirty="0">
                <a:solidFill>
                  <a:srgbClr val="0C0C0F"/>
                </a:solidFill>
                <a:latin typeface="Bookman Old Style" panose="02050604050505020204" pitchFamily="18" charset="0"/>
              </a:rPr>
              <a:t>.</a:t>
            </a:r>
          </a:p>
          <a:p>
            <a:pPr marL="0" indent="0" algn="just">
              <a:buNone/>
            </a:pPr>
            <a:endParaRPr lang="it-IT" sz="1800" dirty="0">
              <a:solidFill>
                <a:srgbClr val="0C0C0F"/>
              </a:solidFill>
              <a:latin typeface="Bookman Old Style" panose="02050604050505020204" pitchFamily="18" charset="0"/>
            </a:endParaRPr>
          </a:p>
          <a:p>
            <a:pPr marL="0" indent="0" algn="just">
              <a:buNone/>
            </a:pPr>
            <a:endParaRPr lang="it-IT" sz="1800" dirty="0">
              <a:solidFill>
                <a:srgbClr val="000099"/>
              </a:solidFill>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ED18298D-D611-4CE4-B17A-9994D5CFBD08}"/>
              </a:ext>
            </a:extLst>
          </p:cNvPr>
          <p:cNvSpPr>
            <a:spLocks noGrp="1"/>
          </p:cNvSpPr>
          <p:nvPr>
            <p:ph type="ftr" sz="quarter" idx="11"/>
          </p:nvPr>
        </p:nvSpPr>
        <p:spPr>
          <a:xfrm>
            <a:off x="2517913" y="6356350"/>
            <a:ext cx="804407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A3720527-10AA-9443-91A3-A5CBCBB8232A}"/>
              </a:ext>
            </a:extLst>
          </p:cNvPr>
          <p:cNvSpPr>
            <a:spLocks noGrp="1"/>
          </p:cNvSpPr>
          <p:nvPr>
            <p:ph type="sldNum" sz="quarter" idx="12"/>
          </p:nvPr>
        </p:nvSpPr>
        <p:spPr/>
        <p:txBody>
          <a:bodyPr/>
          <a:lstStyle/>
          <a:p>
            <a:fld id="{E194C5CC-14D7-4FCA-82BC-DC6279434BD9}" type="slidenum">
              <a:rPr lang="it-IT" smtClean="0"/>
              <a:t>70</a:t>
            </a:fld>
            <a:endParaRPr lang="it-IT"/>
          </a:p>
        </p:txBody>
      </p:sp>
    </p:spTree>
    <p:extLst>
      <p:ext uri="{BB962C8B-B14F-4D97-AF65-F5344CB8AC3E}">
        <p14:creationId xmlns:p14="http://schemas.microsoft.com/office/powerpoint/2010/main" val="41890199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08E3A8-2E71-4CF5-ADCC-240989D9E658}"/>
              </a:ext>
            </a:extLst>
          </p:cNvPr>
          <p:cNvSpPr>
            <a:spLocks noGrp="1"/>
          </p:cNvSpPr>
          <p:nvPr>
            <p:ph type="title"/>
          </p:nvPr>
        </p:nvSpPr>
        <p:spPr>
          <a:xfrm>
            <a:off x="838200" y="365126"/>
            <a:ext cx="10515600" cy="456996"/>
          </a:xfrm>
        </p:spPr>
        <p:txBody>
          <a:bodyPr>
            <a:normAutofit/>
          </a:bodyPr>
          <a:lstStyle/>
          <a:p>
            <a:r>
              <a:rPr lang="it-IT" sz="2000" b="1" i="1" dirty="0">
                <a:solidFill>
                  <a:srgbClr val="000099"/>
                </a:solidFill>
                <a:latin typeface="Bookman Old Style" panose="02050604050505020204" pitchFamily="18" charset="0"/>
              </a:rPr>
              <a:t>Presupposti e condizioni</a:t>
            </a:r>
            <a:endParaRPr lang="it-IT" dirty="0"/>
          </a:p>
        </p:txBody>
      </p:sp>
      <p:sp>
        <p:nvSpPr>
          <p:cNvPr id="3" name="Segnaposto contenuto 2">
            <a:extLst>
              <a:ext uri="{FF2B5EF4-FFF2-40B4-BE49-F238E27FC236}">
                <a16:creationId xmlns:a16="http://schemas.microsoft.com/office/drawing/2014/main" id="{CF40B440-F9CD-4C24-84FF-3A99DFB13329}"/>
              </a:ext>
            </a:extLst>
          </p:cNvPr>
          <p:cNvSpPr>
            <a:spLocks noGrp="1"/>
          </p:cNvSpPr>
          <p:nvPr>
            <p:ph idx="1"/>
          </p:nvPr>
        </p:nvSpPr>
        <p:spPr>
          <a:xfrm>
            <a:off x="838200" y="889233"/>
            <a:ext cx="10515600" cy="5287730"/>
          </a:xfrm>
        </p:spPr>
        <p:txBody>
          <a:bodyPr>
            <a:normAutofit/>
          </a:bodyPr>
          <a:lstStyle/>
          <a:p>
            <a:pPr marL="0" indent="0">
              <a:buNone/>
            </a:pPr>
            <a:r>
              <a:rPr lang="it-IT" sz="1800" dirty="0">
                <a:solidFill>
                  <a:srgbClr val="000099"/>
                </a:solidFill>
                <a:latin typeface="Bookman Old Style" panose="02050604050505020204" pitchFamily="18" charset="0"/>
              </a:rPr>
              <a:t>Dalla lettura del precedente articolo si rilevano </a:t>
            </a:r>
            <a:r>
              <a:rPr lang="it-IT" sz="1800" b="1" dirty="0">
                <a:solidFill>
                  <a:srgbClr val="000099"/>
                </a:solidFill>
                <a:latin typeface="Bookman Old Style" panose="02050604050505020204" pitchFamily="18" charset="0"/>
              </a:rPr>
              <a:t>presupposti</a:t>
            </a:r>
            <a:r>
              <a:rPr lang="it-IT" sz="1800" dirty="0">
                <a:solidFill>
                  <a:srgbClr val="000099"/>
                </a:solidFill>
                <a:latin typeface="Bookman Old Style" panose="02050604050505020204" pitchFamily="18" charset="0"/>
              </a:rPr>
              <a:t> e </a:t>
            </a:r>
            <a:r>
              <a:rPr lang="it-IT" sz="1800" b="1" dirty="0">
                <a:solidFill>
                  <a:srgbClr val="000099"/>
                </a:solidFill>
                <a:latin typeface="Bookman Old Style" panose="02050604050505020204" pitchFamily="18" charset="0"/>
              </a:rPr>
              <a:t>condizioni</a:t>
            </a:r>
            <a:r>
              <a:rPr lang="it-IT" sz="1800" dirty="0">
                <a:solidFill>
                  <a:srgbClr val="000099"/>
                </a:solidFill>
                <a:latin typeface="Bookman Old Style" panose="02050604050505020204" pitchFamily="18" charset="0"/>
              </a:rPr>
              <a:t> per il ricorso alla procedura di risanamento</a:t>
            </a:r>
            <a:r>
              <a:rPr lang="it-IT" sz="1800" dirty="0">
                <a:latin typeface="Bookman Old Style" panose="02050604050505020204" pitchFamily="18" charset="0"/>
              </a:rPr>
              <a:t>.</a:t>
            </a:r>
          </a:p>
          <a:p>
            <a:pPr marL="0" indent="0" algn="just">
              <a:buNone/>
            </a:pPr>
            <a:r>
              <a:rPr lang="it-IT" sz="1800" dirty="0">
                <a:latin typeface="Bookman Old Style" panose="02050604050505020204" pitchFamily="18" charset="0"/>
              </a:rPr>
              <a:t>La procedura di riequilibrio finanziario pluriennale ha come </a:t>
            </a:r>
            <a:r>
              <a:rPr lang="it-IT" sz="1800" u="sng" dirty="0">
                <a:solidFill>
                  <a:srgbClr val="000099"/>
                </a:solidFill>
                <a:latin typeface="Bookman Old Style" panose="02050604050505020204" pitchFamily="18" charset="0"/>
              </a:rPr>
              <a:t>presupposto</a:t>
            </a:r>
            <a:r>
              <a:rPr lang="it-IT" sz="1800" u="sng" dirty="0">
                <a:latin typeface="Bookman Old Style" panose="02050604050505020204" pitchFamily="18" charset="0"/>
              </a:rPr>
              <a:t> l’impossibilità per l’ente di ripristinare l’equilibrio di bilancio e dare copertura “credibile, sufficientemente sicura, non arbitraria o irrazionale” </a:t>
            </a:r>
            <a:r>
              <a:rPr lang="it-IT" sz="1800" dirty="0">
                <a:latin typeface="Bookman Old Style" panose="02050604050505020204" pitchFamily="18" charset="0"/>
              </a:rPr>
              <a:t>(sentenze Corte Costituzionale n. 106 del 2011, n. 68 del 2011, n. 141 e n. 100 del 2010, n. 213 del 2008, n. 384 del 1991 e n. 1 del 1966) alla situazione debitoria complessiva fuori bilancio attraverso gli strumenti ordinariamente previsti dagli artt. 188, 193 e 194 TUEL.</a:t>
            </a:r>
          </a:p>
          <a:p>
            <a:pPr marL="0" indent="0" algn="just">
              <a:buNone/>
            </a:pPr>
            <a:r>
              <a:rPr lang="it-IT" sz="1800" dirty="0">
                <a:latin typeface="Bookman Old Style" panose="02050604050505020204" pitchFamily="18" charset="0"/>
              </a:rPr>
              <a:t>Risulta, comunque, </a:t>
            </a:r>
            <a:r>
              <a:rPr lang="it-IT" sz="1800" b="1" dirty="0">
                <a:latin typeface="Bookman Old Style" panose="02050604050505020204" pitchFamily="18" charset="0"/>
              </a:rPr>
              <a:t>precluso</a:t>
            </a:r>
            <a:r>
              <a:rPr lang="it-IT" sz="1800" dirty="0">
                <a:latin typeface="Bookman Old Style" panose="02050604050505020204" pitchFamily="18" charset="0"/>
              </a:rPr>
              <a:t> l’accesso alla procedura di riequilibrio </a:t>
            </a:r>
            <a:r>
              <a:rPr lang="it-IT" sz="1800" u="sng" dirty="0">
                <a:latin typeface="Bookman Old Style" panose="02050604050505020204" pitchFamily="18" charset="0"/>
              </a:rPr>
              <a:t>qualora sia decorso il termine assegnato dal Prefetto</a:t>
            </a:r>
            <a:r>
              <a:rPr lang="it-IT" sz="1800" dirty="0">
                <a:latin typeface="Bookman Old Style" panose="02050604050505020204" pitchFamily="18" charset="0"/>
              </a:rPr>
              <a:t> o altro organo previsto dai regimi di autonomia differenziata, con lettera notificata ai singoli consiglieri, </a:t>
            </a:r>
            <a:r>
              <a:rPr lang="it-IT" sz="1800" u="sng" dirty="0">
                <a:latin typeface="Bookman Old Style" panose="02050604050505020204" pitchFamily="18" charset="0"/>
              </a:rPr>
              <a:t>per la deliberazione del dissesto</a:t>
            </a:r>
            <a:r>
              <a:rPr lang="it-IT" sz="1800" dirty="0">
                <a:latin typeface="Bookman Old Style" panose="02050604050505020204" pitchFamily="18" charset="0"/>
              </a:rPr>
              <a:t>.</a:t>
            </a:r>
          </a:p>
          <a:p>
            <a:pPr marL="0" indent="0">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L’art. 243-bis, comma 1, TUEL individua quali presupposti per il ricorso alla procedura di riequilibrio, la concomitante </a:t>
            </a:r>
            <a:r>
              <a:rPr lang="it-IT" sz="1800" u="sng" dirty="0">
                <a:latin typeface="Bookman Old Style" panose="02050604050505020204" pitchFamily="18" charset="0"/>
              </a:rPr>
              <a:t>sussistenza di “squilibri strutturali in grado di provocare il dissesto finanziario” ed insufficienza delle misure di cui agli artt. 193 </a:t>
            </a:r>
            <a:r>
              <a:rPr lang="it-IT" sz="1800" dirty="0">
                <a:latin typeface="Bookman Old Style" panose="02050604050505020204" pitchFamily="18" charset="0"/>
              </a:rPr>
              <a:t>(deliberazione di salvaguardia degli equilibri di bilancio) </a:t>
            </a:r>
            <a:r>
              <a:rPr lang="it-IT" sz="1800" u="sng" dirty="0">
                <a:latin typeface="Bookman Old Style" panose="02050604050505020204" pitchFamily="18" charset="0"/>
              </a:rPr>
              <a:t>e 194 </a:t>
            </a:r>
            <a:r>
              <a:rPr lang="it-IT" sz="1800" dirty="0">
                <a:latin typeface="Bookman Old Style" panose="02050604050505020204" pitchFamily="18" charset="0"/>
              </a:rPr>
              <a:t>(riconoscimento di legittimità dei debiti fuori bilancio) del TUEL, per il superamento delle condizioni di squilibrio rilevate.</a:t>
            </a:r>
          </a:p>
        </p:txBody>
      </p:sp>
      <p:sp>
        <p:nvSpPr>
          <p:cNvPr id="5" name="Segnaposto piè di pagina 4">
            <a:extLst>
              <a:ext uri="{FF2B5EF4-FFF2-40B4-BE49-F238E27FC236}">
                <a16:creationId xmlns:a16="http://schemas.microsoft.com/office/drawing/2014/main" id="{6312B806-801D-430D-B718-8A2367D13707}"/>
              </a:ext>
            </a:extLst>
          </p:cNvPr>
          <p:cNvSpPr>
            <a:spLocks noGrp="1"/>
          </p:cNvSpPr>
          <p:nvPr>
            <p:ph type="ftr" sz="quarter" idx="11"/>
          </p:nvPr>
        </p:nvSpPr>
        <p:spPr>
          <a:xfrm>
            <a:off x="2782957" y="6356350"/>
            <a:ext cx="755373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225EFF0B-8DF8-4043-954E-ACDA3CC301DF}"/>
              </a:ext>
            </a:extLst>
          </p:cNvPr>
          <p:cNvSpPr>
            <a:spLocks noGrp="1"/>
          </p:cNvSpPr>
          <p:nvPr>
            <p:ph type="sldNum" sz="quarter" idx="12"/>
          </p:nvPr>
        </p:nvSpPr>
        <p:spPr/>
        <p:txBody>
          <a:bodyPr/>
          <a:lstStyle/>
          <a:p>
            <a:fld id="{E194C5CC-14D7-4FCA-82BC-DC6279434BD9}" type="slidenum">
              <a:rPr lang="it-IT" smtClean="0"/>
              <a:t>71</a:t>
            </a:fld>
            <a:endParaRPr lang="it-IT"/>
          </a:p>
        </p:txBody>
      </p:sp>
    </p:spTree>
    <p:extLst>
      <p:ext uri="{BB962C8B-B14F-4D97-AF65-F5344CB8AC3E}">
        <p14:creationId xmlns:p14="http://schemas.microsoft.com/office/powerpoint/2010/main" val="11321287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2289F4-79C4-4D2A-9246-3930A5D25031}"/>
              </a:ext>
            </a:extLst>
          </p:cNvPr>
          <p:cNvSpPr>
            <a:spLocks noGrp="1"/>
          </p:cNvSpPr>
          <p:nvPr>
            <p:ph type="title"/>
          </p:nvPr>
        </p:nvSpPr>
        <p:spPr>
          <a:xfrm>
            <a:off x="838200" y="365125"/>
            <a:ext cx="10515600" cy="398273"/>
          </a:xfrm>
        </p:spPr>
        <p:txBody>
          <a:bodyPr/>
          <a:lstStyle/>
          <a:p>
            <a:r>
              <a:rPr lang="it-IT" sz="2000" b="1" i="1" dirty="0">
                <a:solidFill>
                  <a:srgbClr val="000099"/>
                </a:solidFill>
                <a:latin typeface="Bookman Old Style" panose="02050604050505020204" pitchFamily="18" charset="0"/>
              </a:rPr>
              <a:t>Presupposti e condizioni</a:t>
            </a:r>
            <a:endParaRPr lang="it-IT" dirty="0"/>
          </a:p>
        </p:txBody>
      </p:sp>
      <p:sp>
        <p:nvSpPr>
          <p:cNvPr id="3" name="Segnaposto contenuto 2">
            <a:extLst>
              <a:ext uri="{FF2B5EF4-FFF2-40B4-BE49-F238E27FC236}">
                <a16:creationId xmlns:a16="http://schemas.microsoft.com/office/drawing/2014/main" id="{4B3ECE9E-F94D-4DC8-9FB1-24CAC9280B1C}"/>
              </a:ext>
            </a:extLst>
          </p:cNvPr>
          <p:cNvSpPr>
            <a:spLocks noGrp="1"/>
          </p:cNvSpPr>
          <p:nvPr>
            <p:ph idx="1"/>
          </p:nvPr>
        </p:nvSpPr>
        <p:spPr>
          <a:xfrm>
            <a:off x="838200" y="838899"/>
            <a:ext cx="10515600" cy="5338064"/>
          </a:xfrm>
        </p:spPr>
        <p:txBody>
          <a:bodyPr>
            <a:normAutofit/>
          </a:bodyPr>
          <a:lstStyle/>
          <a:p>
            <a:pPr marL="0" indent="0" algn="just">
              <a:buNone/>
            </a:pPr>
            <a:r>
              <a:rPr lang="it-IT" sz="1800" dirty="0">
                <a:latin typeface="Bookman Old Style" panose="02050604050505020204" pitchFamily="18" charset="0"/>
              </a:rPr>
              <a:t>L’articolo in questione sembrerebbe definire un </a:t>
            </a:r>
            <a:r>
              <a:rPr lang="it-IT" sz="1800" i="1" dirty="0">
                <a:latin typeface="Bookman Old Style" panose="02050604050505020204" pitchFamily="18" charset="0"/>
              </a:rPr>
              <a:t>iter</a:t>
            </a:r>
            <a:r>
              <a:rPr lang="it-IT" sz="1800" dirty="0">
                <a:latin typeface="Bookman Old Style" panose="02050604050505020204" pitchFamily="18" charset="0"/>
              </a:rPr>
              <a:t> preciso da seguire nel caso di una situazione di </a:t>
            </a:r>
            <a:r>
              <a:rPr lang="it-IT" sz="1800" i="1" dirty="0" err="1">
                <a:latin typeface="Bookman Old Style" panose="02050604050505020204" pitchFamily="18" charset="0"/>
              </a:rPr>
              <a:t>deficitarietà</a:t>
            </a:r>
            <a:r>
              <a:rPr lang="it-IT" sz="1800" i="1" dirty="0">
                <a:latin typeface="Bookman Old Style" panose="02050604050505020204" pitchFamily="18" charset="0"/>
              </a:rPr>
              <a:t> strutturale: </a:t>
            </a:r>
            <a:r>
              <a:rPr lang="it-IT" sz="1800" dirty="0">
                <a:solidFill>
                  <a:srgbClr val="000099"/>
                </a:solidFill>
                <a:latin typeface="Bookman Old Style" panose="02050604050505020204" pitchFamily="18" charset="0"/>
              </a:rPr>
              <a:t>ricorrere </a:t>
            </a:r>
            <a:r>
              <a:rPr lang="it-IT" sz="1800" b="1" dirty="0">
                <a:solidFill>
                  <a:srgbClr val="000099"/>
                </a:solidFill>
                <a:latin typeface="Bookman Old Style" panose="02050604050505020204" pitchFamily="18" charset="0"/>
              </a:rPr>
              <a:t>prima</a:t>
            </a:r>
            <a:r>
              <a:rPr lang="it-IT" sz="1800" dirty="0">
                <a:solidFill>
                  <a:srgbClr val="000099"/>
                </a:solidFill>
                <a:latin typeface="Bookman Old Style" panose="02050604050505020204" pitchFamily="18" charset="0"/>
              </a:rPr>
              <a:t> alle misure di salvaguardia di cui all’art. 193 </a:t>
            </a:r>
            <a:r>
              <a:rPr lang="it-IT" sz="1800" dirty="0" err="1">
                <a:solidFill>
                  <a:srgbClr val="000099"/>
                </a:solidFill>
                <a:latin typeface="Bookman Old Style" panose="02050604050505020204" pitchFamily="18" charset="0"/>
              </a:rPr>
              <a:t>t.u.e.l</a:t>
            </a:r>
            <a:r>
              <a:rPr lang="it-IT" sz="1800" dirty="0">
                <a:solidFill>
                  <a:srgbClr val="000099"/>
                </a:solidFill>
                <a:latin typeface="Bookman Old Style" panose="02050604050505020204" pitchFamily="18" charset="0"/>
              </a:rPr>
              <a:t>. e di riconoscimento dei debiti fuori bilancio</a:t>
            </a:r>
            <a:r>
              <a:rPr lang="it-IT" sz="1800" dirty="0">
                <a:latin typeface="Bookman Old Style" panose="02050604050505020204" pitchFamily="18" charset="0"/>
              </a:rPr>
              <a:t> e, </a:t>
            </a:r>
            <a:r>
              <a:rPr lang="it-IT" sz="1800" u="sng" dirty="0">
                <a:latin typeface="Bookman Old Style" panose="02050604050505020204" pitchFamily="18" charset="0"/>
              </a:rPr>
              <a:t>solo nel caso in cui tali misure risultino insufficienti a superare lo squilibrio, poi avviare la procedura di riequilibrio finanziario pluriennale</a:t>
            </a:r>
            <a:r>
              <a:rPr lang="it-IT" sz="1800" dirty="0">
                <a:latin typeface="Bookman Old Style" panose="02050604050505020204" pitchFamily="18" charset="0"/>
              </a:rPr>
              <a:t>.</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Il </a:t>
            </a:r>
            <a:r>
              <a:rPr lang="it-IT" sz="1800" b="1" dirty="0">
                <a:latin typeface="Bookman Old Style" panose="02050604050505020204" pitchFamily="18" charset="0"/>
              </a:rPr>
              <a:t>Consiglio di Stato, sezione IV, con sentenza n. 4008 del 26 agosto 2015</a:t>
            </a:r>
            <a:r>
              <a:rPr lang="it-IT" sz="1800" dirty="0">
                <a:latin typeface="Bookman Old Style" panose="02050604050505020204" pitchFamily="18" charset="0"/>
              </a:rPr>
              <a:t>, ha tuttavia concluso che «</a:t>
            </a:r>
            <a:r>
              <a:rPr lang="it-IT" sz="1800" i="1" dirty="0">
                <a:latin typeface="Bookman Old Style" panose="02050604050505020204" pitchFamily="18" charset="0"/>
              </a:rPr>
              <a:t>la scelta di ricorrere alla procedura di riequilibrio finanziario pluriennale  normata ex art. 243 bis non preveda necessariamente che siano state previamente adottate le misure ex artt. artt. 193 e 194, ciò si desume proprio dal testo della norma: </a:t>
            </a:r>
            <a:r>
              <a:rPr lang="it-IT" sz="1800" i="1" u="sng" dirty="0">
                <a:latin typeface="Bookman Old Style" panose="02050604050505020204" pitchFamily="18" charset="0"/>
              </a:rPr>
              <a:t>esso non fa riferimento all’avvenuta adozione di dette misure, ma soltanto alla loro insufficienza</a:t>
            </a:r>
            <a:r>
              <a:rPr lang="it-IT" sz="1800" i="1" dirty="0">
                <a:latin typeface="Bookman Old Style" panose="02050604050505020204" pitchFamily="18" charset="0"/>
              </a:rPr>
              <a:t>. </a:t>
            </a:r>
            <a:r>
              <a:rPr lang="it-IT" sz="1800" i="1" dirty="0">
                <a:solidFill>
                  <a:srgbClr val="FF0000"/>
                </a:solidFill>
                <a:latin typeface="Bookman Old Style" panose="02050604050505020204" pitchFamily="18" charset="0"/>
              </a:rPr>
              <a:t>Insufficienza che può discendere da un giudizio anticipato</a:t>
            </a:r>
            <a:r>
              <a:rPr lang="it-IT" sz="1800" i="1" dirty="0">
                <a:latin typeface="Bookman Old Style" panose="02050604050505020204" pitchFamily="18" charset="0"/>
              </a:rPr>
              <a:t>, a parere del Collegio, quando la situazione finanziaria sia sì severamente squilibrata da far ritenere che non possano percorrersi vie di risanamento “soft”.</a:t>
            </a:r>
          </a:p>
        </p:txBody>
      </p:sp>
      <p:sp>
        <p:nvSpPr>
          <p:cNvPr id="5" name="Segnaposto piè di pagina 4">
            <a:extLst>
              <a:ext uri="{FF2B5EF4-FFF2-40B4-BE49-F238E27FC236}">
                <a16:creationId xmlns:a16="http://schemas.microsoft.com/office/drawing/2014/main" id="{15D4CAAF-335E-4BA1-8265-03551E1A909B}"/>
              </a:ext>
            </a:extLst>
          </p:cNvPr>
          <p:cNvSpPr>
            <a:spLocks noGrp="1"/>
          </p:cNvSpPr>
          <p:nvPr>
            <p:ph type="ftr" sz="quarter" idx="11"/>
          </p:nvPr>
        </p:nvSpPr>
        <p:spPr>
          <a:xfrm>
            <a:off x="2862469" y="6356350"/>
            <a:ext cx="6851373"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AD1D32E5-50BE-E044-97FF-FB79530CB36D}"/>
              </a:ext>
            </a:extLst>
          </p:cNvPr>
          <p:cNvSpPr>
            <a:spLocks noGrp="1"/>
          </p:cNvSpPr>
          <p:nvPr>
            <p:ph type="sldNum" sz="quarter" idx="12"/>
          </p:nvPr>
        </p:nvSpPr>
        <p:spPr/>
        <p:txBody>
          <a:bodyPr/>
          <a:lstStyle/>
          <a:p>
            <a:fld id="{E194C5CC-14D7-4FCA-82BC-DC6279434BD9}" type="slidenum">
              <a:rPr lang="it-IT" smtClean="0"/>
              <a:t>72</a:t>
            </a:fld>
            <a:endParaRPr lang="it-IT"/>
          </a:p>
        </p:txBody>
      </p:sp>
    </p:spTree>
    <p:extLst>
      <p:ext uri="{BB962C8B-B14F-4D97-AF65-F5344CB8AC3E}">
        <p14:creationId xmlns:p14="http://schemas.microsoft.com/office/powerpoint/2010/main" val="33698878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08E3A8-2E71-4CF5-ADCC-240989D9E658}"/>
              </a:ext>
            </a:extLst>
          </p:cNvPr>
          <p:cNvSpPr>
            <a:spLocks noGrp="1"/>
          </p:cNvSpPr>
          <p:nvPr>
            <p:ph type="title"/>
          </p:nvPr>
        </p:nvSpPr>
        <p:spPr>
          <a:xfrm>
            <a:off x="838200" y="365126"/>
            <a:ext cx="10515600" cy="456996"/>
          </a:xfrm>
        </p:spPr>
        <p:txBody>
          <a:bodyPr>
            <a:normAutofit/>
          </a:bodyPr>
          <a:lstStyle/>
          <a:p>
            <a:r>
              <a:rPr lang="it-IT" sz="2000" b="1" i="1" dirty="0">
                <a:solidFill>
                  <a:srgbClr val="000099"/>
                </a:solidFill>
                <a:latin typeface="Bookman Old Style" panose="02050604050505020204" pitchFamily="18" charset="0"/>
              </a:rPr>
              <a:t>Presupposti e condizioni</a:t>
            </a:r>
            <a:endParaRPr lang="it-IT" dirty="0"/>
          </a:p>
        </p:txBody>
      </p:sp>
      <p:sp>
        <p:nvSpPr>
          <p:cNvPr id="3" name="Segnaposto contenuto 2">
            <a:extLst>
              <a:ext uri="{FF2B5EF4-FFF2-40B4-BE49-F238E27FC236}">
                <a16:creationId xmlns:a16="http://schemas.microsoft.com/office/drawing/2014/main" id="{CF40B440-F9CD-4C24-84FF-3A99DFB13329}"/>
              </a:ext>
            </a:extLst>
          </p:cNvPr>
          <p:cNvSpPr>
            <a:spLocks noGrp="1"/>
          </p:cNvSpPr>
          <p:nvPr>
            <p:ph idx="1"/>
          </p:nvPr>
        </p:nvSpPr>
        <p:spPr>
          <a:xfrm>
            <a:off x="838200" y="889233"/>
            <a:ext cx="10515600" cy="5287730"/>
          </a:xfrm>
        </p:spPr>
        <p:txBody>
          <a:bodyPr>
            <a:normAutofit fontScale="92500" lnSpcReduction="20000"/>
          </a:bodyPr>
          <a:lstStyle/>
          <a:p>
            <a:pPr marL="0" indent="0" algn="just">
              <a:buNone/>
            </a:pPr>
            <a:r>
              <a:rPr lang="it-IT" sz="1800" dirty="0">
                <a:latin typeface="Bookman Old Style" panose="02050604050505020204" pitchFamily="18" charset="0"/>
              </a:rPr>
              <a:t>Lo </a:t>
            </a:r>
            <a:r>
              <a:rPr lang="it-IT" sz="1800" dirty="0">
                <a:solidFill>
                  <a:srgbClr val="000099"/>
                </a:solidFill>
                <a:latin typeface="Bookman Old Style" panose="02050604050505020204" pitchFamily="18" charset="0"/>
              </a:rPr>
              <a:t>squilibrio si individua</a:t>
            </a:r>
            <a:r>
              <a:rPr lang="it-IT" sz="1800" dirty="0">
                <a:latin typeface="Bookman Old Style" panose="02050604050505020204" pitchFamily="18" charset="0"/>
              </a:rPr>
              <a:t>, sostanzialmente, </a:t>
            </a:r>
            <a:r>
              <a:rPr lang="it-IT" sz="1800" b="1" dirty="0">
                <a:latin typeface="Bookman Old Style" panose="02050604050505020204" pitchFamily="18" charset="0"/>
              </a:rPr>
              <a:t>nell’incapacità di adempiere alle proprie obbligazioni secondo esigibilità</a:t>
            </a:r>
            <a:r>
              <a:rPr lang="it-IT" sz="1800" dirty="0">
                <a:latin typeface="Bookman Old Style" panose="02050604050505020204" pitchFamily="18" charset="0"/>
              </a:rPr>
              <a:t> a causa della mancanza di risorse effettive a copertura della spesa e, solitamente, della correlata mancanza o grave carenza di liquidità disponibile; tale squilibrio è “strutturale” quando il deficit – da disavanzo di amministrazione o da debiti fuori bilancio – esorbita le ordinarie capacità di bilancio e di ripristino degli equilibri e richiede mezzi ulteriori, </a:t>
            </a:r>
            <a:r>
              <a:rPr lang="it-IT" sz="1800" i="1" dirty="0">
                <a:latin typeface="Bookman Old Style" panose="02050604050505020204" pitchFamily="18" charset="0"/>
              </a:rPr>
              <a:t>extra </a:t>
            </a:r>
            <a:r>
              <a:rPr lang="it-IT" sz="1800" i="1" dirty="0" err="1">
                <a:latin typeface="Bookman Old Style" panose="02050604050505020204" pitchFamily="18" charset="0"/>
              </a:rPr>
              <a:t>ordinem</a:t>
            </a:r>
            <a:r>
              <a:rPr lang="it-IT" sz="1800" i="1" dirty="0">
                <a:latin typeface="Bookman Old Style" panose="02050604050505020204" pitchFamily="18" charset="0"/>
              </a:rPr>
              <a:t> </a:t>
            </a:r>
            <a:r>
              <a:rPr lang="it-IT" sz="1800" dirty="0">
                <a:latin typeface="Bookman Old Style" panose="02050604050505020204" pitchFamily="18" charset="0"/>
              </a:rPr>
              <a:t>(in termini di fonti di finanziamento, dilazione passività, ecc.).</a:t>
            </a:r>
          </a:p>
          <a:p>
            <a:pPr marL="0" indent="0" algn="just">
              <a:buNone/>
            </a:pPr>
            <a:endParaRPr lang="it-IT" sz="1800" dirty="0">
              <a:latin typeface="Bookman Old Style" panose="02050604050505020204" pitchFamily="18" charset="0"/>
            </a:endParaRPr>
          </a:p>
          <a:p>
            <a:pPr marL="0" indent="0" algn="just">
              <a:buNone/>
            </a:pPr>
            <a:r>
              <a:rPr lang="it-IT" sz="1800" b="1" dirty="0">
                <a:solidFill>
                  <a:srgbClr val="C00000"/>
                </a:solidFill>
                <a:latin typeface="Bookman Old Style" panose="02050604050505020204" pitchFamily="18" charset="0"/>
              </a:rPr>
              <a:t>Quando il Piano di risanamento è inammissibile? </a:t>
            </a:r>
          </a:p>
          <a:p>
            <a:pPr marL="0" indent="0" algn="just">
              <a:buNone/>
            </a:pPr>
            <a:r>
              <a:rPr lang="it-IT" sz="1800" dirty="0">
                <a:latin typeface="Bookman Old Style" panose="02050604050505020204" pitchFamily="18" charset="0"/>
              </a:rPr>
              <a:t>In caso di </a:t>
            </a:r>
            <a:r>
              <a:rPr lang="it-IT" sz="1800" b="1" dirty="0">
                <a:latin typeface="Bookman Old Style" panose="02050604050505020204" pitchFamily="18" charset="0"/>
              </a:rPr>
              <a:t>uso improprio</a:t>
            </a:r>
            <a:r>
              <a:rPr lang="it-IT" sz="1800" dirty="0">
                <a:latin typeface="Bookman Old Style" panose="02050604050505020204" pitchFamily="18" charset="0"/>
              </a:rPr>
              <a:t>, ossia in luogo di quello ordinario (ripianamento negli esercizi successivi considerati nel bilancio di previsione, in ogni caso non oltre la durata della consiliatura ai sensi dell’art. 188 TUEL) rende </a:t>
            </a:r>
            <a:r>
              <a:rPr lang="it-IT" sz="1800" b="1" dirty="0">
                <a:latin typeface="Bookman Old Style" panose="02050604050505020204" pitchFamily="18" charset="0"/>
              </a:rPr>
              <a:t>inammissibile</a:t>
            </a:r>
            <a:r>
              <a:rPr lang="it-IT" sz="1800" dirty="0">
                <a:latin typeface="Bookman Old Style" panose="02050604050505020204" pitchFamily="18" charset="0"/>
              </a:rPr>
              <a:t> il piano di riequilibrio per carenza dei presupposti di legge e ne preclude l’esame nel merito da parte della Corte dei conti.</a:t>
            </a:r>
          </a:p>
          <a:p>
            <a:pPr marL="0" indent="0" algn="just">
              <a:buNone/>
            </a:pPr>
            <a:r>
              <a:rPr lang="it-IT" sz="1800" b="1" i="1" dirty="0">
                <a:latin typeface="Bookman Old Style" panose="02050604050505020204" pitchFamily="18" charset="0"/>
              </a:rPr>
              <a:t>Condizione per accedere alla procedura </a:t>
            </a:r>
            <a:r>
              <a:rPr lang="it-IT" sz="1800" dirty="0">
                <a:latin typeface="Bookman Old Style" panose="02050604050505020204" pitchFamily="18" charset="0"/>
              </a:rPr>
              <a:t>di riequilibrio è la </a:t>
            </a:r>
            <a:r>
              <a:rPr lang="it-IT" sz="1800" b="1" u="sng" dirty="0">
                <a:solidFill>
                  <a:srgbClr val="C00000"/>
                </a:solidFill>
                <a:latin typeface="Bookman Old Style" panose="02050604050505020204" pitchFamily="18" charset="0"/>
              </a:rPr>
              <a:t>regolare approvazione del bilancio di previsione e dell’ultimo rendiconto nei termini di legge</a:t>
            </a:r>
            <a:r>
              <a:rPr lang="it-IT" sz="1800" dirty="0">
                <a:latin typeface="Bookman Old Style" panose="02050604050505020204" pitchFamily="18" charset="0"/>
              </a:rPr>
              <a:t>: ciò in quanto è necessario che le successive proiezioni abbiano come punto iniziale di riferimento una situazione consolidata in documenti ufficiali o comunque, conosciuti in momenti topici della gestione quali la verifica per la salvaguardia degli equilibri di bilancio, nonché in fase di assestamento generale o in qualunque altro momento utile del ciclo di bilancio.</a:t>
            </a:r>
          </a:p>
          <a:p>
            <a:pPr marL="0" indent="0" algn="just">
              <a:buNone/>
            </a:pPr>
            <a:r>
              <a:rPr lang="it-IT" sz="1800" u="sng" dirty="0">
                <a:latin typeface="Bookman Old Style" panose="02050604050505020204" pitchFamily="18" charset="0"/>
              </a:rPr>
              <a:t>Anche se tali adempimenti non sono espressamente richiesti dalla disciplina </a:t>
            </a:r>
            <a:r>
              <a:rPr lang="it-IT" sz="1800" dirty="0">
                <a:latin typeface="Bookman Old Style" panose="02050604050505020204" pitchFamily="18" charset="0"/>
              </a:rPr>
              <a:t>procedimentale per la definizione del piano di risanamento, essi rappresentano essenziali ed imprescindibili elementi istruttori la cui mancanza si riverbera sulla valutazione della congruenza, ai fini del riequilibrio, dello strumento di risanamento. In proposito si richiamano gli orientamenti già espressi con le deliberazioni n. 16/SEZAUT/2012/INPR e n. 22/SEZAUT/2013/QMIG</a:t>
            </a:r>
          </a:p>
        </p:txBody>
      </p:sp>
      <p:sp>
        <p:nvSpPr>
          <p:cNvPr id="5" name="Segnaposto piè di pagina 4">
            <a:extLst>
              <a:ext uri="{FF2B5EF4-FFF2-40B4-BE49-F238E27FC236}">
                <a16:creationId xmlns:a16="http://schemas.microsoft.com/office/drawing/2014/main" id="{6312B806-801D-430D-B718-8A2367D13707}"/>
              </a:ext>
            </a:extLst>
          </p:cNvPr>
          <p:cNvSpPr>
            <a:spLocks noGrp="1"/>
          </p:cNvSpPr>
          <p:nvPr>
            <p:ph type="ftr" sz="quarter" idx="11"/>
          </p:nvPr>
        </p:nvSpPr>
        <p:spPr>
          <a:xfrm>
            <a:off x="2305878" y="6356350"/>
            <a:ext cx="777902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AC8C3DB3-4ED1-854B-A085-2265A2390DA6}"/>
              </a:ext>
            </a:extLst>
          </p:cNvPr>
          <p:cNvSpPr>
            <a:spLocks noGrp="1"/>
          </p:cNvSpPr>
          <p:nvPr>
            <p:ph type="sldNum" sz="quarter" idx="12"/>
          </p:nvPr>
        </p:nvSpPr>
        <p:spPr/>
        <p:txBody>
          <a:bodyPr/>
          <a:lstStyle/>
          <a:p>
            <a:fld id="{E194C5CC-14D7-4FCA-82BC-DC6279434BD9}" type="slidenum">
              <a:rPr lang="it-IT" smtClean="0"/>
              <a:t>73</a:t>
            </a:fld>
            <a:endParaRPr lang="it-IT"/>
          </a:p>
        </p:txBody>
      </p:sp>
    </p:spTree>
    <p:extLst>
      <p:ext uri="{BB962C8B-B14F-4D97-AF65-F5344CB8AC3E}">
        <p14:creationId xmlns:p14="http://schemas.microsoft.com/office/powerpoint/2010/main" val="16955580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86777D-8489-4436-8839-9067600BC59A}"/>
              </a:ext>
            </a:extLst>
          </p:cNvPr>
          <p:cNvSpPr>
            <a:spLocks noGrp="1"/>
          </p:cNvSpPr>
          <p:nvPr>
            <p:ph idx="1"/>
          </p:nvPr>
        </p:nvSpPr>
        <p:spPr/>
        <p:txBody>
          <a:bodyPr/>
          <a:lstStyle/>
          <a:p>
            <a:pPr marL="0" indent="0">
              <a:buNone/>
            </a:pPr>
            <a:endParaRPr lang="it-IT" dirty="0"/>
          </a:p>
          <a:p>
            <a:pPr marL="0" indent="0">
              <a:buNone/>
            </a:pPr>
            <a:endParaRPr lang="it-IT" dirty="0"/>
          </a:p>
          <a:p>
            <a:pPr marL="0" indent="0">
              <a:buNone/>
            </a:pPr>
            <a:endParaRPr lang="it-IT" dirty="0"/>
          </a:p>
          <a:p>
            <a:pPr marL="0" indent="0" algn="ctr">
              <a:buNone/>
            </a:pPr>
            <a:r>
              <a:rPr lang="it-IT" dirty="0">
                <a:solidFill>
                  <a:srgbClr val="000099"/>
                </a:solidFill>
                <a:latin typeface="Bookman Old Style" panose="02050604050505020204" pitchFamily="18" charset="0"/>
              </a:rPr>
              <a:t>LA PROCEDURA</a:t>
            </a:r>
          </a:p>
        </p:txBody>
      </p:sp>
      <p:sp>
        <p:nvSpPr>
          <p:cNvPr id="5" name="Segnaposto piè di pagina 4">
            <a:extLst>
              <a:ext uri="{FF2B5EF4-FFF2-40B4-BE49-F238E27FC236}">
                <a16:creationId xmlns:a16="http://schemas.microsoft.com/office/drawing/2014/main" id="{B68DC248-0803-47B2-8BE2-29A38B335681}"/>
              </a:ext>
            </a:extLst>
          </p:cNvPr>
          <p:cNvSpPr>
            <a:spLocks noGrp="1"/>
          </p:cNvSpPr>
          <p:nvPr>
            <p:ph type="ftr" sz="quarter" idx="11"/>
          </p:nvPr>
        </p:nvSpPr>
        <p:spPr>
          <a:xfrm>
            <a:off x="2146851" y="6356350"/>
            <a:ext cx="862716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C8301260-BAB9-7541-BCB7-9FBBB804EEFE}"/>
              </a:ext>
            </a:extLst>
          </p:cNvPr>
          <p:cNvSpPr>
            <a:spLocks noGrp="1"/>
          </p:cNvSpPr>
          <p:nvPr>
            <p:ph type="sldNum" sz="quarter" idx="12"/>
          </p:nvPr>
        </p:nvSpPr>
        <p:spPr/>
        <p:txBody>
          <a:bodyPr/>
          <a:lstStyle/>
          <a:p>
            <a:fld id="{E194C5CC-14D7-4FCA-82BC-DC6279434BD9}" type="slidenum">
              <a:rPr lang="it-IT" smtClean="0"/>
              <a:t>74</a:t>
            </a:fld>
            <a:endParaRPr lang="it-IT"/>
          </a:p>
        </p:txBody>
      </p:sp>
    </p:spTree>
    <p:extLst>
      <p:ext uri="{BB962C8B-B14F-4D97-AF65-F5344CB8AC3E}">
        <p14:creationId xmlns:p14="http://schemas.microsoft.com/office/powerpoint/2010/main" val="31103113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CA83A9-45B6-4BE0-A5DF-E74725213B2B}"/>
              </a:ext>
            </a:extLst>
          </p:cNvPr>
          <p:cNvSpPr>
            <a:spLocks noGrp="1"/>
          </p:cNvSpPr>
          <p:nvPr>
            <p:ph type="title"/>
          </p:nvPr>
        </p:nvSpPr>
        <p:spPr>
          <a:xfrm>
            <a:off x="838200" y="365126"/>
            <a:ext cx="10515600" cy="406400"/>
          </a:xfrm>
        </p:spPr>
        <p:txBody>
          <a:bodyPr>
            <a:normAutofit/>
          </a:bodyPr>
          <a:lstStyle/>
          <a:p>
            <a:r>
              <a:rPr lang="it-IT" sz="2000" b="1" i="1" dirty="0">
                <a:solidFill>
                  <a:srgbClr val="000099"/>
                </a:solidFill>
                <a:latin typeface="Bookman Old Style" panose="02050604050505020204" pitchFamily="18" charset="0"/>
              </a:rPr>
              <a:t>La delibera </a:t>
            </a:r>
          </a:p>
        </p:txBody>
      </p:sp>
      <p:sp>
        <p:nvSpPr>
          <p:cNvPr id="3" name="Segnaposto contenuto 2">
            <a:extLst>
              <a:ext uri="{FF2B5EF4-FFF2-40B4-BE49-F238E27FC236}">
                <a16:creationId xmlns:a16="http://schemas.microsoft.com/office/drawing/2014/main" id="{6AC7C3CF-CC2D-42DA-815C-38A9EAF3D2F0}"/>
              </a:ext>
            </a:extLst>
          </p:cNvPr>
          <p:cNvSpPr>
            <a:spLocks noGrp="1"/>
          </p:cNvSpPr>
          <p:nvPr>
            <p:ph idx="1"/>
          </p:nvPr>
        </p:nvSpPr>
        <p:spPr>
          <a:xfrm>
            <a:off x="838200" y="895350"/>
            <a:ext cx="10515600" cy="5281613"/>
          </a:xfrm>
        </p:spPr>
        <p:txBody>
          <a:bodyPr>
            <a:normAutofit lnSpcReduction="10000"/>
          </a:bodyPr>
          <a:lstStyle/>
          <a:p>
            <a:pPr marL="0" indent="0" algn="just">
              <a:buNone/>
            </a:pPr>
            <a:r>
              <a:rPr lang="it-IT" sz="1800" dirty="0">
                <a:latin typeface="Bookman Old Style" panose="02050604050505020204" pitchFamily="18" charset="0"/>
              </a:rPr>
              <a:t>Il ricorso al Piano di riequilibrio deve essere deliberato dal </a:t>
            </a:r>
            <a:r>
              <a:rPr lang="it-IT" sz="1800" b="1" dirty="0">
                <a:solidFill>
                  <a:srgbClr val="000099"/>
                </a:solidFill>
                <a:latin typeface="Bookman Old Style" panose="02050604050505020204" pitchFamily="18" charset="0"/>
              </a:rPr>
              <a:t>Consiglio</a:t>
            </a:r>
            <a:r>
              <a:rPr lang="it-IT" sz="1800" dirty="0">
                <a:latin typeface="Bookman Old Style" panose="02050604050505020204" pitchFamily="18" charset="0"/>
              </a:rPr>
              <a:t>. La delibera è </a:t>
            </a:r>
            <a:r>
              <a:rPr lang="it-IT" sz="1800" i="1" dirty="0">
                <a:solidFill>
                  <a:srgbClr val="000099"/>
                </a:solidFill>
                <a:latin typeface="Bookman Old Style" panose="02050604050505020204" pitchFamily="18" charset="0"/>
              </a:rPr>
              <a:t>revocabile</a:t>
            </a:r>
            <a:r>
              <a:rPr lang="it-IT" sz="1800" dirty="0">
                <a:latin typeface="Bookman Old Style" panose="02050604050505020204" pitchFamily="18" charset="0"/>
              </a:rPr>
              <a:t> entro i termini di redazione del Piano.</a:t>
            </a:r>
          </a:p>
          <a:p>
            <a:pPr marL="0" indent="0">
              <a:buNone/>
            </a:pPr>
            <a:endParaRPr lang="it-IT" sz="1800" dirty="0">
              <a:latin typeface="Bookman Old Style" panose="02050604050505020204" pitchFamily="18" charset="0"/>
            </a:endParaRPr>
          </a:p>
          <a:p>
            <a:pPr marL="0" indent="0">
              <a:buNone/>
            </a:pPr>
            <a:r>
              <a:rPr lang="it-IT" sz="1800" dirty="0">
                <a:latin typeface="Bookman Old Style" panose="02050604050505020204" pitchFamily="18" charset="0"/>
              </a:rPr>
              <a:t>La proposta di deliberazione predisposta dal responsabile finanziario deve essere corredata dal preventivo </a:t>
            </a:r>
            <a:r>
              <a:rPr lang="it-IT" sz="1800" u="sng" dirty="0">
                <a:latin typeface="Bookman Old Style" panose="02050604050505020204" pitchFamily="18" charset="0"/>
              </a:rPr>
              <a:t>parere dell’organo </a:t>
            </a:r>
            <a:r>
              <a:rPr lang="it-IT" sz="1800" dirty="0">
                <a:latin typeface="Bookman Old Style" panose="02050604050505020204" pitchFamily="18" charset="0"/>
              </a:rPr>
              <a:t>di </a:t>
            </a:r>
            <a:r>
              <a:rPr lang="it-IT" sz="1800" dirty="0">
                <a:solidFill>
                  <a:srgbClr val="C00000"/>
                </a:solidFill>
                <a:latin typeface="Bookman Old Style" panose="02050604050505020204" pitchFamily="18" charset="0"/>
              </a:rPr>
              <a:t>revisione dei conti.</a:t>
            </a:r>
          </a:p>
          <a:p>
            <a:pPr marL="0" indent="0">
              <a:buNone/>
            </a:pPr>
            <a:r>
              <a:rPr lang="it-IT" sz="1800" dirty="0">
                <a:latin typeface="Bookman Old Style" panose="02050604050505020204" pitchFamily="18" charset="0"/>
              </a:rPr>
              <a:t>La  delibera deve dare atto:</a:t>
            </a:r>
          </a:p>
          <a:p>
            <a:pPr>
              <a:buFontTx/>
              <a:buChar char="-"/>
            </a:pPr>
            <a:r>
              <a:rPr lang="it-IT" sz="1800" dirty="0">
                <a:latin typeface="Bookman Old Style" panose="02050604050505020204" pitchFamily="18" charset="0"/>
              </a:rPr>
              <a:t>dell’esistenza di un disavanzo finanziario non ripianabile con gli strumenti previsti con l’art 193 e 194 del Tuel;</a:t>
            </a:r>
          </a:p>
          <a:p>
            <a:pPr>
              <a:buFontTx/>
              <a:buChar char="-"/>
            </a:pPr>
            <a:endParaRPr lang="it-IT" sz="1800" dirty="0">
              <a:latin typeface="Bookman Old Style" panose="02050604050505020204" pitchFamily="18" charset="0"/>
            </a:endParaRPr>
          </a:p>
          <a:p>
            <a:pPr>
              <a:buFontTx/>
              <a:buChar char="-"/>
            </a:pPr>
            <a:r>
              <a:rPr lang="it-IT" sz="1800" dirty="0">
                <a:latin typeface="Bookman Old Style" panose="02050604050505020204" pitchFamily="18" charset="0"/>
              </a:rPr>
              <a:t>Del ricorso all’eventuale </a:t>
            </a:r>
            <a:r>
              <a:rPr lang="it-IT" sz="1800" i="1" dirty="0">
                <a:solidFill>
                  <a:srgbClr val="000099"/>
                </a:solidFill>
                <a:latin typeface="Bookman Old Style" panose="02050604050505020204" pitchFamily="18" charset="0"/>
              </a:rPr>
              <a:t>Fondo di rotazione </a:t>
            </a:r>
            <a:r>
              <a:rPr lang="it-IT" sz="1800" dirty="0">
                <a:latin typeface="Bookman Old Style" panose="02050604050505020204" pitchFamily="18" charset="0"/>
              </a:rPr>
              <a:t>per assicurare la stabilità finanziaria degli enti locali, di cui all’art. 243ter T.U.E.L.</a:t>
            </a:r>
          </a:p>
          <a:p>
            <a:pPr marL="0" indent="0">
              <a:buNone/>
            </a:pPr>
            <a:endParaRPr lang="it-IT" sz="1800" dirty="0">
              <a:latin typeface="Bookman Old Style" panose="02050604050505020204" pitchFamily="18" charset="0"/>
            </a:endParaRPr>
          </a:p>
          <a:p>
            <a:pPr marL="0" indent="0">
              <a:buNone/>
            </a:pPr>
            <a:endParaRPr lang="it-IT" sz="1800" dirty="0">
              <a:latin typeface="Bookman Old Style" panose="02050604050505020204" pitchFamily="18" charset="0"/>
            </a:endParaRPr>
          </a:p>
          <a:p>
            <a:pPr marL="0" indent="0" algn="ctr">
              <a:buNone/>
            </a:pPr>
            <a:r>
              <a:rPr lang="it-IT" sz="1800" dirty="0">
                <a:solidFill>
                  <a:srgbClr val="C00000"/>
                </a:solidFill>
                <a:latin typeface="Bookman Old Style" panose="02050604050505020204" pitchFamily="18" charset="0"/>
              </a:rPr>
              <a:t>La deliberazione di ricorso alla procedura di riequilibrio finanziario deve essere trasmessa, entro </a:t>
            </a:r>
            <a:r>
              <a:rPr lang="it-IT" sz="1800" b="1" dirty="0">
                <a:solidFill>
                  <a:srgbClr val="C00000"/>
                </a:solidFill>
                <a:latin typeface="Bookman Old Style" panose="02050604050505020204" pitchFamily="18" charset="0"/>
              </a:rPr>
              <a:t>cinque giorni </a:t>
            </a:r>
            <a:r>
              <a:rPr lang="it-IT" sz="1800" dirty="0">
                <a:solidFill>
                  <a:srgbClr val="C00000"/>
                </a:solidFill>
                <a:latin typeface="Bookman Old Style" panose="02050604050505020204" pitchFamily="18" charset="0"/>
              </a:rPr>
              <a:t>dalla sua esecutività, al </a:t>
            </a:r>
            <a:r>
              <a:rPr lang="it-IT" sz="1800" b="1" dirty="0">
                <a:solidFill>
                  <a:srgbClr val="C00000"/>
                </a:solidFill>
                <a:latin typeface="Bookman Old Style" panose="02050604050505020204" pitchFamily="18" charset="0"/>
              </a:rPr>
              <a:t>Ministero dell’Interno </a:t>
            </a:r>
            <a:r>
              <a:rPr lang="it-IT" sz="1800" dirty="0">
                <a:solidFill>
                  <a:srgbClr val="C00000"/>
                </a:solidFill>
                <a:latin typeface="Bookman Old Style" panose="02050604050505020204" pitchFamily="18" charset="0"/>
              </a:rPr>
              <a:t>e alla competente sezione regionale della </a:t>
            </a:r>
            <a:r>
              <a:rPr lang="it-IT" sz="1800" b="1" dirty="0">
                <a:solidFill>
                  <a:srgbClr val="C00000"/>
                </a:solidFill>
                <a:latin typeface="Bookman Old Style" panose="02050604050505020204" pitchFamily="18" charset="0"/>
              </a:rPr>
              <a:t>Corte dei conti</a:t>
            </a:r>
            <a:r>
              <a:rPr lang="it-IT" sz="1800" dirty="0">
                <a:latin typeface="Bookman Old Style" panose="02050604050505020204" pitchFamily="18" charset="0"/>
              </a:rPr>
              <a:t>.</a:t>
            </a:r>
          </a:p>
          <a:p>
            <a:pPr marL="0" indent="0">
              <a:buNone/>
            </a:pPr>
            <a:r>
              <a:rPr lang="it-IT" sz="2000" dirty="0">
                <a:solidFill>
                  <a:srgbClr val="C00000"/>
                </a:solidFill>
                <a:latin typeface="Bookman Old Style" panose="02050604050505020204" pitchFamily="18" charset="0"/>
              </a:rPr>
              <a:t> </a:t>
            </a:r>
          </a:p>
          <a:p>
            <a:pPr marL="0" indent="0">
              <a:buNone/>
            </a:pPr>
            <a:endParaRPr lang="it-IT" sz="2000" dirty="0">
              <a:latin typeface="Bookman Old Style" panose="02050604050505020204" pitchFamily="18" charset="0"/>
            </a:endParaRPr>
          </a:p>
          <a:p>
            <a:pPr marL="0" indent="0">
              <a:buNone/>
            </a:pPr>
            <a:endParaRPr lang="it-IT" sz="2000" dirty="0">
              <a:latin typeface="Bookman Old Style" panose="02050604050505020204" pitchFamily="18" charset="0"/>
            </a:endParaRPr>
          </a:p>
          <a:p>
            <a:pPr marL="0" indent="0">
              <a:buNone/>
            </a:pPr>
            <a:endParaRPr lang="it-IT" sz="20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CB8B2B93-1429-4262-8EA4-D20B8D3DA289}"/>
              </a:ext>
            </a:extLst>
          </p:cNvPr>
          <p:cNvSpPr>
            <a:spLocks noGrp="1"/>
          </p:cNvSpPr>
          <p:nvPr>
            <p:ph type="ftr" sz="quarter" idx="11"/>
          </p:nvPr>
        </p:nvSpPr>
        <p:spPr>
          <a:xfrm>
            <a:off x="1908313" y="6356350"/>
            <a:ext cx="865367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reccia in giù 5">
            <a:extLst>
              <a:ext uri="{FF2B5EF4-FFF2-40B4-BE49-F238E27FC236}">
                <a16:creationId xmlns:a16="http://schemas.microsoft.com/office/drawing/2014/main" id="{6BDA3706-26CF-491E-AAD0-FD5746CA06FD}"/>
              </a:ext>
            </a:extLst>
          </p:cNvPr>
          <p:cNvSpPr/>
          <p:nvPr/>
        </p:nvSpPr>
        <p:spPr>
          <a:xfrm>
            <a:off x="5672137" y="4114800"/>
            <a:ext cx="847725"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egnaposto numero diapositiva 6">
            <a:extLst>
              <a:ext uri="{FF2B5EF4-FFF2-40B4-BE49-F238E27FC236}">
                <a16:creationId xmlns:a16="http://schemas.microsoft.com/office/drawing/2014/main" id="{F7943AF0-C976-C54B-B00C-07563656B100}"/>
              </a:ext>
            </a:extLst>
          </p:cNvPr>
          <p:cNvSpPr>
            <a:spLocks noGrp="1"/>
          </p:cNvSpPr>
          <p:nvPr>
            <p:ph type="sldNum" sz="quarter" idx="12"/>
          </p:nvPr>
        </p:nvSpPr>
        <p:spPr/>
        <p:txBody>
          <a:bodyPr/>
          <a:lstStyle/>
          <a:p>
            <a:fld id="{E194C5CC-14D7-4FCA-82BC-DC6279434BD9}" type="slidenum">
              <a:rPr lang="it-IT" smtClean="0"/>
              <a:t>75</a:t>
            </a:fld>
            <a:endParaRPr lang="it-IT"/>
          </a:p>
        </p:txBody>
      </p:sp>
    </p:spTree>
    <p:extLst>
      <p:ext uri="{BB962C8B-B14F-4D97-AF65-F5344CB8AC3E}">
        <p14:creationId xmlns:p14="http://schemas.microsoft.com/office/powerpoint/2010/main" val="26700198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424584"/>
          </a:xfrm>
        </p:spPr>
        <p:txBody>
          <a:bodyPr/>
          <a:lstStyle/>
          <a:p>
            <a:r>
              <a:rPr lang="it-IT" sz="2000" b="1" i="1" dirty="0">
                <a:solidFill>
                  <a:srgbClr val="000099"/>
                </a:solidFill>
                <a:latin typeface="Bookman Old Style" panose="02050604050505020204" pitchFamily="18" charset="0"/>
              </a:rPr>
              <a:t>Le conseguenze</a:t>
            </a:r>
            <a:endParaRPr lang="it-IT" dirty="0"/>
          </a:p>
        </p:txBody>
      </p:sp>
      <p:sp>
        <p:nvSpPr>
          <p:cNvPr id="3" name="Segnaposto contenuto 2"/>
          <p:cNvSpPr>
            <a:spLocks noGrp="1"/>
          </p:cNvSpPr>
          <p:nvPr>
            <p:ph idx="1"/>
          </p:nvPr>
        </p:nvSpPr>
        <p:spPr>
          <a:xfrm>
            <a:off x="838200" y="942109"/>
            <a:ext cx="10515600" cy="5779366"/>
          </a:xfrm>
        </p:spPr>
        <p:txBody>
          <a:bodyPr>
            <a:normAutofit fontScale="92500" lnSpcReduction="10000"/>
          </a:bodyPr>
          <a:lstStyle/>
          <a:p>
            <a:pPr marL="0" indent="0">
              <a:buNone/>
            </a:pPr>
            <a:r>
              <a:rPr lang="it-IT" sz="1800" dirty="0">
                <a:latin typeface="Bookman Old Style" panose="02050604050505020204" pitchFamily="18" charset="0"/>
              </a:rPr>
              <a:t>Il ricorso alla procedura di riequilibrio determina </a:t>
            </a:r>
            <a:r>
              <a:rPr lang="it-IT" sz="1800" b="1" dirty="0">
                <a:latin typeface="Bookman Old Style" panose="02050604050505020204" pitchFamily="18" charset="0"/>
              </a:rPr>
              <a:t>due conseguenze immediate</a:t>
            </a:r>
            <a:r>
              <a:rPr lang="it-IT" sz="1800" dirty="0">
                <a:latin typeface="Bookman Old Style" panose="02050604050505020204" pitchFamily="18" charset="0"/>
              </a:rPr>
              <a:t>:</a:t>
            </a:r>
          </a:p>
          <a:p>
            <a:pPr marL="0" indent="0">
              <a:buNone/>
            </a:pPr>
            <a:endParaRPr lang="it-IT" sz="1800" dirty="0">
              <a:latin typeface="Bookman Old Style" panose="02050604050505020204" pitchFamily="18" charset="0"/>
            </a:endParaRPr>
          </a:p>
          <a:p>
            <a:pPr algn="just">
              <a:buFontTx/>
              <a:buChar char="-"/>
            </a:pPr>
            <a:r>
              <a:rPr lang="it-IT" sz="1800" dirty="0">
                <a:solidFill>
                  <a:srgbClr val="C00000"/>
                </a:solidFill>
                <a:latin typeface="Bookman Old Style" panose="02050604050505020204" pitchFamily="18" charset="0"/>
              </a:rPr>
              <a:t>Sospende</a:t>
            </a:r>
            <a:r>
              <a:rPr lang="it-IT" sz="1800" dirty="0">
                <a:latin typeface="Bookman Old Style" panose="02050604050505020204" pitchFamily="18" charset="0"/>
              </a:rPr>
              <a:t> temporaneamente la possibilità per la Corte dei conti di assegnare, ai sensi dell’art. 6, comma 2, del </a:t>
            </a:r>
            <a:r>
              <a:rPr lang="it-IT" sz="1800" dirty="0" err="1">
                <a:latin typeface="Bookman Old Style" panose="02050604050505020204" pitchFamily="18" charset="0"/>
              </a:rPr>
              <a:t>D.Lgs.</a:t>
            </a:r>
            <a:r>
              <a:rPr lang="it-IT" sz="1800" dirty="0">
                <a:latin typeface="Bookman Old Style" panose="02050604050505020204" pitchFamily="18" charset="0"/>
              </a:rPr>
              <a:t> 149/2011, </a:t>
            </a:r>
            <a:r>
              <a:rPr lang="it-IT" sz="1800" b="1" dirty="0">
                <a:latin typeface="Bookman Old Style" panose="02050604050505020204" pitchFamily="18" charset="0"/>
              </a:rPr>
              <a:t>un termine per l’adozione di misure correttive</a:t>
            </a:r>
            <a:r>
              <a:rPr lang="it-IT" sz="1800" dirty="0">
                <a:latin typeface="Bookman Old Style" panose="02050604050505020204" pitchFamily="18" charset="0"/>
              </a:rPr>
              <a:t> </a:t>
            </a:r>
            <a:r>
              <a:rPr lang="it-IT" sz="1800" u="sng" dirty="0">
                <a:latin typeface="Bookman Old Style" panose="02050604050505020204" pitchFamily="18" charset="0"/>
              </a:rPr>
              <a:t>nel caso in cui la competente sezione regionale della Corte dei conti stessa abbia accertato comportamenti difformi dalla sana gestione finanziaria o il mancato rispetto degli obiettivi posti di finanza pubblica</a:t>
            </a:r>
            <a:r>
              <a:rPr lang="it-IT" sz="1800" dirty="0">
                <a:latin typeface="Bookman Old Style" panose="02050604050505020204" pitchFamily="18" charset="0"/>
              </a:rPr>
              <a:t> (art. 243bis, comma 3, T.U.E.L.);</a:t>
            </a:r>
          </a:p>
          <a:p>
            <a:pPr marL="0" indent="0" algn="just">
              <a:buNone/>
            </a:pPr>
            <a:r>
              <a:rPr lang="it-IT" sz="1600" dirty="0">
                <a:latin typeface="Bookman Old Style" panose="02050604050505020204" pitchFamily="18" charset="0"/>
              </a:rPr>
              <a:t>Nota:</a:t>
            </a:r>
          </a:p>
          <a:p>
            <a:pPr marL="0" indent="0" algn="just">
              <a:buNone/>
            </a:pPr>
            <a:r>
              <a:rPr lang="it-IT" sz="1600" dirty="0">
                <a:latin typeface="Bookman Old Style" panose="02050604050505020204" pitchFamily="18" charset="0"/>
              </a:rPr>
              <a:t>Il citato articolo 6, comma 2, del </a:t>
            </a:r>
            <a:r>
              <a:rPr lang="it-IT" sz="1600" dirty="0" err="1">
                <a:latin typeface="Bookman Old Style" panose="02050604050505020204" pitchFamily="18" charset="0"/>
              </a:rPr>
              <a:t>D.Lgs.</a:t>
            </a:r>
            <a:r>
              <a:rPr lang="it-IT" sz="1600" dirty="0">
                <a:latin typeface="Bookman Old Style" panose="02050604050505020204" pitchFamily="18" charset="0"/>
              </a:rPr>
              <a:t> 149/2011 assegna alle sezioni regionali di controllo della Corte dei conti il compito di verificare l’esistenza di eventuali comportamenti difformi dalla sana gestione finanziaria o di violazioni degli obiettivi della finanza pubblica o, ancora, di irregolarità o di squilibri strutturali del bilancio in grado di provocarne il dissesto finanziario e di segnalare, quindi, all’ente le misure da adottare, entro un congruo termine, per il ripristino degli equilibri di bilancio. Si tratta di una misura preventiva che la Corte assume al verificarsi delle prime avvisaglie di comportamenti tali da rischiare di pregiudicare l’equilibrio finanziario dell’Ente. </a:t>
            </a:r>
            <a:r>
              <a:rPr lang="it-IT" sz="1600" u="sng" dirty="0">
                <a:latin typeface="Bookman Old Style" panose="02050604050505020204" pitchFamily="18" charset="0"/>
              </a:rPr>
              <a:t>È chiaro che se l’ente ha già avviato la procedura di risanamento ex art. 243bis si è giunti ad una situazione di squilibrio più grave che richiede, pertanto, misure drastiche rispetto a quelle previste dal </a:t>
            </a:r>
            <a:r>
              <a:rPr lang="it-IT" sz="1600" u="sng" dirty="0" err="1">
                <a:latin typeface="Bookman Old Style" panose="02050604050505020204" pitchFamily="18" charset="0"/>
              </a:rPr>
              <a:t>D.Lgs.</a:t>
            </a:r>
            <a:r>
              <a:rPr lang="it-IT" sz="1600" u="sng" dirty="0">
                <a:latin typeface="Bookman Old Style" panose="02050604050505020204" pitchFamily="18" charset="0"/>
              </a:rPr>
              <a:t> 149/2011</a:t>
            </a:r>
            <a:r>
              <a:rPr lang="it-IT" sz="1600" dirty="0">
                <a:latin typeface="Bookman Old Style" panose="02050604050505020204" pitchFamily="18" charset="0"/>
              </a:rPr>
              <a:t>.</a:t>
            </a:r>
          </a:p>
          <a:p>
            <a:pPr marL="0" indent="0" algn="just">
              <a:buNone/>
            </a:pPr>
            <a:endParaRPr lang="it-IT" sz="1600" dirty="0">
              <a:latin typeface="Bookman Old Style" panose="02050604050505020204" pitchFamily="18" charset="0"/>
            </a:endParaRPr>
          </a:p>
          <a:p>
            <a:pPr algn="just">
              <a:buFontTx/>
              <a:buChar char="-"/>
            </a:pPr>
            <a:r>
              <a:rPr lang="it-IT" sz="1800" dirty="0">
                <a:solidFill>
                  <a:srgbClr val="C00000"/>
                </a:solidFill>
                <a:latin typeface="Bookman Old Style" panose="02050604050505020204" pitchFamily="18" charset="0"/>
              </a:rPr>
              <a:t>Sospende</a:t>
            </a:r>
            <a:r>
              <a:rPr lang="it-IT" sz="1800" dirty="0">
                <a:latin typeface="Bookman Old Style" panose="02050604050505020204" pitchFamily="18" charset="0"/>
              </a:rPr>
              <a:t>, dalla data di deliberazione di ricorso alla procedura di riequilibrio finanziario pluriennale fino alla data di approvazione o diniego di approvazione del piano di riequilibrio finanziario pluriennale, le </a:t>
            </a:r>
            <a:r>
              <a:rPr lang="it-IT" sz="1800" b="1" dirty="0">
                <a:latin typeface="Bookman Old Style" panose="02050604050505020204" pitchFamily="18" charset="0"/>
              </a:rPr>
              <a:t>procedure esecutive</a:t>
            </a:r>
            <a:r>
              <a:rPr lang="it-IT" sz="1800" dirty="0">
                <a:latin typeface="Bookman Old Style" panose="02050604050505020204" pitchFamily="18" charset="0"/>
              </a:rPr>
              <a:t> intraprese nei confronti dell’ente (comma 4);</a:t>
            </a:r>
          </a:p>
          <a:p>
            <a:pPr algn="just">
              <a:buFontTx/>
              <a:buChar char="-"/>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	</a:t>
            </a:r>
          </a:p>
        </p:txBody>
      </p:sp>
      <p:sp>
        <p:nvSpPr>
          <p:cNvPr id="5" name="Segnaposto piè di pagina 4"/>
          <p:cNvSpPr>
            <a:spLocks noGrp="1"/>
          </p:cNvSpPr>
          <p:nvPr>
            <p:ph type="ftr" sz="quarter" idx="11"/>
          </p:nvPr>
        </p:nvSpPr>
        <p:spPr>
          <a:xfrm>
            <a:off x="2345635" y="6356350"/>
            <a:ext cx="775252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F7781324-5883-8240-B00E-0D6FB1FC547F}"/>
              </a:ext>
            </a:extLst>
          </p:cNvPr>
          <p:cNvSpPr>
            <a:spLocks noGrp="1"/>
          </p:cNvSpPr>
          <p:nvPr>
            <p:ph type="sldNum" sz="quarter" idx="12"/>
          </p:nvPr>
        </p:nvSpPr>
        <p:spPr/>
        <p:txBody>
          <a:bodyPr/>
          <a:lstStyle/>
          <a:p>
            <a:fld id="{E194C5CC-14D7-4FCA-82BC-DC6279434BD9}" type="slidenum">
              <a:rPr lang="it-IT" smtClean="0"/>
              <a:t>76</a:t>
            </a:fld>
            <a:endParaRPr lang="it-IT"/>
          </a:p>
        </p:txBody>
      </p:sp>
    </p:spTree>
    <p:extLst>
      <p:ext uri="{BB962C8B-B14F-4D97-AF65-F5344CB8AC3E}">
        <p14:creationId xmlns:p14="http://schemas.microsoft.com/office/powerpoint/2010/main" val="38657119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86777D-8489-4436-8839-9067600BC59A}"/>
              </a:ext>
            </a:extLst>
          </p:cNvPr>
          <p:cNvSpPr>
            <a:spLocks noGrp="1"/>
          </p:cNvSpPr>
          <p:nvPr>
            <p:ph idx="1"/>
          </p:nvPr>
        </p:nvSpPr>
        <p:spPr/>
        <p:txBody>
          <a:bodyPr/>
          <a:lstStyle/>
          <a:p>
            <a:pPr marL="0" indent="0">
              <a:buNone/>
            </a:pPr>
            <a:endParaRPr lang="it-IT" dirty="0"/>
          </a:p>
          <a:p>
            <a:pPr marL="0" indent="0">
              <a:buNone/>
            </a:pPr>
            <a:endParaRPr lang="it-IT" dirty="0"/>
          </a:p>
          <a:p>
            <a:pPr marL="0" indent="0">
              <a:buNone/>
            </a:pPr>
            <a:endParaRPr lang="it-IT" dirty="0"/>
          </a:p>
          <a:p>
            <a:pPr marL="0" indent="0" algn="ctr">
              <a:buNone/>
            </a:pPr>
            <a:r>
              <a:rPr lang="it-IT" dirty="0">
                <a:solidFill>
                  <a:srgbClr val="000099"/>
                </a:solidFill>
                <a:latin typeface="Bookman Old Style" panose="02050604050505020204" pitchFamily="18" charset="0"/>
              </a:rPr>
              <a:t>IL PIANO</a:t>
            </a:r>
          </a:p>
        </p:txBody>
      </p:sp>
      <p:sp>
        <p:nvSpPr>
          <p:cNvPr id="5" name="Segnaposto piè di pagina 4">
            <a:extLst>
              <a:ext uri="{FF2B5EF4-FFF2-40B4-BE49-F238E27FC236}">
                <a16:creationId xmlns:a16="http://schemas.microsoft.com/office/drawing/2014/main" id="{B68DC248-0803-47B2-8BE2-29A38B335681}"/>
              </a:ext>
            </a:extLst>
          </p:cNvPr>
          <p:cNvSpPr>
            <a:spLocks noGrp="1"/>
          </p:cNvSpPr>
          <p:nvPr>
            <p:ph type="ftr" sz="quarter" idx="11"/>
          </p:nvPr>
        </p:nvSpPr>
        <p:spPr>
          <a:xfrm>
            <a:off x="2252870" y="6356350"/>
            <a:ext cx="841513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p>
        </p:txBody>
      </p:sp>
      <p:sp>
        <p:nvSpPr>
          <p:cNvPr id="6" name="Segnaposto numero diapositiva 5">
            <a:extLst>
              <a:ext uri="{FF2B5EF4-FFF2-40B4-BE49-F238E27FC236}">
                <a16:creationId xmlns:a16="http://schemas.microsoft.com/office/drawing/2014/main" id="{B31683F3-9597-BD4F-8056-7B8C91E6E483}"/>
              </a:ext>
            </a:extLst>
          </p:cNvPr>
          <p:cNvSpPr>
            <a:spLocks noGrp="1"/>
          </p:cNvSpPr>
          <p:nvPr>
            <p:ph type="sldNum" sz="quarter" idx="12"/>
          </p:nvPr>
        </p:nvSpPr>
        <p:spPr/>
        <p:txBody>
          <a:bodyPr/>
          <a:lstStyle/>
          <a:p>
            <a:fld id="{E194C5CC-14D7-4FCA-82BC-DC6279434BD9}" type="slidenum">
              <a:rPr lang="it-IT" smtClean="0"/>
              <a:t>77</a:t>
            </a:fld>
            <a:endParaRPr lang="it-IT"/>
          </a:p>
        </p:txBody>
      </p:sp>
    </p:spTree>
    <p:extLst>
      <p:ext uri="{BB962C8B-B14F-4D97-AF65-F5344CB8AC3E}">
        <p14:creationId xmlns:p14="http://schemas.microsoft.com/office/powerpoint/2010/main" val="3094450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452293"/>
          </a:xfrm>
        </p:spPr>
        <p:txBody>
          <a:bodyPr>
            <a:normAutofit/>
          </a:bodyPr>
          <a:lstStyle/>
          <a:p>
            <a:r>
              <a:rPr lang="it-IT" sz="2000" b="1" i="1" dirty="0">
                <a:solidFill>
                  <a:srgbClr val="000099"/>
                </a:solidFill>
                <a:latin typeface="Bookman Old Style" panose="02050604050505020204" pitchFamily="18" charset="0"/>
              </a:rPr>
              <a:t>Il Piano</a:t>
            </a:r>
            <a:endParaRPr lang="it-IT" dirty="0"/>
          </a:p>
        </p:txBody>
      </p:sp>
      <p:sp>
        <p:nvSpPr>
          <p:cNvPr id="3" name="Segnaposto contenuto 2"/>
          <p:cNvSpPr>
            <a:spLocks noGrp="1"/>
          </p:cNvSpPr>
          <p:nvPr>
            <p:ph idx="1"/>
          </p:nvPr>
        </p:nvSpPr>
        <p:spPr>
          <a:xfrm>
            <a:off x="838200" y="942109"/>
            <a:ext cx="10515600" cy="5234854"/>
          </a:xfrm>
        </p:spPr>
        <p:txBody>
          <a:bodyPr>
            <a:normAutofit/>
          </a:bodyPr>
          <a:lstStyle/>
          <a:p>
            <a:pPr marL="0" indent="0" algn="just">
              <a:buNone/>
            </a:pPr>
            <a:r>
              <a:rPr lang="it-IT" sz="1800" dirty="0">
                <a:solidFill>
                  <a:srgbClr val="C00000"/>
                </a:solidFill>
                <a:latin typeface="Bookman Old Style" panose="02050604050505020204" pitchFamily="18" charset="0"/>
              </a:rPr>
              <a:t>Entro 90 giorni </a:t>
            </a:r>
            <a:r>
              <a:rPr lang="it-IT" sz="1800" dirty="0">
                <a:latin typeface="Bookman Old Style" panose="02050604050505020204" pitchFamily="18" charset="0"/>
              </a:rPr>
              <a:t>dalla data di esecutività della delibera, il Consiglio Comunale dell’ente è tenuto a deliberare un piano di riequilibrio finanziario pluriennale di durata compresa tra </a:t>
            </a:r>
            <a:r>
              <a:rPr lang="it-IT" sz="1800" dirty="0">
                <a:solidFill>
                  <a:srgbClr val="000099"/>
                </a:solidFill>
                <a:latin typeface="Bookman Old Style" panose="02050604050505020204" pitchFamily="18" charset="0"/>
              </a:rPr>
              <a:t>quattro e venti anni </a:t>
            </a:r>
            <a:r>
              <a:rPr lang="it-IT" sz="1800" dirty="0">
                <a:latin typeface="Bookman Old Style" panose="02050604050505020204" pitchFamily="18" charset="0"/>
              </a:rPr>
              <a:t>(art. 243bis, comma 5, T.U.E.L., come modificato dalla Legge 205/2017), corredato del </a:t>
            </a:r>
            <a:r>
              <a:rPr lang="it-IT" sz="1800" b="1" dirty="0">
                <a:latin typeface="Bookman Old Style" panose="02050604050505020204" pitchFamily="18" charset="0"/>
              </a:rPr>
              <a:t>parere dell’Organo di revisione.</a:t>
            </a:r>
          </a:p>
          <a:p>
            <a:pPr marL="0" indent="0" algn="just">
              <a:buNone/>
            </a:pPr>
            <a:r>
              <a:rPr lang="it-IT" sz="1800" b="1" dirty="0">
                <a:latin typeface="Bookman Old Style" panose="02050604050505020204" pitchFamily="18" charset="0"/>
              </a:rPr>
              <a:t>SE NON SI APPROVA IL PIANO ENTRO 90 GIORNI SI APRONO LE PORTE ALLA PROCEDURA DI DISSESTO.</a:t>
            </a:r>
          </a:p>
          <a:p>
            <a:pPr marL="0" indent="0" algn="just">
              <a:buNone/>
            </a:pPr>
            <a:r>
              <a:rPr lang="it-IT" sz="1800" dirty="0">
                <a:latin typeface="Bookman Old Style" panose="02050604050505020204" pitchFamily="18" charset="0"/>
              </a:rPr>
              <a:t>La </a:t>
            </a:r>
            <a:r>
              <a:rPr lang="it-IT" sz="1800" dirty="0">
                <a:solidFill>
                  <a:srgbClr val="000099"/>
                </a:solidFill>
                <a:latin typeface="Bookman Old Style" panose="02050604050505020204" pitchFamily="18" charset="0"/>
              </a:rPr>
              <a:t>durata massima </a:t>
            </a:r>
            <a:r>
              <a:rPr lang="it-IT" sz="1800" dirty="0">
                <a:latin typeface="Bookman Old Style" panose="02050604050505020204" pitchFamily="18" charset="0"/>
              </a:rPr>
              <a:t>del piano di riequilibrio finanziario pluriennale, di cui al primo periodo del comma 5, </a:t>
            </a:r>
            <a:r>
              <a:rPr lang="it-IT" sz="1800" u="sng" dirty="0">
                <a:latin typeface="Bookman Old Style" panose="02050604050505020204" pitchFamily="18" charset="0"/>
              </a:rPr>
              <a:t>è determinata sulla base del rapporto tra le passività da ripianare nel medesimo e l'ammontare degli impegni di cui al titolo I </a:t>
            </a:r>
            <a:r>
              <a:rPr lang="it-IT" sz="1800" dirty="0">
                <a:latin typeface="Bookman Old Style" panose="02050604050505020204" pitchFamily="18" charset="0"/>
              </a:rPr>
              <a:t>della spesa del rendiconto dell'anno precedente a quello di deliberazione del ricorso alla procedura di riequilibrio o dell'ultimo rendiconto approvato, secondo la seguente tabella:</a:t>
            </a: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p:txBody>
      </p:sp>
      <p:sp>
        <p:nvSpPr>
          <p:cNvPr id="5" name="Segnaposto piè di pagina 4"/>
          <p:cNvSpPr>
            <a:spLocks noGrp="1"/>
          </p:cNvSpPr>
          <p:nvPr>
            <p:ph type="ftr" sz="quarter" idx="11"/>
          </p:nvPr>
        </p:nvSpPr>
        <p:spPr>
          <a:xfrm>
            <a:off x="2650435" y="6356350"/>
            <a:ext cx="750073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6" name="Tabella 5"/>
          <p:cNvGraphicFramePr>
            <a:graphicFrameLocks noGrp="1"/>
          </p:cNvGraphicFramePr>
          <p:nvPr/>
        </p:nvGraphicFramePr>
        <p:xfrm>
          <a:off x="838200" y="4206400"/>
          <a:ext cx="10515600" cy="1897665"/>
        </p:xfrm>
        <a:graphic>
          <a:graphicData uri="http://schemas.openxmlformats.org/drawingml/2006/table">
            <a:tbl>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56533">
                <a:tc>
                  <a:txBody>
                    <a:bodyPr/>
                    <a:lstStyle/>
                    <a:p>
                      <a:pPr algn="ctr"/>
                      <a:r>
                        <a:rPr lang="it-IT" sz="1000" dirty="0">
                          <a:effectLst/>
                        </a:rPr>
                        <a:t>Rapporto passività/ impegni di cui al titolo I</a:t>
                      </a: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t-IT" sz="1000" dirty="0">
                          <a:effectLst/>
                        </a:rPr>
                        <a:t>Durata massima del piano di riequilibrio finanziario pluriennale</a:t>
                      </a:r>
                    </a:p>
                  </a:txBody>
                  <a:tcPr marL="23503" marR="23503" marT="0" marB="0" anchor="ctr">
                    <a:lnL w="12700" cap="flat" cmpd="sng" algn="ctr">
                      <a:solidFill>
                        <a:srgbClr val="000000"/>
                      </a:solidFill>
                      <a:prstDash val="solid"/>
                      <a:round/>
                      <a:headEnd type="none" w="med" len="med"/>
                      <a:tailEnd type="none" w="med" len="med"/>
                    </a:lnL>
                    <a:lnR w="12700" cap="flat" cmpd="sng" algn="ctr">
                      <a:solidFill>
                        <a:srgbClr val="D0B5FB"/>
                      </a:solidFill>
                      <a:prstDash val="solid"/>
                      <a:round/>
                      <a:headEnd type="none" w="med" len="med"/>
                      <a:tailEnd type="none" w="med" len="med"/>
                    </a:lnR>
                    <a:lnT w="12700" cap="flat" cmpd="sng" algn="ctr">
                      <a:solidFill>
                        <a:srgbClr val="D0B5FB"/>
                      </a:solidFill>
                      <a:prstDash val="solid"/>
                      <a:round/>
                      <a:headEnd type="none" w="med" len="med"/>
                      <a:tailEnd type="none" w="med" len="med"/>
                    </a:lnT>
                    <a:lnB w="12700" cap="flat" cmpd="sng" algn="ctr">
                      <a:solidFill>
                        <a:srgbClr val="D0B5FB"/>
                      </a:solidFill>
                      <a:prstDash val="solid"/>
                      <a:round/>
                      <a:headEnd type="none" w="med" len="med"/>
                      <a:tailEnd type="none" w="med" len="med"/>
                    </a:lnB>
                  </a:tcPr>
                </a:tc>
                <a:extLst>
                  <a:ext uri="{0D108BD9-81ED-4DB2-BD59-A6C34878D82A}">
                    <a16:rowId xmlns:a16="http://schemas.microsoft.com/office/drawing/2014/main" val="10000"/>
                  </a:ext>
                </a:extLst>
              </a:tr>
              <a:tr h="147018">
                <a:tc>
                  <a:txBody>
                    <a:bodyPr/>
                    <a:lstStyle/>
                    <a:p>
                      <a:r>
                        <a:rPr lang="it-IT" sz="1000">
                          <a:effectLst/>
                        </a:rPr>
                        <a:t> Fino al 20 per cento </a:t>
                      </a:r>
                    </a:p>
                  </a:txBody>
                  <a:tcPr marL="23503" marR="23503" marT="0" marB="0" anchor="ctr">
                    <a:lnL w="12700" cap="flat" cmpd="sng" algn="ctr">
                      <a:solidFill>
                        <a:srgbClr val="28DEC3"/>
                      </a:solidFill>
                      <a:prstDash val="solid"/>
                      <a:round/>
                      <a:headEnd type="none" w="med" len="med"/>
                      <a:tailEnd type="none" w="med" len="med"/>
                    </a:lnL>
                    <a:lnR w="12700" cap="flat" cmpd="sng" algn="ctr">
                      <a:solidFill>
                        <a:srgbClr val="28DEC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8DEC3"/>
                      </a:solidFill>
                      <a:prstDash val="solid"/>
                      <a:round/>
                      <a:headEnd type="none" w="med" len="med"/>
                      <a:tailEnd type="none" w="med" len="med"/>
                    </a:lnB>
                  </a:tcPr>
                </a:tc>
                <a:tc>
                  <a:txBody>
                    <a:bodyPr/>
                    <a:lstStyle/>
                    <a:p>
                      <a:pPr algn="ctr"/>
                      <a:r>
                        <a:rPr lang="it-IT" sz="1000">
                          <a:effectLst/>
                        </a:rPr>
                        <a:t>4 anni</a:t>
                      </a:r>
                    </a:p>
                  </a:txBody>
                  <a:tcPr marL="23503" marR="23503" marT="0" marB="0" anchor="ctr">
                    <a:lnL w="12700" cap="flat" cmpd="sng" algn="ctr">
                      <a:solidFill>
                        <a:srgbClr val="28DEC3"/>
                      </a:solidFill>
                      <a:prstDash val="solid"/>
                      <a:round/>
                      <a:headEnd type="none" w="med" len="med"/>
                      <a:tailEnd type="none" w="med" len="med"/>
                    </a:lnL>
                    <a:lnR w="12700" cap="flat" cmpd="sng" algn="ctr">
                      <a:solidFill>
                        <a:srgbClr val="507FDF"/>
                      </a:solidFill>
                      <a:prstDash val="solid"/>
                      <a:round/>
                      <a:headEnd type="none" w="med" len="med"/>
                      <a:tailEnd type="none" w="med" len="med"/>
                    </a:lnR>
                    <a:lnT w="12700" cap="flat" cmpd="sng" algn="ctr">
                      <a:solidFill>
                        <a:srgbClr val="D0B5FB"/>
                      </a:solidFill>
                      <a:prstDash val="solid"/>
                      <a:round/>
                      <a:headEnd type="none" w="med" len="med"/>
                      <a:tailEnd type="none" w="med" len="med"/>
                    </a:lnT>
                    <a:lnB w="12700" cap="flat" cmpd="sng" algn="ctr">
                      <a:solidFill>
                        <a:srgbClr val="507FDF"/>
                      </a:solidFill>
                      <a:prstDash val="solid"/>
                      <a:round/>
                      <a:headEnd type="none" w="med" len="med"/>
                      <a:tailEnd type="none" w="med" len="med"/>
                    </a:lnB>
                  </a:tcPr>
                </a:tc>
                <a:extLst>
                  <a:ext uri="{0D108BD9-81ED-4DB2-BD59-A6C34878D82A}">
                    <a16:rowId xmlns:a16="http://schemas.microsoft.com/office/drawing/2014/main" val="10001"/>
                  </a:ext>
                </a:extLst>
              </a:tr>
              <a:tr h="294035">
                <a:tc>
                  <a:txBody>
                    <a:bodyPr/>
                    <a:lstStyle/>
                    <a:p>
                      <a:r>
                        <a:rPr lang="it-IT" sz="1000">
                          <a:effectLst/>
                        </a:rPr>
                        <a:t> Superiore al 20 per cento e fino al 60 per cento </a:t>
                      </a:r>
                    </a:p>
                  </a:txBody>
                  <a:tcPr marL="23503" marR="23503" marT="0" marB="0" anchor="ctr">
                    <a:lnL w="12700" cap="flat" cmpd="sng" algn="ctr">
                      <a:solidFill>
                        <a:srgbClr val="D0DEC3"/>
                      </a:solidFill>
                      <a:prstDash val="solid"/>
                      <a:round/>
                      <a:headEnd type="none" w="med" len="med"/>
                      <a:tailEnd type="none" w="med" len="med"/>
                    </a:lnL>
                    <a:lnR w="12700" cap="flat" cmpd="sng" algn="ctr">
                      <a:solidFill>
                        <a:srgbClr val="D0DEC3"/>
                      </a:solidFill>
                      <a:prstDash val="solid"/>
                      <a:round/>
                      <a:headEnd type="none" w="med" len="med"/>
                      <a:tailEnd type="none" w="med" len="med"/>
                    </a:lnR>
                    <a:lnT w="12700" cap="flat" cmpd="sng" algn="ctr">
                      <a:solidFill>
                        <a:srgbClr val="28DEC3"/>
                      </a:solidFill>
                      <a:prstDash val="solid"/>
                      <a:round/>
                      <a:headEnd type="none" w="med" len="med"/>
                      <a:tailEnd type="none" w="med" len="med"/>
                    </a:lnT>
                    <a:lnB w="12700" cap="flat" cmpd="sng" algn="ctr">
                      <a:solidFill>
                        <a:srgbClr val="D0DEC3"/>
                      </a:solidFill>
                      <a:prstDash val="solid"/>
                      <a:round/>
                      <a:headEnd type="none" w="med" len="med"/>
                      <a:tailEnd type="none" w="med" len="med"/>
                    </a:lnB>
                  </a:tcPr>
                </a:tc>
                <a:tc>
                  <a:txBody>
                    <a:bodyPr/>
                    <a:lstStyle/>
                    <a:p>
                      <a:pPr algn="ctr"/>
                      <a:r>
                        <a:rPr lang="it-IT" sz="1000">
                          <a:effectLst/>
                        </a:rPr>
                        <a:t>10 anni</a:t>
                      </a:r>
                    </a:p>
                  </a:txBody>
                  <a:tcPr marL="23503" marR="23503" marT="0" marB="0" anchor="ctr">
                    <a:lnL w="12700" cap="flat" cmpd="sng" algn="ctr">
                      <a:solidFill>
                        <a:srgbClr val="D0DEC3"/>
                      </a:solidFill>
                      <a:prstDash val="solid"/>
                      <a:round/>
                      <a:headEnd type="none" w="med" len="med"/>
                      <a:tailEnd type="none" w="med" len="med"/>
                    </a:lnL>
                    <a:lnR w="12700" cap="flat" cmpd="sng" algn="ctr">
                      <a:solidFill>
                        <a:srgbClr val="307BDF"/>
                      </a:solidFill>
                      <a:prstDash val="solid"/>
                      <a:round/>
                      <a:headEnd type="none" w="med" len="med"/>
                      <a:tailEnd type="none" w="med" len="med"/>
                    </a:lnR>
                    <a:lnT w="12700" cap="flat" cmpd="sng" algn="ctr">
                      <a:solidFill>
                        <a:srgbClr val="507FDF"/>
                      </a:solidFill>
                      <a:prstDash val="solid"/>
                      <a:round/>
                      <a:headEnd type="none" w="med" len="med"/>
                      <a:tailEnd type="none" w="med" len="med"/>
                    </a:lnT>
                    <a:lnB w="12700" cap="flat" cmpd="sng" algn="ctr">
                      <a:solidFill>
                        <a:srgbClr val="307BDF"/>
                      </a:solidFill>
                      <a:prstDash val="solid"/>
                      <a:round/>
                      <a:headEnd type="none" w="med" len="med"/>
                      <a:tailEnd type="none" w="med" len="med"/>
                    </a:lnB>
                  </a:tcPr>
                </a:tc>
                <a:extLst>
                  <a:ext uri="{0D108BD9-81ED-4DB2-BD59-A6C34878D82A}">
                    <a16:rowId xmlns:a16="http://schemas.microsoft.com/office/drawing/2014/main" val="10002"/>
                  </a:ext>
                </a:extLst>
              </a:tr>
              <a:tr h="441054">
                <a:tc>
                  <a:txBody>
                    <a:bodyPr/>
                    <a:lstStyle/>
                    <a:p>
                      <a:r>
                        <a:rPr lang="it-IT" sz="1000">
                          <a:effectLst/>
                        </a:rPr>
                        <a:t> Superiore al 60 per cento e fino al 100 per cento per i comuni fino a 60.000 abitanti </a:t>
                      </a:r>
                    </a:p>
                  </a:txBody>
                  <a:tcPr marL="23503" marR="23503" marT="0" marB="0" anchor="ctr">
                    <a:lnL w="12700" cap="flat" cmpd="sng" algn="ctr">
                      <a:solidFill>
                        <a:srgbClr val="08DFC3"/>
                      </a:solidFill>
                      <a:prstDash val="solid"/>
                      <a:round/>
                      <a:headEnd type="none" w="med" len="med"/>
                      <a:tailEnd type="none" w="med" len="med"/>
                    </a:lnL>
                    <a:lnR w="12700" cap="flat" cmpd="sng" algn="ctr">
                      <a:solidFill>
                        <a:srgbClr val="08DFC3"/>
                      </a:solidFill>
                      <a:prstDash val="solid"/>
                      <a:round/>
                      <a:headEnd type="none" w="med" len="med"/>
                      <a:tailEnd type="none" w="med" len="med"/>
                    </a:lnR>
                    <a:lnT w="12700" cap="flat" cmpd="sng" algn="ctr">
                      <a:solidFill>
                        <a:srgbClr val="D0DEC3"/>
                      </a:solidFill>
                      <a:prstDash val="solid"/>
                      <a:round/>
                      <a:headEnd type="none" w="med" len="med"/>
                      <a:tailEnd type="none" w="med" len="med"/>
                    </a:lnT>
                    <a:lnB w="12700" cap="flat" cmpd="sng" algn="ctr">
                      <a:solidFill>
                        <a:srgbClr val="08DFC3"/>
                      </a:solidFill>
                      <a:prstDash val="solid"/>
                      <a:round/>
                      <a:headEnd type="none" w="med" len="med"/>
                      <a:tailEnd type="none" w="med" len="med"/>
                    </a:lnB>
                  </a:tcPr>
                </a:tc>
                <a:tc>
                  <a:txBody>
                    <a:bodyPr/>
                    <a:lstStyle/>
                    <a:p>
                      <a:pPr algn="ctr"/>
                      <a:r>
                        <a:rPr lang="it-IT" sz="1000">
                          <a:effectLst/>
                        </a:rPr>
                        <a:t>15 anni</a:t>
                      </a:r>
                    </a:p>
                  </a:txBody>
                  <a:tcPr marL="23503" marR="23503" marT="0" marB="0" anchor="ctr">
                    <a:lnL w="12700" cap="flat" cmpd="sng" algn="ctr">
                      <a:solidFill>
                        <a:srgbClr val="08DFC3"/>
                      </a:solidFill>
                      <a:prstDash val="solid"/>
                      <a:round/>
                      <a:headEnd type="none" w="med" len="med"/>
                      <a:tailEnd type="none" w="med" len="med"/>
                    </a:lnL>
                    <a:lnR w="12700" cap="flat" cmpd="sng" algn="ctr">
                      <a:solidFill>
                        <a:srgbClr val="C077DF"/>
                      </a:solidFill>
                      <a:prstDash val="solid"/>
                      <a:round/>
                      <a:headEnd type="none" w="med" len="med"/>
                      <a:tailEnd type="none" w="med" len="med"/>
                    </a:lnR>
                    <a:lnT w="12700" cap="flat" cmpd="sng" algn="ctr">
                      <a:solidFill>
                        <a:srgbClr val="307BDF"/>
                      </a:solidFill>
                      <a:prstDash val="solid"/>
                      <a:round/>
                      <a:headEnd type="none" w="med" len="med"/>
                      <a:tailEnd type="none" w="med" len="med"/>
                    </a:lnT>
                    <a:lnB w="12700" cap="flat" cmpd="sng" algn="ctr">
                      <a:solidFill>
                        <a:srgbClr val="C077DF"/>
                      </a:solidFill>
                      <a:prstDash val="solid"/>
                      <a:round/>
                      <a:headEnd type="none" w="med" len="med"/>
                      <a:tailEnd type="none" w="med" len="med"/>
                    </a:lnB>
                  </a:tcPr>
                </a:tc>
                <a:extLst>
                  <a:ext uri="{0D108BD9-81ED-4DB2-BD59-A6C34878D82A}">
                    <a16:rowId xmlns:a16="http://schemas.microsoft.com/office/drawing/2014/main" val="10003"/>
                  </a:ext>
                </a:extLst>
              </a:tr>
              <a:tr h="653643">
                <a:tc>
                  <a:txBody>
                    <a:bodyPr/>
                    <a:lstStyle/>
                    <a:p>
                      <a:r>
                        <a:rPr lang="it-IT" sz="1000">
                          <a:effectLst/>
                        </a:rPr>
                        <a:t> Oltre il 60 per cento per i comuni con popolazione superiore a 60.000 abitanti e oltre il 100 per cento per tutti gli altri comuni </a:t>
                      </a:r>
                    </a:p>
                  </a:txBody>
                  <a:tcPr marL="23503" marR="23503" marT="0" marB="0" anchor="ctr">
                    <a:lnL w="12700" cap="flat" cmpd="sng" algn="ctr">
                      <a:solidFill>
                        <a:srgbClr val="08DFC3"/>
                      </a:solidFill>
                      <a:prstDash val="solid"/>
                      <a:round/>
                      <a:headEnd type="none" w="med" len="med"/>
                      <a:tailEnd type="none" w="med" len="med"/>
                    </a:lnL>
                    <a:lnR w="12700" cap="flat" cmpd="sng" algn="ctr">
                      <a:solidFill>
                        <a:srgbClr val="08DFC3"/>
                      </a:solidFill>
                      <a:prstDash val="solid"/>
                      <a:round/>
                      <a:headEnd type="none" w="med" len="med"/>
                      <a:tailEnd type="none" w="med" len="med"/>
                    </a:lnR>
                    <a:lnT w="12700" cap="flat" cmpd="sng" algn="ctr">
                      <a:solidFill>
                        <a:srgbClr val="08DFC3"/>
                      </a:solidFill>
                      <a:prstDash val="solid"/>
                      <a:round/>
                      <a:headEnd type="none" w="med" len="med"/>
                      <a:tailEnd type="none" w="med" len="med"/>
                    </a:lnT>
                    <a:lnB w="12700" cap="flat" cmpd="sng" algn="ctr">
                      <a:solidFill>
                        <a:srgbClr val="08DFC3"/>
                      </a:solidFill>
                      <a:prstDash val="solid"/>
                      <a:round/>
                      <a:headEnd type="none" w="med" len="med"/>
                      <a:tailEnd type="none" w="med" len="med"/>
                    </a:lnB>
                  </a:tcPr>
                </a:tc>
                <a:tc>
                  <a:txBody>
                    <a:bodyPr/>
                    <a:lstStyle/>
                    <a:p>
                      <a:pPr algn="ctr"/>
                      <a:r>
                        <a:rPr lang="it-IT" sz="1000" dirty="0">
                          <a:effectLst/>
                        </a:rPr>
                        <a:t>20 anni</a:t>
                      </a:r>
                    </a:p>
                  </a:txBody>
                  <a:tcPr marL="23503" marR="23503" marT="0" marB="0" anchor="ctr">
                    <a:lnL w="12700" cap="flat" cmpd="sng" algn="ctr">
                      <a:solidFill>
                        <a:srgbClr val="08DFC3"/>
                      </a:solidFill>
                      <a:prstDash val="solid"/>
                      <a:round/>
                      <a:headEnd type="none" w="med" len="med"/>
                      <a:tailEnd type="none" w="med" len="med"/>
                    </a:lnL>
                    <a:lnR w="12700" cap="flat" cmpd="sng" algn="ctr">
                      <a:solidFill>
                        <a:srgbClr val="407DDF"/>
                      </a:solidFill>
                      <a:prstDash val="solid"/>
                      <a:round/>
                      <a:headEnd type="none" w="med" len="med"/>
                      <a:tailEnd type="none" w="med" len="med"/>
                    </a:lnR>
                    <a:lnT w="12700" cap="flat" cmpd="sng" algn="ctr">
                      <a:solidFill>
                        <a:srgbClr val="C077DF"/>
                      </a:solidFill>
                      <a:prstDash val="solid"/>
                      <a:round/>
                      <a:headEnd type="none" w="med" len="med"/>
                      <a:tailEnd type="none" w="med" len="med"/>
                    </a:lnT>
                    <a:lnB w="12700" cap="flat" cmpd="sng" algn="ctr">
                      <a:solidFill>
                        <a:srgbClr val="407DD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Segnaposto numero diapositiva 6">
            <a:extLst>
              <a:ext uri="{FF2B5EF4-FFF2-40B4-BE49-F238E27FC236}">
                <a16:creationId xmlns:a16="http://schemas.microsoft.com/office/drawing/2014/main" id="{146052E1-CE4E-F44B-A73E-7A60B4AA3EBD}"/>
              </a:ext>
            </a:extLst>
          </p:cNvPr>
          <p:cNvSpPr>
            <a:spLocks noGrp="1"/>
          </p:cNvSpPr>
          <p:nvPr>
            <p:ph type="sldNum" sz="quarter" idx="12"/>
          </p:nvPr>
        </p:nvSpPr>
        <p:spPr/>
        <p:txBody>
          <a:bodyPr/>
          <a:lstStyle/>
          <a:p>
            <a:fld id="{E194C5CC-14D7-4FCA-82BC-DC6279434BD9}" type="slidenum">
              <a:rPr lang="it-IT" smtClean="0"/>
              <a:t>78</a:t>
            </a:fld>
            <a:endParaRPr lang="it-IT"/>
          </a:p>
        </p:txBody>
      </p:sp>
    </p:spTree>
    <p:extLst>
      <p:ext uri="{BB962C8B-B14F-4D97-AF65-F5344CB8AC3E}">
        <p14:creationId xmlns:p14="http://schemas.microsoft.com/office/powerpoint/2010/main" val="10617638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452293"/>
          </a:xfrm>
        </p:spPr>
        <p:txBody>
          <a:bodyPr/>
          <a:lstStyle/>
          <a:p>
            <a:r>
              <a:rPr lang="it-IT" sz="2000" b="1" i="1" dirty="0">
                <a:solidFill>
                  <a:srgbClr val="000099"/>
                </a:solidFill>
                <a:latin typeface="Bookman Old Style" panose="02050604050505020204" pitchFamily="18" charset="0"/>
              </a:rPr>
              <a:t>Il Piano</a:t>
            </a:r>
            <a:endParaRPr lang="it-IT" dirty="0"/>
          </a:p>
        </p:txBody>
      </p:sp>
      <p:sp>
        <p:nvSpPr>
          <p:cNvPr id="3" name="Segnaposto contenuto 2"/>
          <p:cNvSpPr>
            <a:spLocks noGrp="1"/>
          </p:cNvSpPr>
          <p:nvPr>
            <p:ph idx="1"/>
          </p:nvPr>
        </p:nvSpPr>
        <p:spPr>
          <a:xfrm>
            <a:off x="838200" y="817418"/>
            <a:ext cx="10515600" cy="5359545"/>
          </a:xfrm>
        </p:spPr>
        <p:txBody>
          <a:bodyPr>
            <a:normAutofit/>
          </a:bodyPr>
          <a:lstStyle/>
          <a:p>
            <a:pPr marL="0" indent="0">
              <a:buNone/>
            </a:pPr>
            <a:r>
              <a:rPr lang="it-IT" sz="1800" dirty="0">
                <a:latin typeface="Bookman Old Style" panose="02050604050505020204" pitchFamily="18" charset="0"/>
              </a:rPr>
              <a:t>Il Piano deve essere redatto in conformità alle </a:t>
            </a:r>
            <a:r>
              <a:rPr lang="it-IT" sz="1800" dirty="0">
                <a:solidFill>
                  <a:srgbClr val="C00000"/>
                </a:solidFill>
                <a:latin typeface="Bookman Old Style" panose="02050604050505020204" pitchFamily="18" charset="0"/>
              </a:rPr>
              <a:t>linee guida </a:t>
            </a:r>
            <a:r>
              <a:rPr lang="it-IT" sz="1800" dirty="0">
                <a:latin typeface="Bookman Old Style" panose="02050604050505020204" pitchFamily="18" charset="0"/>
              </a:rPr>
              <a:t>della Corte dei conti, Sezioni Autonomie:</a:t>
            </a:r>
          </a:p>
          <a:p>
            <a:endParaRPr lang="it-IT" sz="1200" dirty="0">
              <a:solidFill>
                <a:srgbClr val="000000"/>
              </a:solidFill>
              <a:latin typeface="Arial" panose="020B0604020202020204" pitchFamily="34" charset="0"/>
            </a:endParaRPr>
          </a:p>
          <a:p>
            <a:r>
              <a:rPr lang="it-IT" sz="1200" dirty="0">
                <a:solidFill>
                  <a:srgbClr val="000000"/>
                </a:solidFill>
                <a:latin typeface="Arial" panose="020B0604020202020204" pitchFamily="34" charset="0"/>
              </a:rPr>
              <a:t> </a:t>
            </a:r>
            <a:r>
              <a:rPr lang="it-IT" sz="1800" b="1" i="1" dirty="0">
                <a:solidFill>
                  <a:srgbClr val="000000"/>
                </a:solidFill>
                <a:latin typeface="Bookman Old Style" panose="02050604050505020204" pitchFamily="18" charset="0"/>
              </a:rPr>
              <a:t>Deliberazione n. 5/SEZAUT/2018/INPR</a:t>
            </a:r>
          </a:p>
          <a:p>
            <a:pPr marL="0" indent="0">
              <a:buNone/>
            </a:pPr>
            <a:endParaRPr lang="it-IT" sz="1800" b="1" i="1" dirty="0">
              <a:solidFill>
                <a:srgbClr val="000000"/>
              </a:solidFill>
              <a:latin typeface="Arial" panose="020B0604020202020204" pitchFamily="34" charset="0"/>
            </a:endParaRPr>
          </a:p>
          <a:p>
            <a:pPr marL="0" indent="0" algn="just">
              <a:buNone/>
            </a:pPr>
            <a:r>
              <a:rPr lang="it-IT" sz="1800" dirty="0">
                <a:solidFill>
                  <a:srgbClr val="C00000"/>
                </a:solidFill>
                <a:latin typeface="Bookman Old Style" panose="02050604050505020204" pitchFamily="18" charset="0"/>
              </a:rPr>
              <a:t>Oggetto del piano di riequilibrio </a:t>
            </a:r>
            <a:r>
              <a:rPr lang="it-IT" sz="1800" b="1" dirty="0">
                <a:solidFill>
                  <a:srgbClr val="000000"/>
                </a:solidFill>
                <a:latin typeface="Bookman Old Style" panose="02050604050505020204" pitchFamily="18" charset="0"/>
              </a:rPr>
              <a:t>è il disavanzo sostanzialmente determinato</a:t>
            </a:r>
            <a:r>
              <a:rPr lang="it-IT" sz="1800" dirty="0">
                <a:solidFill>
                  <a:srgbClr val="000000"/>
                </a:solidFill>
                <a:latin typeface="Bookman Old Style" panose="02050604050505020204" pitchFamily="18" charset="0"/>
              </a:rPr>
              <a:t> </a:t>
            </a:r>
            <a:r>
              <a:rPr lang="it-IT" sz="1800" b="1" dirty="0">
                <a:solidFill>
                  <a:srgbClr val="000000"/>
                </a:solidFill>
                <a:latin typeface="Bookman Old Style" panose="02050604050505020204" pitchFamily="18" charset="0"/>
              </a:rPr>
              <a:t>e previamente formalizzato</a:t>
            </a:r>
            <a:r>
              <a:rPr lang="it-IT" sz="1800" dirty="0">
                <a:solidFill>
                  <a:srgbClr val="000000"/>
                </a:solidFill>
                <a:latin typeface="Bookman Old Style" panose="02050604050505020204" pitchFamily="18" charset="0"/>
              </a:rPr>
              <a:t>, tramite una sistematica attività di ricognizione di passività e debiti fuori bilancio da riconoscere e la “revisione” straordinaria dei residui ai sensi dell’art. 243</a:t>
            </a:r>
            <a:r>
              <a:rPr lang="it-IT" sz="1800" i="1" dirty="0">
                <a:solidFill>
                  <a:srgbClr val="000000"/>
                </a:solidFill>
                <a:latin typeface="Bookman Old Style" panose="02050604050505020204" pitchFamily="18" charset="0"/>
              </a:rPr>
              <a:t>-bis</a:t>
            </a:r>
            <a:r>
              <a:rPr lang="it-IT" sz="1800" dirty="0">
                <a:solidFill>
                  <a:srgbClr val="000000"/>
                </a:solidFill>
                <a:latin typeface="Bookman Old Style" panose="02050604050505020204" pitchFamily="18" charset="0"/>
              </a:rPr>
              <a:t>, comma 8 </a:t>
            </a:r>
            <a:r>
              <a:rPr lang="it-IT" sz="1800" dirty="0" err="1">
                <a:solidFill>
                  <a:srgbClr val="000000"/>
                </a:solidFill>
                <a:latin typeface="Bookman Old Style" panose="02050604050505020204" pitchFamily="18" charset="0"/>
              </a:rPr>
              <a:t>lett</a:t>
            </a:r>
            <a:r>
              <a:rPr lang="it-IT" sz="1800" dirty="0">
                <a:solidFill>
                  <a:srgbClr val="000000"/>
                </a:solidFill>
                <a:latin typeface="Bookman Old Style" panose="02050604050505020204" pitchFamily="18" charset="0"/>
              </a:rPr>
              <a:t>. e). </a:t>
            </a:r>
          </a:p>
          <a:p>
            <a:pPr marL="0" indent="0">
              <a:buNone/>
            </a:pPr>
            <a:endParaRPr lang="it-IT" sz="1800" dirty="0">
              <a:solidFill>
                <a:srgbClr val="000000"/>
              </a:solidFill>
              <a:latin typeface="Bookman Old Style" panose="02050604050505020204" pitchFamily="18" charset="0"/>
            </a:endParaRPr>
          </a:p>
          <a:p>
            <a:pPr marL="0" indent="0" algn="just">
              <a:buNone/>
            </a:pPr>
            <a:r>
              <a:rPr lang="it-IT" sz="1800" dirty="0">
                <a:solidFill>
                  <a:srgbClr val="000000"/>
                </a:solidFill>
                <a:latin typeface="Bookman Old Style" panose="02050604050505020204" pitchFamily="18" charset="0"/>
              </a:rPr>
              <a:t>Parallelamente, deve essere effettuata una sistematica attività di accertamento delle </a:t>
            </a:r>
            <a:r>
              <a:rPr lang="it-IT" sz="1800" b="1" dirty="0">
                <a:solidFill>
                  <a:srgbClr val="000000"/>
                </a:solidFill>
                <a:latin typeface="Bookman Old Style" panose="02050604050505020204" pitchFamily="18" charset="0"/>
              </a:rPr>
              <a:t>posizioni debitorie aperte con il sistema creditizio</a:t>
            </a:r>
            <a:r>
              <a:rPr lang="it-IT" sz="1800" dirty="0">
                <a:solidFill>
                  <a:srgbClr val="000000"/>
                </a:solidFill>
                <a:latin typeface="Bookman Old Style" panose="02050604050505020204" pitchFamily="18" charset="0"/>
              </a:rPr>
              <a:t> e </a:t>
            </a:r>
            <a:r>
              <a:rPr lang="it-IT" sz="1800" b="1" dirty="0">
                <a:solidFill>
                  <a:srgbClr val="000000"/>
                </a:solidFill>
                <a:latin typeface="Bookman Old Style" panose="02050604050505020204" pitchFamily="18" charset="0"/>
              </a:rPr>
              <a:t>della relativa sostenibilità attuale e nella prospettiva temporale del piano di riequilibrio</a:t>
            </a:r>
            <a:r>
              <a:rPr lang="it-IT" sz="1800" dirty="0">
                <a:solidFill>
                  <a:srgbClr val="000000"/>
                </a:solidFill>
                <a:latin typeface="Bookman Old Style" panose="02050604050505020204" pitchFamily="18" charset="0"/>
              </a:rPr>
              <a:t>. </a:t>
            </a:r>
            <a:endParaRPr lang="it-IT" sz="1800" dirty="0">
              <a:latin typeface="Bookman Old Style" panose="02050604050505020204" pitchFamily="18" charset="0"/>
            </a:endParaRPr>
          </a:p>
        </p:txBody>
      </p:sp>
      <p:sp>
        <p:nvSpPr>
          <p:cNvPr id="5" name="Segnaposto piè di pagina 4"/>
          <p:cNvSpPr>
            <a:spLocks noGrp="1"/>
          </p:cNvSpPr>
          <p:nvPr>
            <p:ph type="ftr" sz="quarter" idx="11"/>
          </p:nvPr>
        </p:nvSpPr>
        <p:spPr>
          <a:xfrm>
            <a:off x="2703443" y="6356350"/>
            <a:ext cx="727544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9FDE19FE-0C0B-B649-BC8B-600970EE7A44}"/>
              </a:ext>
            </a:extLst>
          </p:cNvPr>
          <p:cNvSpPr>
            <a:spLocks noGrp="1"/>
          </p:cNvSpPr>
          <p:nvPr>
            <p:ph type="sldNum" sz="quarter" idx="12"/>
          </p:nvPr>
        </p:nvSpPr>
        <p:spPr/>
        <p:txBody>
          <a:bodyPr/>
          <a:lstStyle/>
          <a:p>
            <a:fld id="{E194C5CC-14D7-4FCA-82BC-DC6279434BD9}" type="slidenum">
              <a:rPr lang="it-IT" smtClean="0"/>
              <a:t>79</a:t>
            </a:fld>
            <a:endParaRPr lang="it-IT"/>
          </a:p>
        </p:txBody>
      </p:sp>
    </p:spTree>
    <p:extLst>
      <p:ext uri="{BB962C8B-B14F-4D97-AF65-F5344CB8AC3E}">
        <p14:creationId xmlns:p14="http://schemas.microsoft.com/office/powerpoint/2010/main" val="2487209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0233B6-F316-4C31-9051-F0E22FB697C8}"/>
              </a:ext>
            </a:extLst>
          </p:cNvPr>
          <p:cNvSpPr>
            <a:spLocks noGrp="1"/>
          </p:cNvSpPr>
          <p:nvPr>
            <p:ph type="title"/>
          </p:nvPr>
        </p:nvSpPr>
        <p:spPr>
          <a:xfrm>
            <a:off x="838200" y="365125"/>
            <a:ext cx="10515600" cy="536023"/>
          </a:xfrm>
        </p:spPr>
        <p:txBody>
          <a:bodyPr/>
          <a:lstStyle/>
          <a:p>
            <a:r>
              <a:rPr lang="it-IT" sz="2200" b="1" i="1" dirty="0">
                <a:solidFill>
                  <a:srgbClr val="000099"/>
                </a:solidFill>
                <a:latin typeface="Bookman Old Style" panose="02050604050505020204" pitchFamily="18" charset="0"/>
              </a:rPr>
              <a:t>Le criticità finanziarie degli enti locali</a:t>
            </a:r>
            <a:endParaRPr lang="it-IT" dirty="0"/>
          </a:p>
        </p:txBody>
      </p:sp>
      <p:sp>
        <p:nvSpPr>
          <p:cNvPr id="3" name="Segnaposto contenuto 2">
            <a:extLst>
              <a:ext uri="{FF2B5EF4-FFF2-40B4-BE49-F238E27FC236}">
                <a16:creationId xmlns:a16="http://schemas.microsoft.com/office/drawing/2014/main" id="{EC9EAF1B-82E2-4755-A460-DE9CDDBCE511}"/>
              </a:ext>
            </a:extLst>
          </p:cNvPr>
          <p:cNvSpPr>
            <a:spLocks noGrp="1"/>
          </p:cNvSpPr>
          <p:nvPr>
            <p:ph idx="1"/>
          </p:nvPr>
        </p:nvSpPr>
        <p:spPr>
          <a:xfrm>
            <a:off x="838200" y="901148"/>
            <a:ext cx="10515600" cy="5275815"/>
          </a:xfrm>
        </p:spPr>
        <p:txBody>
          <a:bodyPr>
            <a:normAutofit lnSpcReduction="10000"/>
          </a:bodyPr>
          <a:lstStyle/>
          <a:p>
            <a:pPr marL="0" indent="0" algn="just">
              <a:buNone/>
            </a:pPr>
            <a:r>
              <a:rPr lang="it-IT" sz="1800" dirty="0">
                <a:solidFill>
                  <a:srgbClr val="000000"/>
                </a:solidFill>
                <a:latin typeface="Times New Roman" panose="02020603050405020304" pitchFamily="18" charset="0"/>
              </a:rPr>
              <a:t>I vigenti parametri obiettivi sono costituiti da </a:t>
            </a:r>
            <a:r>
              <a:rPr lang="it-IT" sz="1800" b="1" dirty="0">
                <a:solidFill>
                  <a:srgbClr val="000000"/>
                </a:solidFill>
                <a:latin typeface="Times New Roman" panose="02020603050405020304" pitchFamily="18" charset="0"/>
              </a:rPr>
              <a:t>8 indicatori </a:t>
            </a:r>
            <a:r>
              <a:rPr lang="it-IT" sz="1800" dirty="0">
                <a:solidFill>
                  <a:srgbClr val="000000"/>
                </a:solidFill>
                <a:latin typeface="Times New Roman" panose="02020603050405020304" pitchFamily="18" charset="0"/>
              </a:rPr>
              <a:t>(7 sintetici e uno analitico), e in risposta alle esigenze, sopra rappresentate, di semplificazione degli adempimenti posti a carico degli enti locali e di adeguamento del sistema alle norme sull’armonizzazione, </a:t>
            </a:r>
            <a:r>
              <a:rPr lang="it-IT" sz="1800" dirty="0">
                <a:solidFill>
                  <a:srgbClr val="000099"/>
                </a:solidFill>
                <a:latin typeface="Times New Roman" panose="02020603050405020304" pitchFamily="18" charset="0"/>
              </a:rPr>
              <a:t>questi 8 indicatori sono individuati all’interno del “Piano degli Indicatori</a:t>
            </a:r>
            <a:r>
              <a:rPr lang="it-IT" sz="1800" dirty="0">
                <a:solidFill>
                  <a:srgbClr val="000000"/>
                </a:solidFill>
                <a:latin typeface="Times New Roman" panose="02020603050405020304" pitchFamily="18" charset="0"/>
              </a:rPr>
              <a:t> e </a:t>
            </a:r>
            <a:r>
              <a:rPr lang="it-IT" sz="1800" dirty="0">
                <a:solidFill>
                  <a:srgbClr val="000099"/>
                </a:solidFill>
                <a:latin typeface="Times New Roman" panose="02020603050405020304" pitchFamily="18" charset="0"/>
              </a:rPr>
              <a:t>dei risultati attesi di bilancio</a:t>
            </a:r>
            <a:r>
              <a:rPr lang="it-IT" sz="1800" dirty="0">
                <a:solidFill>
                  <a:srgbClr val="000000"/>
                </a:solidFill>
                <a:latin typeface="Times New Roman" panose="02020603050405020304" pitchFamily="18" charset="0"/>
              </a:rPr>
              <a:t>”, di cui all’art. 18- bis del decreto legislativo 23 giugno 2011, n. 118, che gli enti hanno già adottato a decorrere dall’esercizio 2016. In tale correlazione con il D. Lgs. 118/2011 risiede il punto di forza del nuovo sistema parametrale. </a:t>
            </a:r>
          </a:p>
          <a:p>
            <a:pPr marL="0" indent="0" algn="just">
              <a:buNone/>
            </a:pPr>
            <a:endParaRPr lang="it-IT" sz="1800" dirty="0">
              <a:solidFill>
                <a:srgbClr val="000000"/>
              </a:solidFill>
              <a:latin typeface="Times New Roman" panose="02020603050405020304" pitchFamily="18" charset="0"/>
            </a:endParaRPr>
          </a:p>
          <a:p>
            <a:pPr marL="0" indent="0" algn="just">
              <a:buNone/>
            </a:pPr>
            <a:r>
              <a:rPr lang="it-IT" sz="1800" dirty="0">
                <a:latin typeface="Bookman Old Style" panose="02050604050505020204" pitchFamily="18" charset="0"/>
              </a:rPr>
              <a:t>Il </a:t>
            </a:r>
            <a:r>
              <a:rPr lang="it-IT" sz="1800" b="1" dirty="0">
                <a:solidFill>
                  <a:srgbClr val="C00000"/>
                </a:solidFill>
                <a:latin typeface="Bookman Old Style" panose="02050604050505020204" pitchFamily="18" charset="0"/>
              </a:rPr>
              <a:t>primo</a:t>
            </a:r>
            <a:r>
              <a:rPr lang="it-IT" sz="1800" dirty="0">
                <a:latin typeface="Bookman Old Style" panose="02050604050505020204" pitchFamily="18" charset="0"/>
              </a:rPr>
              <a:t> degli indicatori sintetici di bilancio è denominato </a:t>
            </a:r>
            <a:r>
              <a:rPr lang="it-IT" sz="1800" b="1" dirty="0">
                <a:solidFill>
                  <a:srgbClr val="C00000"/>
                </a:solidFill>
                <a:latin typeface="Bookman Old Style" panose="02050604050505020204" pitchFamily="18" charset="0"/>
              </a:rPr>
              <a:t>“Incidenza spese rigide su entrate correnti” </a:t>
            </a:r>
            <a:r>
              <a:rPr lang="it-IT" sz="1800" dirty="0">
                <a:latin typeface="Bookman Old Style" panose="02050604050505020204" pitchFamily="18" charset="0"/>
              </a:rPr>
              <a:t>ed indaga il </a:t>
            </a:r>
            <a:r>
              <a:rPr lang="it-IT" sz="1800" u="sng" dirty="0">
                <a:latin typeface="Bookman Old Style" panose="02050604050505020204" pitchFamily="18" charset="0"/>
              </a:rPr>
              <a:t>rapporto tra le spese rigide e gli accertamenti dei primi tre titoli delle Entrate</a:t>
            </a:r>
            <a:r>
              <a:rPr lang="it-IT" sz="1800" dirty="0">
                <a:latin typeface="Bookman Old Style" panose="02050604050505020204" pitchFamily="18" charset="0"/>
              </a:rPr>
              <a:t>, verificando che tale rapporto, calcolato come valore percentuale, non sia superiore al valore soglia che, con riferimento ai Comuni, è stata fissato al 48%. Le spese rigide sono state identificate nella quota di ripiano del disavanzo a carico dell’esercizio e negli impegni assunti dall’ente per spese per il personale e rimborso prestiti.</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Il </a:t>
            </a:r>
            <a:r>
              <a:rPr lang="it-IT" sz="1800" b="1" dirty="0">
                <a:solidFill>
                  <a:srgbClr val="C00000"/>
                </a:solidFill>
                <a:latin typeface="Bookman Old Style" panose="02050604050505020204" pitchFamily="18" charset="0"/>
              </a:rPr>
              <a:t>secondo</a:t>
            </a:r>
            <a:r>
              <a:rPr lang="it-IT" sz="1800" dirty="0">
                <a:latin typeface="Bookman Old Style" panose="02050604050505020204" pitchFamily="18" charset="0"/>
              </a:rPr>
              <a:t> indicatore </a:t>
            </a:r>
            <a:r>
              <a:rPr lang="it-IT" sz="1800" b="1" dirty="0">
                <a:solidFill>
                  <a:srgbClr val="C00000"/>
                </a:solidFill>
                <a:latin typeface="Bookman Old Style" panose="02050604050505020204" pitchFamily="18" charset="0"/>
              </a:rPr>
              <a:t>“Incidenza degli incassi delle entrate proprie sulle previsioni definitive di parte corrente” </a:t>
            </a:r>
            <a:r>
              <a:rPr lang="it-IT" sz="1800" u="sng" dirty="0">
                <a:latin typeface="Bookman Old Style" panose="02050604050505020204" pitchFamily="18" charset="0"/>
              </a:rPr>
              <a:t>confronta il totale degli incassi in c/competenza e in c/residui delle entrate proprie, con gli stanziamenti definitivi di cassa dei primi tre titoli delle entrate</a:t>
            </a:r>
            <a:r>
              <a:rPr lang="it-IT" sz="1800" dirty="0">
                <a:latin typeface="Bookman Old Style" panose="02050604050505020204" pitchFamily="18" charset="0"/>
              </a:rPr>
              <a:t>. Affinché tale parametro non presenti condizione di </a:t>
            </a:r>
            <a:r>
              <a:rPr lang="it-IT" sz="1800" i="1" dirty="0" err="1">
                <a:latin typeface="Bookman Old Style" panose="02050604050505020204" pitchFamily="18" charset="0"/>
              </a:rPr>
              <a:t>deficitarietà</a:t>
            </a:r>
            <a:r>
              <a:rPr lang="it-IT" sz="1800" dirty="0">
                <a:latin typeface="Bookman Old Style" panose="02050604050505020204" pitchFamily="18" charset="0"/>
              </a:rPr>
              <a:t> è necessario che il rapporto tra le due grandezze sopra definite sia maggiore, per i Comuni, del 22%.</a:t>
            </a:r>
          </a:p>
        </p:txBody>
      </p:sp>
      <p:sp>
        <p:nvSpPr>
          <p:cNvPr id="5" name="Segnaposto piè di pagina 4">
            <a:extLst>
              <a:ext uri="{FF2B5EF4-FFF2-40B4-BE49-F238E27FC236}">
                <a16:creationId xmlns:a16="http://schemas.microsoft.com/office/drawing/2014/main" id="{C0C6F778-FDB9-4E06-8B62-21E1A2626C71}"/>
              </a:ext>
            </a:extLst>
          </p:cNvPr>
          <p:cNvSpPr>
            <a:spLocks noGrp="1"/>
          </p:cNvSpPr>
          <p:nvPr>
            <p:ph type="ftr" sz="quarter" idx="11"/>
          </p:nvPr>
        </p:nvSpPr>
        <p:spPr>
          <a:xfrm>
            <a:off x="2623930" y="6356350"/>
            <a:ext cx="7103166"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67EA8258-3445-834D-A4DE-F5A9B2AA157D}"/>
              </a:ext>
            </a:extLst>
          </p:cNvPr>
          <p:cNvSpPr>
            <a:spLocks noGrp="1"/>
          </p:cNvSpPr>
          <p:nvPr>
            <p:ph type="sldNum" sz="quarter" idx="12"/>
          </p:nvPr>
        </p:nvSpPr>
        <p:spPr/>
        <p:txBody>
          <a:bodyPr/>
          <a:lstStyle/>
          <a:p>
            <a:fld id="{E194C5CC-14D7-4FCA-82BC-DC6279434BD9}" type="slidenum">
              <a:rPr lang="it-IT" smtClean="0"/>
              <a:t>8</a:t>
            </a:fld>
            <a:endParaRPr lang="it-IT"/>
          </a:p>
        </p:txBody>
      </p:sp>
    </p:spTree>
    <p:extLst>
      <p:ext uri="{BB962C8B-B14F-4D97-AF65-F5344CB8AC3E}">
        <p14:creationId xmlns:p14="http://schemas.microsoft.com/office/powerpoint/2010/main" val="26249336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452293"/>
          </a:xfrm>
        </p:spPr>
        <p:txBody>
          <a:bodyPr/>
          <a:lstStyle/>
          <a:p>
            <a:r>
              <a:rPr lang="it-IT" sz="2000" b="1" i="1" dirty="0">
                <a:solidFill>
                  <a:srgbClr val="000099"/>
                </a:solidFill>
                <a:latin typeface="Bookman Old Style" panose="02050604050505020204" pitchFamily="18" charset="0"/>
              </a:rPr>
              <a:t>Il Piano</a:t>
            </a:r>
            <a:endParaRPr lang="it-IT" dirty="0"/>
          </a:p>
        </p:txBody>
      </p:sp>
      <p:sp>
        <p:nvSpPr>
          <p:cNvPr id="3" name="Segnaposto contenuto 2"/>
          <p:cNvSpPr>
            <a:spLocks noGrp="1"/>
          </p:cNvSpPr>
          <p:nvPr>
            <p:ph idx="1"/>
          </p:nvPr>
        </p:nvSpPr>
        <p:spPr>
          <a:xfrm>
            <a:off x="838200" y="817418"/>
            <a:ext cx="10515600" cy="5359545"/>
          </a:xfrm>
        </p:spPr>
        <p:txBody>
          <a:bodyPr>
            <a:normAutofit/>
          </a:bodyPr>
          <a:lstStyle/>
          <a:p>
            <a:pPr marL="0" lvl="0" indent="0" algn="just">
              <a:buNone/>
            </a:pPr>
            <a:r>
              <a:rPr lang="it-IT" sz="1800" dirty="0">
                <a:solidFill>
                  <a:srgbClr val="000000"/>
                </a:solidFill>
                <a:latin typeface="Bookman Old Style" panose="02050604050505020204" pitchFamily="18" charset="0"/>
              </a:rPr>
              <a:t>Il piano di riequilibrio deve necessariamente </a:t>
            </a:r>
            <a:r>
              <a:rPr lang="it-IT" sz="1800" b="1" dirty="0">
                <a:solidFill>
                  <a:srgbClr val="C00000"/>
                </a:solidFill>
                <a:latin typeface="Bookman Old Style" panose="02050604050505020204" pitchFamily="18" charset="0"/>
              </a:rPr>
              <a:t>contenere:</a:t>
            </a:r>
            <a:endParaRPr lang="it-IT" sz="1800" dirty="0">
              <a:solidFill>
                <a:srgbClr val="000000"/>
              </a:solidFill>
              <a:latin typeface="Bookman Old Style" panose="02050604050505020204" pitchFamily="18" charset="0"/>
            </a:endParaRPr>
          </a:p>
          <a:p>
            <a:pPr lvl="0" algn="just"/>
            <a:r>
              <a:rPr lang="it-IT" sz="1800" dirty="0">
                <a:solidFill>
                  <a:srgbClr val="000000"/>
                </a:solidFill>
                <a:latin typeface="Bookman Old Style" panose="02050604050505020204" pitchFamily="18" charset="0"/>
              </a:rPr>
              <a:t>Una </a:t>
            </a:r>
            <a:r>
              <a:rPr lang="it-IT" sz="1800" dirty="0">
                <a:solidFill>
                  <a:srgbClr val="000099"/>
                </a:solidFill>
                <a:latin typeface="Bookman Old Style" panose="02050604050505020204" pitchFamily="18" charset="0"/>
              </a:rPr>
              <a:t>quantificazione</a:t>
            </a:r>
            <a:r>
              <a:rPr lang="it-IT" sz="1800" dirty="0">
                <a:solidFill>
                  <a:srgbClr val="000000"/>
                </a:solidFill>
                <a:latin typeface="Bookman Old Style" panose="02050604050505020204" pitchFamily="18" charset="0"/>
              </a:rPr>
              <a:t> veritiera ed attendibile della situazione economico-finanziaria dell’ente e dell’esposizione debitoria;</a:t>
            </a:r>
          </a:p>
          <a:p>
            <a:pPr lvl="0" algn="just"/>
            <a:r>
              <a:rPr lang="it-IT" sz="1800" dirty="0">
                <a:solidFill>
                  <a:srgbClr val="000000"/>
                </a:solidFill>
                <a:latin typeface="Bookman Old Style" panose="02050604050505020204" pitchFamily="18" charset="0"/>
              </a:rPr>
              <a:t>La puntuale ricognizione e </a:t>
            </a:r>
            <a:r>
              <a:rPr lang="it-IT" sz="1800" dirty="0">
                <a:solidFill>
                  <a:srgbClr val="000099"/>
                </a:solidFill>
                <a:latin typeface="Bookman Old Style" panose="02050604050505020204" pitchFamily="18" charset="0"/>
              </a:rPr>
              <a:t>quantificazione dei fattori di squilibrio </a:t>
            </a:r>
            <a:r>
              <a:rPr lang="it-IT" sz="1800" dirty="0">
                <a:solidFill>
                  <a:srgbClr val="000000"/>
                </a:solidFill>
                <a:latin typeface="Bookman Old Style" panose="02050604050505020204" pitchFamily="18" charset="0"/>
              </a:rPr>
              <a:t>e dell’eventuale </a:t>
            </a:r>
            <a:r>
              <a:rPr lang="it-IT" sz="1800" dirty="0">
                <a:solidFill>
                  <a:srgbClr val="000099"/>
                </a:solidFill>
                <a:latin typeface="Bookman Old Style" panose="02050604050505020204" pitchFamily="18" charset="0"/>
              </a:rPr>
              <a:t>disavanzo di amministrazione</a:t>
            </a:r>
            <a:r>
              <a:rPr lang="it-IT" sz="1800" dirty="0">
                <a:solidFill>
                  <a:srgbClr val="000000"/>
                </a:solidFill>
                <a:latin typeface="Bookman Old Style" panose="02050604050505020204" pitchFamily="18" charset="0"/>
              </a:rPr>
              <a:t> risultante dall’ultimo rendiconto approvato;</a:t>
            </a:r>
          </a:p>
          <a:p>
            <a:pPr marL="0" lvl="0" indent="0" algn="just">
              <a:buNone/>
            </a:pPr>
            <a:r>
              <a:rPr lang="it-IT" sz="1600" i="1" dirty="0">
                <a:solidFill>
                  <a:prstClr val="black"/>
                </a:solidFill>
                <a:latin typeface="Bookman Old Style" panose="02050604050505020204" pitchFamily="18" charset="0"/>
              </a:rPr>
              <a:t>Nota: nella rilevazione dell’entità della situazione iniziale di squilibrio assume un rilievo pregnante la </a:t>
            </a:r>
            <a:r>
              <a:rPr lang="it-IT" sz="1600" b="1" i="1" dirty="0">
                <a:solidFill>
                  <a:prstClr val="black"/>
                </a:solidFill>
                <a:latin typeface="Bookman Old Style" panose="02050604050505020204" pitchFamily="18" charset="0"/>
              </a:rPr>
              <a:t>ricognizione degli oneri latenti </a:t>
            </a:r>
            <a:r>
              <a:rPr lang="it-IT" sz="1600" i="1" dirty="0">
                <a:solidFill>
                  <a:prstClr val="black"/>
                </a:solidFill>
                <a:latin typeface="Bookman Old Style" panose="02050604050505020204" pitchFamily="18" charset="0"/>
              </a:rPr>
              <a:t>al fine di poterne stimare le ricadute negli anni di svolgimento della procedura di risanamento. </a:t>
            </a:r>
            <a:r>
              <a:rPr lang="it-IT" sz="1600" i="1" u="sng" dirty="0">
                <a:solidFill>
                  <a:prstClr val="black"/>
                </a:solidFill>
                <a:latin typeface="Bookman Old Style" panose="02050604050505020204" pitchFamily="18" charset="0"/>
              </a:rPr>
              <a:t>Ove non adeguatamente considerati, i debiti e gli oneri latenti, possono minare in radice la sostenibilità del piano programmato</a:t>
            </a:r>
            <a:r>
              <a:rPr lang="it-IT" sz="1800" i="1" dirty="0">
                <a:solidFill>
                  <a:prstClr val="black"/>
                </a:solidFill>
                <a:latin typeface="Bookman Old Style" panose="02050604050505020204" pitchFamily="18" charset="0"/>
              </a:rPr>
              <a:t>.</a:t>
            </a:r>
          </a:p>
          <a:p>
            <a:pPr lvl="0" algn="just"/>
            <a:r>
              <a:rPr lang="it-IT" sz="1800" dirty="0">
                <a:solidFill>
                  <a:prstClr val="black"/>
                </a:solidFill>
                <a:latin typeface="Bookman Old Style" panose="02050604050505020204" pitchFamily="18" charset="0"/>
              </a:rPr>
              <a:t>Tutte le </a:t>
            </a:r>
            <a:r>
              <a:rPr lang="it-IT" sz="1800" dirty="0">
                <a:solidFill>
                  <a:srgbClr val="000099"/>
                </a:solidFill>
                <a:latin typeface="Bookman Old Style" panose="02050604050505020204" pitchFamily="18" charset="0"/>
              </a:rPr>
              <a:t>misure necessarie per ripristinare l’equilibrio strutturale del bilancio</a:t>
            </a:r>
            <a:r>
              <a:rPr lang="it-IT" sz="1800" dirty="0">
                <a:solidFill>
                  <a:prstClr val="black"/>
                </a:solidFill>
                <a:latin typeface="Bookman Old Style" panose="02050604050505020204" pitchFamily="18" charset="0"/>
              </a:rPr>
              <a:t>, per ripianare integralmente il disavanzo di amministrazione accertato e per finanziare i debiti fuori bilancio nel periodo massimo di vigenza dello stesso;</a:t>
            </a:r>
          </a:p>
          <a:p>
            <a:pPr lvl="0" algn="just"/>
            <a:r>
              <a:rPr lang="it-IT" sz="1800" dirty="0">
                <a:solidFill>
                  <a:prstClr val="black"/>
                </a:solidFill>
                <a:latin typeface="Bookman Old Style" panose="02050604050505020204" pitchFamily="18" charset="0"/>
              </a:rPr>
              <a:t>L’individuazione, con relativa quantificazione e </a:t>
            </a:r>
            <a:r>
              <a:rPr lang="it-IT" sz="1800" dirty="0">
                <a:solidFill>
                  <a:srgbClr val="000099"/>
                </a:solidFill>
                <a:latin typeface="Bookman Old Style" panose="02050604050505020204" pitchFamily="18" charset="0"/>
              </a:rPr>
              <a:t>previsione dell’anno di effettivo realizzo, di tutte le misure necessarie per ripristinare l’equilibrio finanziario strutturale del bilancio</a:t>
            </a:r>
            <a:r>
              <a:rPr lang="it-IT" sz="1800" dirty="0">
                <a:solidFill>
                  <a:prstClr val="black"/>
                </a:solidFill>
                <a:latin typeface="Bookman Old Style" panose="02050604050505020204" pitchFamily="18" charset="0"/>
              </a:rPr>
              <a:t>, per l’integrale ripiano del disavanzo di amministrazione accertato e per il finanziamento dei debiti fuori bilancio entro il periodo massimo di dieci anni, a partire da quello in corso alla data di accettazione del piano.</a:t>
            </a:r>
          </a:p>
          <a:p>
            <a:pPr lvl="0" algn="just"/>
            <a:endParaRPr lang="it-IT" sz="1800" dirty="0">
              <a:solidFill>
                <a:prstClr val="black"/>
              </a:solidFill>
              <a:latin typeface="Bookman Old Style" panose="02050604050505020204" pitchFamily="18" charset="0"/>
            </a:endParaRPr>
          </a:p>
          <a:p>
            <a:pPr marL="0" indent="0" algn="just">
              <a:buNone/>
            </a:pPr>
            <a:endParaRPr lang="it-IT" sz="1800" dirty="0">
              <a:latin typeface="Bookman Old Style" panose="02050604050505020204" pitchFamily="18" charset="0"/>
            </a:endParaRPr>
          </a:p>
        </p:txBody>
      </p:sp>
      <p:sp>
        <p:nvSpPr>
          <p:cNvPr id="5" name="Segnaposto piè di pagina 4"/>
          <p:cNvSpPr>
            <a:spLocks noGrp="1"/>
          </p:cNvSpPr>
          <p:nvPr>
            <p:ph type="ftr" sz="quarter" idx="11"/>
          </p:nvPr>
        </p:nvSpPr>
        <p:spPr>
          <a:xfrm>
            <a:off x="2358887" y="6356350"/>
            <a:ext cx="780553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1133A592-D59A-EF49-9330-37BD324B772C}"/>
              </a:ext>
            </a:extLst>
          </p:cNvPr>
          <p:cNvSpPr>
            <a:spLocks noGrp="1"/>
          </p:cNvSpPr>
          <p:nvPr>
            <p:ph type="sldNum" sz="quarter" idx="12"/>
          </p:nvPr>
        </p:nvSpPr>
        <p:spPr/>
        <p:txBody>
          <a:bodyPr/>
          <a:lstStyle/>
          <a:p>
            <a:fld id="{E194C5CC-14D7-4FCA-82BC-DC6279434BD9}" type="slidenum">
              <a:rPr lang="it-IT" smtClean="0"/>
              <a:t>80</a:t>
            </a:fld>
            <a:endParaRPr lang="it-IT"/>
          </a:p>
        </p:txBody>
      </p:sp>
    </p:spTree>
    <p:extLst>
      <p:ext uri="{BB962C8B-B14F-4D97-AF65-F5344CB8AC3E}">
        <p14:creationId xmlns:p14="http://schemas.microsoft.com/office/powerpoint/2010/main" val="42289103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424584"/>
          </a:xfrm>
        </p:spPr>
        <p:txBody>
          <a:bodyPr/>
          <a:lstStyle/>
          <a:p>
            <a:r>
              <a:rPr lang="it-IT" sz="2000" b="1" i="1" dirty="0">
                <a:solidFill>
                  <a:srgbClr val="000099"/>
                </a:solidFill>
                <a:latin typeface="Bookman Old Style" panose="02050604050505020204" pitchFamily="18" charset="0"/>
              </a:rPr>
              <a:t>Il Piano</a:t>
            </a:r>
            <a:endParaRPr lang="it-IT" dirty="0"/>
          </a:p>
        </p:txBody>
      </p:sp>
      <p:sp>
        <p:nvSpPr>
          <p:cNvPr id="3" name="Segnaposto contenuto 2"/>
          <p:cNvSpPr>
            <a:spLocks noGrp="1"/>
          </p:cNvSpPr>
          <p:nvPr>
            <p:ph idx="1"/>
          </p:nvPr>
        </p:nvSpPr>
        <p:spPr>
          <a:xfrm>
            <a:off x="838200" y="942109"/>
            <a:ext cx="10515600" cy="5234854"/>
          </a:xfrm>
        </p:spPr>
        <p:txBody>
          <a:bodyPr>
            <a:normAutofit/>
          </a:bodyPr>
          <a:lstStyle/>
          <a:p>
            <a:pPr marL="0" indent="0">
              <a:buNone/>
            </a:pPr>
            <a:r>
              <a:rPr lang="it-IT" sz="1800" dirty="0">
                <a:solidFill>
                  <a:srgbClr val="000099"/>
                </a:solidFill>
                <a:latin typeface="Bookman Old Style" panose="02050604050505020204" pitchFamily="18" charset="0"/>
              </a:rPr>
              <a:t>IL FONDO DI ROTAZIONE</a:t>
            </a: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Secondo quanto previsto dal D.L. 133/2014, </a:t>
            </a:r>
            <a:r>
              <a:rPr lang="it-IT" sz="1800" dirty="0" err="1">
                <a:latin typeface="Bookman Old Style" panose="02050604050505020204" pitchFamily="18" charset="0"/>
              </a:rPr>
              <a:t>conv</a:t>
            </a:r>
            <a:r>
              <a:rPr lang="it-IT" sz="1800" dirty="0">
                <a:latin typeface="Bookman Old Style" panose="02050604050505020204" pitchFamily="18" charset="0"/>
              </a:rPr>
              <a:t>. in L. 164/2014, tra tali misure correttive rientra l’utilizzo, a titolo di anticipazione, delle risorse attribuibili a valere sul Fondo di rotazione per assicurare la stabilità finanziaria degli enti locali, di cui all’art. 243ter T.U.E.L., l’accesso al quale è stato regolato con il D.M. 11.1.2013.</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I criteri per la determinazione dell'anticipazione attribuibile a ciascun ente locale, nei limiti dell'</a:t>
            </a:r>
            <a:r>
              <a:rPr lang="it-IT" sz="1800" b="1" dirty="0">
                <a:latin typeface="Bookman Old Style" panose="02050604050505020204" pitchFamily="18" charset="0"/>
              </a:rPr>
              <a:t>importo massimo fissato in euro 300 per abitante per i comuni</a:t>
            </a:r>
            <a:r>
              <a:rPr lang="it-IT" sz="1800" dirty="0">
                <a:latin typeface="Bookman Old Style" panose="02050604050505020204" pitchFamily="18" charset="0"/>
              </a:rPr>
              <a:t> e in euro 20 per abitante per le province o per le città metropolitane, per abitante e della disponibilità annua del Fondo, </a:t>
            </a:r>
            <a:r>
              <a:rPr lang="it-IT" sz="1800" u="sng" dirty="0">
                <a:latin typeface="Bookman Old Style" panose="02050604050505020204" pitchFamily="18" charset="0"/>
              </a:rPr>
              <a:t>devono tenere anche conto</a:t>
            </a:r>
            <a:r>
              <a:rPr lang="it-IT" sz="1800" dirty="0">
                <a:latin typeface="Bookman Old Style" panose="02050604050505020204" pitchFamily="18" charset="0"/>
              </a:rPr>
              <a:t>:</a:t>
            </a:r>
          </a:p>
          <a:p>
            <a:pPr marL="342900" indent="-342900" algn="just">
              <a:buFont typeface="+mj-lt"/>
              <a:buAutoNum type="alphaLcParenR"/>
            </a:pPr>
            <a:r>
              <a:rPr lang="it-IT" sz="1800" dirty="0">
                <a:latin typeface="Bookman Old Style" panose="02050604050505020204" pitchFamily="18" charset="0"/>
              </a:rPr>
              <a:t> dell'incremento percentuale delle entrate tributarie ed </a:t>
            </a:r>
            <a:r>
              <a:rPr lang="it-IT" sz="1800" dirty="0" err="1">
                <a:latin typeface="Bookman Old Style" panose="02050604050505020204" pitchFamily="18" charset="0"/>
              </a:rPr>
              <a:t>extratributarie</a:t>
            </a:r>
            <a:r>
              <a:rPr lang="it-IT" sz="1800" dirty="0">
                <a:latin typeface="Bookman Old Style" panose="02050604050505020204" pitchFamily="18" charset="0"/>
              </a:rPr>
              <a:t> previsto nell'ambito del piano di riequilibrio pluriennale;</a:t>
            </a:r>
          </a:p>
          <a:p>
            <a:pPr marL="342900" indent="-342900" algn="just">
              <a:buFont typeface="+mj-lt"/>
              <a:buAutoNum type="alphaLcParenR"/>
            </a:pPr>
            <a:endParaRPr lang="it-IT" sz="1800" dirty="0">
              <a:latin typeface="Bookman Old Style" panose="02050604050505020204" pitchFamily="18" charset="0"/>
            </a:endParaRPr>
          </a:p>
          <a:p>
            <a:pPr marL="342900" indent="-342900" algn="just">
              <a:buFont typeface="+mj-lt"/>
              <a:buAutoNum type="alphaLcParenR"/>
            </a:pPr>
            <a:r>
              <a:rPr lang="it-IT" sz="1800" dirty="0">
                <a:latin typeface="Bookman Old Style" panose="02050604050505020204" pitchFamily="18" charset="0"/>
              </a:rPr>
              <a:t>della riduzione percentuale delle spese correnti previste nell'ambito del piano di riequilibrio pluriennale.</a:t>
            </a: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p:txBody>
      </p:sp>
      <p:sp>
        <p:nvSpPr>
          <p:cNvPr id="5" name="Segnaposto piè di pagina 4"/>
          <p:cNvSpPr>
            <a:spLocks noGrp="1"/>
          </p:cNvSpPr>
          <p:nvPr>
            <p:ph type="ftr" sz="quarter" idx="11"/>
          </p:nvPr>
        </p:nvSpPr>
        <p:spPr>
          <a:xfrm>
            <a:off x="1974573" y="6356350"/>
            <a:ext cx="8428383"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2B9E231A-AD98-CE46-95E5-DD6389CBD9D1}"/>
              </a:ext>
            </a:extLst>
          </p:cNvPr>
          <p:cNvSpPr>
            <a:spLocks noGrp="1"/>
          </p:cNvSpPr>
          <p:nvPr>
            <p:ph type="sldNum" sz="quarter" idx="12"/>
          </p:nvPr>
        </p:nvSpPr>
        <p:spPr/>
        <p:txBody>
          <a:bodyPr/>
          <a:lstStyle/>
          <a:p>
            <a:fld id="{E194C5CC-14D7-4FCA-82BC-DC6279434BD9}" type="slidenum">
              <a:rPr lang="it-IT" smtClean="0"/>
              <a:t>81</a:t>
            </a:fld>
            <a:endParaRPr lang="it-IT"/>
          </a:p>
        </p:txBody>
      </p:sp>
    </p:spTree>
    <p:extLst>
      <p:ext uri="{BB962C8B-B14F-4D97-AF65-F5344CB8AC3E}">
        <p14:creationId xmlns:p14="http://schemas.microsoft.com/office/powerpoint/2010/main" val="16429164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424584"/>
          </a:xfrm>
        </p:spPr>
        <p:txBody>
          <a:bodyPr/>
          <a:lstStyle/>
          <a:p>
            <a:r>
              <a:rPr lang="it-IT" sz="2000" b="1" i="1" dirty="0">
                <a:solidFill>
                  <a:srgbClr val="000099"/>
                </a:solidFill>
                <a:latin typeface="Bookman Old Style" panose="02050604050505020204" pitchFamily="18" charset="0"/>
              </a:rPr>
              <a:t>Il Piano</a:t>
            </a:r>
            <a:endParaRPr lang="it-IT" dirty="0"/>
          </a:p>
        </p:txBody>
      </p:sp>
      <p:sp>
        <p:nvSpPr>
          <p:cNvPr id="3" name="Segnaposto contenuto 2"/>
          <p:cNvSpPr>
            <a:spLocks noGrp="1"/>
          </p:cNvSpPr>
          <p:nvPr>
            <p:ph idx="1"/>
          </p:nvPr>
        </p:nvSpPr>
        <p:spPr>
          <a:xfrm>
            <a:off x="838200" y="942109"/>
            <a:ext cx="10515600" cy="5234854"/>
          </a:xfrm>
        </p:spPr>
        <p:txBody>
          <a:bodyPr>
            <a:normAutofit/>
          </a:bodyPr>
          <a:lstStyle/>
          <a:p>
            <a:pPr marL="0" indent="0">
              <a:buNone/>
            </a:pPr>
            <a:r>
              <a:rPr lang="it-IT" sz="1800" dirty="0">
                <a:solidFill>
                  <a:srgbClr val="000099"/>
                </a:solidFill>
                <a:latin typeface="Bookman Old Style" panose="02050604050505020204" pitchFamily="18" charset="0"/>
              </a:rPr>
              <a:t>IL FONDO DI ROTAZIONE</a:t>
            </a: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r>
              <a:rPr lang="it-IT" sz="1800" b="1" dirty="0">
                <a:solidFill>
                  <a:srgbClr val="C00000"/>
                </a:solidFill>
                <a:latin typeface="Bookman Old Style" panose="02050604050505020204" pitchFamily="18" charset="0"/>
              </a:rPr>
              <a:t>Il Fondo di rotazione è una «risorsa finanziaria» o una mera «anticipazione di cassa»??</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Le diverse interpretazioni fornite dalla Corte dei conti del Lazio e della Calabria sul corretto utilizzo del fondo di rotazione da parte dei Comuni in </a:t>
            </a:r>
            <a:r>
              <a:rPr lang="it-IT" sz="1800" dirty="0" err="1">
                <a:latin typeface="Bookman Old Style" panose="02050604050505020204" pitchFamily="18" charset="0"/>
              </a:rPr>
              <a:t>predissesto</a:t>
            </a:r>
            <a:r>
              <a:rPr lang="it-IT" sz="1800" dirty="0">
                <a:latin typeface="Bookman Old Style" panose="02050604050505020204" pitchFamily="18" charset="0"/>
              </a:rPr>
              <a:t> alimentano incertezze applicative della norma, mettendo a rischio la sostenibilità e validità dei piani di risanamento finanziari di lunga durata. </a:t>
            </a:r>
          </a:p>
          <a:p>
            <a:pPr marL="0" indent="0" algn="just">
              <a:buNone/>
            </a:pPr>
            <a:endParaRPr lang="it-IT" sz="1800" dirty="0">
              <a:latin typeface="Bookman Old Style" panose="02050604050505020204" pitchFamily="18" charset="0"/>
            </a:endParaRPr>
          </a:p>
          <a:p>
            <a:pPr marL="0" indent="0" algn="just">
              <a:buNone/>
            </a:pPr>
            <a:r>
              <a:rPr lang="it-IT" sz="1800" b="1" dirty="0">
                <a:latin typeface="Bookman Old Style" panose="02050604050505020204" pitchFamily="18" charset="0"/>
              </a:rPr>
              <a:t>La sezione del Lazio con la delibera n. 6/2018</a:t>
            </a:r>
            <a:r>
              <a:rPr lang="it-IT" sz="1800" dirty="0">
                <a:latin typeface="Bookman Old Style" panose="02050604050505020204" pitchFamily="18" charset="0"/>
              </a:rPr>
              <a:t> ne ammette espressamente l'utilizzo sia in termini di cassa (anticipazione di liquidità) che in termini di competenza, per assicurare la copertura finanziaria dei disavanzi e dei debiti fuori bilancio rilevati nel piano di riequilibrio e, dall'altro;</a:t>
            </a:r>
          </a:p>
          <a:p>
            <a:pPr marL="0" indent="0" algn="just">
              <a:buNone/>
            </a:pPr>
            <a:r>
              <a:rPr lang="it-IT" sz="1800" b="1" dirty="0">
                <a:latin typeface="Bookman Old Style" panose="02050604050505020204" pitchFamily="18" charset="0"/>
              </a:rPr>
              <a:t>La sezione della Calabria con la delibera n. 3/2020</a:t>
            </a:r>
            <a:r>
              <a:rPr lang="it-IT" sz="1800" dirty="0">
                <a:latin typeface="Bookman Old Style" panose="02050604050505020204" pitchFamily="18" charset="0"/>
              </a:rPr>
              <a:t>, lo considera solo un'anticipazione di liquidità, dando una lettura costituzionalmente orientata della norma contenuta nell'articolo 43 del Dl 133/2014 e nel. paragrafo 3-bis, introdotto nel principio contabile 472 con il Dm 1 agosto 2019 (XI correttivo).</a:t>
            </a:r>
          </a:p>
        </p:txBody>
      </p:sp>
      <p:sp>
        <p:nvSpPr>
          <p:cNvPr id="5" name="Segnaposto piè di pagina 4"/>
          <p:cNvSpPr>
            <a:spLocks noGrp="1"/>
          </p:cNvSpPr>
          <p:nvPr>
            <p:ph type="ftr" sz="quarter" idx="11"/>
          </p:nvPr>
        </p:nvSpPr>
        <p:spPr>
          <a:xfrm>
            <a:off x="2160103" y="6356350"/>
            <a:ext cx="8428383"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Immagine 5">
            <a:extLst>
              <a:ext uri="{FF2B5EF4-FFF2-40B4-BE49-F238E27FC236}">
                <a16:creationId xmlns:a16="http://schemas.microsoft.com/office/drawing/2014/main" id="{0FFCD539-16F0-4F58-A064-2886DA962335}"/>
              </a:ext>
            </a:extLst>
          </p:cNvPr>
          <p:cNvPicPr>
            <a:picLocks noChangeAspect="1"/>
          </p:cNvPicPr>
          <p:nvPr/>
        </p:nvPicPr>
        <p:blipFill>
          <a:blip r:embed="rId2"/>
          <a:stretch>
            <a:fillRect/>
          </a:stretch>
        </p:blipFill>
        <p:spPr>
          <a:xfrm>
            <a:off x="9900949" y="681037"/>
            <a:ext cx="942975" cy="1009650"/>
          </a:xfrm>
          <a:prstGeom prst="rect">
            <a:avLst/>
          </a:prstGeom>
        </p:spPr>
      </p:pic>
      <p:sp>
        <p:nvSpPr>
          <p:cNvPr id="7" name="Segnaposto numero diapositiva 6">
            <a:extLst>
              <a:ext uri="{FF2B5EF4-FFF2-40B4-BE49-F238E27FC236}">
                <a16:creationId xmlns:a16="http://schemas.microsoft.com/office/drawing/2014/main" id="{EE7FF276-4D98-0E49-8163-549F0886BD1E}"/>
              </a:ext>
            </a:extLst>
          </p:cNvPr>
          <p:cNvSpPr>
            <a:spLocks noGrp="1"/>
          </p:cNvSpPr>
          <p:nvPr>
            <p:ph type="sldNum" sz="quarter" idx="12"/>
          </p:nvPr>
        </p:nvSpPr>
        <p:spPr/>
        <p:txBody>
          <a:bodyPr/>
          <a:lstStyle/>
          <a:p>
            <a:fld id="{E194C5CC-14D7-4FCA-82BC-DC6279434BD9}" type="slidenum">
              <a:rPr lang="it-IT" smtClean="0"/>
              <a:t>82</a:t>
            </a:fld>
            <a:endParaRPr lang="it-IT"/>
          </a:p>
        </p:txBody>
      </p:sp>
    </p:spTree>
    <p:extLst>
      <p:ext uri="{BB962C8B-B14F-4D97-AF65-F5344CB8AC3E}">
        <p14:creationId xmlns:p14="http://schemas.microsoft.com/office/powerpoint/2010/main" val="16914628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480002"/>
          </a:xfrm>
        </p:spPr>
        <p:txBody>
          <a:bodyPr/>
          <a:lstStyle/>
          <a:p>
            <a:r>
              <a:rPr lang="it-IT" sz="2000" b="1" i="1" dirty="0">
                <a:solidFill>
                  <a:srgbClr val="000099"/>
                </a:solidFill>
                <a:latin typeface="Bookman Old Style" panose="02050604050505020204" pitchFamily="18" charset="0"/>
              </a:rPr>
              <a:t>Il Piano</a:t>
            </a:r>
            <a:endParaRPr lang="it-IT" dirty="0"/>
          </a:p>
        </p:txBody>
      </p:sp>
      <p:sp>
        <p:nvSpPr>
          <p:cNvPr id="3" name="Segnaposto contenuto 2"/>
          <p:cNvSpPr>
            <a:spLocks noGrp="1"/>
          </p:cNvSpPr>
          <p:nvPr>
            <p:ph idx="1"/>
          </p:nvPr>
        </p:nvSpPr>
        <p:spPr>
          <a:xfrm>
            <a:off x="838200" y="1080655"/>
            <a:ext cx="10515600" cy="5096308"/>
          </a:xfrm>
        </p:spPr>
        <p:txBody>
          <a:bodyPr>
            <a:normAutofit/>
          </a:bodyPr>
          <a:lstStyle/>
          <a:p>
            <a:pPr marL="0" indent="0" algn="just">
              <a:buNone/>
            </a:pPr>
            <a:r>
              <a:rPr lang="it-IT" sz="1800" dirty="0">
                <a:latin typeface="Bookman Old Style" panose="02050604050505020204" pitchFamily="18" charset="0"/>
              </a:rPr>
              <a:t>In caso di accesso al Fondo di rotazione di cui all'articolo 243-ter, l'Ente deve adottare entro il termine dell'esercizio finanziario le seguenti misure di riequilibrio della parte corrente del bilancio (art. 243bis, comma 9, TUEL):</a:t>
            </a:r>
          </a:p>
          <a:p>
            <a:pPr marL="0" indent="0">
              <a:buNone/>
            </a:pPr>
            <a:endParaRPr lang="it-IT" sz="1800" dirty="0">
              <a:latin typeface="Bookman Old Style" panose="02050604050505020204" pitchFamily="18" charset="0"/>
            </a:endParaRPr>
          </a:p>
          <a:p>
            <a:pPr>
              <a:buFontTx/>
              <a:buChar char="-"/>
            </a:pPr>
            <a:r>
              <a:rPr lang="it-IT" sz="1800" dirty="0">
                <a:latin typeface="Bookman Old Style" panose="02050604050505020204" pitchFamily="18" charset="0"/>
              </a:rPr>
              <a:t>A decorrere dall’esercizio finanziario successivo, </a:t>
            </a:r>
            <a:r>
              <a:rPr lang="it-IT" sz="1800" dirty="0">
                <a:solidFill>
                  <a:srgbClr val="C00000"/>
                </a:solidFill>
                <a:latin typeface="Bookman Old Style" panose="02050604050505020204" pitchFamily="18" charset="0"/>
              </a:rPr>
              <a:t>ridurre le spese del personale</a:t>
            </a:r>
            <a:r>
              <a:rPr lang="it-IT" sz="1800" dirty="0">
                <a:latin typeface="Bookman Old Style" panose="02050604050505020204" pitchFamily="18" charset="0"/>
              </a:rPr>
              <a:t>;</a:t>
            </a:r>
          </a:p>
          <a:p>
            <a:pPr>
              <a:buFontTx/>
              <a:buChar char="-"/>
            </a:pPr>
            <a:endParaRPr lang="it-IT" sz="1800" dirty="0">
              <a:latin typeface="Bookman Old Style" panose="02050604050505020204" pitchFamily="18" charset="0"/>
            </a:endParaRPr>
          </a:p>
          <a:p>
            <a:pPr>
              <a:buFontTx/>
              <a:buChar char="-"/>
            </a:pPr>
            <a:r>
              <a:rPr lang="it-IT" sz="1800" dirty="0">
                <a:latin typeface="Bookman Old Style" panose="02050604050505020204" pitchFamily="18" charset="0"/>
              </a:rPr>
              <a:t>Entro un quinquennio, </a:t>
            </a:r>
            <a:r>
              <a:rPr lang="it-IT" sz="1800" dirty="0">
                <a:solidFill>
                  <a:srgbClr val="C00000"/>
                </a:solidFill>
                <a:latin typeface="Bookman Old Style" panose="02050604050505020204" pitchFamily="18" charset="0"/>
              </a:rPr>
              <a:t>ridurre almeno il 10% le spese per acquisti di beni</a:t>
            </a:r>
            <a:r>
              <a:rPr lang="it-IT" sz="1800" dirty="0">
                <a:latin typeface="Bookman Old Style" panose="02050604050505020204" pitchFamily="18" charset="0"/>
              </a:rPr>
              <a:t> e prestazioni di </a:t>
            </a:r>
            <a:r>
              <a:rPr lang="it-IT" sz="1800" dirty="0">
                <a:solidFill>
                  <a:srgbClr val="C00000"/>
                </a:solidFill>
                <a:latin typeface="Bookman Old Style" panose="02050604050505020204" pitchFamily="18" charset="0"/>
              </a:rPr>
              <a:t>servizi</a:t>
            </a:r>
            <a:r>
              <a:rPr lang="it-IT" sz="1800" dirty="0">
                <a:latin typeface="Bookman Old Style" panose="02050604050505020204" pitchFamily="18" charset="0"/>
              </a:rPr>
              <a:t> e del </a:t>
            </a:r>
            <a:r>
              <a:rPr lang="it-IT" sz="1800" dirty="0">
                <a:solidFill>
                  <a:srgbClr val="C00000"/>
                </a:solidFill>
                <a:latin typeface="Bookman Old Style" panose="02050604050505020204" pitchFamily="18" charset="0"/>
              </a:rPr>
              <a:t>25% le spese per trasferimenti </a:t>
            </a:r>
            <a:r>
              <a:rPr lang="it-IT" sz="1800" dirty="0">
                <a:latin typeface="Bookman Old Style" panose="02050604050505020204" pitchFamily="18" charset="0"/>
              </a:rPr>
              <a:t>finanziate con risorse proprie;</a:t>
            </a:r>
          </a:p>
          <a:p>
            <a:pPr>
              <a:buFontTx/>
              <a:buChar char="-"/>
            </a:pPr>
            <a:endParaRPr lang="it-IT" sz="1800" dirty="0">
              <a:latin typeface="Bookman Old Style" panose="02050604050505020204" pitchFamily="18" charset="0"/>
            </a:endParaRPr>
          </a:p>
          <a:p>
            <a:pPr>
              <a:buFontTx/>
              <a:buChar char="-"/>
            </a:pPr>
            <a:r>
              <a:rPr lang="it-IT" sz="1800" dirty="0">
                <a:solidFill>
                  <a:srgbClr val="C00000"/>
                </a:solidFill>
                <a:latin typeface="Bookman Old Style" panose="02050604050505020204" pitchFamily="18" charset="0"/>
              </a:rPr>
              <a:t>Bloccare l’indebitamento</a:t>
            </a:r>
            <a:r>
              <a:rPr lang="it-IT" sz="1800" dirty="0">
                <a:latin typeface="Bookman Old Style" panose="02050604050505020204" pitchFamily="18" charset="0"/>
              </a:rPr>
              <a:t>, ad eccezione dei mutui connessi alla copertura di debiti fuori bilancio pregressi.</a:t>
            </a:r>
          </a:p>
        </p:txBody>
      </p:sp>
      <p:sp>
        <p:nvSpPr>
          <p:cNvPr id="5" name="Segnaposto piè di pagina 4"/>
          <p:cNvSpPr>
            <a:spLocks noGrp="1"/>
          </p:cNvSpPr>
          <p:nvPr>
            <p:ph type="ftr" sz="quarter" idx="11"/>
          </p:nvPr>
        </p:nvSpPr>
        <p:spPr>
          <a:xfrm>
            <a:off x="2570921" y="6356350"/>
            <a:ext cx="707666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AB4C84BE-C594-BB42-8D12-7B4B3870A30E}"/>
              </a:ext>
            </a:extLst>
          </p:cNvPr>
          <p:cNvSpPr>
            <a:spLocks noGrp="1"/>
          </p:cNvSpPr>
          <p:nvPr>
            <p:ph type="sldNum" sz="quarter" idx="12"/>
          </p:nvPr>
        </p:nvSpPr>
        <p:spPr/>
        <p:txBody>
          <a:bodyPr/>
          <a:lstStyle/>
          <a:p>
            <a:fld id="{E194C5CC-14D7-4FCA-82BC-DC6279434BD9}" type="slidenum">
              <a:rPr lang="it-IT" smtClean="0"/>
              <a:t>83</a:t>
            </a:fld>
            <a:endParaRPr lang="it-IT"/>
          </a:p>
        </p:txBody>
      </p:sp>
    </p:spTree>
    <p:extLst>
      <p:ext uri="{BB962C8B-B14F-4D97-AF65-F5344CB8AC3E}">
        <p14:creationId xmlns:p14="http://schemas.microsoft.com/office/powerpoint/2010/main" val="4542388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493857"/>
          </a:xfrm>
        </p:spPr>
        <p:txBody>
          <a:bodyPr/>
          <a:lstStyle/>
          <a:p>
            <a:r>
              <a:rPr lang="it-IT" sz="2000" b="1" i="1" dirty="0">
                <a:solidFill>
                  <a:srgbClr val="000099"/>
                </a:solidFill>
                <a:latin typeface="Bookman Old Style" panose="02050604050505020204" pitchFamily="18" charset="0"/>
              </a:rPr>
              <a:t>Il Piano</a:t>
            </a:r>
            <a:endParaRPr lang="it-IT" dirty="0"/>
          </a:p>
        </p:txBody>
      </p:sp>
      <p:sp>
        <p:nvSpPr>
          <p:cNvPr id="3" name="Segnaposto contenuto 2"/>
          <p:cNvSpPr>
            <a:spLocks noGrp="1"/>
          </p:cNvSpPr>
          <p:nvPr>
            <p:ph idx="1"/>
          </p:nvPr>
        </p:nvSpPr>
        <p:spPr>
          <a:xfrm>
            <a:off x="838200" y="858982"/>
            <a:ext cx="10515600" cy="5317981"/>
          </a:xfrm>
        </p:spPr>
        <p:txBody>
          <a:bodyPr>
            <a:normAutofit fontScale="92500" lnSpcReduction="20000"/>
          </a:bodyPr>
          <a:lstStyle/>
          <a:p>
            <a:pPr marL="0" indent="0">
              <a:buNone/>
            </a:pPr>
            <a:r>
              <a:rPr lang="it-IT" sz="2000" dirty="0">
                <a:latin typeface="Bookman Old Style" panose="02050604050505020204" pitchFamily="18" charset="0"/>
              </a:rPr>
              <a:t>Al fine di assicurare il prefissato graduale riequilibrio finanziario, </a:t>
            </a:r>
            <a:r>
              <a:rPr lang="it-IT" sz="2000" b="1" dirty="0">
                <a:solidFill>
                  <a:srgbClr val="FF0000"/>
                </a:solidFill>
                <a:latin typeface="Bookman Old Style" panose="02050604050505020204" pitchFamily="18" charset="0"/>
              </a:rPr>
              <a:t>per tutto il periodo di durata del piano, l'ente</a:t>
            </a:r>
            <a:r>
              <a:rPr lang="it-IT" sz="2000" dirty="0">
                <a:latin typeface="Bookman Old Style" panose="02050604050505020204" pitchFamily="18" charset="0"/>
              </a:rPr>
              <a:t> (comma 8):</a:t>
            </a:r>
          </a:p>
          <a:p>
            <a:pPr marL="457200" indent="-457200" algn="just">
              <a:buFont typeface="+mj-lt"/>
              <a:buAutoNum type="alphaLcParenR"/>
            </a:pPr>
            <a:r>
              <a:rPr lang="it-IT" sz="2000" dirty="0">
                <a:latin typeface="Bookman Old Style" panose="02050604050505020204" pitchFamily="18" charset="0"/>
              </a:rPr>
              <a:t>può </a:t>
            </a:r>
            <a:r>
              <a:rPr lang="it-IT" sz="2000" dirty="0">
                <a:solidFill>
                  <a:srgbClr val="000099"/>
                </a:solidFill>
                <a:latin typeface="Bookman Old Style" panose="02050604050505020204" pitchFamily="18" charset="0"/>
              </a:rPr>
              <a:t>deliberare le aliquote o tariffe dei tributi locali nella misura massima consentita</a:t>
            </a:r>
            <a:r>
              <a:rPr lang="it-IT" sz="2000" dirty="0">
                <a:latin typeface="Bookman Old Style" panose="02050604050505020204" pitchFamily="18" charset="0"/>
              </a:rPr>
              <a:t>, anche in deroga ad eventuali limitazioni disposte dalla legislazione vigente;</a:t>
            </a:r>
          </a:p>
          <a:p>
            <a:pPr marL="457200" indent="-457200" algn="just">
              <a:buFont typeface="+mj-lt"/>
              <a:buAutoNum type="alphaLcParenR"/>
            </a:pPr>
            <a:r>
              <a:rPr lang="it-IT" sz="2000" dirty="0">
                <a:latin typeface="Bookman Old Style" panose="02050604050505020204" pitchFamily="18" charset="0"/>
              </a:rPr>
              <a:t>è </a:t>
            </a:r>
            <a:r>
              <a:rPr lang="it-IT" sz="2000" dirty="0">
                <a:solidFill>
                  <a:srgbClr val="000099"/>
                </a:solidFill>
                <a:latin typeface="Bookman Old Style" panose="02050604050505020204" pitchFamily="18" charset="0"/>
              </a:rPr>
              <a:t>soggetto ai controlli centrali in materia di copertura di costo di alcuni servizi</a:t>
            </a:r>
            <a:r>
              <a:rPr lang="it-IT" sz="2000" dirty="0">
                <a:latin typeface="Bookman Old Style" panose="02050604050505020204" pitchFamily="18" charset="0"/>
              </a:rPr>
              <a:t>, di cui all'articolo 243, comma 2, ed è tenuto ad assicurare la copertura dei costi della gestione dei </a:t>
            </a:r>
            <a:r>
              <a:rPr lang="it-IT" sz="2000" b="1" dirty="0">
                <a:latin typeface="Bookman Old Style" panose="02050604050505020204" pitchFamily="18" charset="0"/>
              </a:rPr>
              <a:t>servizi a domanda individuale </a:t>
            </a:r>
            <a:r>
              <a:rPr lang="it-IT" sz="2000" dirty="0">
                <a:latin typeface="Bookman Old Style" panose="02050604050505020204" pitchFamily="18" charset="0"/>
              </a:rPr>
              <a:t>prevista dalla lettera a) del medesimo articolo 243, comma 2 (enti deficitari);</a:t>
            </a:r>
          </a:p>
          <a:p>
            <a:pPr marL="457200" indent="-457200" algn="just">
              <a:buFont typeface="+mj-lt"/>
              <a:buAutoNum type="alphaLcParenR"/>
            </a:pPr>
            <a:r>
              <a:rPr lang="it-IT" sz="2000" dirty="0">
                <a:latin typeface="Bookman Old Style" panose="02050604050505020204" pitchFamily="18" charset="0"/>
              </a:rPr>
              <a:t>è tenuto ad assicurare, con i proventi della relativa tariffa, la copertura integrale dei costi della gestione del servizio di </a:t>
            </a:r>
            <a:r>
              <a:rPr lang="it-IT" sz="2000" dirty="0">
                <a:solidFill>
                  <a:srgbClr val="000099"/>
                </a:solidFill>
                <a:latin typeface="Bookman Old Style" panose="02050604050505020204" pitchFamily="18" charset="0"/>
              </a:rPr>
              <a:t>smaltimento dei rifiuti solidi urbani e del servizio acquedotto</a:t>
            </a:r>
            <a:r>
              <a:rPr lang="it-IT" sz="2000" dirty="0">
                <a:latin typeface="Bookman Old Style" panose="02050604050505020204" pitchFamily="18" charset="0"/>
              </a:rPr>
              <a:t>;</a:t>
            </a:r>
          </a:p>
          <a:p>
            <a:pPr marL="457200" indent="-457200" algn="just">
              <a:buFont typeface="+mj-lt"/>
              <a:buAutoNum type="alphaLcParenR"/>
            </a:pPr>
            <a:r>
              <a:rPr lang="it-IT" sz="2000" dirty="0">
                <a:latin typeface="Bookman Old Style" panose="02050604050505020204" pitchFamily="18" charset="0"/>
              </a:rPr>
              <a:t>è soggetto al </a:t>
            </a:r>
            <a:r>
              <a:rPr lang="it-IT" sz="2000" dirty="0">
                <a:solidFill>
                  <a:srgbClr val="000099"/>
                </a:solidFill>
                <a:latin typeface="Bookman Old Style" panose="02050604050505020204" pitchFamily="18" charset="0"/>
              </a:rPr>
              <a:t>controllo sulle dotazioni organiche </a:t>
            </a:r>
            <a:r>
              <a:rPr lang="it-IT" sz="2000" dirty="0">
                <a:latin typeface="Bookman Old Style" panose="02050604050505020204" pitchFamily="18" charset="0"/>
              </a:rPr>
              <a:t>e sulle assunzioni di personale previsto dall'articolo 243, comma 1;</a:t>
            </a:r>
          </a:p>
          <a:p>
            <a:pPr marL="457200" indent="-457200" algn="just">
              <a:buFont typeface="+mj-lt"/>
              <a:buAutoNum type="alphaLcParenR"/>
            </a:pPr>
            <a:r>
              <a:rPr lang="it-IT" sz="2000" dirty="0">
                <a:latin typeface="Bookman Old Style" panose="02050604050505020204" pitchFamily="18" charset="0"/>
              </a:rPr>
              <a:t>è tenuto ad effettuare una </a:t>
            </a:r>
            <a:r>
              <a:rPr lang="it-IT" sz="2000" b="1" dirty="0">
                <a:solidFill>
                  <a:srgbClr val="000099"/>
                </a:solidFill>
                <a:latin typeface="Bookman Old Style" panose="02050604050505020204" pitchFamily="18" charset="0"/>
              </a:rPr>
              <a:t>revisione straordinaria di tutti i residui attivi e passivi </a:t>
            </a:r>
            <a:r>
              <a:rPr lang="it-IT" sz="2000" dirty="0">
                <a:latin typeface="Bookman Old Style" panose="02050604050505020204" pitchFamily="18" charset="0"/>
              </a:rPr>
              <a:t>conservati in bilancio, stralciando i residui attivi inesigibili o di dubbia esigibilità da inserire nel conto del patrimonio fino al compimento dei termini di prescrizione, nonché una sistematica attività di accertamento delle posizioni debitorie aperte con il sistema creditizio e dei procedimenti di realizzazione delle opere pubbliche ad esse sottostanti ed una verifica della consistenza ed integrale ripristino dei fondi delle entrate con vincolo di destinazione;</a:t>
            </a:r>
          </a:p>
          <a:p>
            <a:pPr marL="0" indent="0">
              <a:buNone/>
            </a:pPr>
            <a:endParaRPr lang="it-IT" sz="2000" dirty="0">
              <a:latin typeface="Bookman Old Style" panose="02050604050505020204" pitchFamily="18" charset="0"/>
            </a:endParaRPr>
          </a:p>
          <a:p>
            <a:pPr marL="0" indent="0">
              <a:buNone/>
            </a:pPr>
            <a:endParaRPr lang="it-IT" dirty="0">
              <a:solidFill>
                <a:srgbClr val="FF0000"/>
              </a:solidFill>
            </a:endParaRPr>
          </a:p>
          <a:p>
            <a:pPr marL="0" indent="0">
              <a:buNone/>
            </a:pPr>
            <a:endParaRPr lang="it-IT" dirty="0"/>
          </a:p>
          <a:p>
            <a:pPr marL="0" indent="0">
              <a:buNone/>
            </a:pPr>
            <a:endParaRPr lang="it-IT" dirty="0">
              <a:solidFill>
                <a:srgbClr val="000099"/>
              </a:solidFill>
            </a:endParaRPr>
          </a:p>
        </p:txBody>
      </p:sp>
      <p:sp>
        <p:nvSpPr>
          <p:cNvPr id="5" name="Segnaposto piè di pagina 4"/>
          <p:cNvSpPr>
            <a:spLocks noGrp="1"/>
          </p:cNvSpPr>
          <p:nvPr>
            <p:ph type="ftr" sz="quarter" idx="11"/>
          </p:nvPr>
        </p:nvSpPr>
        <p:spPr>
          <a:xfrm>
            <a:off x="2849217" y="6356350"/>
            <a:ext cx="7699513"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3D2E9148-4D99-144D-89B8-3055C7DF771A}"/>
              </a:ext>
            </a:extLst>
          </p:cNvPr>
          <p:cNvSpPr>
            <a:spLocks noGrp="1"/>
          </p:cNvSpPr>
          <p:nvPr>
            <p:ph type="sldNum" sz="quarter" idx="12"/>
          </p:nvPr>
        </p:nvSpPr>
        <p:spPr/>
        <p:txBody>
          <a:bodyPr/>
          <a:lstStyle/>
          <a:p>
            <a:fld id="{E194C5CC-14D7-4FCA-82BC-DC6279434BD9}" type="slidenum">
              <a:rPr lang="it-IT" smtClean="0"/>
              <a:t>84</a:t>
            </a:fld>
            <a:endParaRPr lang="it-IT"/>
          </a:p>
        </p:txBody>
      </p:sp>
    </p:spTree>
    <p:extLst>
      <p:ext uri="{BB962C8B-B14F-4D97-AF65-F5344CB8AC3E}">
        <p14:creationId xmlns:p14="http://schemas.microsoft.com/office/powerpoint/2010/main" val="2017248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493857"/>
          </a:xfrm>
        </p:spPr>
        <p:txBody>
          <a:bodyPr/>
          <a:lstStyle/>
          <a:p>
            <a:r>
              <a:rPr lang="it-IT" sz="2000" b="1" i="1" dirty="0">
                <a:solidFill>
                  <a:srgbClr val="000099"/>
                </a:solidFill>
                <a:latin typeface="Bookman Old Style" panose="02050604050505020204" pitchFamily="18" charset="0"/>
              </a:rPr>
              <a:t>Il Piano</a:t>
            </a:r>
            <a:endParaRPr lang="it-IT" dirty="0"/>
          </a:p>
        </p:txBody>
      </p:sp>
      <p:sp>
        <p:nvSpPr>
          <p:cNvPr id="3" name="Segnaposto contenuto 2"/>
          <p:cNvSpPr>
            <a:spLocks noGrp="1"/>
          </p:cNvSpPr>
          <p:nvPr>
            <p:ph idx="1"/>
          </p:nvPr>
        </p:nvSpPr>
        <p:spPr>
          <a:xfrm>
            <a:off x="838200" y="858982"/>
            <a:ext cx="10515600" cy="5317981"/>
          </a:xfrm>
        </p:spPr>
        <p:txBody>
          <a:bodyPr>
            <a:normAutofit fontScale="85000" lnSpcReduction="10000"/>
          </a:bodyPr>
          <a:lstStyle/>
          <a:p>
            <a:pPr marL="457200" indent="-457200" algn="just">
              <a:buAutoNum type="alphaLcParenR" startAt="6"/>
            </a:pPr>
            <a:r>
              <a:rPr lang="it-IT" sz="2000" dirty="0">
                <a:latin typeface="Bookman Old Style" panose="02050604050505020204" pitchFamily="18" charset="0"/>
              </a:rPr>
              <a:t>tenuto ad effettuare una </a:t>
            </a:r>
            <a:r>
              <a:rPr lang="it-IT" sz="2000" b="1" dirty="0">
                <a:solidFill>
                  <a:srgbClr val="000099"/>
                </a:solidFill>
                <a:latin typeface="Bookman Old Style" panose="02050604050505020204" pitchFamily="18" charset="0"/>
              </a:rPr>
              <a:t>rigorosa revisione della spesa</a:t>
            </a:r>
            <a:r>
              <a:rPr lang="it-IT" sz="2000" dirty="0">
                <a:latin typeface="Bookman Old Style" panose="02050604050505020204" pitchFamily="18" charset="0"/>
              </a:rPr>
              <a:t> con indicazione di precisi obiettivi di riduzione della stessa, nonché una verifica e relativa valutazione dei costi di tutti i servizi erogati dall'ente e della situazione di tutti gli organismi e delle società partecipati e dei relativi costi e oneri comunque a carico del bilancio dell'ente;</a:t>
            </a:r>
          </a:p>
          <a:p>
            <a:pPr marL="457200" indent="-457200" algn="just">
              <a:buAutoNum type="alphaLcParenR" startAt="6"/>
            </a:pPr>
            <a:r>
              <a:rPr lang="it-IT" sz="2000" dirty="0">
                <a:latin typeface="Bookman Old Style" panose="02050604050505020204" pitchFamily="18" charset="0"/>
              </a:rPr>
              <a:t>può </a:t>
            </a:r>
            <a:r>
              <a:rPr lang="it-IT" sz="2000" b="1" dirty="0">
                <a:solidFill>
                  <a:srgbClr val="000099"/>
                </a:solidFill>
                <a:latin typeface="Bookman Old Style" panose="02050604050505020204" pitchFamily="18" charset="0"/>
              </a:rPr>
              <a:t>procedere all'assunzione di mutui per la copertura di debiti fuori bilancio riferiti a spese di investimento in deroga ai limiti di cui all'articolo 204</a:t>
            </a:r>
            <a:r>
              <a:rPr lang="it-IT" sz="2000" dirty="0">
                <a:latin typeface="Bookman Old Style" panose="02050604050505020204" pitchFamily="18" charset="0"/>
              </a:rPr>
              <a:t>, comma 1, previsti dalla legislazione vigente, nonché accedere al Fondo di rotazione per assicurare la stabilità finanziaria degli enti locali di cui all'articolo 243-ter, a condizione che si sia avvalso della facoltà di deliberare le aliquote o tariffe nella misura massima prevista dalla lettera a), che abbia previsto l'impegno ad alienare i beni patrimoniali disponibili non indispensabili per i fini istituzionali dell'ente e che abbia provveduto alla rideterminazione della dotazione organica ai sensi dell'articolo 259, comma 6, fermo restando che la stessa non può essere variata in aumento per la durata del piano di riequilibrio.</a:t>
            </a:r>
          </a:p>
          <a:p>
            <a:pPr marL="0" indent="0" algn="just">
              <a:buNone/>
            </a:pPr>
            <a:endParaRPr lang="it-IT" sz="2000" dirty="0">
              <a:latin typeface="Bookman Old Style" panose="02050604050505020204" pitchFamily="18" charset="0"/>
            </a:endParaRPr>
          </a:p>
          <a:p>
            <a:pPr marL="0" indent="0" algn="just">
              <a:buNone/>
            </a:pPr>
            <a:r>
              <a:rPr lang="it-IT" sz="2000" u="sng" dirty="0">
                <a:latin typeface="Bookman Old Style" panose="02050604050505020204" pitchFamily="18" charset="0"/>
              </a:rPr>
              <a:t>I comuni che fanno ricorso alla procedura di riequilibrio finanziario pluriennale prevista dal presente articolo possono </a:t>
            </a:r>
            <a:r>
              <a:rPr lang="it-IT" sz="2000" b="1" u="sng" dirty="0">
                <a:solidFill>
                  <a:srgbClr val="000099"/>
                </a:solidFill>
                <a:latin typeface="Bookman Old Style" panose="02050604050505020204" pitchFamily="18" charset="0"/>
              </a:rPr>
              <a:t>contrarre mutui, oltre i limiti di cui al comma 1 dell'articolo 204</a:t>
            </a:r>
            <a:r>
              <a:rPr lang="it-IT" sz="2000" u="sng" dirty="0">
                <a:latin typeface="Bookman Old Style" panose="02050604050505020204" pitchFamily="18" charset="0"/>
              </a:rPr>
              <a:t>, necessari alla copertura di spese di investimento relative a progetti e interventi che garantiscano l'ottenimento di risparmi di gestione funzionali al raggiungimento degli obiettivi fissati nel piano </a:t>
            </a:r>
            <a:r>
              <a:rPr lang="it-IT" sz="2000" dirty="0">
                <a:latin typeface="Bookman Old Style" panose="02050604050505020204" pitchFamily="18" charset="0"/>
              </a:rPr>
              <a:t>di riequilibrio finanziario pluriennale, per un importo non superiore alle quote di capitale dei mutui e dei prestiti obbligazionari precedentemente contratti ed emessi, rimborsate nell'esercizio precedente</a:t>
            </a:r>
          </a:p>
          <a:p>
            <a:pPr marL="0" indent="0" algn="just">
              <a:buNone/>
            </a:pPr>
            <a:endParaRPr lang="it-IT" sz="2000" dirty="0">
              <a:latin typeface="Bookman Old Style" panose="02050604050505020204" pitchFamily="18" charset="0"/>
            </a:endParaRPr>
          </a:p>
          <a:p>
            <a:pPr marL="0" indent="0">
              <a:buNone/>
            </a:pPr>
            <a:endParaRPr lang="it-IT" dirty="0">
              <a:solidFill>
                <a:srgbClr val="FF0000"/>
              </a:solidFill>
            </a:endParaRPr>
          </a:p>
          <a:p>
            <a:pPr marL="0" indent="0">
              <a:buNone/>
            </a:pPr>
            <a:endParaRPr lang="it-IT" dirty="0"/>
          </a:p>
          <a:p>
            <a:pPr marL="0" indent="0">
              <a:buNone/>
            </a:pPr>
            <a:endParaRPr lang="it-IT" dirty="0">
              <a:solidFill>
                <a:srgbClr val="000099"/>
              </a:solidFill>
            </a:endParaRPr>
          </a:p>
        </p:txBody>
      </p:sp>
      <p:sp>
        <p:nvSpPr>
          <p:cNvPr id="5" name="Segnaposto piè di pagina 4"/>
          <p:cNvSpPr>
            <a:spLocks noGrp="1"/>
          </p:cNvSpPr>
          <p:nvPr>
            <p:ph type="ftr" sz="quarter" idx="11"/>
          </p:nvPr>
        </p:nvSpPr>
        <p:spPr>
          <a:xfrm>
            <a:off x="1881809" y="6356350"/>
            <a:ext cx="820309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A41443BB-C14D-864C-9944-B7A65F8EB9FF}"/>
              </a:ext>
            </a:extLst>
          </p:cNvPr>
          <p:cNvSpPr>
            <a:spLocks noGrp="1"/>
          </p:cNvSpPr>
          <p:nvPr>
            <p:ph type="sldNum" sz="quarter" idx="12"/>
          </p:nvPr>
        </p:nvSpPr>
        <p:spPr/>
        <p:txBody>
          <a:bodyPr/>
          <a:lstStyle/>
          <a:p>
            <a:fld id="{E194C5CC-14D7-4FCA-82BC-DC6279434BD9}" type="slidenum">
              <a:rPr lang="it-IT" smtClean="0"/>
              <a:t>85</a:t>
            </a:fld>
            <a:endParaRPr lang="it-IT"/>
          </a:p>
        </p:txBody>
      </p:sp>
    </p:spTree>
    <p:extLst>
      <p:ext uri="{BB962C8B-B14F-4D97-AF65-F5344CB8AC3E}">
        <p14:creationId xmlns:p14="http://schemas.microsoft.com/office/powerpoint/2010/main" val="1908520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86777D-8489-4436-8839-9067600BC59A}"/>
              </a:ext>
            </a:extLst>
          </p:cNvPr>
          <p:cNvSpPr>
            <a:spLocks noGrp="1"/>
          </p:cNvSpPr>
          <p:nvPr>
            <p:ph idx="1"/>
          </p:nvPr>
        </p:nvSpPr>
        <p:spPr/>
        <p:txBody>
          <a:bodyPr/>
          <a:lstStyle/>
          <a:p>
            <a:pPr marL="0" indent="0">
              <a:buNone/>
            </a:pPr>
            <a:endParaRPr lang="it-IT" dirty="0"/>
          </a:p>
          <a:p>
            <a:pPr marL="0" indent="0">
              <a:buNone/>
            </a:pPr>
            <a:endParaRPr lang="it-IT" dirty="0"/>
          </a:p>
          <a:p>
            <a:pPr marL="0" indent="0">
              <a:buNone/>
            </a:pPr>
            <a:endParaRPr lang="it-IT" dirty="0"/>
          </a:p>
          <a:p>
            <a:pPr marL="0" indent="0" algn="ctr">
              <a:buNone/>
            </a:pPr>
            <a:r>
              <a:rPr lang="it-IT" dirty="0">
                <a:solidFill>
                  <a:srgbClr val="000099"/>
                </a:solidFill>
                <a:latin typeface="Bookman Old Style" panose="02050604050505020204" pitchFamily="18" charset="0"/>
              </a:rPr>
              <a:t>MODALITA’ DI PRESENTAZIONE E APPROVAZIONE</a:t>
            </a:r>
          </a:p>
        </p:txBody>
      </p:sp>
      <p:sp>
        <p:nvSpPr>
          <p:cNvPr id="5" name="Segnaposto piè di pagina 4">
            <a:extLst>
              <a:ext uri="{FF2B5EF4-FFF2-40B4-BE49-F238E27FC236}">
                <a16:creationId xmlns:a16="http://schemas.microsoft.com/office/drawing/2014/main" id="{B68DC248-0803-47B2-8BE2-29A38B335681}"/>
              </a:ext>
            </a:extLst>
          </p:cNvPr>
          <p:cNvSpPr>
            <a:spLocks noGrp="1"/>
          </p:cNvSpPr>
          <p:nvPr>
            <p:ph type="ftr" sz="quarter" idx="11"/>
          </p:nvPr>
        </p:nvSpPr>
        <p:spPr>
          <a:xfrm>
            <a:off x="2372139" y="6356350"/>
            <a:ext cx="740796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0A16BA5B-C467-A240-A376-E5A766529221}"/>
              </a:ext>
            </a:extLst>
          </p:cNvPr>
          <p:cNvSpPr>
            <a:spLocks noGrp="1"/>
          </p:cNvSpPr>
          <p:nvPr>
            <p:ph type="sldNum" sz="quarter" idx="12"/>
          </p:nvPr>
        </p:nvSpPr>
        <p:spPr/>
        <p:txBody>
          <a:bodyPr/>
          <a:lstStyle/>
          <a:p>
            <a:fld id="{E194C5CC-14D7-4FCA-82BC-DC6279434BD9}" type="slidenum">
              <a:rPr lang="it-IT" smtClean="0"/>
              <a:t>86</a:t>
            </a:fld>
            <a:endParaRPr lang="it-IT"/>
          </a:p>
        </p:txBody>
      </p:sp>
    </p:spTree>
    <p:extLst>
      <p:ext uri="{BB962C8B-B14F-4D97-AF65-F5344CB8AC3E}">
        <p14:creationId xmlns:p14="http://schemas.microsoft.com/office/powerpoint/2010/main" val="27089123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590839"/>
          </a:xfrm>
        </p:spPr>
        <p:txBody>
          <a:bodyPr/>
          <a:lstStyle/>
          <a:p>
            <a:r>
              <a:rPr lang="it-IT" sz="2000" b="1" i="1" dirty="0">
                <a:solidFill>
                  <a:srgbClr val="000099"/>
                </a:solidFill>
                <a:latin typeface="Bookman Old Style" panose="02050604050505020204" pitchFamily="18" charset="0"/>
              </a:rPr>
              <a:t>Il Piano</a:t>
            </a:r>
            <a:endParaRPr lang="it-IT" dirty="0"/>
          </a:p>
        </p:txBody>
      </p:sp>
      <p:sp>
        <p:nvSpPr>
          <p:cNvPr id="3" name="Segnaposto contenuto 2"/>
          <p:cNvSpPr>
            <a:spLocks noGrp="1"/>
          </p:cNvSpPr>
          <p:nvPr>
            <p:ph idx="1"/>
          </p:nvPr>
        </p:nvSpPr>
        <p:spPr>
          <a:xfrm>
            <a:off x="838200" y="1122218"/>
            <a:ext cx="10515600" cy="5054745"/>
          </a:xfrm>
        </p:spPr>
        <p:txBody>
          <a:bodyPr>
            <a:normAutofit/>
          </a:bodyPr>
          <a:lstStyle/>
          <a:p>
            <a:pPr marL="0" indent="0">
              <a:buNone/>
            </a:pPr>
            <a:r>
              <a:rPr lang="it-IT" sz="1800" dirty="0">
                <a:latin typeface="Bookman Old Style" panose="02050604050505020204" pitchFamily="18" charset="0"/>
              </a:rPr>
              <a:t>L’art. 243quater T.U.E.L. definisce le </a:t>
            </a:r>
            <a:r>
              <a:rPr lang="it-IT" sz="1800" b="1" dirty="0">
                <a:solidFill>
                  <a:srgbClr val="000099"/>
                </a:solidFill>
                <a:latin typeface="Bookman Old Style" panose="02050604050505020204" pitchFamily="18" charset="0"/>
              </a:rPr>
              <a:t>modalità di presentazione </a:t>
            </a:r>
            <a:r>
              <a:rPr lang="it-IT" sz="1800" dirty="0">
                <a:latin typeface="Bookman Old Style" panose="02050604050505020204" pitchFamily="18" charset="0"/>
              </a:rPr>
              <a:t>e di </a:t>
            </a:r>
            <a:r>
              <a:rPr lang="it-IT" sz="1800" b="1" dirty="0">
                <a:solidFill>
                  <a:srgbClr val="000099"/>
                </a:solidFill>
                <a:latin typeface="Bookman Old Style" panose="02050604050505020204" pitchFamily="18" charset="0"/>
              </a:rPr>
              <a:t>approvazione del piano di riequilibrio finanziario pluriennale</a:t>
            </a:r>
            <a:r>
              <a:rPr lang="it-IT" sz="1800" dirty="0">
                <a:latin typeface="Bookman Old Style" panose="02050604050505020204" pitchFamily="18" charset="0"/>
              </a:rPr>
              <a:t>.</a:t>
            </a:r>
          </a:p>
          <a:p>
            <a:pPr marL="0" indent="0">
              <a:buNone/>
            </a:pPr>
            <a:endParaRPr lang="it-IT" sz="1800" dirty="0">
              <a:latin typeface="Bookman Old Style" panose="02050604050505020204" pitchFamily="18" charset="0"/>
            </a:endParaRPr>
          </a:p>
          <a:p>
            <a:pPr marL="0" indent="0" algn="just">
              <a:buNone/>
            </a:pPr>
            <a:r>
              <a:rPr lang="it-IT" sz="1800" dirty="0">
                <a:solidFill>
                  <a:srgbClr val="C00000"/>
                </a:solidFill>
                <a:latin typeface="Bookman Old Style" panose="02050604050505020204" pitchFamily="18" charset="0"/>
              </a:rPr>
              <a:t>Entro dieci giorni</a:t>
            </a:r>
            <a:r>
              <a:rPr lang="it-IT" sz="1800" dirty="0">
                <a:latin typeface="Bookman Old Style" panose="02050604050505020204" pitchFamily="18" charset="0"/>
              </a:rPr>
              <a:t> dalla data della delibera di adozione, il piano deve essere trasmesso alla competente </a:t>
            </a:r>
            <a:r>
              <a:rPr lang="it-IT" sz="1800" b="1" dirty="0">
                <a:latin typeface="Bookman Old Style" panose="02050604050505020204" pitchFamily="18" charset="0"/>
              </a:rPr>
              <a:t>sezione regionale di controllo della Corte dei conti</a:t>
            </a:r>
            <a:r>
              <a:rPr lang="it-IT" sz="1800" dirty="0">
                <a:latin typeface="Bookman Old Style" panose="02050604050505020204" pitchFamily="18" charset="0"/>
              </a:rPr>
              <a:t> e alla </a:t>
            </a:r>
            <a:r>
              <a:rPr lang="it-IT" sz="1800" b="1" dirty="0">
                <a:latin typeface="Bookman Old Style" panose="02050604050505020204" pitchFamily="18" charset="0"/>
              </a:rPr>
              <a:t>Commissione per la stabilità finanziaria degli enti locali.</a:t>
            </a:r>
          </a:p>
          <a:p>
            <a:pPr marL="0" indent="0">
              <a:buNone/>
            </a:pPr>
            <a:endParaRPr lang="it-IT" sz="1800" b="1" dirty="0">
              <a:latin typeface="Bookman Old Style" panose="02050604050505020204" pitchFamily="18" charset="0"/>
            </a:endParaRPr>
          </a:p>
          <a:p>
            <a:pPr marL="0" indent="0" algn="just">
              <a:buNone/>
            </a:pPr>
            <a:r>
              <a:rPr lang="it-IT" sz="1800" dirty="0">
                <a:latin typeface="Bookman Old Style" panose="02050604050505020204" pitchFamily="18" charset="0"/>
              </a:rPr>
              <a:t>La Commissione, </a:t>
            </a:r>
            <a:r>
              <a:rPr lang="it-IT" sz="1800" dirty="0">
                <a:solidFill>
                  <a:srgbClr val="C00000"/>
                </a:solidFill>
                <a:latin typeface="Bookman Old Style" panose="02050604050505020204" pitchFamily="18" charset="0"/>
              </a:rPr>
              <a:t>entro sessanta giorni</a:t>
            </a:r>
            <a:r>
              <a:rPr lang="it-IT" sz="1800" dirty="0">
                <a:latin typeface="Bookman Old Style" panose="02050604050505020204" pitchFamily="18" charset="0"/>
              </a:rPr>
              <a:t> dalla trasmissione, svolge le attività istruttorie (anche in base alle linee guida della Corte dei conti) e redige una </a:t>
            </a:r>
            <a:r>
              <a:rPr lang="it-IT" sz="1800" b="1" dirty="0">
                <a:latin typeface="Bookman Old Style" panose="02050604050505020204" pitchFamily="18" charset="0"/>
              </a:rPr>
              <a:t>relazione finale </a:t>
            </a:r>
            <a:r>
              <a:rPr lang="it-IT" sz="1800" dirty="0">
                <a:latin typeface="Bookman Old Style" panose="02050604050505020204" pitchFamily="18" charset="0"/>
              </a:rPr>
              <a:t>da inviare alla stessa Corte dei conti, cui spetta, </a:t>
            </a:r>
            <a:r>
              <a:rPr lang="it-IT" sz="1800" dirty="0">
                <a:solidFill>
                  <a:srgbClr val="C00000"/>
                </a:solidFill>
                <a:latin typeface="Bookman Old Style" panose="02050604050505020204" pitchFamily="18" charset="0"/>
              </a:rPr>
              <a:t>entro i successivi trenta giorni</a:t>
            </a:r>
            <a:r>
              <a:rPr lang="it-IT" sz="1800" dirty="0">
                <a:latin typeface="Bookman Old Style" panose="02050604050505020204" pitchFamily="18" charset="0"/>
              </a:rPr>
              <a:t>, l’approvazione o il diniego del piano.</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In caso di approvazione, è la Corte stessa che vigila sulla realizzazione del piano, avvalendosi anche di un’apposita </a:t>
            </a:r>
            <a:r>
              <a:rPr lang="it-IT" sz="1800" b="1" dirty="0">
                <a:latin typeface="Bookman Old Style" panose="02050604050505020204" pitchFamily="18" charset="0"/>
              </a:rPr>
              <a:t>relazione semestrale</a:t>
            </a:r>
            <a:r>
              <a:rPr lang="it-IT" sz="1800" dirty="0">
                <a:latin typeface="Bookman Old Style" panose="02050604050505020204" pitchFamily="18" charset="0"/>
              </a:rPr>
              <a:t> sullo stato di attuazione redatta dall’</a:t>
            </a:r>
            <a:r>
              <a:rPr lang="it-IT" sz="1800" b="1" dirty="0">
                <a:latin typeface="Bookman Old Style" panose="02050604050505020204" pitchFamily="18" charset="0"/>
              </a:rPr>
              <a:t>organo di revisione</a:t>
            </a:r>
            <a:r>
              <a:rPr lang="it-IT" sz="1800" dirty="0">
                <a:latin typeface="Bookman Old Style" panose="02050604050505020204" pitchFamily="18" charset="0"/>
              </a:rPr>
              <a:t>.</a:t>
            </a:r>
          </a:p>
        </p:txBody>
      </p:sp>
      <p:sp>
        <p:nvSpPr>
          <p:cNvPr id="5" name="Segnaposto piè di pagina 4"/>
          <p:cNvSpPr>
            <a:spLocks noGrp="1"/>
          </p:cNvSpPr>
          <p:nvPr>
            <p:ph type="ftr" sz="quarter" idx="11"/>
          </p:nvPr>
        </p:nvSpPr>
        <p:spPr>
          <a:xfrm>
            <a:off x="2729948" y="6356350"/>
            <a:ext cx="689113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06249EA5-F096-404C-8CDC-D637F7A339E3}"/>
              </a:ext>
            </a:extLst>
          </p:cNvPr>
          <p:cNvSpPr>
            <a:spLocks noGrp="1"/>
          </p:cNvSpPr>
          <p:nvPr>
            <p:ph type="sldNum" sz="quarter" idx="12"/>
          </p:nvPr>
        </p:nvSpPr>
        <p:spPr/>
        <p:txBody>
          <a:bodyPr/>
          <a:lstStyle/>
          <a:p>
            <a:fld id="{E194C5CC-14D7-4FCA-82BC-DC6279434BD9}" type="slidenum">
              <a:rPr lang="it-IT" smtClean="0"/>
              <a:t>87</a:t>
            </a:fld>
            <a:endParaRPr lang="it-IT"/>
          </a:p>
        </p:txBody>
      </p:sp>
    </p:spTree>
    <p:extLst>
      <p:ext uri="{BB962C8B-B14F-4D97-AF65-F5344CB8AC3E}">
        <p14:creationId xmlns:p14="http://schemas.microsoft.com/office/powerpoint/2010/main" val="32348517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521566"/>
          </a:xfrm>
        </p:spPr>
        <p:txBody>
          <a:bodyPr/>
          <a:lstStyle/>
          <a:p>
            <a:r>
              <a:rPr lang="it-IT" sz="2000" b="1" i="1" dirty="0">
                <a:solidFill>
                  <a:srgbClr val="000099"/>
                </a:solidFill>
                <a:latin typeface="Bookman Old Style" panose="02050604050505020204" pitchFamily="18" charset="0"/>
              </a:rPr>
              <a:t>Il Piano</a:t>
            </a:r>
            <a:endParaRPr lang="it-IT" dirty="0"/>
          </a:p>
        </p:txBody>
      </p:sp>
      <p:sp>
        <p:nvSpPr>
          <p:cNvPr id="3" name="Segnaposto contenuto 2"/>
          <p:cNvSpPr>
            <a:spLocks noGrp="1"/>
          </p:cNvSpPr>
          <p:nvPr>
            <p:ph idx="1"/>
          </p:nvPr>
        </p:nvSpPr>
        <p:spPr>
          <a:xfrm>
            <a:off x="838200" y="886692"/>
            <a:ext cx="10515600" cy="5290271"/>
          </a:xfrm>
        </p:spPr>
        <p:txBody>
          <a:bodyPr>
            <a:normAutofit/>
          </a:bodyPr>
          <a:lstStyle/>
          <a:p>
            <a:pPr marL="0" indent="0">
              <a:buNone/>
            </a:pPr>
            <a:endParaRPr lang="it-IT" sz="1800" dirty="0">
              <a:latin typeface="Bookman Old Style" panose="02050604050505020204" pitchFamily="18" charset="0"/>
            </a:endParaRPr>
          </a:p>
          <a:p>
            <a:pPr marL="0" indent="0">
              <a:buNone/>
            </a:pPr>
            <a:endParaRPr lang="it-IT" sz="1800" dirty="0">
              <a:latin typeface="Bookman Old Style" panose="02050604050505020204" pitchFamily="18" charset="0"/>
            </a:endParaRPr>
          </a:p>
          <a:p>
            <a:pPr marL="0" indent="0">
              <a:buNone/>
            </a:pPr>
            <a:endParaRPr lang="it-IT" sz="1800" dirty="0">
              <a:latin typeface="Bookman Old Style" panose="02050604050505020204" pitchFamily="18" charset="0"/>
            </a:endParaRPr>
          </a:p>
          <a:p>
            <a:pPr marL="0" indent="0">
              <a:buNone/>
            </a:pPr>
            <a:endParaRPr lang="it-IT" sz="1800" dirty="0">
              <a:latin typeface="Bookman Old Style" panose="02050604050505020204" pitchFamily="18" charset="0"/>
            </a:endParaRPr>
          </a:p>
          <a:p>
            <a:pPr marL="0" indent="0">
              <a:buNone/>
            </a:pPr>
            <a:endParaRPr lang="it-IT" sz="1800" dirty="0">
              <a:latin typeface="Bookman Old Style" panose="02050604050505020204" pitchFamily="18" charset="0"/>
            </a:endParaRPr>
          </a:p>
          <a:p>
            <a:pPr marL="0" indent="0">
              <a:buNone/>
            </a:pPr>
            <a:endParaRPr lang="it-IT" sz="1800" dirty="0">
              <a:latin typeface="Bookman Old Style" panose="02050604050505020204" pitchFamily="18" charset="0"/>
            </a:endParaRPr>
          </a:p>
          <a:p>
            <a:pPr marL="0" indent="0">
              <a:buNone/>
            </a:pPr>
            <a:r>
              <a:rPr lang="it-IT" sz="1800" dirty="0">
                <a:latin typeface="Bookman Old Style" panose="02050604050505020204" pitchFamily="18" charset="0"/>
              </a:rPr>
              <a:t>    COMPITI ISTRUTTORI                              COMPITI DECISORI</a:t>
            </a:r>
          </a:p>
          <a:p>
            <a:pPr marL="0" indent="0">
              <a:buNone/>
            </a:pPr>
            <a:endParaRPr lang="it-IT" sz="1800" dirty="0">
              <a:latin typeface="Bookman Old Style" panose="02050604050505020204" pitchFamily="18" charset="0"/>
            </a:endParaRPr>
          </a:p>
          <a:p>
            <a:pPr marL="0" indent="0">
              <a:buNone/>
            </a:pPr>
            <a:r>
              <a:rPr lang="it-IT" sz="1800" dirty="0">
                <a:latin typeface="Bookman Old Style" panose="02050604050505020204" pitchFamily="18" charset="0"/>
              </a:rPr>
              <a:t>                                                               Se il Piano viene approvato</a:t>
            </a:r>
          </a:p>
          <a:p>
            <a:pPr marL="0" indent="0">
              <a:buNone/>
            </a:pPr>
            <a:endParaRPr lang="it-IT" sz="1800" dirty="0">
              <a:latin typeface="Bookman Old Style" panose="02050604050505020204" pitchFamily="18" charset="0"/>
            </a:endParaRPr>
          </a:p>
          <a:p>
            <a:pPr marL="0" indent="0">
              <a:buNone/>
            </a:pPr>
            <a:endParaRPr lang="it-IT" sz="1800" dirty="0">
              <a:latin typeface="Bookman Old Style" panose="02050604050505020204" pitchFamily="18" charset="0"/>
            </a:endParaRPr>
          </a:p>
          <a:p>
            <a:pPr marL="0" indent="0" algn="ctr">
              <a:buNone/>
            </a:pPr>
            <a:r>
              <a:rPr lang="it-IT" sz="1800" dirty="0">
                <a:latin typeface="Bookman Old Style" panose="02050604050505020204" pitchFamily="18" charset="0"/>
              </a:rPr>
              <a:t>                                     </a:t>
            </a:r>
            <a:r>
              <a:rPr lang="it-IT" sz="1800" i="1" dirty="0">
                <a:latin typeface="Bookman Old Style" panose="02050604050505020204" pitchFamily="18" charset="0"/>
              </a:rPr>
              <a:t>Compiti di vigilanza sul conseguimento degli obiettivi intermedi  </a:t>
            </a:r>
          </a:p>
        </p:txBody>
      </p:sp>
      <p:sp>
        <p:nvSpPr>
          <p:cNvPr id="5" name="Segnaposto piè di pagina 4"/>
          <p:cNvSpPr>
            <a:spLocks noGrp="1"/>
          </p:cNvSpPr>
          <p:nvPr>
            <p:ph type="ftr" sz="quarter" idx="11"/>
          </p:nvPr>
        </p:nvSpPr>
        <p:spPr>
          <a:xfrm>
            <a:off x="2358887" y="6356350"/>
            <a:ext cx="750073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ttangolo arrotondato 5"/>
          <p:cNvSpPr/>
          <p:nvPr/>
        </p:nvSpPr>
        <p:spPr>
          <a:xfrm>
            <a:off x="1330036" y="1524000"/>
            <a:ext cx="2424546" cy="91439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MINISTERO</a:t>
            </a:r>
          </a:p>
        </p:txBody>
      </p:sp>
      <p:cxnSp>
        <p:nvCxnSpPr>
          <p:cNvPr id="8" name="Connettore 2 7"/>
          <p:cNvCxnSpPr/>
          <p:nvPr/>
        </p:nvCxnSpPr>
        <p:spPr>
          <a:xfrm>
            <a:off x="2535382" y="2438400"/>
            <a:ext cx="13854" cy="554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ttangolo arrotondato 8"/>
          <p:cNvSpPr/>
          <p:nvPr/>
        </p:nvSpPr>
        <p:spPr>
          <a:xfrm>
            <a:off x="5763491" y="1524001"/>
            <a:ext cx="2389909"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CORTE DEI CONTI</a:t>
            </a:r>
          </a:p>
        </p:txBody>
      </p:sp>
      <p:cxnSp>
        <p:nvCxnSpPr>
          <p:cNvPr id="11" name="Connettore 2 10"/>
          <p:cNvCxnSpPr/>
          <p:nvPr/>
        </p:nvCxnSpPr>
        <p:spPr>
          <a:xfrm>
            <a:off x="6954982" y="2438400"/>
            <a:ext cx="0" cy="554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6954982" y="4250460"/>
            <a:ext cx="0" cy="751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Segnaposto numero diapositiva 6">
            <a:extLst>
              <a:ext uri="{FF2B5EF4-FFF2-40B4-BE49-F238E27FC236}">
                <a16:creationId xmlns:a16="http://schemas.microsoft.com/office/drawing/2014/main" id="{1574D162-6B5B-CF4D-A2B5-3058A8A97F46}"/>
              </a:ext>
            </a:extLst>
          </p:cNvPr>
          <p:cNvSpPr>
            <a:spLocks noGrp="1"/>
          </p:cNvSpPr>
          <p:nvPr>
            <p:ph type="sldNum" sz="quarter" idx="12"/>
          </p:nvPr>
        </p:nvSpPr>
        <p:spPr/>
        <p:txBody>
          <a:bodyPr/>
          <a:lstStyle/>
          <a:p>
            <a:fld id="{E194C5CC-14D7-4FCA-82BC-DC6279434BD9}" type="slidenum">
              <a:rPr lang="it-IT" smtClean="0"/>
              <a:t>88</a:t>
            </a:fld>
            <a:endParaRPr lang="it-IT"/>
          </a:p>
        </p:txBody>
      </p:sp>
    </p:spTree>
    <p:extLst>
      <p:ext uri="{BB962C8B-B14F-4D97-AF65-F5344CB8AC3E}">
        <p14:creationId xmlns:p14="http://schemas.microsoft.com/office/powerpoint/2010/main" val="29930164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563130"/>
          </a:xfrm>
        </p:spPr>
        <p:txBody>
          <a:bodyPr/>
          <a:lstStyle/>
          <a:p>
            <a:r>
              <a:rPr lang="it-IT" sz="2000" b="1" i="1" dirty="0">
                <a:solidFill>
                  <a:srgbClr val="000099"/>
                </a:solidFill>
                <a:latin typeface="Bookman Old Style" panose="02050604050505020204" pitchFamily="18" charset="0"/>
              </a:rPr>
              <a:t>Il Piano</a:t>
            </a:r>
            <a:endParaRPr lang="it-IT" dirty="0"/>
          </a:p>
        </p:txBody>
      </p:sp>
      <p:sp>
        <p:nvSpPr>
          <p:cNvPr id="3" name="Segnaposto contenuto 2"/>
          <p:cNvSpPr>
            <a:spLocks noGrp="1"/>
          </p:cNvSpPr>
          <p:nvPr>
            <p:ph idx="1"/>
          </p:nvPr>
        </p:nvSpPr>
        <p:spPr>
          <a:xfrm>
            <a:off x="838200" y="1094509"/>
            <a:ext cx="10515600" cy="5082454"/>
          </a:xfrm>
        </p:spPr>
        <p:txBody>
          <a:bodyPr>
            <a:normAutofit/>
          </a:bodyPr>
          <a:lstStyle/>
          <a:p>
            <a:pPr marL="0" indent="0" algn="just">
              <a:buNone/>
            </a:pPr>
            <a:r>
              <a:rPr lang="it-IT" sz="1800" dirty="0">
                <a:latin typeface="Bookman Old Style" panose="02050604050505020204" pitchFamily="18" charset="0"/>
              </a:rPr>
              <a:t>Nel caso in cui la Corte dei conti </a:t>
            </a:r>
            <a:r>
              <a:rPr lang="it-IT" sz="1800" b="1" dirty="0">
                <a:latin typeface="Bookman Old Style" panose="02050604050505020204" pitchFamily="18" charset="0"/>
              </a:rPr>
              <a:t>non approvi </a:t>
            </a:r>
            <a:r>
              <a:rPr lang="it-IT" sz="1800" dirty="0">
                <a:latin typeface="Bookman Old Style" panose="02050604050505020204" pitchFamily="18" charset="0"/>
              </a:rPr>
              <a:t>il Piano, si applica la stessa procedura prevista dall’art. 6, comma 2, del </a:t>
            </a:r>
            <a:r>
              <a:rPr lang="it-IT" sz="1800" dirty="0" err="1">
                <a:latin typeface="Bookman Old Style" panose="02050604050505020204" pitchFamily="18" charset="0"/>
              </a:rPr>
              <a:t>D.Lgs.</a:t>
            </a:r>
            <a:r>
              <a:rPr lang="it-IT" sz="1800" dirty="0">
                <a:latin typeface="Bookman Old Style" panose="02050604050505020204" pitchFamily="18" charset="0"/>
              </a:rPr>
              <a:t> 149/2011, che, come si vedrà in seguito, prevede l’assegnazione al Consiglio dell’ente, da parte del </a:t>
            </a:r>
            <a:r>
              <a:rPr lang="it-IT" sz="1800" b="1" dirty="0">
                <a:latin typeface="Bookman Old Style" panose="02050604050505020204" pitchFamily="18" charset="0"/>
              </a:rPr>
              <a:t>Prefetto</a:t>
            </a:r>
            <a:r>
              <a:rPr lang="it-IT" sz="1800" dirty="0">
                <a:latin typeface="Bookman Old Style" panose="02050604050505020204" pitchFamily="18" charset="0"/>
              </a:rPr>
              <a:t>, di un termine </a:t>
            </a:r>
            <a:r>
              <a:rPr lang="it-IT" sz="1800" b="1" dirty="0">
                <a:latin typeface="Bookman Old Style" panose="02050604050505020204" pitchFamily="18" charset="0"/>
              </a:rPr>
              <a:t>non superiore a venti giorni</a:t>
            </a:r>
            <a:r>
              <a:rPr lang="it-IT" sz="1800" dirty="0">
                <a:latin typeface="Bookman Old Style" panose="02050604050505020204" pitchFamily="18" charset="0"/>
              </a:rPr>
              <a:t> </a:t>
            </a:r>
            <a:r>
              <a:rPr lang="it-IT" sz="1800" dirty="0">
                <a:solidFill>
                  <a:srgbClr val="C00000"/>
                </a:solidFill>
                <a:latin typeface="Bookman Old Style" panose="02050604050505020204" pitchFamily="18" charset="0"/>
              </a:rPr>
              <a:t>per la deliberazione del dissesto.</a:t>
            </a:r>
          </a:p>
          <a:p>
            <a:pPr marL="0" indent="0" algn="just">
              <a:buNone/>
            </a:pPr>
            <a:endParaRPr lang="it-IT" sz="1800" dirty="0">
              <a:solidFill>
                <a:srgbClr val="C00000"/>
              </a:solidFill>
              <a:latin typeface="Bookman Old Style" panose="02050604050505020204" pitchFamily="18" charset="0"/>
            </a:endParaRPr>
          </a:p>
          <a:p>
            <a:pPr marL="0" indent="0" algn="just">
              <a:buNone/>
            </a:pPr>
            <a:r>
              <a:rPr lang="it-IT" sz="1800" dirty="0">
                <a:latin typeface="Bookman Old Style" panose="02050604050505020204" pitchFamily="18" charset="0"/>
              </a:rPr>
              <a:t>Alla medesima procedura si ricorre nel caso in cui la Corte, dopo aver approvato il Piano, registri nel periodo di attuazione il mancato rispetto degli </a:t>
            </a:r>
            <a:r>
              <a:rPr lang="it-IT" sz="1800" b="1" dirty="0">
                <a:latin typeface="Bookman Old Style" panose="02050604050505020204" pitchFamily="18" charset="0"/>
              </a:rPr>
              <a:t>obiettivi intermedi </a:t>
            </a:r>
            <a:r>
              <a:rPr lang="it-IT" sz="1800" dirty="0">
                <a:latin typeface="Bookman Old Style" panose="02050604050505020204" pitchFamily="18" charset="0"/>
              </a:rPr>
              <a:t>o, al termine dello stesso periodo, il mancato raggiungimento dell’equilibrio finanziario.</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IMPUGNAZIONE</a:t>
            </a:r>
          </a:p>
          <a:p>
            <a:pPr marL="0" indent="0" algn="just">
              <a:buNone/>
            </a:pPr>
            <a:br>
              <a:rPr lang="it-IT" sz="1800" dirty="0">
                <a:latin typeface="Bookman Old Style" panose="02050604050505020204" pitchFamily="18" charset="0"/>
              </a:rPr>
            </a:br>
            <a:r>
              <a:rPr lang="it-IT" sz="1800" dirty="0">
                <a:latin typeface="Bookman Old Style" panose="02050604050505020204" pitchFamily="18" charset="0"/>
              </a:rPr>
              <a:t>In caso di bocciatura del piano da parte della Corte dei conti è possibile presentare ricorso </a:t>
            </a:r>
            <a:r>
              <a:rPr lang="it-IT" sz="1800" dirty="0">
                <a:solidFill>
                  <a:srgbClr val="C00000"/>
                </a:solidFill>
                <a:latin typeface="Bookman Old Style" panose="02050604050505020204" pitchFamily="18" charset="0"/>
              </a:rPr>
              <a:t>entro 30 </a:t>
            </a:r>
            <a:r>
              <a:rPr lang="it-IT" sz="1800" dirty="0">
                <a:latin typeface="Bookman Old Style" panose="02050604050505020204" pitchFamily="18" charset="0"/>
              </a:rPr>
              <a:t>giorni innanzi alle Sezioni riunite della Corte dei conti in speciale composizione che si pronuncia entro trenta giorni dal deposito del ricorso. Fino alla scadenza del termine per impugnare e, nel caso di presentazione del ricorso, sino alla relativa decisione, le procedure esecutive intraprese nei confronti dell’ente sono sospese.   </a:t>
            </a:r>
          </a:p>
        </p:txBody>
      </p:sp>
      <p:sp>
        <p:nvSpPr>
          <p:cNvPr id="5" name="Segnaposto piè di pagina 4"/>
          <p:cNvSpPr>
            <a:spLocks noGrp="1"/>
          </p:cNvSpPr>
          <p:nvPr>
            <p:ph type="ftr" sz="quarter" idx="11"/>
          </p:nvPr>
        </p:nvSpPr>
        <p:spPr>
          <a:xfrm>
            <a:off x="2425148" y="6356350"/>
            <a:ext cx="750073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A1958A4C-6205-8943-8888-E5C8488707C1}"/>
              </a:ext>
            </a:extLst>
          </p:cNvPr>
          <p:cNvSpPr>
            <a:spLocks noGrp="1"/>
          </p:cNvSpPr>
          <p:nvPr>
            <p:ph type="sldNum" sz="quarter" idx="12"/>
          </p:nvPr>
        </p:nvSpPr>
        <p:spPr/>
        <p:txBody>
          <a:bodyPr/>
          <a:lstStyle/>
          <a:p>
            <a:fld id="{E194C5CC-14D7-4FCA-82BC-DC6279434BD9}" type="slidenum">
              <a:rPr lang="it-IT" smtClean="0"/>
              <a:t>89</a:t>
            </a:fld>
            <a:endParaRPr lang="it-IT"/>
          </a:p>
        </p:txBody>
      </p:sp>
    </p:spTree>
    <p:extLst>
      <p:ext uri="{BB962C8B-B14F-4D97-AF65-F5344CB8AC3E}">
        <p14:creationId xmlns:p14="http://schemas.microsoft.com/office/powerpoint/2010/main" val="398768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0233B6-F316-4C31-9051-F0E22FB697C8}"/>
              </a:ext>
            </a:extLst>
          </p:cNvPr>
          <p:cNvSpPr>
            <a:spLocks noGrp="1"/>
          </p:cNvSpPr>
          <p:nvPr>
            <p:ph type="title"/>
          </p:nvPr>
        </p:nvSpPr>
        <p:spPr>
          <a:xfrm>
            <a:off x="838200" y="365125"/>
            <a:ext cx="10515600" cy="536023"/>
          </a:xfrm>
        </p:spPr>
        <p:txBody>
          <a:bodyPr/>
          <a:lstStyle/>
          <a:p>
            <a:r>
              <a:rPr lang="it-IT" sz="2200" b="1" i="1" dirty="0">
                <a:solidFill>
                  <a:srgbClr val="000099"/>
                </a:solidFill>
                <a:latin typeface="Bookman Old Style" panose="02050604050505020204" pitchFamily="18" charset="0"/>
              </a:rPr>
              <a:t>Le criticità finanziarie degli enti locali</a:t>
            </a:r>
            <a:endParaRPr lang="it-IT" dirty="0"/>
          </a:p>
        </p:txBody>
      </p:sp>
      <p:sp>
        <p:nvSpPr>
          <p:cNvPr id="3" name="Segnaposto contenuto 2">
            <a:extLst>
              <a:ext uri="{FF2B5EF4-FFF2-40B4-BE49-F238E27FC236}">
                <a16:creationId xmlns:a16="http://schemas.microsoft.com/office/drawing/2014/main" id="{EC9EAF1B-82E2-4755-A460-DE9CDDBCE511}"/>
              </a:ext>
            </a:extLst>
          </p:cNvPr>
          <p:cNvSpPr>
            <a:spLocks noGrp="1"/>
          </p:cNvSpPr>
          <p:nvPr>
            <p:ph idx="1"/>
          </p:nvPr>
        </p:nvSpPr>
        <p:spPr>
          <a:xfrm>
            <a:off x="838200" y="901148"/>
            <a:ext cx="10515600" cy="5275815"/>
          </a:xfrm>
        </p:spPr>
        <p:txBody>
          <a:bodyPr>
            <a:normAutofit lnSpcReduction="10000"/>
          </a:bodyPr>
          <a:lstStyle/>
          <a:p>
            <a:pPr marL="0" indent="0" algn="just">
              <a:buNone/>
            </a:pPr>
            <a:r>
              <a:rPr lang="it-IT" sz="1800" dirty="0">
                <a:latin typeface="Bookman Old Style" panose="02050604050505020204" pitchFamily="18" charset="0"/>
              </a:rPr>
              <a:t>Con riferimento al </a:t>
            </a:r>
            <a:r>
              <a:rPr lang="it-IT" sz="1800" b="1" dirty="0">
                <a:solidFill>
                  <a:srgbClr val="C00000"/>
                </a:solidFill>
                <a:latin typeface="Bookman Old Style" panose="02050604050505020204" pitchFamily="18" charset="0"/>
              </a:rPr>
              <a:t>terzo</a:t>
            </a:r>
            <a:r>
              <a:rPr lang="it-IT" sz="1800" dirty="0">
                <a:latin typeface="Bookman Old Style" panose="02050604050505020204" pitchFamily="18" charset="0"/>
              </a:rPr>
              <a:t> parametro </a:t>
            </a:r>
            <a:r>
              <a:rPr lang="it-IT" sz="1800" b="1" dirty="0">
                <a:solidFill>
                  <a:srgbClr val="C00000"/>
                </a:solidFill>
                <a:latin typeface="Bookman Old Style" panose="02050604050505020204" pitchFamily="18" charset="0"/>
              </a:rPr>
              <a:t>“Anticipazioni chiuse solo contabilmente”</a:t>
            </a:r>
            <a:r>
              <a:rPr lang="it-IT" sz="1800" dirty="0">
                <a:latin typeface="Bookman Old Style" panose="02050604050505020204" pitchFamily="18" charset="0"/>
              </a:rPr>
              <a:t>,</a:t>
            </a:r>
            <a:r>
              <a:rPr lang="it-IT" sz="1800" b="1" dirty="0">
                <a:latin typeface="Bookman Old Style" panose="02050604050505020204" pitchFamily="18" charset="0"/>
              </a:rPr>
              <a:t> </a:t>
            </a:r>
            <a:r>
              <a:rPr lang="it-IT" sz="1800" dirty="0">
                <a:latin typeface="Bookman Old Style" panose="02050604050505020204" pitchFamily="18" charset="0"/>
              </a:rPr>
              <a:t>un Comune è deficitario se presenta per tale parametro un valore maggiore del valore soglia 0. </a:t>
            </a:r>
            <a:r>
              <a:rPr lang="it-IT" sz="1800" u="sng" dirty="0">
                <a:latin typeface="Bookman Old Style" panose="02050604050505020204" pitchFamily="18" charset="0"/>
              </a:rPr>
              <a:t>Il valore di tale parametro si ottiene rapportando l’ammontare dell’anticipazione di tesoreria all’inizio dell’esercizio successivo a quello di riferimento, con l’ammontare massimo di ricorso all’anticipazione consentito dalla norma</a:t>
            </a:r>
            <a:r>
              <a:rPr lang="it-IT" sz="1800" dirty="0">
                <a:latin typeface="Bookman Old Style" panose="02050604050505020204" pitchFamily="18" charset="0"/>
              </a:rPr>
              <a:t>.</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La </a:t>
            </a:r>
            <a:r>
              <a:rPr lang="it-IT" sz="1800" b="1" dirty="0">
                <a:solidFill>
                  <a:srgbClr val="C00000"/>
                </a:solidFill>
                <a:latin typeface="Bookman Old Style" panose="02050604050505020204" pitchFamily="18" charset="0"/>
              </a:rPr>
              <a:t>“Sostenibilità dei debiti finanziari”</a:t>
            </a:r>
            <a:r>
              <a:rPr lang="it-IT" sz="1800" dirty="0">
                <a:latin typeface="Bookman Old Style" panose="02050604050505020204" pitchFamily="18" charset="0"/>
              </a:rPr>
              <a:t>, è il </a:t>
            </a:r>
            <a:r>
              <a:rPr lang="it-IT" sz="1800" b="1" dirty="0">
                <a:solidFill>
                  <a:srgbClr val="C00000"/>
                </a:solidFill>
                <a:latin typeface="Bookman Old Style" panose="02050604050505020204" pitchFamily="18" charset="0"/>
              </a:rPr>
              <a:t>quarto</a:t>
            </a:r>
            <a:r>
              <a:rPr lang="it-IT" sz="1800" dirty="0">
                <a:latin typeface="Bookman Old Style" panose="02050604050505020204" pitchFamily="18" charset="0"/>
              </a:rPr>
              <a:t> degli otto parametri; la condizione è verificata ponendo al </a:t>
            </a:r>
            <a:r>
              <a:rPr lang="it-IT" sz="1800" b="1" u="sng" dirty="0">
                <a:latin typeface="Bookman Old Style" panose="02050604050505020204" pitchFamily="18" charset="0"/>
              </a:rPr>
              <a:t>numeratore</a:t>
            </a:r>
            <a:r>
              <a:rPr lang="it-IT" sz="1800" u="sng" dirty="0">
                <a:latin typeface="Bookman Old Style" panose="02050604050505020204" pitchFamily="18" charset="0"/>
              </a:rPr>
              <a:t> gli impegni per interessi passivi </a:t>
            </a:r>
            <a:r>
              <a:rPr lang="it-IT" sz="1800" dirty="0">
                <a:latin typeface="Bookman Old Style" panose="02050604050505020204" pitchFamily="18" charset="0"/>
              </a:rPr>
              <a:t>(al netto degli interessi di mora e degli interessi per anticipazioni prestiti) ai quali vanno sottratti gli accertamenti per contributi agli investimenti direttamente destinati al rimborso di prestiti da amministrazioni pubbliche, </a:t>
            </a:r>
            <a:r>
              <a:rPr lang="it-IT" sz="1800" u="sng" dirty="0">
                <a:latin typeface="Bookman Old Style" panose="02050604050505020204" pitchFamily="18" charset="0"/>
              </a:rPr>
              <a:t>e sommati i trasferimenti in conto capitale</a:t>
            </a:r>
            <a:r>
              <a:rPr lang="it-IT" sz="1800" dirty="0">
                <a:latin typeface="Bookman Old Style" panose="02050604050505020204" pitchFamily="18" charset="0"/>
              </a:rPr>
              <a:t> per assunzione di debiti dell'amministrazione da parte di Amministrazioni Pubbliche e per cancellazione di debiti dell'amministrazione; al </a:t>
            </a:r>
            <a:r>
              <a:rPr lang="it-IT" sz="1800" b="1" dirty="0">
                <a:latin typeface="Bookman Old Style" panose="02050604050505020204" pitchFamily="18" charset="0"/>
              </a:rPr>
              <a:t>denominatore</a:t>
            </a:r>
            <a:r>
              <a:rPr lang="it-IT" sz="1800" dirty="0">
                <a:latin typeface="Bookman Old Style" panose="02050604050505020204" pitchFamily="18" charset="0"/>
              </a:rPr>
              <a:t>, invece, sono posti gli </a:t>
            </a:r>
            <a:r>
              <a:rPr lang="it-IT" sz="1800" u="sng" dirty="0">
                <a:latin typeface="Bookman Old Style" panose="02050604050505020204" pitchFamily="18" charset="0"/>
              </a:rPr>
              <a:t>accertamenti dei titoli 1,2 e 3</a:t>
            </a:r>
            <a:r>
              <a:rPr lang="it-IT" sz="1800" dirty="0">
                <a:latin typeface="Bookman Old Style" panose="02050604050505020204" pitchFamily="18" charset="0"/>
              </a:rPr>
              <a:t>. Se il rapporto così definito, per i Comuni, è un valore non maggiore del 16% allora l’ente non ha nei debiti finanziari una possibile causa di squilibrio del suo bilancio.</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Il </a:t>
            </a:r>
            <a:r>
              <a:rPr lang="it-IT" sz="1800" b="1" dirty="0">
                <a:solidFill>
                  <a:srgbClr val="C00000"/>
                </a:solidFill>
                <a:latin typeface="Bookman Old Style" panose="02050604050505020204" pitchFamily="18" charset="0"/>
              </a:rPr>
              <a:t>quinto</a:t>
            </a:r>
            <a:r>
              <a:rPr lang="it-IT" sz="1800" dirty="0">
                <a:latin typeface="Bookman Old Style" panose="02050604050505020204" pitchFamily="18" charset="0"/>
              </a:rPr>
              <a:t> parametro si ottiene rapportando al disavanzo iscritto in spesa del conto del bilancio, gli accertamenti dei primi tre titoli delle Entrate: </a:t>
            </a:r>
            <a:r>
              <a:rPr lang="it-IT" sz="1800" dirty="0">
                <a:solidFill>
                  <a:srgbClr val="C00000"/>
                </a:solidFill>
                <a:latin typeface="Bookman Old Style" panose="02050604050505020204" pitchFamily="18" charset="0"/>
              </a:rPr>
              <a:t>“</a:t>
            </a:r>
            <a:r>
              <a:rPr lang="it-IT" sz="1800" b="1" dirty="0">
                <a:solidFill>
                  <a:srgbClr val="C00000"/>
                </a:solidFill>
                <a:latin typeface="Bookman Old Style" panose="02050604050505020204" pitchFamily="18" charset="0"/>
              </a:rPr>
              <a:t>Sostenibilità disavanzo effettivamente a carico dell’esercizio”</a:t>
            </a:r>
            <a:r>
              <a:rPr lang="it-IT" sz="1800" dirty="0">
                <a:latin typeface="Bookman Old Style" panose="02050604050505020204" pitchFamily="18" charset="0"/>
              </a:rPr>
              <a:t>, il cui valore soglia è fissato per i Comuni al 1,20%. Un valore di tale parametro maggiore del valore soglia identifica un comune deficitario.</a:t>
            </a:r>
          </a:p>
        </p:txBody>
      </p:sp>
      <p:sp>
        <p:nvSpPr>
          <p:cNvPr id="5" name="Segnaposto piè di pagina 4">
            <a:extLst>
              <a:ext uri="{FF2B5EF4-FFF2-40B4-BE49-F238E27FC236}">
                <a16:creationId xmlns:a16="http://schemas.microsoft.com/office/drawing/2014/main" id="{C0C6F778-FDB9-4E06-8B62-21E1A2626C71}"/>
              </a:ext>
            </a:extLst>
          </p:cNvPr>
          <p:cNvSpPr>
            <a:spLocks noGrp="1"/>
          </p:cNvSpPr>
          <p:nvPr>
            <p:ph type="ftr" sz="quarter" idx="11"/>
          </p:nvPr>
        </p:nvSpPr>
        <p:spPr>
          <a:xfrm>
            <a:off x="2584173" y="6356350"/>
            <a:ext cx="7235687"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12E07880-9ED2-F443-AE88-7573DC47C1D2}"/>
              </a:ext>
            </a:extLst>
          </p:cNvPr>
          <p:cNvSpPr>
            <a:spLocks noGrp="1"/>
          </p:cNvSpPr>
          <p:nvPr>
            <p:ph type="sldNum" sz="quarter" idx="12"/>
          </p:nvPr>
        </p:nvSpPr>
        <p:spPr/>
        <p:txBody>
          <a:bodyPr/>
          <a:lstStyle/>
          <a:p>
            <a:fld id="{E194C5CC-14D7-4FCA-82BC-DC6279434BD9}" type="slidenum">
              <a:rPr lang="it-IT" smtClean="0"/>
              <a:t>9</a:t>
            </a:fld>
            <a:endParaRPr lang="it-IT"/>
          </a:p>
        </p:txBody>
      </p:sp>
    </p:spTree>
    <p:extLst>
      <p:ext uri="{BB962C8B-B14F-4D97-AF65-F5344CB8AC3E}">
        <p14:creationId xmlns:p14="http://schemas.microsoft.com/office/powerpoint/2010/main" val="25002489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
            <a:ext cx="10515600" cy="415635"/>
          </a:xfrm>
        </p:spPr>
        <p:txBody>
          <a:bodyPr>
            <a:normAutofit/>
          </a:bodyPr>
          <a:lstStyle/>
          <a:p>
            <a:r>
              <a:rPr lang="it-IT" sz="2000" b="1" i="1" dirty="0">
                <a:solidFill>
                  <a:srgbClr val="000099"/>
                </a:solidFill>
                <a:latin typeface="Bookman Old Style" panose="02050604050505020204" pitchFamily="18" charset="0"/>
              </a:rPr>
              <a:t>Riepilogo </a:t>
            </a:r>
            <a:endParaRPr lang="it-IT" dirty="0"/>
          </a:p>
        </p:txBody>
      </p:sp>
      <p:sp>
        <p:nvSpPr>
          <p:cNvPr id="3" name="Segnaposto contenuto 2"/>
          <p:cNvSpPr>
            <a:spLocks noGrp="1"/>
          </p:cNvSpPr>
          <p:nvPr>
            <p:ph idx="1"/>
          </p:nvPr>
        </p:nvSpPr>
        <p:spPr>
          <a:xfrm>
            <a:off x="838200" y="415636"/>
            <a:ext cx="10515600" cy="6165273"/>
          </a:xfrm>
        </p:spPr>
        <p:txBody>
          <a:bodyPr>
            <a:normAutofit/>
          </a:bodyPr>
          <a:lstStyle/>
          <a:p>
            <a:pPr marL="0" indent="0">
              <a:buNone/>
            </a:pPr>
            <a:endParaRPr lang="it-IT" sz="1800" dirty="0">
              <a:latin typeface="Bookman Old Style" panose="02050604050505020204" pitchFamily="18" charset="0"/>
            </a:endParaRPr>
          </a:p>
        </p:txBody>
      </p:sp>
      <p:sp>
        <p:nvSpPr>
          <p:cNvPr id="5" name="Segnaposto piè di pagina 4"/>
          <p:cNvSpPr>
            <a:spLocks noGrp="1"/>
          </p:cNvSpPr>
          <p:nvPr>
            <p:ph type="ftr" sz="quarter" idx="11"/>
          </p:nvPr>
        </p:nvSpPr>
        <p:spPr>
          <a:xfrm>
            <a:off x="3021495" y="6356350"/>
            <a:ext cx="652006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ttangolo arrotondato 5"/>
          <p:cNvSpPr/>
          <p:nvPr/>
        </p:nvSpPr>
        <p:spPr>
          <a:xfrm>
            <a:off x="2015836" y="443892"/>
            <a:ext cx="7786255" cy="4558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LA PROCEDURA DI RIEQUILIBRIO FINANZIARIO PLURIENNALE</a:t>
            </a:r>
          </a:p>
        </p:txBody>
      </p:sp>
      <p:cxnSp>
        <p:nvCxnSpPr>
          <p:cNvPr id="8" name="Connettore 2 7"/>
          <p:cNvCxnSpPr/>
          <p:nvPr/>
        </p:nvCxnSpPr>
        <p:spPr>
          <a:xfrm>
            <a:off x="5929744" y="899779"/>
            <a:ext cx="0" cy="301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ttangolo arrotondato 8"/>
          <p:cNvSpPr/>
          <p:nvPr/>
        </p:nvSpPr>
        <p:spPr>
          <a:xfrm>
            <a:off x="2036616" y="1260223"/>
            <a:ext cx="7786255" cy="42949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Il Consiglio comunale delibera il ricorso al PRFP</a:t>
            </a:r>
          </a:p>
        </p:txBody>
      </p:sp>
      <p:cxnSp>
        <p:nvCxnSpPr>
          <p:cNvPr id="11" name="Connettore 2 10"/>
          <p:cNvCxnSpPr/>
          <p:nvPr/>
        </p:nvCxnSpPr>
        <p:spPr>
          <a:xfrm>
            <a:off x="5908963" y="1689714"/>
            <a:ext cx="0" cy="318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ttangolo arrotondato 11"/>
          <p:cNvSpPr/>
          <p:nvPr/>
        </p:nvSpPr>
        <p:spPr>
          <a:xfrm>
            <a:off x="2043545" y="2064232"/>
            <a:ext cx="7786255" cy="43021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Entro 90 giorni delibera piano di riequilibrio finanziario pluriennale</a:t>
            </a:r>
          </a:p>
        </p:txBody>
      </p:sp>
      <p:cxnSp>
        <p:nvCxnSpPr>
          <p:cNvPr id="16" name="Connettore 2 15"/>
          <p:cNvCxnSpPr/>
          <p:nvPr/>
        </p:nvCxnSpPr>
        <p:spPr>
          <a:xfrm>
            <a:off x="5888169" y="2494443"/>
            <a:ext cx="0" cy="291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ttangolo arrotondato 16"/>
          <p:cNvSpPr/>
          <p:nvPr/>
        </p:nvSpPr>
        <p:spPr>
          <a:xfrm>
            <a:off x="2064327" y="2851418"/>
            <a:ext cx="7786255" cy="486269"/>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Entro i successivi 10 giorni l’ente invia il Piano alla Corte dei conti e alla Commissione per la stabilità finanziaria degli enti locali</a:t>
            </a:r>
          </a:p>
        </p:txBody>
      </p:sp>
      <p:cxnSp>
        <p:nvCxnSpPr>
          <p:cNvPr id="21" name="Connettore 2 20"/>
          <p:cNvCxnSpPr/>
          <p:nvPr/>
        </p:nvCxnSpPr>
        <p:spPr>
          <a:xfrm>
            <a:off x="5957454" y="3337687"/>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ttangolo arrotondato 21"/>
          <p:cNvSpPr/>
          <p:nvPr/>
        </p:nvSpPr>
        <p:spPr>
          <a:xfrm>
            <a:off x="2085106" y="3674250"/>
            <a:ext cx="7689273" cy="39889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Entro i successivi 60 giorni la Commissione invia una relazione alla Corte dei conti </a:t>
            </a:r>
          </a:p>
        </p:txBody>
      </p:sp>
      <p:cxnSp>
        <p:nvCxnSpPr>
          <p:cNvPr id="24" name="Connettore 2 23"/>
          <p:cNvCxnSpPr/>
          <p:nvPr/>
        </p:nvCxnSpPr>
        <p:spPr>
          <a:xfrm>
            <a:off x="5957454" y="4073146"/>
            <a:ext cx="0" cy="277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ttangolo arrotondato 24"/>
          <p:cNvSpPr/>
          <p:nvPr/>
        </p:nvSpPr>
        <p:spPr>
          <a:xfrm>
            <a:off x="2521527" y="4416624"/>
            <a:ext cx="6871854" cy="33250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Entro 30 giorni la Corte dei conti decide in merito</a:t>
            </a:r>
          </a:p>
        </p:txBody>
      </p:sp>
      <p:cxnSp>
        <p:nvCxnSpPr>
          <p:cNvPr id="29" name="Connettore 2 28"/>
          <p:cNvCxnSpPr/>
          <p:nvPr/>
        </p:nvCxnSpPr>
        <p:spPr>
          <a:xfrm>
            <a:off x="8402782" y="4771333"/>
            <a:ext cx="0" cy="360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a:off x="3366655" y="4749133"/>
            <a:ext cx="0" cy="404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Ovale 31"/>
          <p:cNvSpPr/>
          <p:nvPr/>
        </p:nvSpPr>
        <p:spPr>
          <a:xfrm>
            <a:off x="2289463" y="5137478"/>
            <a:ext cx="2154381" cy="55030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approvazione</a:t>
            </a:r>
          </a:p>
        </p:txBody>
      </p:sp>
      <p:sp>
        <p:nvSpPr>
          <p:cNvPr id="33" name="Ovale 32"/>
          <p:cNvSpPr/>
          <p:nvPr/>
        </p:nvSpPr>
        <p:spPr>
          <a:xfrm>
            <a:off x="7737763" y="5221718"/>
            <a:ext cx="1330037" cy="347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diniego</a:t>
            </a:r>
          </a:p>
        </p:txBody>
      </p:sp>
      <p:cxnSp>
        <p:nvCxnSpPr>
          <p:cNvPr id="35" name="Connettore 2 34"/>
          <p:cNvCxnSpPr/>
          <p:nvPr/>
        </p:nvCxnSpPr>
        <p:spPr>
          <a:xfrm>
            <a:off x="3352798" y="5687785"/>
            <a:ext cx="0" cy="240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ttangolo 36"/>
          <p:cNvSpPr/>
          <p:nvPr/>
        </p:nvSpPr>
        <p:spPr>
          <a:xfrm>
            <a:off x="1679862" y="5980050"/>
            <a:ext cx="3373585" cy="27122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La corte dei conti VIGILA sul Piano </a:t>
            </a:r>
          </a:p>
        </p:txBody>
      </p:sp>
      <p:cxnSp>
        <p:nvCxnSpPr>
          <p:cNvPr id="39" name="Connettore 2 38"/>
          <p:cNvCxnSpPr/>
          <p:nvPr/>
        </p:nvCxnSpPr>
        <p:spPr>
          <a:xfrm>
            <a:off x="8395853" y="5569526"/>
            <a:ext cx="0" cy="292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ttangolo 39"/>
          <p:cNvSpPr/>
          <p:nvPr/>
        </p:nvSpPr>
        <p:spPr>
          <a:xfrm>
            <a:off x="6736773" y="5980050"/>
            <a:ext cx="3332018" cy="22954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Entro 20 giorni delibera dissesto</a:t>
            </a:r>
          </a:p>
        </p:txBody>
      </p:sp>
      <p:sp>
        <p:nvSpPr>
          <p:cNvPr id="7" name="Segnaposto numero diapositiva 6">
            <a:extLst>
              <a:ext uri="{FF2B5EF4-FFF2-40B4-BE49-F238E27FC236}">
                <a16:creationId xmlns:a16="http://schemas.microsoft.com/office/drawing/2014/main" id="{E4AC0F9C-FD5C-564A-8243-066825D08A90}"/>
              </a:ext>
            </a:extLst>
          </p:cNvPr>
          <p:cNvSpPr>
            <a:spLocks noGrp="1"/>
          </p:cNvSpPr>
          <p:nvPr>
            <p:ph type="sldNum" sz="quarter" idx="12"/>
          </p:nvPr>
        </p:nvSpPr>
        <p:spPr/>
        <p:txBody>
          <a:bodyPr/>
          <a:lstStyle/>
          <a:p>
            <a:fld id="{E194C5CC-14D7-4FCA-82BC-DC6279434BD9}" type="slidenum">
              <a:rPr lang="it-IT" smtClean="0"/>
              <a:t>90</a:t>
            </a:fld>
            <a:endParaRPr lang="it-IT"/>
          </a:p>
        </p:txBody>
      </p:sp>
    </p:spTree>
    <p:extLst>
      <p:ext uri="{BB962C8B-B14F-4D97-AF65-F5344CB8AC3E}">
        <p14:creationId xmlns:p14="http://schemas.microsoft.com/office/powerpoint/2010/main" val="3175750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438439"/>
          </a:xfrm>
        </p:spPr>
        <p:txBody>
          <a:bodyPr/>
          <a:lstStyle/>
          <a:p>
            <a:r>
              <a:rPr lang="it-IT" sz="2000" b="1" i="1" dirty="0">
                <a:solidFill>
                  <a:srgbClr val="000099"/>
                </a:solidFill>
                <a:latin typeface="Bookman Old Style" panose="02050604050505020204" pitchFamily="18" charset="0"/>
              </a:rPr>
              <a:t>Rimodulazione del piano</a:t>
            </a:r>
            <a:endParaRPr lang="it-IT" dirty="0"/>
          </a:p>
        </p:txBody>
      </p:sp>
      <p:sp>
        <p:nvSpPr>
          <p:cNvPr id="3" name="Segnaposto contenuto 2"/>
          <p:cNvSpPr>
            <a:spLocks noGrp="1"/>
          </p:cNvSpPr>
          <p:nvPr>
            <p:ph idx="1"/>
          </p:nvPr>
        </p:nvSpPr>
        <p:spPr>
          <a:xfrm>
            <a:off x="838200" y="942109"/>
            <a:ext cx="10515600" cy="5234854"/>
          </a:xfrm>
        </p:spPr>
        <p:txBody>
          <a:bodyPr>
            <a:normAutofit/>
          </a:bodyPr>
          <a:lstStyle/>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Se durante l’attuazione del piano dovesse emergere, in sede di monitoraggio, un grado di raggiungimento degli obiettivi intermedi superiore a quello previsto, l’ente può proporre una rimodulazione del piano stesso (anche in termini di minore durata). Tale proposta, corredata del parere positivo dell’organo di revisione, deve essere presentata alla competente sezione regionale di controllo della Corte dei conti, cui spetta l’approvazione.</a:t>
            </a:r>
          </a:p>
        </p:txBody>
      </p:sp>
      <p:sp>
        <p:nvSpPr>
          <p:cNvPr id="5" name="Segnaposto piè di pagina 4"/>
          <p:cNvSpPr>
            <a:spLocks noGrp="1"/>
          </p:cNvSpPr>
          <p:nvPr>
            <p:ph type="ftr" sz="quarter" idx="11"/>
          </p:nvPr>
        </p:nvSpPr>
        <p:spPr>
          <a:xfrm>
            <a:off x="2796209" y="6356350"/>
            <a:ext cx="738146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Dott. Paolo Longoni - ottobre 2022</a:t>
            </a:r>
            <a:endPar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B43DCCCC-E493-6F43-B151-EB498E3D545B}"/>
              </a:ext>
            </a:extLst>
          </p:cNvPr>
          <p:cNvSpPr>
            <a:spLocks noGrp="1"/>
          </p:cNvSpPr>
          <p:nvPr>
            <p:ph type="sldNum" sz="quarter" idx="12"/>
          </p:nvPr>
        </p:nvSpPr>
        <p:spPr/>
        <p:txBody>
          <a:bodyPr/>
          <a:lstStyle/>
          <a:p>
            <a:fld id="{E194C5CC-14D7-4FCA-82BC-DC6279434BD9}" type="slidenum">
              <a:rPr lang="it-IT" smtClean="0"/>
              <a:t>91</a:t>
            </a:fld>
            <a:endParaRPr lang="it-IT"/>
          </a:p>
        </p:txBody>
      </p:sp>
    </p:spTree>
    <p:extLst>
      <p:ext uri="{BB962C8B-B14F-4D97-AF65-F5344CB8AC3E}">
        <p14:creationId xmlns:p14="http://schemas.microsoft.com/office/powerpoint/2010/main" val="40520764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49B3727-E37B-47F7-9C57-7FE5A344F998}"/>
              </a:ext>
            </a:extLst>
          </p:cNvPr>
          <p:cNvSpPr>
            <a:spLocks noGrp="1"/>
          </p:cNvSpPr>
          <p:nvPr>
            <p:ph idx="1"/>
          </p:nvPr>
        </p:nvSpPr>
        <p:spPr/>
        <p:txBody>
          <a:bodyPr/>
          <a:lstStyle/>
          <a:p>
            <a:pPr marL="0" indent="0">
              <a:buNone/>
            </a:pPr>
            <a:endParaRPr lang="it-IT" dirty="0"/>
          </a:p>
          <a:p>
            <a:pPr marL="0" indent="0">
              <a:buNone/>
            </a:pPr>
            <a:endParaRPr lang="it-IT" dirty="0"/>
          </a:p>
          <a:p>
            <a:pPr marL="0" indent="0">
              <a:buNone/>
            </a:pPr>
            <a:endParaRPr lang="it-IT" dirty="0"/>
          </a:p>
          <a:p>
            <a:pPr marL="0" lvl="0" indent="0" algn="ctr">
              <a:buNone/>
            </a:pPr>
            <a:r>
              <a:rPr lang="it-IT" dirty="0">
                <a:solidFill>
                  <a:srgbClr val="000099"/>
                </a:solidFill>
                <a:latin typeface="Bookman Old Style" panose="02050604050505020204" pitchFamily="18" charset="0"/>
              </a:rPr>
              <a:t>IL PARERE DEL REVISORE</a:t>
            </a:r>
            <a:endParaRPr lang="it-IT" dirty="0"/>
          </a:p>
        </p:txBody>
      </p:sp>
      <p:sp>
        <p:nvSpPr>
          <p:cNvPr id="5" name="Segnaposto piè di pagina 4">
            <a:extLst>
              <a:ext uri="{FF2B5EF4-FFF2-40B4-BE49-F238E27FC236}">
                <a16:creationId xmlns:a16="http://schemas.microsoft.com/office/drawing/2014/main" id="{3083DE5A-4434-4148-A39A-E88AD0540FA2}"/>
              </a:ext>
            </a:extLst>
          </p:cNvPr>
          <p:cNvSpPr>
            <a:spLocks noGrp="1"/>
          </p:cNvSpPr>
          <p:nvPr>
            <p:ph type="ftr" sz="quarter" idx="11"/>
          </p:nvPr>
        </p:nvSpPr>
        <p:spPr>
          <a:xfrm>
            <a:off x="3200399" y="6356350"/>
            <a:ext cx="5700713" cy="365125"/>
          </a:xfrm>
        </p:spPr>
        <p:txBody>
          <a:bodyPr/>
          <a:lstStyle/>
          <a:p>
            <a:r>
              <a:rPr lang="it-IT"/>
              <a:t>Dott. Paolo Longoni - ottobre 2022</a:t>
            </a:r>
          </a:p>
        </p:txBody>
      </p:sp>
      <p:sp>
        <p:nvSpPr>
          <p:cNvPr id="6" name="Segnaposto numero diapositiva 5">
            <a:extLst>
              <a:ext uri="{FF2B5EF4-FFF2-40B4-BE49-F238E27FC236}">
                <a16:creationId xmlns:a16="http://schemas.microsoft.com/office/drawing/2014/main" id="{4B3099F8-0238-C24B-AC30-2A47F03C5AD6}"/>
              </a:ext>
            </a:extLst>
          </p:cNvPr>
          <p:cNvSpPr>
            <a:spLocks noGrp="1"/>
          </p:cNvSpPr>
          <p:nvPr>
            <p:ph type="sldNum" sz="quarter" idx="12"/>
          </p:nvPr>
        </p:nvSpPr>
        <p:spPr/>
        <p:txBody>
          <a:bodyPr/>
          <a:lstStyle/>
          <a:p>
            <a:fld id="{E194C5CC-14D7-4FCA-82BC-DC6279434BD9}" type="slidenum">
              <a:rPr lang="it-IT" smtClean="0"/>
              <a:t>92</a:t>
            </a:fld>
            <a:endParaRPr lang="it-IT"/>
          </a:p>
        </p:txBody>
      </p:sp>
    </p:spTree>
    <p:extLst>
      <p:ext uri="{BB962C8B-B14F-4D97-AF65-F5344CB8AC3E}">
        <p14:creationId xmlns:p14="http://schemas.microsoft.com/office/powerpoint/2010/main" val="23252026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C1E624F-FD94-4E72-B68F-FBD8FF71EB39}"/>
              </a:ext>
            </a:extLst>
          </p:cNvPr>
          <p:cNvSpPr>
            <a:spLocks noGrp="1"/>
          </p:cNvSpPr>
          <p:nvPr>
            <p:ph idx="1"/>
          </p:nvPr>
        </p:nvSpPr>
        <p:spPr>
          <a:xfrm>
            <a:off x="838200" y="1839913"/>
            <a:ext cx="10515600" cy="4351338"/>
          </a:xfrm>
        </p:spPr>
        <p:txBody>
          <a:bodyPr>
            <a:normAutofit/>
          </a:bodyPr>
          <a:lstStyle/>
          <a:p>
            <a:pPr marL="0" indent="0">
              <a:buNone/>
            </a:pPr>
            <a:endParaRPr lang="it-IT" sz="1800" dirty="0">
              <a:latin typeface="Bookman Old Style" panose="02050604050505020204" pitchFamily="18" charset="0"/>
            </a:endParaRPr>
          </a:p>
          <a:p>
            <a:pPr marL="0" indent="0">
              <a:buNone/>
            </a:pPr>
            <a:r>
              <a:rPr lang="it-IT" sz="1800" dirty="0">
                <a:latin typeface="Bookman Old Style" panose="02050604050505020204" pitchFamily="18" charset="0"/>
              </a:rPr>
              <a:t>L’organo di revisione deve esprimere sul Piano in giudizio:</a:t>
            </a:r>
          </a:p>
          <a:p>
            <a:pPr marL="0" indent="0">
              <a:buNone/>
            </a:pPr>
            <a:endParaRPr lang="it-IT" sz="1800" dirty="0">
              <a:latin typeface="Bookman Old Style" panose="02050604050505020204" pitchFamily="18" charset="0"/>
            </a:endParaRPr>
          </a:p>
          <a:p>
            <a:pPr>
              <a:buFontTx/>
              <a:buChar char="-"/>
            </a:pPr>
            <a:r>
              <a:rPr lang="it-IT" sz="1800" dirty="0">
                <a:latin typeface="Bookman Old Style" panose="02050604050505020204" pitchFamily="18" charset="0"/>
              </a:rPr>
              <a:t>Sulla corretta quantificazione del disavanzo;</a:t>
            </a:r>
          </a:p>
          <a:p>
            <a:pPr>
              <a:buFontTx/>
              <a:buChar char="-"/>
            </a:pPr>
            <a:r>
              <a:rPr lang="it-IT" sz="1800" dirty="0">
                <a:latin typeface="Bookman Old Style" panose="02050604050505020204" pitchFamily="18" charset="0"/>
              </a:rPr>
              <a:t>Sulle modalità prospettiche (misure correttive) tese ad eliminare la genesi degli squilibri; </a:t>
            </a:r>
          </a:p>
          <a:p>
            <a:pPr>
              <a:buFontTx/>
              <a:buChar char="-"/>
            </a:pPr>
            <a:r>
              <a:rPr lang="it-IT" sz="1800" dirty="0">
                <a:latin typeface="Bookman Old Style" panose="02050604050505020204" pitchFamily="18" charset="0"/>
              </a:rPr>
              <a:t>Sull’attendibilità delle previsioni in entrata;</a:t>
            </a:r>
          </a:p>
          <a:p>
            <a:pPr>
              <a:buFontTx/>
              <a:buChar char="-"/>
            </a:pPr>
            <a:r>
              <a:rPr lang="it-IT" sz="1800" dirty="0">
                <a:latin typeface="Bookman Old Style" panose="02050604050505020204" pitchFamily="18" charset="0"/>
              </a:rPr>
              <a:t>Sulla concreta possibilità di ridurre la spesa;</a:t>
            </a:r>
          </a:p>
          <a:p>
            <a:pPr>
              <a:buFontTx/>
              <a:buChar char="-"/>
            </a:pPr>
            <a:r>
              <a:rPr lang="it-IT" sz="1800" dirty="0">
                <a:latin typeface="Bookman Old Style" panose="02050604050505020204" pitchFamily="18" charset="0"/>
              </a:rPr>
              <a:t>Sulla coerenza del piano con la struttura organizzativa dell’ente;</a:t>
            </a:r>
          </a:p>
          <a:p>
            <a:pPr marL="0" indent="0">
              <a:buNone/>
            </a:pPr>
            <a:endParaRPr lang="it-IT" sz="1800" dirty="0">
              <a:solidFill>
                <a:srgbClr val="FF0000"/>
              </a:solidFill>
              <a:latin typeface="Bookman Old Style" panose="02050604050505020204" pitchFamily="18" charset="0"/>
            </a:endParaRPr>
          </a:p>
          <a:p>
            <a:pPr marL="0" indent="0">
              <a:buNone/>
            </a:pPr>
            <a:r>
              <a:rPr lang="it-IT" sz="1800" dirty="0">
                <a:solidFill>
                  <a:srgbClr val="FF0000"/>
                </a:solidFill>
                <a:latin typeface="Bookman Old Style" panose="02050604050505020204" pitchFamily="18" charset="0"/>
              </a:rPr>
              <a:t>Deve esprimere un giudizio sulla ragionevole </a:t>
            </a:r>
            <a:r>
              <a:rPr lang="it-IT" sz="1800" b="1" i="1" dirty="0">
                <a:solidFill>
                  <a:srgbClr val="FF0000"/>
                </a:solidFill>
                <a:latin typeface="Bookman Old Style" panose="02050604050505020204" pitchFamily="18" charset="0"/>
              </a:rPr>
              <a:t>sostenibilità</a:t>
            </a:r>
            <a:r>
              <a:rPr lang="it-IT" sz="1800" dirty="0">
                <a:solidFill>
                  <a:srgbClr val="FF0000"/>
                </a:solidFill>
                <a:latin typeface="Bookman Old Style" panose="02050604050505020204" pitchFamily="18" charset="0"/>
              </a:rPr>
              <a:t> del Piano con riferimento agli </a:t>
            </a:r>
            <a:r>
              <a:rPr lang="it-IT" sz="1800" b="1" i="1" dirty="0">
                <a:solidFill>
                  <a:srgbClr val="FF0000"/>
                </a:solidFill>
                <a:latin typeface="Bookman Old Style" panose="02050604050505020204" pitchFamily="18" charset="0"/>
              </a:rPr>
              <a:t>obiettivi intermedi.</a:t>
            </a:r>
          </a:p>
          <a:p>
            <a:pPr>
              <a:buFontTx/>
              <a:buChar char="-"/>
            </a:pPr>
            <a:endParaRPr lang="it-IT" sz="1800" dirty="0">
              <a:latin typeface="Bookman Old Style" panose="02050604050505020204" pitchFamily="18" charset="0"/>
            </a:endParaRPr>
          </a:p>
          <a:p>
            <a:pPr marL="0" indent="0">
              <a:buNone/>
            </a:pP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F7B15238-0B74-49C0-910E-02BB75DB6704}"/>
              </a:ext>
            </a:extLst>
          </p:cNvPr>
          <p:cNvSpPr>
            <a:spLocks noGrp="1"/>
          </p:cNvSpPr>
          <p:nvPr>
            <p:ph type="ftr" sz="quarter" idx="11"/>
          </p:nvPr>
        </p:nvSpPr>
        <p:spPr>
          <a:xfrm>
            <a:off x="3143249" y="6370638"/>
            <a:ext cx="6600825"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C3B105FA-9A3B-C144-B855-72B2F920AB6D}"/>
              </a:ext>
            </a:extLst>
          </p:cNvPr>
          <p:cNvSpPr>
            <a:spLocks noGrp="1"/>
          </p:cNvSpPr>
          <p:nvPr>
            <p:ph type="sldNum" sz="quarter" idx="12"/>
          </p:nvPr>
        </p:nvSpPr>
        <p:spPr/>
        <p:txBody>
          <a:bodyPr/>
          <a:lstStyle/>
          <a:p>
            <a:fld id="{E194C5CC-14D7-4FCA-82BC-DC6279434BD9}" type="slidenum">
              <a:rPr lang="it-IT" smtClean="0"/>
              <a:t>93</a:t>
            </a:fld>
            <a:endParaRPr lang="it-IT"/>
          </a:p>
        </p:txBody>
      </p:sp>
    </p:spTree>
    <p:extLst>
      <p:ext uri="{BB962C8B-B14F-4D97-AF65-F5344CB8AC3E}">
        <p14:creationId xmlns:p14="http://schemas.microsoft.com/office/powerpoint/2010/main" val="22665817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0998C3D-AA66-45D3-9A43-E220A8296617}"/>
              </a:ext>
            </a:extLst>
          </p:cNvPr>
          <p:cNvSpPr>
            <a:spLocks noGrp="1"/>
          </p:cNvSpPr>
          <p:nvPr>
            <p:ph idx="1"/>
          </p:nvPr>
        </p:nvSpPr>
        <p:spPr/>
        <p:txBody>
          <a:bodyPr>
            <a:normAutofit/>
          </a:bodyPr>
          <a:lstStyle/>
          <a:p>
            <a:pPr marL="0" indent="0" algn="just">
              <a:buNone/>
            </a:pPr>
            <a:endParaRPr lang="it-IT" sz="1800" dirty="0">
              <a:solidFill>
                <a:srgbClr val="141414"/>
              </a:solidFill>
              <a:latin typeface="Bookman Old Style" panose="02050604050505020204" pitchFamily="18" charset="0"/>
            </a:endParaRPr>
          </a:p>
          <a:p>
            <a:pPr marL="0" indent="0" algn="just">
              <a:buNone/>
            </a:pPr>
            <a:r>
              <a:rPr lang="it-IT" sz="1800" dirty="0">
                <a:solidFill>
                  <a:srgbClr val="141414"/>
                </a:solidFill>
                <a:latin typeface="Bookman Old Style" panose="02050604050505020204" pitchFamily="18" charset="0"/>
                <a:hlinkClick r:id="rId2">
                  <a:extLst>
                    <a:ext uri="{A12FA001-AC4F-418D-AE19-62706E023703}">
                      <ahyp:hlinkClr xmlns:ahyp="http://schemas.microsoft.com/office/drawing/2018/hyperlinkcolor" val="tx"/>
                    </a:ext>
                  </a:extLst>
                </a:hlinkClick>
              </a:rPr>
              <a:t>Art. 243-quater, comma 6, testo unico degli enti locali</a:t>
            </a:r>
            <a:endParaRPr lang="it-IT" sz="1800" dirty="0">
              <a:solidFill>
                <a:srgbClr val="141414"/>
              </a:solidFill>
              <a:latin typeface="Bookman Old Style" panose="02050604050505020204" pitchFamily="18" charset="0"/>
            </a:endParaRPr>
          </a:p>
          <a:p>
            <a:pPr marL="0" indent="0" algn="just">
              <a:buNone/>
            </a:pPr>
            <a:endParaRPr lang="it-IT" sz="1800" dirty="0">
              <a:solidFill>
                <a:srgbClr val="141414"/>
              </a:solidFill>
              <a:latin typeface="Bookman Old Style" panose="02050604050505020204" pitchFamily="18" charset="0"/>
            </a:endParaRPr>
          </a:p>
          <a:p>
            <a:pPr marL="0" indent="0" algn="just">
              <a:buNone/>
            </a:pPr>
            <a:r>
              <a:rPr lang="it-IT" sz="1800" dirty="0">
                <a:solidFill>
                  <a:srgbClr val="141414"/>
                </a:solidFill>
                <a:latin typeface="Bookman Old Style" panose="02050604050505020204" pitchFamily="18" charset="0"/>
              </a:rPr>
              <a:t>Ai fini del controllo dell'attuazione del piano di riequilibrio finanziario pluriennale approvato, l'organo di revisione economico-finanziaria dell'ente trasmette al ministero dell'interno e alla competente Sezione regionale della Corte dei conti, entro quindici giorni successivi alla scadenza di </a:t>
            </a:r>
            <a:r>
              <a:rPr lang="it-IT" sz="1800" b="1" dirty="0">
                <a:solidFill>
                  <a:srgbClr val="141414"/>
                </a:solidFill>
                <a:latin typeface="Bookman Old Style" panose="02050604050505020204" pitchFamily="18" charset="0"/>
              </a:rPr>
              <a:t>ciascun semestre</a:t>
            </a:r>
            <a:r>
              <a:rPr lang="it-IT" sz="1800" dirty="0">
                <a:solidFill>
                  <a:srgbClr val="141414"/>
                </a:solidFill>
                <a:latin typeface="Bookman Old Style" panose="02050604050505020204" pitchFamily="18" charset="0"/>
              </a:rPr>
              <a:t>, </a:t>
            </a:r>
            <a:r>
              <a:rPr lang="it-IT" sz="1800" dirty="0">
                <a:solidFill>
                  <a:srgbClr val="FF0000"/>
                </a:solidFill>
                <a:latin typeface="Bookman Old Style" panose="02050604050505020204" pitchFamily="18" charset="0"/>
              </a:rPr>
              <a:t>una relazione sullo stato di attuazione del piano</a:t>
            </a:r>
            <a:r>
              <a:rPr lang="it-IT" sz="1800" dirty="0">
                <a:solidFill>
                  <a:srgbClr val="141414"/>
                </a:solidFill>
                <a:latin typeface="Bookman Old Style" panose="02050604050505020204" pitchFamily="18" charset="0"/>
              </a:rPr>
              <a:t> e sul raggiungimento degli obiettivi intermedi fissati dal piano stesso.</a:t>
            </a:r>
            <a:br>
              <a:rPr lang="it-IT" sz="1800" dirty="0">
                <a:latin typeface="Bookman Old Style" panose="02050604050505020204" pitchFamily="18" charset="0"/>
              </a:rPr>
            </a:br>
            <a:r>
              <a:rPr lang="it-IT" sz="1800" dirty="0">
                <a:solidFill>
                  <a:srgbClr val="141414"/>
                </a:solidFill>
                <a:latin typeface="Bookman Old Style" panose="02050604050505020204" pitchFamily="18" charset="0"/>
              </a:rPr>
              <a:t>Entro il 31 gennaio dell'anno successivo all'ultimo di durata del piano, trasmette invece una relazione finale sulla completa attuazione dello stesso e sugli obiettivi di riequilibrio raggiunti.</a:t>
            </a: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AB51FC29-3151-4730-8FE3-4FA7FF489966}"/>
              </a:ext>
            </a:extLst>
          </p:cNvPr>
          <p:cNvSpPr>
            <a:spLocks noGrp="1"/>
          </p:cNvSpPr>
          <p:nvPr>
            <p:ph type="ftr" sz="quarter" idx="11"/>
          </p:nvPr>
        </p:nvSpPr>
        <p:spPr>
          <a:xfrm>
            <a:off x="2386361" y="6462287"/>
            <a:ext cx="7549376"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D39BEB11-E57C-A748-A690-F3D334970773}"/>
              </a:ext>
            </a:extLst>
          </p:cNvPr>
          <p:cNvSpPr>
            <a:spLocks noGrp="1"/>
          </p:cNvSpPr>
          <p:nvPr>
            <p:ph type="sldNum" sz="quarter" idx="12"/>
          </p:nvPr>
        </p:nvSpPr>
        <p:spPr/>
        <p:txBody>
          <a:bodyPr/>
          <a:lstStyle/>
          <a:p>
            <a:fld id="{E194C5CC-14D7-4FCA-82BC-DC6279434BD9}" type="slidenum">
              <a:rPr lang="it-IT" smtClean="0"/>
              <a:t>94</a:t>
            </a:fld>
            <a:endParaRPr lang="it-IT"/>
          </a:p>
        </p:txBody>
      </p:sp>
    </p:spTree>
    <p:extLst>
      <p:ext uri="{BB962C8B-B14F-4D97-AF65-F5344CB8AC3E}">
        <p14:creationId xmlns:p14="http://schemas.microsoft.com/office/powerpoint/2010/main" val="22318922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6D538CA-0F05-40E1-9ED7-F98D0514BDB8}"/>
              </a:ext>
            </a:extLst>
          </p:cNvPr>
          <p:cNvSpPr>
            <a:spLocks noGrp="1"/>
          </p:cNvSpPr>
          <p:nvPr>
            <p:ph idx="1"/>
          </p:nvPr>
        </p:nvSpPr>
        <p:spPr>
          <a:xfrm>
            <a:off x="838200" y="825190"/>
            <a:ext cx="10515600" cy="5351773"/>
          </a:xfrm>
        </p:spPr>
        <p:txBody>
          <a:bodyPr>
            <a:noAutofit/>
          </a:bodyPr>
          <a:lstStyle/>
          <a:p>
            <a:pPr marL="0" indent="0">
              <a:buNone/>
            </a:pPr>
            <a:r>
              <a:rPr lang="it-IT" sz="1800" dirty="0">
                <a:solidFill>
                  <a:srgbClr val="141414"/>
                </a:solidFill>
                <a:latin typeface="Bookman Old Style" panose="02050604050505020204" pitchFamily="18" charset="0"/>
              </a:rPr>
              <a:t>I revisori possono trovare interessanti gli spunti forniti dalla </a:t>
            </a:r>
            <a:r>
              <a:rPr lang="it-IT" sz="1800" b="1" dirty="0">
                <a:solidFill>
                  <a:srgbClr val="141414"/>
                </a:solidFill>
                <a:latin typeface="Bookman Old Style" panose="02050604050505020204" pitchFamily="18" charset="0"/>
              </a:rPr>
              <a:t>sezione regionale di controllo della Corte dei conti per la Liguria (delibera n. 125/2019</a:t>
            </a:r>
            <a:r>
              <a:rPr lang="it-IT" sz="1800" dirty="0">
                <a:solidFill>
                  <a:srgbClr val="141414"/>
                </a:solidFill>
                <a:latin typeface="Bookman Old Style" panose="02050604050505020204" pitchFamily="18" charset="0"/>
              </a:rPr>
              <a:t>) che in relazione a un piano di un Comune chiede di produrre, in occasione del </a:t>
            </a:r>
            <a:r>
              <a:rPr lang="it-IT" sz="1800" dirty="0">
                <a:solidFill>
                  <a:srgbClr val="FF0000"/>
                </a:solidFill>
                <a:latin typeface="Bookman Old Style" panose="02050604050505020204" pitchFamily="18" charset="0"/>
              </a:rPr>
              <a:t>monitoraggio semestrale </a:t>
            </a:r>
            <a:r>
              <a:rPr lang="it-IT" sz="1800" dirty="0">
                <a:solidFill>
                  <a:srgbClr val="141414"/>
                </a:solidFill>
                <a:latin typeface="Bookman Old Style" panose="02050604050505020204" pitchFamily="18" charset="0"/>
              </a:rPr>
              <a:t>sull'attuazione del Piano di riequilibrio, </a:t>
            </a:r>
            <a:r>
              <a:rPr lang="it-IT" sz="1800" dirty="0">
                <a:solidFill>
                  <a:srgbClr val="FF0000"/>
                </a:solidFill>
                <a:latin typeface="Bookman Old Style" panose="02050604050505020204" pitchFamily="18" charset="0"/>
              </a:rPr>
              <a:t>una serie di documenti</a:t>
            </a:r>
            <a:r>
              <a:rPr lang="it-IT" sz="1800" dirty="0">
                <a:solidFill>
                  <a:srgbClr val="141414"/>
                </a:solidFill>
                <a:latin typeface="Bookman Old Style" panose="02050604050505020204" pitchFamily="18" charset="0"/>
              </a:rPr>
              <a:t>:</a:t>
            </a:r>
          </a:p>
          <a:p>
            <a:pPr marL="0" indent="0">
              <a:buNone/>
            </a:pPr>
            <a:br>
              <a:rPr lang="it-IT" sz="1800" dirty="0">
                <a:latin typeface="Bookman Old Style" panose="02050604050505020204" pitchFamily="18" charset="0"/>
              </a:rPr>
            </a:br>
            <a:r>
              <a:rPr lang="it-IT" sz="1800" dirty="0">
                <a:solidFill>
                  <a:srgbClr val="141414"/>
                </a:solidFill>
                <a:latin typeface="Bookman Old Style" panose="02050604050505020204" pitchFamily="18" charset="0"/>
              </a:rPr>
              <a:t>- una </a:t>
            </a:r>
            <a:r>
              <a:rPr lang="it-IT" sz="1800" b="1" dirty="0">
                <a:solidFill>
                  <a:srgbClr val="141414"/>
                </a:solidFill>
                <a:latin typeface="Bookman Old Style" panose="02050604050505020204" pitchFamily="18" charset="0"/>
              </a:rPr>
              <a:t>relazione aggiornata</a:t>
            </a:r>
            <a:r>
              <a:rPr lang="it-IT" sz="1800" dirty="0">
                <a:solidFill>
                  <a:srgbClr val="141414"/>
                </a:solidFill>
                <a:latin typeface="Bookman Old Style" panose="02050604050505020204" pitchFamily="18" charset="0"/>
              </a:rPr>
              <a:t>, a firma del dirigente del Settore legale, che riporti l'analisi dettagliata sullo </a:t>
            </a:r>
            <a:r>
              <a:rPr lang="it-IT" sz="1800" b="1" dirty="0">
                <a:solidFill>
                  <a:srgbClr val="141414"/>
                </a:solidFill>
                <a:latin typeface="Bookman Old Style" panose="02050604050505020204" pitchFamily="18" charset="0"/>
              </a:rPr>
              <a:t>stato dei contenziosi </a:t>
            </a:r>
            <a:r>
              <a:rPr lang="it-IT" sz="1800" dirty="0">
                <a:solidFill>
                  <a:srgbClr val="141414"/>
                </a:solidFill>
                <a:latin typeface="Bookman Old Style" panose="02050604050505020204" pitchFamily="18" charset="0"/>
              </a:rPr>
              <a:t>in essere in cui è parte il Comune (con riferimento alle sole vertenze con pericolo di soccombenza comportante nuove spese) con valutazione del rischio di soccombenza;</a:t>
            </a:r>
            <a:br>
              <a:rPr lang="it-IT" sz="1800" dirty="0">
                <a:latin typeface="Bookman Old Style" panose="02050604050505020204" pitchFamily="18" charset="0"/>
              </a:rPr>
            </a:br>
            <a:r>
              <a:rPr lang="it-IT" sz="1800" dirty="0">
                <a:solidFill>
                  <a:srgbClr val="141414"/>
                </a:solidFill>
                <a:latin typeface="Bookman Old Style" panose="02050604050505020204" pitchFamily="18" charset="0"/>
              </a:rPr>
              <a:t>- le </a:t>
            </a:r>
            <a:r>
              <a:rPr lang="it-IT" sz="1800" b="1" dirty="0">
                <a:solidFill>
                  <a:srgbClr val="141414"/>
                </a:solidFill>
                <a:latin typeface="Bookman Old Style" panose="02050604050505020204" pitchFamily="18" charset="0"/>
              </a:rPr>
              <a:t>attestazioni</a:t>
            </a:r>
            <a:r>
              <a:rPr lang="it-IT" sz="1800" dirty="0">
                <a:solidFill>
                  <a:srgbClr val="141414"/>
                </a:solidFill>
                <a:latin typeface="Bookman Old Style" panose="02050604050505020204" pitchFamily="18" charset="0"/>
              </a:rPr>
              <a:t> recenti di tutti i dirigenti titolari di poteri di spesa circa l'assenza di </a:t>
            </a:r>
            <a:r>
              <a:rPr lang="it-IT" sz="1800" b="1" dirty="0">
                <a:solidFill>
                  <a:srgbClr val="141414"/>
                </a:solidFill>
                <a:latin typeface="Bookman Old Style" panose="02050604050505020204" pitchFamily="18" charset="0"/>
              </a:rPr>
              <a:t>debiti fuori bilancio da riconoscere</a:t>
            </a:r>
            <a:r>
              <a:rPr lang="it-IT" sz="1800" dirty="0">
                <a:solidFill>
                  <a:srgbClr val="141414"/>
                </a:solidFill>
                <a:latin typeface="Bookman Old Style" panose="02050604050505020204" pitchFamily="18" charset="0"/>
              </a:rPr>
              <a:t> o di </a:t>
            </a:r>
            <a:r>
              <a:rPr lang="it-IT" sz="1800" b="1" dirty="0">
                <a:solidFill>
                  <a:srgbClr val="141414"/>
                </a:solidFill>
                <a:latin typeface="Bookman Old Style" panose="02050604050505020204" pitchFamily="18" charset="0"/>
              </a:rPr>
              <a:t>passività potenziali</a:t>
            </a:r>
            <a:r>
              <a:rPr lang="it-IT" sz="1800" dirty="0">
                <a:solidFill>
                  <a:srgbClr val="141414"/>
                </a:solidFill>
                <a:latin typeface="Bookman Old Style" panose="02050604050505020204" pitchFamily="18" charset="0"/>
              </a:rPr>
              <a:t> da considerare prudenzialmente in contabilità;</a:t>
            </a:r>
            <a:br>
              <a:rPr lang="it-IT" sz="1800" dirty="0">
                <a:latin typeface="Bookman Old Style" panose="02050604050505020204" pitchFamily="18" charset="0"/>
              </a:rPr>
            </a:br>
            <a:r>
              <a:rPr lang="it-IT" sz="1800" dirty="0">
                <a:solidFill>
                  <a:srgbClr val="141414"/>
                </a:solidFill>
                <a:latin typeface="Bookman Old Style" panose="02050604050505020204" pitchFamily="18" charset="0"/>
              </a:rPr>
              <a:t>- </a:t>
            </a:r>
            <a:r>
              <a:rPr lang="it-IT" sz="1800" b="1" dirty="0">
                <a:solidFill>
                  <a:srgbClr val="141414"/>
                </a:solidFill>
                <a:latin typeface="Bookman Old Style" panose="02050604050505020204" pitchFamily="18" charset="0"/>
              </a:rPr>
              <a:t>i pareri dell'organo di revisione economico finanziaria sul bilancio di previsione o di rendiconto dell'esercizio</a:t>
            </a:r>
            <a:r>
              <a:rPr lang="it-IT" sz="1800" dirty="0">
                <a:solidFill>
                  <a:srgbClr val="141414"/>
                </a:solidFill>
                <a:latin typeface="Bookman Old Style" panose="02050604050505020204" pitchFamily="18" charset="0"/>
              </a:rPr>
              <a:t>, contenenti necessariamente l'attestazione della congruità del Fondo crediti di dubbia esigibilità, del Fondo perdite organismi partecipati, del Fondo rischi contenzioso e degli altri Fondi costituiti a scopo prudenziale;</a:t>
            </a:r>
            <a:br>
              <a:rPr lang="it-IT" sz="1800" dirty="0">
                <a:latin typeface="Bookman Old Style" panose="02050604050505020204" pitchFamily="18" charset="0"/>
              </a:rPr>
            </a:br>
            <a:endParaRPr lang="it-IT" sz="1800" dirty="0">
              <a:latin typeface="Bookman Old Style" panose="02050604050505020204" pitchFamily="18" charset="0"/>
            </a:endParaRPr>
          </a:p>
        </p:txBody>
      </p:sp>
      <p:sp>
        <p:nvSpPr>
          <p:cNvPr id="6" name="Segnaposto piè di pagina 4">
            <a:extLst>
              <a:ext uri="{FF2B5EF4-FFF2-40B4-BE49-F238E27FC236}">
                <a16:creationId xmlns:a16="http://schemas.microsoft.com/office/drawing/2014/main" id="{B00339FA-66A3-41D6-A8CC-97D160CA642C}"/>
              </a:ext>
            </a:extLst>
          </p:cNvPr>
          <p:cNvSpPr>
            <a:spLocks noGrp="1"/>
          </p:cNvSpPr>
          <p:nvPr>
            <p:ph type="ftr" sz="quarter" idx="11"/>
          </p:nvPr>
        </p:nvSpPr>
        <p:spPr>
          <a:xfrm>
            <a:off x="2386361" y="6462287"/>
            <a:ext cx="7549376" cy="365125"/>
          </a:xfrm>
        </p:spPr>
        <p:txBody>
          <a:bodyPr/>
          <a:lstStyle/>
          <a:p>
            <a:r>
              <a:rPr lang="it-IT"/>
              <a:t>Dott. Paolo Longoni - ottobre 2022</a:t>
            </a:r>
            <a:endParaRPr lang="it-IT" dirty="0"/>
          </a:p>
        </p:txBody>
      </p:sp>
      <p:sp>
        <p:nvSpPr>
          <p:cNvPr id="5" name="Segnaposto numero diapositiva 4">
            <a:extLst>
              <a:ext uri="{FF2B5EF4-FFF2-40B4-BE49-F238E27FC236}">
                <a16:creationId xmlns:a16="http://schemas.microsoft.com/office/drawing/2014/main" id="{04FF6CB0-D600-4645-9013-9492C15A30CC}"/>
              </a:ext>
            </a:extLst>
          </p:cNvPr>
          <p:cNvSpPr>
            <a:spLocks noGrp="1"/>
          </p:cNvSpPr>
          <p:nvPr>
            <p:ph type="sldNum" sz="quarter" idx="12"/>
          </p:nvPr>
        </p:nvSpPr>
        <p:spPr/>
        <p:txBody>
          <a:bodyPr/>
          <a:lstStyle/>
          <a:p>
            <a:fld id="{E194C5CC-14D7-4FCA-82BC-DC6279434BD9}" type="slidenum">
              <a:rPr lang="it-IT" smtClean="0"/>
              <a:t>95</a:t>
            </a:fld>
            <a:endParaRPr lang="it-IT"/>
          </a:p>
        </p:txBody>
      </p:sp>
    </p:spTree>
    <p:extLst>
      <p:ext uri="{BB962C8B-B14F-4D97-AF65-F5344CB8AC3E}">
        <p14:creationId xmlns:p14="http://schemas.microsoft.com/office/powerpoint/2010/main" val="2427071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A7DFD9E-41E1-4885-BB32-9D673652CD8A}"/>
              </a:ext>
            </a:extLst>
          </p:cNvPr>
          <p:cNvSpPr>
            <a:spLocks noGrp="1"/>
          </p:cNvSpPr>
          <p:nvPr>
            <p:ph idx="1"/>
          </p:nvPr>
        </p:nvSpPr>
        <p:spPr/>
        <p:txBody>
          <a:bodyPr>
            <a:normAutofit fontScale="92500" lnSpcReduction="10000"/>
          </a:bodyPr>
          <a:lstStyle/>
          <a:p>
            <a:pPr marL="0" indent="0">
              <a:buNone/>
            </a:pPr>
            <a:r>
              <a:rPr lang="it-IT" sz="1800" dirty="0">
                <a:solidFill>
                  <a:srgbClr val="141414"/>
                </a:solidFill>
                <a:latin typeface="Bookman Old Style" panose="02050604050505020204" pitchFamily="18" charset="0"/>
              </a:rPr>
              <a:t>-I dati per la verifica del calcolo del  </a:t>
            </a:r>
            <a:r>
              <a:rPr lang="it-IT" sz="1800" b="1" dirty="0">
                <a:solidFill>
                  <a:srgbClr val="141414"/>
                </a:solidFill>
                <a:latin typeface="Bookman Old Style" panose="02050604050505020204" pitchFamily="18" charset="0"/>
              </a:rPr>
              <a:t>Fondo crediti di dubbia esigibilità, del Fondo perdite organismi partecipati, del Fondo rischi contenzioso</a:t>
            </a:r>
            <a:r>
              <a:rPr lang="it-IT" sz="1800" dirty="0">
                <a:solidFill>
                  <a:srgbClr val="141414"/>
                </a:solidFill>
                <a:latin typeface="Bookman Old Style" panose="02050604050505020204" pitchFamily="18" charset="0"/>
              </a:rPr>
              <a:t> e degli altri Fondi costituiti a scopo prudenziale;</a:t>
            </a:r>
          </a:p>
          <a:p>
            <a:pPr marL="0" indent="0">
              <a:buNone/>
            </a:pPr>
            <a:endParaRPr lang="it-IT" sz="1800" dirty="0">
              <a:solidFill>
                <a:prstClr val="black"/>
              </a:solidFill>
              <a:latin typeface="Bookman Old Style" panose="02050604050505020204" pitchFamily="18" charset="0"/>
            </a:endParaRPr>
          </a:p>
          <a:p>
            <a:pPr>
              <a:buFontTx/>
              <a:buChar char="-"/>
            </a:pPr>
            <a:r>
              <a:rPr lang="it-IT" sz="1800" dirty="0">
                <a:solidFill>
                  <a:srgbClr val="141414"/>
                </a:solidFill>
                <a:latin typeface="Bookman Old Style" panose="02050604050505020204" pitchFamily="18" charset="0"/>
              </a:rPr>
              <a:t>l'elenco analitico delle singole poste che compongono le </a:t>
            </a:r>
            <a:r>
              <a:rPr lang="it-IT" sz="1800" b="1" dirty="0">
                <a:solidFill>
                  <a:srgbClr val="141414"/>
                </a:solidFill>
                <a:latin typeface="Bookman Old Style" panose="02050604050505020204" pitchFamily="18" charset="0"/>
              </a:rPr>
              <a:t>quote vincolate</a:t>
            </a:r>
            <a:r>
              <a:rPr lang="it-IT" sz="1800" dirty="0">
                <a:solidFill>
                  <a:srgbClr val="141414"/>
                </a:solidFill>
                <a:latin typeface="Bookman Old Style" panose="02050604050505020204" pitchFamily="18" charset="0"/>
              </a:rPr>
              <a:t> sul risultato di amministrazione a fine esercizio, distinte tra parte corrente e parte capitale;</a:t>
            </a:r>
            <a:br>
              <a:rPr lang="it-IT" sz="1800" dirty="0">
                <a:solidFill>
                  <a:prstClr val="black"/>
                </a:solidFill>
                <a:latin typeface="Bookman Old Style" panose="02050604050505020204" pitchFamily="18" charset="0"/>
              </a:rPr>
            </a:br>
            <a:endParaRPr lang="it-IT" sz="1800" dirty="0">
              <a:solidFill>
                <a:prstClr val="black"/>
              </a:solidFill>
              <a:latin typeface="Bookman Old Style" panose="02050604050505020204" pitchFamily="18" charset="0"/>
            </a:endParaRPr>
          </a:p>
          <a:p>
            <a:pPr>
              <a:buFontTx/>
              <a:buChar char="-"/>
            </a:pPr>
            <a:r>
              <a:rPr lang="it-IT" sz="1800" dirty="0">
                <a:solidFill>
                  <a:srgbClr val="141414"/>
                </a:solidFill>
                <a:latin typeface="Bookman Old Style" panose="02050604050505020204" pitchFamily="18" charset="0"/>
              </a:rPr>
              <a:t>le attestazioni, sia del Collegio dei revisori del Comune che dell'organo di revisione di ciascun organismo partecipato, circa la </a:t>
            </a:r>
            <a:r>
              <a:rPr lang="it-IT" sz="1800" b="1" dirty="0">
                <a:solidFill>
                  <a:srgbClr val="141414"/>
                </a:solidFill>
                <a:latin typeface="Bookman Old Style" panose="02050604050505020204" pitchFamily="18" charset="0"/>
              </a:rPr>
              <a:t>conciliazione dei reciproci rapporti debitori e creditori </a:t>
            </a:r>
            <a:r>
              <a:rPr lang="it-IT" sz="1800" dirty="0">
                <a:solidFill>
                  <a:srgbClr val="141414"/>
                </a:solidFill>
                <a:latin typeface="Bookman Old Style" panose="02050604050505020204" pitchFamily="18" charset="0"/>
              </a:rPr>
              <a:t>esposti nelle rispettive risultanze contabili;</a:t>
            </a:r>
            <a:br>
              <a:rPr lang="it-IT" sz="1800" dirty="0">
                <a:solidFill>
                  <a:prstClr val="black"/>
                </a:solidFill>
                <a:latin typeface="Bookman Old Style" panose="02050604050505020204" pitchFamily="18" charset="0"/>
              </a:rPr>
            </a:br>
            <a:endParaRPr lang="it-IT" sz="1800" dirty="0">
              <a:solidFill>
                <a:prstClr val="black"/>
              </a:solidFill>
              <a:latin typeface="Bookman Old Style" panose="02050604050505020204" pitchFamily="18" charset="0"/>
            </a:endParaRPr>
          </a:p>
          <a:p>
            <a:pPr>
              <a:buFontTx/>
              <a:buChar char="-"/>
            </a:pPr>
            <a:r>
              <a:rPr lang="it-IT" sz="1800" dirty="0">
                <a:solidFill>
                  <a:srgbClr val="141414"/>
                </a:solidFill>
                <a:latin typeface="Bookman Old Style" panose="02050604050505020204" pitchFamily="18" charset="0"/>
              </a:rPr>
              <a:t>- le autorizzazioni rese dalla Commissione per la stabilità finanziaria degli enti locali circa la compatibilità finanziaria delle assunzioni proposte dal Comune;</a:t>
            </a:r>
            <a:br>
              <a:rPr lang="it-IT" sz="1800" dirty="0">
                <a:solidFill>
                  <a:prstClr val="black"/>
                </a:solidFill>
                <a:latin typeface="Bookman Old Style" panose="02050604050505020204" pitchFamily="18" charset="0"/>
              </a:rPr>
            </a:br>
            <a:endParaRPr lang="it-IT" sz="1800" dirty="0">
              <a:solidFill>
                <a:prstClr val="black"/>
              </a:solidFill>
              <a:latin typeface="Bookman Old Style" panose="02050604050505020204" pitchFamily="18" charset="0"/>
            </a:endParaRPr>
          </a:p>
          <a:p>
            <a:pPr>
              <a:buFontTx/>
              <a:buChar char="-"/>
            </a:pPr>
            <a:r>
              <a:rPr lang="it-IT" sz="1800" dirty="0">
                <a:solidFill>
                  <a:srgbClr val="141414"/>
                </a:solidFill>
                <a:latin typeface="Bookman Old Style" panose="02050604050505020204" pitchFamily="18" charset="0"/>
              </a:rPr>
              <a:t>- le </a:t>
            </a:r>
            <a:r>
              <a:rPr lang="it-IT" sz="1800" b="1" dirty="0">
                <a:solidFill>
                  <a:srgbClr val="141414"/>
                </a:solidFill>
                <a:latin typeface="Bookman Old Style" panose="02050604050505020204" pitchFamily="18" charset="0"/>
              </a:rPr>
              <a:t>certificazioni circa la copertura tariffaria dei servizi a domanda individuale </a:t>
            </a:r>
            <a:r>
              <a:rPr lang="it-IT" sz="1800" dirty="0">
                <a:solidFill>
                  <a:srgbClr val="141414"/>
                </a:solidFill>
                <a:latin typeface="Bookman Old Style" panose="02050604050505020204" pitchFamily="18" charset="0"/>
              </a:rPr>
              <a:t>(articolo 243, comma 2, </a:t>
            </a:r>
            <a:r>
              <a:rPr lang="it-IT" sz="1800" dirty="0" err="1">
                <a:solidFill>
                  <a:srgbClr val="141414"/>
                </a:solidFill>
                <a:latin typeface="Bookman Old Style" panose="02050604050505020204" pitchFamily="18" charset="0"/>
              </a:rPr>
              <a:t>Tuel</a:t>
            </a:r>
            <a:r>
              <a:rPr lang="it-IT" sz="1800" dirty="0">
                <a:solidFill>
                  <a:srgbClr val="141414"/>
                </a:solidFill>
                <a:latin typeface="Bookman Old Style" panose="02050604050505020204" pitchFamily="18" charset="0"/>
              </a:rPr>
              <a:t>).</a:t>
            </a:r>
            <a:endParaRPr lang="it-IT" sz="1800" dirty="0">
              <a:latin typeface="Bookman Old Style" panose="02050604050505020204" pitchFamily="18" charset="0"/>
            </a:endParaRPr>
          </a:p>
        </p:txBody>
      </p:sp>
      <p:sp>
        <p:nvSpPr>
          <p:cNvPr id="5" name="Segnaposto piè di pagina 4">
            <a:extLst>
              <a:ext uri="{FF2B5EF4-FFF2-40B4-BE49-F238E27FC236}">
                <a16:creationId xmlns:a16="http://schemas.microsoft.com/office/drawing/2014/main" id="{BA2C9F03-109A-45EE-AD76-5AA8CF6C838A}"/>
              </a:ext>
            </a:extLst>
          </p:cNvPr>
          <p:cNvSpPr>
            <a:spLocks noGrp="1"/>
          </p:cNvSpPr>
          <p:nvPr>
            <p:ph type="ftr" sz="quarter" idx="11"/>
          </p:nvPr>
        </p:nvSpPr>
        <p:spPr>
          <a:xfrm>
            <a:off x="2709745" y="6356350"/>
            <a:ext cx="7304049"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922517C6-35AE-2149-A9CC-DE73A30C9802}"/>
              </a:ext>
            </a:extLst>
          </p:cNvPr>
          <p:cNvSpPr>
            <a:spLocks noGrp="1"/>
          </p:cNvSpPr>
          <p:nvPr>
            <p:ph type="sldNum" sz="quarter" idx="12"/>
          </p:nvPr>
        </p:nvSpPr>
        <p:spPr/>
        <p:txBody>
          <a:bodyPr/>
          <a:lstStyle/>
          <a:p>
            <a:fld id="{E194C5CC-14D7-4FCA-82BC-DC6279434BD9}" type="slidenum">
              <a:rPr lang="it-IT" smtClean="0"/>
              <a:t>96</a:t>
            </a:fld>
            <a:endParaRPr lang="it-IT"/>
          </a:p>
        </p:txBody>
      </p:sp>
    </p:spTree>
    <p:extLst>
      <p:ext uri="{BB962C8B-B14F-4D97-AF65-F5344CB8AC3E}">
        <p14:creationId xmlns:p14="http://schemas.microsoft.com/office/powerpoint/2010/main" val="23738653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94E3F64-89B4-45F1-84C1-485F0E639841}"/>
              </a:ext>
            </a:extLst>
          </p:cNvPr>
          <p:cNvSpPr>
            <a:spLocks noGrp="1"/>
          </p:cNvSpPr>
          <p:nvPr>
            <p:ph idx="1"/>
          </p:nvPr>
        </p:nvSpPr>
        <p:spPr/>
        <p:txBody>
          <a:bodyPr>
            <a:normAutofit fontScale="85000" lnSpcReduction="10000"/>
          </a:bodyPr>
          <a:lstStyle/>
          <a:p>
            <a:pPr algn="just">
              <a:lnSpc>
                <a:spcPct val="107000"/>
              </a:lnSpc>
              <a:spcAft>
                <a:spcPts val="800"/>
              </a:spcAft>
            </a:pPr>
            <a:r>
              <a:rPr lang="it-IT" sz="1800" dirty="0">
                <a:effectLst/>
                <a:latin typeface="Garamond" panose="02020404030301010803" pitchFamily="18" charset="0"/>
                <a:ea typeface="Calibri" panose="020F0502020204030204" pitchFamily="34" charset="0"/>
                <a:cs typeface="Times New Roman" panose="02020603050405020304" pitchFamily="18" charset="0"/>
              </a:rPr>
              <a:t>L’incremento del numero dei dissesti stigmatizza la inadeguatezza della procedura del </a:t>
            </a:r>
            <a:r>
              <a:rPr lang="it-IT" sz="1800" i="1" dirty="0">
                <a:effectLst/>
                <a:latin typeface="Garamond" panose="02020404030301010803" pitchFamily="18" charset="0"/>
                <a:ea typeface="Calibri" panose="020F0502020204030204" pitchFamily="34" charset="0"/>
                <a:cs typeface="Times New Roman" panose="02020603050405020304" pitchFamily="18" charset="0"/>
              </a:rPr>
              <a:t>predissesto</a:t>
            </a:r>
            <a:r>
              <a:rPr lang="it-IT" sz="1800" dirty="0">
                <a:effectLst/>
                <a:latin typeface="Garamond" panose="02020404030301010803" pitchFamily="18" charset="0"/>
                <a:ea typeface="Calibri" panose="020F0502020204030204" pitchFamily="34" charset="0"/>
                <a:cs typeface="Times New Roman" panose="02020603050405020304" pitchFamily="18" charset="0"/>
              </a:rPr>
              <a:t> quale strumento per prevenire condizioni di squilibrio finanziario irreversibili. Sono in tanti ad invocare una riforma della procedura, incapace di realizzare gli intenti del Legislatore.</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dirty="0">
                <a:effectLst/>
                <a:latin typeface="Garamond" panose="02020404030301010803" pitchFamily="18" charset="0"/>
                <a:ea typeface="Calibri" panose="020F0502020204030204" pitchFamily="34" charset="0"/>
                <a:cs typeface="Times New Roman" panose="02020603050405020304" pitchFamily="18" charset="0"/>
              </a:rPr>
              <a:t>È </a:t>
            </a:r>
            <a:r>
              <a:rPr lang="it-IT" sz="1800" dirty="0" err="1">
                <a:effectLst/>
                <a:latin typeface="Garamond" panose="02020404030301010803" pitchFamily="18" charset="0"/>
                <a:ea typeface="Calibri" panose="020F0502020204030204" pitchFamily="34" charset="0"/>
                <a:cs typeface="Times New Roman" panose="02020603050405020304" pitchFamily="18" charset="0"/>
              </a:rPr>
              <a:t>interssante</a:t>
            </a:r>
            <a:r>
              <a:rPr lang="it-IT" sz="1800" dirty="0">
                <a:effectLst/>
                <a:latin typeface="Garamond" panose="02020404030301010803" pitchFamily="18" charset="0"/>
                <a:ea typeface="Calibri" panose="020F0502020204030204" pitchFamily="34" charset="0"/>
                <a:cs typeface="Times New Roman" panose="02020603050405020304" pitchFamily="18" charset="0"/>
              </a:rPr>
              <a:t> a questo punto domandarsi quali siano i correttivi da apportare alla procedura; </a:t>
            </a:r>
            <a:r>
              <a:rPr lang="it-IT" sz="1800" b="1" dirty="0">
                <a:effectLst/>
                <a:latin typeface="Garamond" panose="02020404030301010803" pitchFamily="18" charset="0"/>
                <a:ea typeface="Calibri" panose="020F0502020204030204" pitchFamily="34" charset="0"/>
                <a:cs typeface="Times New Roman" panose="02020603050405020304" pitchFamily="18" charset="0"/>
              </a:rPr>
              <a:t>occorre chiedersi se quest’ultima debba essere collocata definitivamente in soffitta o potrebbe essere sufficiente un semplice </a:t>
            </a:r>
            <a:r>
              <a:rPr lang="it-IT" sz="1800" b="1" i="1" dirty="0">
                <a:effectLst/>
                <a:latin typeface="Garamond" panose="02020404030301010803" pitchFamily="18" charset="0"/>
                <a:ea typeface="Calibri" panose="020F0502020204030204" pitchFamily="34" charset="0"/>
                <a:cs typeface="Times New Roman" panose="02020603050405020304" pitchFamily="18" charset="0"/>
              </a:rPr>
              <a:t>restyling.</a:t>
            </a:r>
            <a:r>
              <a:rPr lang="it-IT" sz="1800" i="1" dirty="0">
                <a:effectLst/>
                <a:latin typeface="Garamond" panose="02020404030301010803" pitchFamily="18" charset="0"/>
                <a:ea typeface="Calibri" panose="020F0502020204030204" pitchFamily="34" charset="0"/>
                <a:cs typeface="Times New Roman" panose="02020603050405020304" pitchFamily="18" charset="0"/>
              </a:rPr>
              <a:t> </a:t>
            </a:r>
            <a:r>
              <a:rPr lang="it-IT" sz="1800" dirty="0">
                <a:effectLst/>
                <a:latin typeface="Garamond" panose="02020404030301010803" pitchFamily="18" charset="0"/>
                <a:ea typeface="Calibri" panose="020F0502020204030204" pitchFamily="34" charset="0"/>
                <a:cs typeface="Times New Roman" panose="02020603050405020304" pitchFamily="18" charset="0"/>
              </a:rPr>
              <a:t>Un dato è certo: l’attuale procedura va rivista in modo sostanziale; </a:t>
            </a:r>
            <a:r>
              <a:rPr lang="it-IT" sz="1800" b="1" dirty="0">
                <a:effectLst/>
                <a:latin typeface="Garamond" panose="02020404030301010803" pitchFamily="18" charset="0"/>
                <a:ea typeface="Calibri" panose="020F0502020204030204" pitchFamily="34" charset="0"/>
                <a:cs typeface="Times New Roman" panose="02020603050405020304" pitchFamily="18" charset="0"/>
              </a:rPr>
              <a:t>forse sarebbe il caso di ripensare ad un nuovo modello caratterizzato da una “cabina di regia” </a:t>
            </a:r>
            <a:r>
              <a:rPr lang="it-IT" sz="1800" dirty="0">
                <a:effectLst/>
                <a:latin typeface="Garamond" panose="02020404030301010803" pitchFamily="18" charset="0"/>
                <a:ea typeface="Calibri" panose="020F0502020204030204" pitchFamily="34" charset="0"/>
                <a:cs typeface="Times New Roman" panose="02020603050405020304" pitchFamily="18" charset="0"/>
              </a:rPr>
              <a:t>che accompagni l’ente sulla strada del risanamento finanziario; </a:t>
            </a:r>
            <a:r>
              <a:rPr lang="it-IT" sz="1800" b="1" dirty="0">
                <a:effectLst/>
                <a:latin typeface="Garamond" panose="02020404030301010803" pitchFamily="18" charset="0"/>
                <a:ea typeface="Calibri" panose="020F0502020204030204" pitchFamily="34" charset="0"/>
                <a:cs typeface="Times New Roman" panose="02020603050405020304" pitchFamily="18" charset="0"/>
              </a:rPr>
              <a:t>una cabina di regia che dovrebbe intervenire sin dalla violazione di specifici e precostituiti indicatori finanziari, con l’obiettivo di supportare l’ente sotto l’aspetto organizzativo e decisionale</a:t>
            </a:r>
            <a:r>
              <a:rPr lang="it-IT" sz="1800" dirty="0">
                <a:effectLst/>
                <a:latin typeface="Garamond" panose="02020404030301010803" pitchFamily="18" charset="0"/>
                <a:ea typeface="Calibri" panose="020F0502020204030204" pitchFamily="34" charset="0"/>
                <a:cs typeface="Times New Roman" panose="02020603050405020304" pitchFamily="18" charset="0"/>
              </a:rPr>
              <a:t>. Tale ruolo potrebbe essere assunto dal Ministero dell’interno attraverso un’apposita commissione, attribuendo alla Corte dei conti il compito di avviare e monitorare la procedura. Si potrebbe immaginare, diversamente da oggi, un ruolo propulsivo della magistratura contabile teso a istituire e coordinare le professionalità che dovranno comporre specifici </a:t>
            </a:r>
            <a:r>
              <a:rPr lang="it-IT" sz="1800" i="1" dirty="0">
                <a:effectLst/>
                <a:latin typeface="Garamond" panose="02020404030301010803" pitchFamily="18" charset="0"/>
                <a:ea typeface="Calibri" panose="020F0502020204030204" pitchFamily="34" charset="0"/>
                <a:cs typeface="Times New Roman" panose="02020603050405020304" pitchFamily="18" charset="0"/>
              </a:rPr>
              <a:t>tavoli tecnici</a:t>
            </a:r>
            <a:r>
              <a:rPr lang="it-IT" sz="1800" dirty="0">
                <a:effectLst/>
                <a:latin typeface="Garamond" panose="02020404030301010803" pitchFamily="18" charset="0"/>
                <a:ea typeface="Calibri" panose="020F0502020204030204" pitchFamily="34" charset="0"/>
                <a:cs typeface="Times New Roman" panose="02020603050405020304" pitchFamily="18" charset="0"/>
              </a:rPr>
              <a:t> interdisciplinari per l’analisi delle azioni correttive più idonee per il Comune, tenuto conto dei fattori interni (organizzativi/strutturali) ed esterni (territoriali).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it-IT" sz="1800" dirty="0">
                <a:effectLst/>
                <a:latin typeface="Garamond" panose="02020404030301010803" pitchFamily="18" charset="0"/>
                <a:ea typeface="Calibri" panose="020F0502020204030204" pitchFamily="34" charset="0"/>
                <a:cs typeface="Times New Roman" panose="02020603050405020304" pitchFamily="18" charset="0"/>
              </a:rPr>
              <a:t>Una diversa ipotesi di riforma tesa ad una mera rivisitazione dell’attuale procedura, magari tendente ad una modifica dell’orizzonte temporale, del ruolo del Ministero dell’Interno e/o della Corte dei conti – potenziandone o riducendone i poteri – avrebbe il sapore di una minestra riscaldata; darebbe l’impressione di aver cambiato qualcosa senza modificare in realtà sostanzialmente nulla. </a:t>
            </a:r>
            <a:r>
              <a:rPr lang="it-IT" sz="1800" b="1" dirty="0">
                <a:effectLst/>
                <a:latin typeface="Garamond" panose="02020404030301010803" pitchFamily="18" charset="0"/>
                <a:ea typeface="Calibri" panose="020F0502020204030204" pitchFamily="34" charset="0"/>
                <a:cs typeface="Times New Roman" panose="02020603050405020304" pitchFamily="18" charset="0"/>
              </a:rPr>
              <a:t>Significherebbe, con ogni probabilità, percorrere la stessa strada – forse un po’ meglio asfaltata – senza cambiare direzione.</a:t>
            </a:r>
            <a:endParaRPr lang="it-IT" sz="1700" b="1" dirty="0">
              <a:latin typeface="Bookman Old Style" panose="02050604050505020204" pitchFamily="18" charset="0"/>
            </a:endParaRPr>
          </a:p>
        </p:txBody>
      </p:sp>
      <p:sp>
        <p:nvSpPr>
          <p:cNvPr id="4" name="Segnaposto piè di pagina 3">
            <a:extLst>
              <a:ext uri="{FF2B5EF4-FFF2-40B4-BE49-F238E27FC236}">
                <a16:creationId xmlns:a16="http://schemas.microsoft.com/office/drawing/2014/main" id="{EE4BF3BD-8704-4036-A511-9675F7F1CFDF}"/>
              </a:ext>
            </a:extLst>
          </p:cNvPr>
          <p:cNvSpPr>
            <a:spLocks noGrp="1"/>
          </p:cNvSpPr>
          <p:nvPr>
            <p:ph type="ftr" sz="quarter" idx="11"/>
          </p:nvPr>
        </p:nvSpPr>
        <p:spPr>
          <a:xfrm>
            <a:off x="2957513" y="6356350"/>
            <a:ext cx="5900737"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CB8325DC-FAE2-0A4C-A915-7320D7A2201B}"/>
              </a:ext>
            </a:extLst>
          </p:cNvPr>
          <p:cNvSpPr>
            <a:spLocks noGrp="1"/>
          </p:cNvSpPr>
          <p:nvPr>
            <p:ph type="sldNum" sz="quarter" idx="12"/>
          </p:nvPr>
        </p:nvSpPr>
        <p:spPr/>
        <p:txBody>
          <a:bodyPr/>
          <a:lstStyle/>
          <a:p>
            <a:fld id="{E194C5CC-14D7-4FCA-82BC-DC6279434BD9}" type="slidenum">
              <a:rPr lang="it-IT" smtClean="0"/>
              <a:t>97</a:t>
            </a:fld>
            <a:endParaRPr lang="it-IT"/>
          </a:p>
        </p:txBody>
      </p:sp>
    </p:spTree>
    <p:extLst>
      <p:ext uri="{BB962C8B-B14F-4D97-AF65-F5344CB8AC3E}">
        <p14:creationId xmlns:p14="http://schemas.microsoft.com/office/powerpoint/2010/main" val="3573518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BFDDF3F-4E59-492B-A1F6-B85D16E12EA3}"/>
              </a:ext>
            </a:extLst>
          </p:cNvPr>
          <p:cNvSpPr>
            <a:spLocks noGrp="1"/>
          </p:cNvSpPr>
          <p:nvPr>
            <p:ph idx="1"/>
          </p:nvPr>
        </p:nvSpPr>
        <p:spPr/>
        <p:txBody>
          <a:bodyPr/>
          <a:lstStyle/>
          <a:p>
            <a:pPr marL="0" indent="0">
              <a:buNone/>
            </a:pPr>
            <a:endParaRPr lang="it-IT" dirty="0">
              <a:latin typeface="Bookman Old Style" panose="02050604050505020204" pitchFamily="18" charset="0"/>
            </a:endParaRPr>
          </a:p>
          <a:p>
            <a:pPr marL="0" indent="0">
              <a:buNone/>
            </a:pPr>
            <a:endParaRPr lang="it-IT" dirty="0">
              <a:latin typeface="Bookman Old Style" panose="02050604050505020204" pitchFamily="18" charset="0"/>
            </a:endParaRPr>
          </a:p>
          <a:p>
            <a:pPr marL="0" indent="0">
              <a:buNone/>
            </a:pPr>
            <a:endParaRPr lang="it-IT" dirty="0">
              <a:latin typeface="Bookman Old Style" panose="02050604050505020204" pitchFamily="18" charset="0"/>
            </a:endParaRPr>
          </a:p>
          <a:p>
            <a:pPr marL="0" indent="0" algn="ctr">
              <a:buNone/>
            </a:pPr>
            <a:r>
              <a:rPr lang="it-IT" dirty="0">
                <a:solidFill>
                  <a:srgbClr val="000099"/>
                </a:solidFill>
                <a:latin typeface="Bookman Old Style" panose="02050604050505020204" pitchFamily="18" charset="0"/>
              </a:rPr>
              <a:t>LA DICHIARAZIONE DI DISSESTO</a:t>
            </a:r>
          </a:p>
        </p:txBody>
      </p:sp>
      <p:sp>
        <p:nvSpPr>
          <p:cNvPr id="5" name="Segnaposto piè di pagina 4">
            <a:extLst>
              <a:ext uri="{FF2B5EF4-FFF2-40B4-BE49-F238E27FC236}">
                <a16:creationId xmlns:a16="http://schemas.microsoft.com/office/drawing/2014/main" id="{21BBBCDA-631A-49DB-8A2C-DD19B7962F42}"/>
              </a:ext>
            </a:extLst>
          </p:cNvPr>
          <p:cNvSpPr>
            <a:spLocks noGrp="1"/>
          </p:cNvSpPr>
          <p:nvPr>
            <p:ph type="ftr" sz="quarter" idx="11"/>
          </p:nvPr>
        </p:nvSpPr>
        <p:spPr>
          <a:xfrm>
            <a:off x="3157538" y="6356350"/>
            <a:ext cx="5715000"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5F38A0E2-5FF2-4580-99B8-C273B406A6BF}"/>
              </a:ext>
            </a:extLst>
          </p:cNvPr>
          <p:cNvSpPr>
            <a:spLocks noGrp="1"/>
          </p:cNvSpPr>
          <p:nvPr>
            <p:ph type="sldNum" sz="quarter" idx="12"/>
          </p:nvPr>
        </p:nvSpPr>
        <p:spPr/>
        <p:txBody>
          <a:bodyPr/>
          <a:lstStyle/>
          <a:p>
            <a:fld id="{E194C5CC-14D7-4FCA-82BC-DC6279434BD9}" type="slidenum">
              <a:rPr lang="it-IT" smtClean="0"/>
              <a:t>98</a:t>
            </a:fld>
            <a:endParaRPr lang="it-IT"/>
          </a:p>
        </p:txBody>
      </p:sp>
    </p:spTree>
    <p:extLst>
      <p:ext uri="{BB962C8B-B14F-4D97-AF65-F5344CB8AC3E}">
        <p14:creationId xmlns:p14="http://schemas.microsoft.com/office/powerpoint/2010/main" val="27139492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9B8047-FB84-4AA6-AD03-D286924736EB}"/>
              </a:ext>
            </a:extLst>
          </p:cNvPr>
          <p:cNvSpPr>
            <a:spLocks noGrp="1"/>
          </p:cNvSpPr>
          <p:nvPr>
            <p:ph type="title"/>
          </p:nvPr>
        </p:nvSpPr>
        <p:spPr>
          <a:xfrm>
            <a:off x="838200" y="365126"/>
            <a:ext cx="10515600" cy="642040"/>
          </a:xfrm>
        </p:spPr>
        <p:txBody>
          <a:bodyPr/>
          <a:lstStyle/>
          <a:p>
            <a:r>
              <a:rPr lang="it-IT" sz="2200" b="1" i="1" dirty="0">
                <a:solidFill>
                  <a:srgbClr val="000099"/>
                </a:solidFill>
                <a:latin typeface="Bookman Old Style" panose="02050604050505020204" pitchFamily="18" charset="0"/>
              </a:rPr>
              <a:t>La dichiarazione di dissesto</a:t>
            </a:r>
            <a:endParaRPr lang="it-IT" dirty="0"/>
          </a:p>
        </p:txBody>
      </p:sp>
      <p:sp>
        <p:nvSpPr>
          <p:cNvPr id="3" name="Segnaposto contenuto 2">
            <a:extLst>
              <a:ext uri="{FF2B5EF4-FFF2-40B4-BE49-F238E27FC236}">
                <a16:creationId xmlns:a16="http://schemas.microsoft.com/office/drawing/2014/main" id="{85DF8D21-917C-4982-970F-2ED121A077D7}"/>
              </a:ext>
            </a:extLst>
          </p:cNvPr>
          <p:cNvSpPr>
            <a:spLocks noGrp="1"/>
          </p:cNvSpPr>
          <p:nvPr>
            <p:ph idx="1"/>
          </p:nvPr>
        </p:nvSpPr>
        <p:spPr>
          <a:xfrm>
            <a:off x="838200" y="1007166"/>
            <a:ext cx="10515600" cy="5169797"/>
          </a:xfrm>
        </p:spPr>
        <p:txBody>
          <a:bodyPr>
            <a:normAutofit/>
          </a:bodyPr>
          <a:lstStyle/>
          <a:p>
            <a:pPr marL="0" indent="0" algn="just">
              <a:buNone/>
            </a:pPr>
            <a:r>
              <a:rPr lang="it-IT" sz="1800" dirty="0">
                <a:latin typeface="Bookman Old Style" panose="02050604050505020204" pitchFamily="18" charset="0"/>
              </a:rPr>
              <a:t>Verificatesi le condizioni di cui all’art. 244, sorge l’</a:t>
            </a:r>
            <a:r>
              <a:rPr lang="it-IT" sz="1800" b="1" dirty="0">
                <a:latin typeface="Bookman Old Style" panose="02050604050505020204" pitchFamily="18" charset="0"/>
              </a:rPr>
              <a:t>obbligo</a:t>
            </a:r>
            <a:r>
              <a:rPr lang="it-IT" sz="1800" dirty="0">
                <a:latin typeface="Bookman Old Style" panose="02050604050505020204" pitchFamily="18" charset="0"/>
              </a:rPr>
              <a:t> di </a:t>
            </a:r>
            <a:r>
              <a:rPr lang="it-IT" sz="1800" i="1" dirty="0">
                <a:solidFill>
                  <a:srgbClr val="FF0000"/>
                </a:solidFill>
                <a:latin typeface="Bookman Old Style" panose="02050604050505020204" pitchFamily="18" charset="0"/>
              </a:rPr>
              <a:t>formale ed esplicita dichiarazione di dissesto</a:t>
            </a:r>
            <a:r>
              <a:rPr lang="it-IT" sz="1800" dirty="0">
                <a:latin typeface="Bookman Old Style" panose="02050604050505020204" pitchFamily="18" charset="0"/>
              </a:rPr>
              <a:t>, con apposita deliberazione da parte del </a:t>
            </a:r>
            <a:r>
              <a:rPr lang="it-IT" sz="1800" dirty="0">
                <a:solidFill>
                  <a:srgbClr val="000099"/>
                </a:solidFill>
                <a:latin typeface="Bookman Old Style" panose="02050604050505020204" pitchFamily="18" charset="0"/>
              </a:rPr>
              <a:t>Consiglio dell’ente</a:t>
            </a:r>
            <a:r>
              <a:rPr lang="it-IT" sz="1800" dirty="0">
                <a:latin typeface="Bookman Old Style" panose="02050604050505020204" pitchFamily="18" charset="0"/>
              </a:rPr>
              <a:t>, previa valutazione delle cause che hanno determinato il dissesto.</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La deliberazione </a:t>
            </a:r>
            <a:r>
              <a:rPr lang="it-IT" sz="1800" b="1" dirty="0">
                <a:latin typeface="Bookman Old Style" panose="02050604050505020204" pitchFamily="18" charset="0"/>
              </a:rPr>
              <a:t>non è revocabile.</a:t>
            </a:r>
          </a:p>
          <a:p>
            <a:pPr marL="0" indent="0" algn="just">
              <a:buNone/>
            </a:pPr>
            <a:endParaRPr lang="it-IT" sz="1800" b="1" dirty="0">
              <a:latin typeface="Bookman Old Style" panose="02050604050505020204" pitchFamily="18" charset="0"/>
            </a:endParaRPr>
          </a:p>
          <a:p>
            <a:pPr marL="0" indent="0" algn="just">
              <a:buNone/>
            </a:pPr>
            <a:r>
              <a:rPr lang="it-IT" sz="1800" dirty="0">
                <a:latin typeface="Bookman Old Style" panose="02050604050505020204" pitchFamily="18" charset="0"/>
              </a:rPr>
              <a:t>La delibera deve essere trasmessa </a:t>
            </a:r>
            <a:r>
              <a:rPr lang="it-IT" sz="1800" dirty="0">
                <a:solidFill>
                  <a:srgbClr val="000099"/>
                </a:solidFill>
                <a:latin typeface="Bookman Old Style" panose="02050604050505020204" pitchFamily="18" charset="0"/>
              </a:rPr>
              <a:t>entro 5 giorni </a:t>
            </a:r>
            <a:r>
              <a:rPr lang="it-IT" sz="1800" dirty="0">
                <a:latin typeface="Bookman Old Style" panose="02050604050505020204" pitchFamily="18" charset="0"/>
              </a:rPr>
              <a:t>dalla data di esecutività alla </a:t>
            </a:r>
            <a:r>
              <a:rPr lang="it-IT" sz="1800" dirty="0">
                <a:solidFill>
                  <a:srgbClr val="C00000"/>
                </a:solidFill>
                <a:latin typeface="Bookman Old Style" panose="02050604050505020204" pitchFamily="18" charset="0"/>
              </a:rPr>
              <a:t>Procura regionale della Corte dei conti</a:t>
            </a:r>
            <a:r>
              <a:rPr lang="it-IT" sz="1800" dirty="0">
                <a:latin typeface="Bookman Old Style" panose="02050604050505020204" pitchFamily="18" charset="0"/>
              </a:rPr>
              <a:t> e al </a:t>
            </a:r>
            <a:r>
              <a:rPr lang="it-IT" sz="1800" dirty="0">
                <a:solidFill>
                  <a:srgbClr val="C00000"/>
                </a:solidFill>
                <a:latin typeface="Bookman Old Style" panose="02050604050505020204" pitchFamily="18" charset="0"/>
              </a:rPr>
              <a:t>Ministero dell’interno </a:t>
            </a:r>
            <a:r>
              <a:rPr lang="it-IT" sz="1800" dirty="0">
                <a:latin typeface="Bookman Old Style" panose="02050604050505020204" pitchFamily="18" charset="0"/>
              </a:rPr>
              <a:t>e va pubblicata per estratto nella Gazzetta Ufficiale, a cura del medesimo Ministero, unitamente al D.P.R. di nomina dell’</a:t>
            </a:r>
            <a:r>
              <a:rPr lang="it-IT" sz="1800" b="1" dirty="0">
                <a:latin typeface="Bookman Old Style" panose="02050604050505020204" pitchFamily="18" charset="0"/>
              </a:rPr>
              <a:t>organo straordinario di liquidazione</a:t>
            </a:r>
            <a:r>
              <a:rPr lang="it-IT" sz="1800" dirty="0">
                <a:latin typeface="Bookman Old Style" panose="02050604050505020204" pitchFamily="18" charset="0"/>
              </a:rPr>
              <a:t>, al fine di soddisfare le esigenze informative che ne sono alla base.</a:t>
            </a:r>
          </a:p>
          <a:p>
            <a:pPr marL="0" indent="0" algn="just">
              <a:buNone/>
            </a:pPr>
            <a:endParaRPr lang="it-IT" sz="1800" dirty="0">
              <a:latin typeface="Bookman Old Style" panose="02050604050505020204" pitchFamily="18" charset="0"/>
            </a:endParaRPr>
          </a:p>
          <a:p>
            <a:pPr marL="0" indent="0" algn="just">
              <a:buNone/>
            </a:pPr>
            <a:r>
              <a:rPr lang="it-IT" sz="1800" dirty="0">
                <a:latin typeface="Bookman Old Style" panose="02050604050505020204" pitchFamily="18" charset="0"/>
              </a:rPr>
              <a:t>Alla delibera è allegata una dettagliata </a:t>
            </a:r>
            <a:r>
              <a:rPr lang="it-IT" sz="1800" b="1" dirty="0">
                <a:latin typeface="Bookman Old Style" panose="02050604050505020204" pitchFamily="18" charset="0"/>
              </a:rPr>
              <a:t>relazione del Collegio di revisione economico-finanziaria</a:t>
            </a:r>
            <a:r>
              <a:rPr lang="it-IT" sz="1800" dirty="0">
                <a:latin typeface="Bookman Old Style" panose="02050604050505020204" pitchFamily="18" charset="0"/>
              </a:rPr>
              <a:t>, che analizza le cause che hanno provocato il dissesto (art. 246, comma 1, T.U.E.L.).</a:t>
            </a:r>
          </a:p>
        </p:txBody>
      </p:sp>
      <p:sp>
        <p:nvSpPr>
          <p:cNvPr id="5" name="Segnaposto piè di pagina 4">
            <a:extLst>
              <a:ext uri="{FF2B5EF4-FFF2-40B4-BE49-F238E27FC236}">
                <a16:creationId xmlns:a16="http://schemas.microsoft.com/office/drawing/2014/main" id="{10A1B323-B869-420C-B60D-02ADBBCAA421}"/>
              </a:ext>
            </a:extLst>
          </p:cNvPr>
          <p:cNvSpPr>
            <a:spLocks noGrp="1"/>
          </p:cNvSpPr>
          <p:nvPr>
            <p:ph type="ftr" sz="quarter" idx="11"/>
          </p:nvPr>
        </p:nvSpPr>
        <p:spPr>
          <a:xfrm>
            <a:off x="3243263" y="6356350"/>
            <a:ext cx="5529262" cy="365125"/>
          </a:xfrm>
        </p:spPr>
        <p:txBody>
          <a:bodyPr/>
          <a:lstStyle/>
          <a:p>
            <a:r>
              <a:rPr lang="it-IT"/>
              <a:t>Dott. Paolo Longoni - ottobre 2022</a:t>
            </a:r>
            <a:endParaRPr lang="it-IT" dirty="0"/>
          </a:p>
        </p:txBody>
      </p:sp>
      <p:sp>
        <p:nvSpPr>
          <p:cNvPr id="6" name="Segnaposto numero diapositiva 5">
            <a:extLst>
              <a:ext uri="{FF2B5EF4-FFF2-40B4-BE49-F238E27FC236}">
                <a16:creationId xmlns:a16="http://schemas.microsoft.com/office/drawing/2014/main" id="{D74ABEAE-D39C-4C16-8668-14B90D13A9AE}"/>
              </a:ext>
            </a:extLst>
          </p:cNvPr>
          <p:cNvSpPr>
            <a:spLocks noGrp="1"/>
          </p:cNvSpPr>
          <p:nvPr>
            <p:ph type="sldNum" sz="quarter" idx="12"/>
          </p:nvPr>
        </p:nvSpPr>
        <p:spPr/>
        <p:txBody>
          <a:bodyPr/>
          <a:lstStyle/>
          <a:p>
            <a:fld id="{E194C5CC-14D7-4FCA-82BC-DC6279434BD9}" type="slidenum">
              <a:rPr lang="it-IT" smtClean="0"/>
              <a:t>99</a:t>
            </a:fld>
            <a:endParaRPr lang="it-IT"/>
          </a:p>
        </p:txBody>
      </p:sp>
    </p:spTree>
    <p:extLst>
      <p:ext uri="{BB962C8B-B14F-4D97-AF65-F5344CB8AC3E}">
        <p14:creationId xmlns:p14="http://schemas.microsoft.com/office/powerpoint/2010/main" val="212438660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18662</Words>
  <Application>Microsoft Macintosh PowerPoint</Application>
  <PresentationFormat>Widescreen</PresentationFormat>
  <Paragraphs>1193</Paragraphs>
  <Slides>148</Slides>
  <Notes>0</Notes>
  <HiddenSlides>0</HiddenSlides>
  <MMClips>0</MMClips>
  <ScaleCrop>false</ScaleCrop>
  <HeadingPairs>
    <vt:vector size="6" baseType="variant">
      <vt:variant>
        <vt:lpstr>Caratteri utilizzati</vt:lpstr>
      </vt:variant>
      <vt:variant>
        <vt:i4>7</vt:i4>
      </vt:variant>
      <vt:variant>
        <vt:lpstr>Tema</vt:lpstr>
      </vt:variant>
      <vt:variant>
        <vt:i4>3</vt:i4>
      </vt:variant>
      <vt:variant>
        <vt:lpstr>Titoli diapositive</vt:lpstr>
      </vt:variant>
      <vt:variant>
        <vt:i4>148</vt:i4>
      </vt:variant>
    </vt:vector>
  </HeadingPairs>
  <TitlesOfParts>
    <vt:vector size="158" baseType="lpstr">
      <vt:lpstr>Arial</vt:lpstr>
      <vt:lpstr>Bookman Old Style</vt:lpstr>
      <vt:lpstr>Calibri</vt:lpstr>
      <vt:lpstr>Calibri Light</vt:lpstr>
      <vt:lpstr>Garamond</vt:lpstr>
      <vt:lpstr>Times New Roman</vt:lpstr>
      <vt:lpstr>Wingdings</vt:lpstr>
      <vt:lpstr>Tema di Office</vt:lpstr>
      <vt:lpstr>1_Tema di Office</vt:lpstr>
      <vt:lpstr>2_Tema di Office</vt:lpstr>
      <vt:lpstr>Presentazione standard di PowerPoint</vt:lpstr>
      <vt:lpstr>Presentazione standard di PowerPoint</vt:lpstr>
      <vt:lpstr>Le criticità finanziarie degli enti locali</vt:lpstr>
      <vt:lpstr>Le criticità finanziarie degli enti locali</vt:lpstr>
      <vt:lpstr>Le criticità finanziarie degli enti locali</vt:lpstr>
      <vt:lpstr>Le criticità finanziarie degli enti locali</vt:lpstr>
      <vt:lpstr>Le criticità finanziarie degli enti locali</vt:lpstr>
      <vt:lpstr>Le criticità finanziarie degli enti locali</vt:lpstr>
      <vt:lpstr>Le criticità finanziarie degli enti locali</vt:lpstr>
      <vt:lpstr>Le criticità finanziarie degli enti locali</vt:lpstr>
      <vt:lpstr>Le criticità finanziarie degli enti locali</vt:lpstr>
      <vt:lpstr>Le criticità finanziarie degli enti locali</vt:lpstr>
      <vt:lpstr>Presentazione standard di PowerPoint</vt:lpstr>
      <vt:lpstr>Il deficit strutturale</vt:lpstr>
      <vt:lpstr>Il deficit strutturale</vt:lpstr>
      <vt:lpstr>Gli enti in crisi: la dimensione del fenomeno</vt:lpstr>
      <vt:lpstr>Gli enti in crisi: la dimensione del fenomeno</vt:lpstr>
      <vt:lpstr>Andamento dei dissesti</vt:lpstr>
      <vt:lpstr>Andamento dei dissesti</vt:lpstr>
      <vt:lpstr>Andamento dei dissesti</vt:lpstr>
      <vt:lpstr>Andamento dei ricorsi al PRFP</vt:lpstr>
      <vt:lpstr>Presentazione standard di PowerPoint</vt:lpstr>
      <vt:lpstr>Le cause degli squilibri finanziari</vt:lpstr>
      <vt:lpstr>Le cause degli squilibri finanziari</vt:lpstr>
      <vt:lpstr>I motivi della crescita dei dissesti e predissesti</vt:lpstr>
      <vt:lpstr>Rapporto squilibri finanziari e FCDE</vt:lpstr>
      <vt:lpstr>Rapporto squilibri finanziari e FCDE</vt:lpstr>
      <vt:lpstr>Presentazione standard di PowerPoint</vt:lpstr>
      <vt:lpstr>Presentazione standard di PowerPoint</vt:lpstr>
      <vt:lpstr>Gli indicatori per intercettare la crisi</vt:lpstr>
      <vt:lpstr>Gli indicatori per intercettare la crisi</vt:lpstr>
      <vt:lpstr>Gli indicatori per intercettare la crisi</vt:lpstr>
      <vt:lpstr>Gli indicatori per intercettare la crisi</vt:lpstr>
      <vt:lpstr>Gli indicatori per intercettare la crisi</vt:lpstr>
      <vt:lpstr>Gli indicatori per intercettare la crisi</vt:lpstr>
      <vt:lpstr>Gli indicatori per intercettare la crisi</vt:lpstr>
      <vt:lpstr>Piano degli indicatori sintetici </vt:lpstr>
      <vt:lpstr>Piano degli indicatori sintetici </vt:lpstr>
      <vt:lpstr>Piano degli indicatori sintetici </vt:lpstr>
      <vt:lpstr>Piano degli indicatori sintetici </vt:lpstr>
      <vt:lpstr>Piano degli indicatori sintetici </vt:lpstr>
      <vt:lpstr>Piano degli indicatori sintetici </vt:lpstr>
      <vt:lpstr>Piano degli indicatori sintetici </vt:lpstr>
      <vt:lpstr>Piano degli indicatori sintetici </vt:lpstr>
      <vt:lpstr>Presentazione standard di PowerPoint</vt:lpstr>
      <vt:lpstr>Piano degli indicatori sintetici </vt:lpstr>
      <vt:lpstr>Presentazione standard di PowerPoint</vt:lpstr>
      <vt:lpstr>Piano degli indicatori sintetici </vt:lpstr>
      <vt:lpstr>Piano degli indicatori sintetici </vt:lpstr>
      <vt:lpstr>Piano degli indicatori sintetici </vt:lpstr>
      <vt:lpstr>Piano degli indicatori sintetici </vt:lpstr>
      <vt:lpstr>Presentazione standard di PowerPoint</vt:lpstr>
      <vt:lpstr>La rigidità del bilancio: correlazione con il deficit strutturale</vt:lpstr>
      <vt:lpstr>rigidità di bilancio ed il fenomeno del dissesto e del riequilibrio finanziario pluriennale</vt:lpstr>
      <vt:lpstr>Presentazione standard di PowerPoint</vt:lpstr>
      <vt:lpstr>Andamento indicatore Rigidità Bilancio esaminato, per fasce di popolazione, nelle tre regioni che presentano più alta rigidità di bilancio – confronto con Regioni centro/nord (Fonte Ministero Interno)</vt:lpstr>
      <vt:lpstr>Presentazione standard di PowerPoint</vt:lpstr>
      <vt:lpstr>La capacità di riscossione</vt:lpstr>
      <vt:lpstr>La capacità di riscossione</vt:lpstr>
      <vt:lpstr>Andamento indicatore Capacità riscossione, per fasce di popolazione, nelle tre regioni che presentano più bassa capacità di riscossione – confronto regioni centro nord (fonte Ministero Interno)</vt:lpstr>
      <vt:lpstr>Presentazione standard di PowerPoint</vt:lpstr>
      <vt:lpstr>La capacità di pagamento</vt:lpstr>
      <vt:lpstr>Confronto tra andamento geografico fenomeni dissesto e pre dissesto e andamento geografico indicatore Capacità di pagamento (Fonte Ministero Interno) – dati 2018</vt:lpstr>
      <vt:lpstr>Presentazione standard di PowerPoint</vt:lpstr>
      <vt:lpstr>Presentazione standard di PowerPoint</vt:lpstr>
      <vt:lpstr>Presentazione standard di PowerPoint</vt:lpstr>
      <vt:lpstr>Presentazione standard di PowerPoint</vt:lpstr>
      <vt:lpstr>Presentazione standard di PowerPoint</vt:lpstr>
      <vt:lpstr>La procedura di riequilibrio finanziario pluriennale </vt:lpstr>
      <vt:lpstr>La procedura di riequilibrio finanziario pluriennale </vt:lpstr>
      <vt:lpstr>Presupposti e condizioni</vt:lpstr>
      <vt:lpstr>Presupposti e condizioni</vt:lpstr>
      <vt:lpstr>Presupposti e condizioni</vt:lpstr>
      <vt:lpstr>Presentazione standard di PowerPoint</vt:lpstr>
      <vt:lpstr>La delibera </vt:lpstr>
      <vt:lpstr>Le conseguenze</vt:lpstr>
      <vt:lpstr>Presentazione standard di PowerPoint</vt:lpstr>
      <vt:lpstr>Il Piano</vt:lpstr>
      <vt:lpstr>Il Piano</vt:lpstr>
      <vt:lpstr>Il Piano</vt:lpstr>
      <vt:lpstr>Il Piano</vt:lpstr>
      <vt:lpstr>Il Piano</vt:lpstr>
      <vt:lpstr>Il Piano</vt:lpstr>
      <vt:lpstr>Il Piano</vt:lpstr>
      <vt:lpstr>Il Piano</vt:lpstr>
      <vt:lpstr>Presentazione standard di PowerPoint</vt:lpstr>
      <vt:lpstr>Il Piano</vt:lpstr>
      <vt:lpstr>Il Piano</vt:lpstr>
      <vt:lpstr>Il Piano</vt:lpstr>
      <vt:lpstr>Riepilogo </vt:lpstr>
      <vt:lpstr>Rimodulazione del piano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dichiarazione di dissesto</vt:lpstr>
      <vt:lpstr>omissione della dichiarazione di dissesto</vt:lpstr>
      <vt:lpstr>La frattura della gestione: periodo ante e post dissesto</vt:lpstr>
      <vt:lpstr>La frattura della gestione: periodo ante e post dissesto</vt:lpstr>
      <vt:lpstr>La frattura della gestione: periodo ante e post dissesto</vt:lpstr>
      <vt:lpstr>Conseguenze della dichiarazione di dissesto</vt:lpstr>
      <vt:lpstr>Presentazione standard di PowerPoint</vt:lpstr>
      <vt:lpstr>Il ruolo della Corte dei conti</vt:lpstr>
      <vt:lpstr>Il ruolo della Corte dei conti </vt:lpstr>
      <vt:lpstr>Presentazione standard di PowerPoint</vt:lpstr>
      <vt:lpstr>La gestione del bilancio durante la procedura</vt:lpstr>
      <vt:lpstr>La gestione del bilancio durante la procedura</vt:lpstr>
      <vt:lpstr>La gestione del bilancio durante la procedura</vt:lpstr>
      <vt:lpstr>Presentazione standard di PowerPoint</vt:lpstr>
      <vt:lpstr>L’organismo straordinario di liquidazione</vt:lpstr>
      <vt:lpstr>L’organismo straordinario di liquidazione</vt:lpstr>
      <vt:lpstr>L’organismo straordinario di liquidazione</vt:lpstr>
      <vt:lpstr>L’organismo straordinario di liquidazione</vt:lpstr>
      <vt:lpstr>L’organismo straordinario di liquidazione</vt:lpstr>
      <vt:lpstr>L’organismo straordinario di liquidazione</vt:lpstr>
      <vt:lpstr>L’organismo straordinario di liquidazione</vt:lpstr>
      <vt:lpstr>Presentazione standard di PowerPoint</vt:lpstr>
      <vt:lpstr>Il piano di rilevazione della massa passiva</vt:lpstr>
      <vt:lpstr>Il piano di rilevazione della massa passiva</vt:lpstr>
      <vt:lpstr>Il piano di rilevazione della massa passiva</vt:lpstr>
      <vt:lpstr>Presentazione standard di PowerPoint</vt:lpstr>
      <vt:lpstr>L’accertamento della massa attiva</vt:lpstr>
      <vt:lpstr>L’accertamento della massa attiva</vt:lpstr>
      <vt:lpstr>Presentazione standard di PowerPoint</vt:lpstr>
      <vt:lpstr>Il Piano di estinzione delle passività</vt:lpstr>
      <vt:lpstr>LA PROCEDURA DI RISANAMENTO</vt:lpstr>
      <vt:lpstr>Presentazione standard di PowerPoint</vt:lpstr>
      <vt:lpstr>I debiti non ammessi alla liquidazione</vt:lpstr>
      <vt:lpstr>Presentazione standard di PowerPoint</vt:lpstr>
      <vt:lpstr>La procedura semplificata</vt:lpstr>
      <vt:lpstr>Presentazione standard di PowerPoint</vt:lpstr>
      <vt:lpstr>La procedura straordinaria di cui all’art. 268bis</vt:lpstr>
      <vt:lpstr>La procedura straordinaria di cui all’art. 268bis</vt:lpstr>
      <vt:lpstr>Presentazione standard di PowerPoint</vt:lpstr>
      <vt:lpstr>Il bilancio stabilmente riequilibrato</vt:lpstr>
      <vt:lpstr>Il bilancio stabilmente riequilibrato</vt:lpstr>
      <vt:lpstr>Il bilancio stabilmente riequilibrato</vt:lpstr>
      <vt:lpstr>L’istruttoria</vt:lpstr>
      <vt:lpstr>L’istruttoria</vt:lpstr>
      <vt:lpstr>Presentazione standard di PowerPoint</vt:lpstr>
      <vt:lpstr>Presentazione standard di PowerPoint</vt:lpstr>
      <vt:lpstr>Presentazione standard di PowerPoint</vt:lpstr>
      <vt:lpstr>Prescrizione in materia di investimenti e sulla dotazione organica</vt:lpstr>
      <vt:lpstr>La ricostituzione del disavanzo di amministrazione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Finanza Pubblica</dc:title>
  <dc:creator>Gianluca Poliso</dc:creator>
  <cp:lastModifiedBy>Maria Immacolata Petricciuolo</cp:lastModifiedBy>
  <cp:revision>1350</cp:revision>
  <dcterms:created xsi:type="dcterms:W3CDTF">2020-02-17T20:18:36Z</dcterms:created>
  <dcterms:modified xsi:type="dcterms:W3CDTF">2022-10-10T08:27:47Z</dcterms:modified>
</cp:coreProperties>
</file>