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slideLayouts/slideLayout52.xml" ContentType="application/vnd.openxmlformats-officedocument.presentationml.slideLayout+xml"/>
  <Override PartName="/ppt/theme/theme42.xml" ContentType="application/vnd.openxmlformats-officedocument.theme+xml"/>
  <Override PartName="/ppt/slideLayouts/slideLayout53.xml" ContentType="application/vnd.openxmlformats-officedocument.presentationml.slideLayout+xml"/>
  <Override PartName="/ppt/theme/theme43.xml" ContentType="application/vnd.openxmlformats-officedocument.theme+xml"/>
  <Override PartName="/ppt/slideLayouts/slideLayout54.xml" ContentType="application/vnd.openxmlformats-officedocument.presentationml.slideLayout+xml"/>
  <Override PartName="/ppt/theme/theme44.xml" ContentType="application/vnd.openxmlformats-officedocument.theme+xml"/>
  <Override PartName="/ppt/slideLayouts/slideLayout55.xml" ContentType="application/vnd.openxmlformats-officedocument.presentationml.slideLayout+xml"/>
  <Override PartName="/ppt/theme/theme45.xml" ContentType="application/vnd.openxmlformats-officedocument.theme+xml"/>
  <Override PartName="/ppt/slideLayouts/slideLayout56.xml" ContentType="application/vnd.openxmlformats-officedocument.presentationml.slideLayout+xml"/>
  <Override PartName="/ppt/theme/theme46.xml" ContentType="application/vnd.openxmlformats-officedocument.theme+xml"/>
  <Override PartName="/ppt/slideLayouts/slideLayout57.xml" ContentType="application/vnd.openxmlformats-officedocument.presentationml.slideLayout+xml"/>
  <Override PartName="/ppt/theme/theme47.xml" ContentType="application/vnd.openxmlformats-officedocument.theme+xml"/>
  <Override PartName="/ppt/slideLayouts/slideLayout58.xml" ContentType="application/vnd.openxmlformats-officedocument.presentationml.slideLayout+xml"/>
  <Override PartName="/ppt/theme/theme48.xml" ContentType="application/vnd.openxmlformats-officedocument.theme+xml"/>
  <Override PartName="/ppt/slideLayouts/slideLayout59.xml" ContentType="application/vnd.openxmlformats-officedocument.presentationml.slideLayout+xml"/>
  <Override PartName="/ppt/theme/theme49.xml" ContentType="application/vnd.openxmlformats-officedocument.theme+xml"/>
  <Override PartName="/ppt/slideLayouts/slideLayout60.xml" ContentType="application/vnd.openxmlformats-officedocument.presentationml.slideLayout+xml"/>
  <Override PartName="/ppt/theme/theme50.xml" ContentType="application/vnd.openxmlformats-officedocument.theme+xml"/>
  <Override PartName="/ppt/slideLayouts/slideLayout61.xml" ContentType="application/vnd.openxmlformats-officedocument.presentationml.slideLayout+xml"/>
  <Override PartName="/ppt/theme/theme51.xml" ContentType="application/vnd.openxmlformats-officedocument.theme+xml"/>
  <Override PartName="/ppt/slideLayouts/slideLayout62.xml" ContentType="application/vnd.openxmlformats-officedocument.presentationml.slideLayout+xml"/>
  <Override PartName="/ppt/theme/theme52.xml" ContentType="application/vnd.openxmlformats-officedocument.theme+xml"/>
  <Override PartName="/ppt/slideLayouts/slideLayout63.xml" ContentType="application/vnd.openxmlformats-officedocument.presentationml.slideLayout+xml"/>
  <Override PartName="/ppt/theme/theme53.xml" ContentType="application/vnd.openxmlformats-officedocument.theme+xml"/>
  <Override PartName="/ppt/slideLayouts/slideLayout64.xml" ContentType="application/vnd.openxmlformats-officedocument.presentationml.slideLayout+xml"/>
  <Override PartName="/ppt/theme/theme54.xml" ContentType="application/vnd.openxmlformats-officedocument.theme+xml"/>
  <Override PartName="/ppt/slideLayouts/slideLayout65.xml" ContentType="application/vnd.openxmlformats-officedocument.presentationml.slideLayout+xml"/>
  <Override PartName="/ppt/theme/theme55.xml" ContentType="application/vnd.openxmlformats-officedocument.theme+xml"/>
  <Override PartName="/ppt/slideLayouts/slideLayout66.xml" ContentType="application/vnd.openxmlformats-officedocument.presentationml.slideLayout+xml"/>
  <Override PartName="/ppt/theme/theme56.xml" ContentType="application/vnd.openxmlformats-officedocument.theme+xml"/>
  <Override PartName="/ppt/slideLayouts/slideLayout67.xml" ContentType="application/vnd.openxmlformats-officedocument.presentationml.slideLayout+xml"/>
  <Override PartName="/ppt/theme/theme57.xml" ContentType="application/vnd.openxmlformats-officedocument.theme+xml"/>
  <Override PartName="/ppt/slideLayouts/slideLayout68.xml" ContentType="application/vnd.openxmlformats-officedocument.presentationml.slideLayout+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2" r:id="rId22"/>
    <p:sldMasterId id="2147483728" r:id="rId23"/>
    <p:sldMasterId id="2147483730" r:id="rId24"/>
    <p:sldMasterId id="2147483732" r:id="rId25"/>
    <p:sldMasterId id="2147483734" r:id="rId26"/>
    <p:sldMasterId id="2147483736" r:id="rId27"/>
    <p:sldMasterId id="2147483738" r:id="rId28"/>
    <p:sldMasterId id="2147483740" r:id="rId29"/>
    <p:sldMasterId id="2147483742" r:id="rId30"/>
    <p:sldMasterId id="2147483744" r:id="rId31"/>
    <p:sldMasterId id="2147483746" r:id="rId32"/>
    <p:sldMasterId id="2147483748" r:id="rId33"/>
    <p:sldMasterId id="2147483750" r:id="rId34"/>
    <p:sldMasterId id="2147483752" r:id="rId35"/>
    <p:sldMasterId id="2147483754" r:id="rId36"/>
    <p:sldMasterId id="2147483756" r:id="rId37"/>
    <p:sldMasterId id="2147483758" r:id="rId38"/>
    <p:sldMasterId id="2147483760" r:id="rId39"/>
    <p:sldMasterId id="2147483762" r:id="rId40"/>
    <p:sldMasterId id="2147483764" r:id="rId41"/>
    <p:sldMasterId id="2147483766" r:id="rId42"/>
    <p:sldMasterId id="2147483768" r:id="rId43"/>
    <p:sldMasterId id="2147483770" r:id="rId44"/>
    <p:sldMasterId id="2147483772" r:id="rId45"/>
    <p:sldMasterId id="2147483774" r:id="rId46"/>
    <p:sldMasterId id="2147483776" r:id="rId47"/>
    <p:sldMasterId id="2147483778" r:id="rId48"/>
    <p:sldMasterId id="2147483780" r:id="rId49"/>
    <p:sldMasterId id="2147483782" r:id="rId50"/>
    <p:sldMasterId id="2147483784" r:id="rId51"/>
    <p:sldMasterId id="2147483786" r:id="rId52"/>
    <p:sldMasterId id="2147483788" r:id="rId53"/>
    <p:sldMasterId id="2147483790" r:id="rId54"/>
    <p:sldMasterId id="2147483792" r:id="rId55"/>
    <p:sldMasterId id="2147483794" r:id="rId56"/>
    <p:sldMasterId id="2147483796" r:id="rId57"/>
    <p:sldMasterId id="2147483798" r:id="rId58"/>
  </p:sldMasterIdLst>
  <p:notesMasterIdLst>
    <p:notesMasterId r:id="rId192"/>
  </p:notesMasterIdLst>
  <p:sldIdLst>
    <p:sldId id="256" r:id="rId59"/>
    <p:sldId id="257" r:id="rId60"/>
    <p:sldId id="258" r:id="rId61"/>
    <p:sldId id="259" r:id="rId62"/>
    <p:sldId id="260" r:id="rId63"/>
    <p:sldId id="261" r:id="rId64"/>
    <p:sldId id="262" r:id="rId65"/>
    <p:sldId id="263" r:id="rId66"/>
    <p:sldId id="264" r:id="rId67"/>
    <p:sldId id="265" r:id="rId68"/>
    <p:sldId id="266" r:id="rId69"/>
    <p:sldId id="267" r:id="rId70"/>
    <p:sldId id="268" r:id="rId71"/>
    <p:sldId id="269" r:id="rId72"/>
    <p:sldId id="270" r:id="rId73"/>
    <p:sldId id="271" r:id="rId74"/>
    <p:sldId id="279" r:id="rId75"/>
    <p:sldId id="272" r:id="rId76"/>
    <p:sldId id="273" r:id="rId77"/>
    <p:sldId id="274" r:id="rId78"/>
    <p:sldId id="275" r:id="rId79"/>
    <p:sldId id="276" r:id="rId80"/>
    <p:sldId id="277" r:id="rId81"/>
    <p:sldId id="292" r:id="rId82"/>
    <p:sldId id="293" r:id="rId83"/>
    <p:sldId id="294" r:id="rId84"/>
    <p:sldId id="295" r:id="rId85"/>
    <p:sldId id="296" r:id="rId86"/>
    <p:sldId id="297" r:id="rId87"/>
    <p:sldId id="298" r:id="rId88"/>
    <p:sldId id="328" r:id="rId89"/>
    <p:sldId id="329" r:id="rId90"/>
    <p:sldId id="330" r:id="rId91"/>
    <p:sldId id="360" r:id="rId92"/>
    <p:sldId id="331" r:id="rId93"/>
    <p:sldId id="332" r:id="rId94"/>
    <p:sldId id="335" r:id="rId95"/>
    <p:sldId id="336" r:id="rId96"/>
    <p:sldId id="337" r:id="rId97"/>
    <p:sldId id="338" r:id="rId98"/>
    <p:sldId id="333" r:id="rId99"/>
    <p:sldId id="334" r:id="rId100"/>
    <p:sldId id="327" r:id="rId101"/>
    <p:sldId id="340" r:id="rId102"/>
    <p:sldId id="341" r:id="rId103"/>
    <p:sldId id="342" r:id="rId104"/>
    <p:sldId id="343" r:id="rId105"/>
    <p:sldId id="344" r:id="rId106"/>
    <p:sldId id="345" r:id="rId107"/>
    <p:sldId id="346" r:id="rId108"/>
    <p:sldId id="347" r:id="rId109"/>
    <p:sldId id="348" r:id="rId110"/>
    <p:sldId id="349" r:id="rId111"/>
    <p:sldId id="350" r:id="rId112"/>
    <p:sldId id="351" r:id="rId113"/>
    <p:sldId id="352" r:id="rId114"/>
    <p:sldId id="353" r:id="rId115"/>
    <p:sldId id="354" r:id="rId116"/>
    <p:sldId id="401" r:id="rId117"/>
    <p:sldId id="402" r:id="rId118"/>
    <p:sldId id="403" r:id="rId119"/>
    <p:sldId id="400" r:id="rId120"/>
    <p:sldId id="355" r:id="rId121"/>
    <p:sldId id="356" r:id="rId122"/>
    <p:sldId id="357" r:id="rId123"/>
    <p:sldId id="358" r:id="rId124"/>
    <p:sldId id="359" r:id="rId125"/>
    <p:sldId id="299" r:id="rId126"/>
    <p:sldId id="300" r:id="rId127"/>
    <p:sldId id="301" r:id="rId128"/>
    <p:sldId id="302" r:id="rId129"/>
    <p:sldId id="303" r:id="rId130"/>
    <p:sldId id="304" r:id="rId131"/>
    <p:sldId id="305" r:id="rId132"/>
    <p:sldId id="306" r:id="rId133"/>
    <p:sldId id="307" r:id="rId134"/>
    <p:sldId id="308" r:id="rId135"/>
    <p:sldId id="309" r:id="rId136"/>
    <p:sldId id="310" r:id="rId137"/>
    <p:sldId id="311" r:id="rId138"/>
    <p:sldId id="312" r:id="rId139"/>
    <p:sldId id="313" r:id="rId140"/>
    <p:sldId id="314" r:id="rId141"/>
    <p:sldId id="315" r:id="rId142"/>
    <p:sldId id="316" r:id="rId143"/>
    <p:sldId id="317" r:id="rId144"/>
    <p:sldId id="318" r:id="rId145"/>
    <p:sldId id="319" r:id="rId146"/>
    <p:sldId id="320" r:id="rId147"/>
    <p:sldId id="321" r:id="rId148"/>
    <p:sldId id="322" r:id="rId149"/>
    <p:sldId id="398" r:id="rId150"/>
    <p:sldId id="399" r:id="rId151"/>
    <p:sldId id="323" r:id="rId152"/>
    <p:sldId id="324" r:id="rId153"/>
    <p:sldId id="325" r:id="rId154"/>
    <p:sldId id="326" r:id="rId155"/>
    <p:sldId id="361" r:id="rId156"/>
    <p:sldId id="362" r:id="rId157"/>
    <p:sldId id="363" r:id="rId158"/>
    <p:sldId id="364" r:id="rId159"/>
    <p:sldId id="365" r:id="rId160"/>
    <p:sldId id="366" r:id="rId161"/>
    <p:sldId id="367" r:id="rId162"/>
    <p:sldId id="368" r:id="rId163"/>
    <p:sldId id="369" r:id="rId164"/>
    <p:sldId id="370" r:id="rId165"/>
    <p:sldId id="371" r:id="rId166"/>
    <p:sldId id="372" r:id="rId167"/>
    <p:sldId id="373" r:id="rId168"/>
    <p:sldId id="374" r:id="rId169"/>
    <p:sldId id="375" r:id="rId170"/>
    <p:sldId id="376" r:id="rId171"/>
    <p:sldId id="377" r:id="rId172"/>
    <p:sldId id="378" r:id="rId173"/>
    <p:sldId id="379" r:id="rId174"/>
    <p:sldId id="380" r:id="rId175"/>
    <p:sldId id="381" r:id="rId176"/>
    <p:sldId id="382" r:id="rId177"/>
    <p:sldId id="383" r:id="rId178"/>
    <p:sldId id="384" r:id="rId179"/>
    <p:sldId id="385" r:id="rId180"/>
    <p:sldId id="386" r:id="rId181"/>
    <p:sldId id="387" r:id="rId182"/>
    <p:sldId id="388" r:id="rId183"/>
    <p:sldId id="389" r:id="rId184"/>
    <p:sldId id="390" r:id="rId185"/>
    <p:sldId id="391" r:id="rId186"/>
    <p:sldId id="393" r:id="rId187"/>
    <p:sldId id="394" r:id="rId188"/>
    <p:sldId id="395" r:id="rId189"/>
    <p:sldId id="396" r:id="rId190"/>
    <p:sldId id="397" r:id="rId19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99" autoAdjust="0"/>
  </p:normalViewPr>
  <p:slideViewPr>
    <p:cSldViewPr snapToGrid="0">
      <p:cViewPr varScale="1">
        <p:scale>
          <a:sx n="98" d="100"/>
          <a:sy n="98" d="100"/>
        </p:scale>
        <p:origin x="9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12" Type="http://schemas.openxmlformats.org/officeDocument/2006/relationships/slide" Target="slides/slide54.xml"/><Relationship Id="rId133" Type="http://schemas.openxmlformats.org/officeDocument/2006/relationships/slide" Target="slides/slide75.xml"/><Relationship Id="rId138" Type="http://schemas.openxmlformats.org/officeDocument/2006/relationships/slide" Target="slides/slide80.xml"/><Relationship Id="rId154" Type="http://schemas.openxmlformats.org/officeDocument/2006/relationships/slide" Target="slides/slide96.xml"/><Relationship Id="rId159" Type="http://schemas.openxmlformats.org/officeDocument/2006/relationships/slide" Target="slides/slide101.xml"/><Relationship Id="rId175" Type="http://schemas.openxmlformats.org/officeDocument/2006/relationships/slide" Target="slides/slide117.xml"/><Relationship Id="rId170" Type="http://schemas.openxmlformats.org/officeDocument/2006/relationships/slide" Target="slides/slide112.xml"/><Relationship Id="rId191" Type="http://schemas.openxmlformats.org/officeDocument/2006/relationships/slide" Target="slides/slide133.xml"/><Relationship Id="rId196"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4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6.xml"/><Relationship Id="rId79" Type="http://schemas.openxmlformats.org/officeDocument/2006/relationships/slide" Target="slides/slide21.xml"/><Relationship Id="rId102" Type="http://schemas.openxmlformats.org/officeDocument/2006/relationships/slide" Target="slides/slide44.xml"/><Relationship Id="rId123" Type="http://schemas.openxmlformats.org/officeDocument/2006/relationships/slide" Target="slides/slide65.xml"/><Relationship Id="rId128" Type="http://schemas.openxmlformats.org/officeDocument/2006/relationships/slide" Target="slides/slide70.xml"/><Relationship Id="rId144" Type="http://schemas.openxmlformats.org/officeDocument/2006/relationships/slide" Target="slides/slide86.xml"/><Relationship Id="rId149"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32.xml"/><Relationship Id="rId95" Type="http://schemas.openxmlformats.org/officeDocument/2006/relationships/slide" Target="slides/slide37.xml"/><Relationship Id="rId160" Type="http://schemas.openxmlformats.org/officeDocument/2006/relationships/slide" Target="slides/slide102.xml"/><Relationship Id="rId165" Type="http://schemas.openxmlformats.org/officeDocument/2006/relationships/slide" Target="slides/slide107.xml"/><Relationship Id="rId181" Type="http://schemas.openxmlformats.org/officeDocument/2006/relationships/slide" Target="slides/slide123.xml"/><Relationship Id="rId186" Type="http://schemas.openxmlformats.org/officeDocument/2006/relationships/slide" Target="slides/slide12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6.xml"/><Relationship Id="rId69" Type="http://schemas.openxmlformats.org/officeDocument/2006/relationships/slide" Target="slides/slide11.xml"/><Relationship Id="rId113" Type="http://schemas.openxmlformats.org/officeDocument/2006/relationships/slide" Target="slides/slide55.xml"/><Relationship Id="rId118" Type="http://schemas.openxmlformats.org/officeDocument/2006/relationships/slide" Target="slides/slide60.xml"/><Relationship Id="rId134" Type="http://schemas.openxmlformats.org/officeDocument/2006/relationships/slide" Target="slides/slide76.xml"/><Relationship Id="rId139" Type="http://schemas.openxmlformats.org/officeDocument/2006/relationships/slide" Target="slides/slide81.xml"/><Relationship Id="rId80" Type="http://schemas.openxmlformats.org/officeDocument/2006/relationships/slide" Target="slides/slide22.xml"/><Relationship Id="rId85" Type="http://schemas.openxmlformats.org/officeDocument/2006/relationships/slide" Target="slides/slide27.xml"/><Relationship Id="rId150" Type="http://schemas.openxmlformats.org/officeDocument/2006/relationships/slide" Target="slides/slide92.xml"/><Relationship Id="rId155" Type="http://schemas.openxmlformats.org/officeDocument/2006/relationships/slide" Target="slides/slide97.xml"/><Relationship Id="rId171" Type="http://schemas.openxmlformats.org/officeDocument/2006/relationships/slide" Target="slides/slide113.xml"/><Relationship Id="rId176" Type="http://schemas.openxmlformats.org/officeDocument/2006/relationships/slide" Target="slides/slide118.xml"/><Relationship Id="rId192"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xml"/><Relationship Id="rId103" Type="http://schemas.openxmlformats.org/officeDocument/2006/relationships/slide" Target="slides/slide45.xml"/><Relationship Id="rId108" Type="http://schemas.openxmlformats.org/officeDocument/2006/relationships/slide" Target="slides/slide50.xml"/><Relationship Id="rId124" Type="http://schemas.openxmlformats.org/officeDocument/2006/relationships/slide" Target="slides/slide66.xml"/><Relationship Id="rId129" Type="http://schemas.openxmlformats.org/officeDocument/2006/relationships/slide" Target="slides/slide71.xml"/><Relationship Id="rId54" Type="http://schemas.openxmlformats.org/officeDocument/2006/relationships/slideMaster" Target="slideMasters/slideMaster54.xml"/><Relationship Id="rId70" Type="http://schemas.openxmlformats.org/officeDocument/2006/relationships/slide" Target="slides/slide12.xml"/><Relationship Id="rId75" Type="http://schemas.openxmlformats.org/officeDocument/2006/relationships/slide" Target="slides/slide17.xml"/><Relationship Id="rId91" Type="http://schemas.openxmlformats.org/officeDocument/2006/relationships/slide" Target="slides/slide33.xml"/><Relationship Id="rId96" Type="http://schemas.openxmlformats.org/officeDocument/2006/relationships/slide" Target="slides/slide38.xml"/><Relationship Id="rId140" Type="http://schemas.openxmlformats.org/officeDocument/2006/relationships/slide" Target="slides/slide82.xml"/><Relationship Id="rId145" Type="http://schemas.openxmlformats.org/officeDocument/2006/relationships/slide" Target="slides/slide87.xml"/><Relationship Id="rId161" Type="http://schemas.openxmlformats.org/officeDocument/2006/relationships/slide" Target="slides/slide103.xml"/><Relationship Id="rId166" Type="http://schemas.openxmlformats.org/officeDocument/2006/relationships/slide" Target="slides/slide108.xml"/><Relationship Id="rId182" Type="http://schemas.openxmlformats.org/officeDocument/2006/relationships/slide" Target="slides/slide124.xml"/><Relationship Id="rId187" Type="http://schemas.openxmlformats.org/officeDocument/2006/relationships/slide" Target="slides/slide12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6.xml"/><Relationship Id="rId119" Type="http://schemas.openxmlformats.org/officeDocument/2006/relationships/slide" Target="slides/slide61.xml"/><Relationship Id="rId44" Type="http://schemas.openxmlformats.org/officeDocument/2006/relationships/slideMaster" Target="slideMasters/slideMaster44.xml"/><Relationship Id="rId60" Type="http://schemas.openxmlformats.org/officeDocument/2006/relationships/slide" Target="slides/slide2.xml"/><Relationship Id="rId65" Type="http://schemas.openxmlformats.org/officeDocument/2006/relationships/slide" Target="slides/slide7.xml"/><Relationship Id="rId81" Type="http://schemas.openxmlformats.org/officeDocument/2006/relationships/slide" Target="slides/slide23.xml"/><Relationship Id="rId86" Type="http://schemas.openxmlformats.org/officeDocument/2006/relationships/slide" Target="slides/slide28.xml"/><Relationship Id="rId130" Type="http://schemas.openxmlformats.org/officeDocument/2006/relationships/slide" Target="slides/slide72.xml"/><Relationship Id="rId135" Type="http://schemas.openxmlformats.org/officeDocument/2006/relationships/slide" Target="slides/slide77.xml"/><Relationship Id="rId151" Type="http://schemas.openxmlformats.org/officeDocument/2006/relationships/slide" Target="slides/slide93.xml"/><Relationship Id="rId156" Type="http://schemas.openxmlformats.org/officeDocument/2006/relationships/slide" Target="slides/slide98.xml"/><Relationship Id="rId177" Type="http://schemas.openxmlformats.org/officeDocument/2006/relationships/slide" Target="slides/slide119.xml"/><Relationship Id="rId172" Type="http://schemas.openxmlformats.org/officeDocument/2006/relationships/slide" Target="slides/slide114.xml"/><Relationship Id="rId193"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8.xml"/><Relationship Id="rId97" Type="http://schemas.openxmlformats.org/officeDocument/2006/relationships/slide" Target="slides/slide39.xml"/><Relationship Id="rId104" Type="http://schemas.openxmlformats.org/officeDocument/2006/relationships/slide" Target="slides/slide46.xml"/><Relationship Id="rId120" Type="http://schemas.openxmlformats.org/officeDocument/2006/relationships/slide" Target="slides/slide62.xml"/><Relationship Id="rId125" Type="http://schemas.openxmlformats.org/officeDocument/2006/relationships/slide" Target="slides/slide67.xml"/><Relationship Id="rId141" Type="http://schemas.openxmlformats.org/officeDocument/2006/relationships/slide" Target="slides/slide83.xml"/><Relationship Id="rId146" Type="http://schemas.openxmlformats.org/officeDocument/2006/relationships/slide" Target="slides/slide88.xml"/><Relationship Id="rId167" Type="http://schemas.openxmlformats.org/officeDocument/2006/relationships/slide" Target="slides/slide109.xml"/><Relationship Id="rId188" Type="http://schemas.openxmlformats.org/officeDocument/2006/relationships/slide" Target="slides/slide130.xml"/><Relationship Id="rId7" Type="http://schemas.openxmlformats.org/officeDocument/2006/relationships/slideMaster" Target="slideMasters/slideMaster7.xml"/><Relationship Id="rId71" Type="http://schemas.openxmlformats.org/officeDocument/2006/relationships/slide" Target="slides/slide13.xml"/><Relationship Id="rId92" Type="http://schemas.openxmlformats.org/officeDocument/2006/relationships/slide" Target="slides/slide34.xml"/><Relationship Id="rId162" Type="http://schemas.openxmlformats.org/officeDocument/2006/relationships/slide" Target="slides/slide104.xml"/><Relationship Id="rId183" Type="http://schemas.openxmlformats.org/officeDocument/2006/relationships/slide" Target="slides/slide12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8.xml"/><Relationship Id="rId87" Type="http://schemas.openxmlformats.org/officeDocument/2006/relationships/slide" Target="slides/slide29.xml"/><Relationship Id="rId110" Type="http://schemas.openxmlformats.org/officeDocument/2006/relationships/slide" Target="slides/slide52.xml"/><Relationship Id="rId115" Type="http://schemas.openxmlformats.org/officeDocument/2006/relationships/slide" Target="slides/slide57.xml"/><Relationship Id="rId131" Type="http://schemas.openxmlformats.org/officeDocument/2006/relationships/slide" Target="slides/slide73.xml"/><Relationship Id="rId136" Type="http://schemas.openxmlformats.org/officeDocument/2006/relationships/slide" Target="slides/slide78.xml"/><Relationship Id="rId157" Type="http://schemas.openxmlformats.org/officeDocument/2006/relationships/slide" Target="slides/slide99.xml"/><Relationship Id="rId178" Type="http://schemas.openxmlformats.org/officeDocument/2006/relationships/slide" Target="slides/slide120.xml"/><Relationship Id="rId61" Type="http://schemas.openxmlformats.org/officeDocument/2006/relationships/slide" Target="slides/slide3.xml"/><Relationship Id="rId82" Type="http://schemas.openxmlformats.org/officeDocument/2006/relationships/slide" Target="slides/slide24.xml"/><Relationship Id="rId152" Type="http://schemas.openxmlformats.org/officeDocument/2006/relationships/slide" Target="slides/slide94.xml"/><Relationship Id="rId173" Type="http://schemas.openxmlformats.org/officeDocument/2006/relationships/slide" Target="slides/slide115.xml"/><Relationship Id="rId194"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9.xml"/><Relationship Id="rId100" Type="http://schemas.openxmlformats.org/officeDocument/2006/relationships/slide" Target="slides/slide42.xml"/><Relationship Id="rId105" Type="http://schemas.openxmlformats.org/officeDocument/2006/relationships/slide" Target="slides/slide47.xml"/><Relationship Id="rId126" Type="http://schemas.openxmlformats.org/officeDocument/2006/relationships/slide" Target="slides/slide68.xml"/><Relationship Id="rId147" Type="http://schemas.openxmlformats.org/officeDocument/2006/relationships/slide" Target="slides/slide89.xml"/><Relationship Id="rId168" Type="http://schemas.openxmlformats.org/officeDocument/2006/relationships/slide" Target="slides/slide11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4.xml"/><Relationship Id="rId93" Type="http://schemas.openxmlformats.org/officeDocument/2006/relationships/slide" Target="slides/slide35.xml"/><Relationship Id="rId98" Type="http://schemas.openxmlformats.org/officeDocument/2006/relationships/slide" Target="slides/slide40.xml"/><Relationship Id="rId121" Type="http://schemas.openxmlformats.org/officeDocument/2006/relationships/slide" Target="slides/slide63.xml"/><Relationship Id="rId142" Type="http://schemas.openxmlformats.org/officeDocument/2006/relationships/slide" Target="slides/slide84.xml"/><Relationship Id="rId163" Type="http://schemas.openxmlformats.org/officeDocument/2006/relationships/slide" Target="slides/slide105.xml"/><Relationship Id="rId184" Type="http://schemas.openxmlformats.org/officeDocument/2006/relationships/slide" Target="slides/slide126.xml"/><Relationship Id="rId189" Type="http://schemas.openxmlformats.org/officeDocument/2006/relationships/slide" Target="slides/slide13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9.xml"/><Relationship Id="rId116" Type="http://schemas.openxmlformats.org/officeDocument/2006/relationships/slide" Target="slides/slide58.xml"/><Relationship Id="rId137" Type="http://schemas.openxmlformats.org/officeDocument/2006/relationships/slide" Target="slides/slide79.xml"/><Relationship Id="rId158" Type="http://schemas.openxmlformats.org/officeDocument/2006/relationships/slide" Target="slides/slide10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4.xml"/><Relationship Id="rId83" Type="http://schemas.openxmlformats.org/officeDocument/2006/relationships/slide" Target="slides/slide25.xml"/><Relationship Id="rId88" Type="http://schemas.openxmlformats.org/officeDocument/2006/relationships/slide" Target="slides/slide30.xml"/><Relationship Id="rId111" Type="http://schemas.openxmlformats.org/officeDocument/2006/relationships/slide" Target="slides/slide53.xml"/><Relationship Id="rId132" Type="http://schemas.openxmlformats.org/officeDocument/2006/relationships/slide" Target="slides/slide74.xml"/><Relationship Id="rId153" Type="http://schemas.openxmlformats.org/officeDocument/2006/relationships/slide" Target="slides/slide95.xml"/><Relationship Id="rId174" Type="http://schemas.openxmlformats.org/officeDocument/2006/relationships/slide" Target="slides/slide116.xml"/><Relationship Id="rId179" Type="http://schemas.openxmlformats.org/officeDocument/2006/relationships/slide" Target="slides/slide121.xml"/><Relationship Id="rId195" Type="http://schemas.openxmlformats.org/officeDocument/2006/relationships/theme" Target="theme/theme1.xml"/><Relationship Id="rId190" Type="http://schemas.openxmlformats.org/officeDocument/2006/relationships/slide" Target="slides/slide13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8.xml"/><Relationship Id="rId127" Type="http://schemas.openxmlformats.org/officeDocument/2006/relationships/slide" Target="slides/slide6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5.xml"/><Relationship Id="rId78" Type="http://schemas.openxmlformats.org/officeDocument/2006/relationships/slide" Target="slides/slide20.xml"/><Relationship Id="rId94" Type="http://schemas.openxmlformats.org/officeDocument/2006/relationships/slide" Target="slides/slide36.xml"/><Relationship Id="rId99" Type="http://schemas.openxmlformats.org/officeDocument/2006/relationships/slide" Target="slides/slide41.xml"/><Relationship Id="rId101" Type="http://schemas.openxmlformats.org/officeDocument/2006/relationships/slide" Target="slides/slide43.xml"/><Relationship Id="rId122" Type="http://schemas.openxmlformats.org/officeDocument/2006/relationships/slide" Target="slides/slide64.xml"/><Relationship Id="rId143" Type="http://schemas.openxmlformats.org/officeDocument/2006/relationships/slide" Target="slides/slide85.xml"/><Relationship Id="rId148" Type="http://schemas.openxmlformats.org/officeDocument/2006/relationships/slide" Target="slides/slide90.xml"/><Relationship Id="rId164" Type="http://schemas.openxmlformats.org/officeDocument/2006/relationships/slide" Target="slides/slide106.xml"/><Relationship Id="rId169" Type="http://schemas.openxmlformats.org/officeDocument/2006/relationships/slide" Target="slides/slide111.xml"/><Relationship Id="rId185" Type="http://schemas.openxmlformats.org/officeDocument/2006/relationships/slide" Target="slides/slide1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22.xml"/><Relationship Id="rId26" Type="http://schemas.openxmlformats.org/officeDocument/2006/relationships/slideMaster" Target="slideMasters/slideMaster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2F65F-B6E2-4AD2-9452-50498093C297}" type="datetimeFigureOut">
              <a:rPr lang="it-IT" smtClean="0"/>
              <a:t>02/12/2021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3E773-5C7D-4C3F-9E04-D06FE30C4C3F}" type="slidenum">
              <a:rPr lang="it-IT" smtClean="0"/>
              <a:t>‹N›</a:t>
            </a:fld>
            <a:endParaRPr lang="it-IT"/>
          </a:p>
        </p:txBody>
      </p:sp>
    </p:spTree>
    <p:extLst>
      <p:ext uri="{BB962C8B-B14F-4D97-AF65-F5344CB8AC3E}">
        <p14:creationId xmlns:p14="http://schemas.microsoft.com/office/powerpoint/2010/main" val="385957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31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Most</a:t>
            </a:r>
            <a:r>
              <a:rPr lang="it-IT" baseline="0" dirty="0" smtClean="0"/>
              <a:t> </a:t>
            </a:r>
            <a:r>
              <a:rPr lang="it-IT" baseline="0" dirty="0" err="1" smtClean="0"/>
              <a:t>likely</a:t>
            </a:r>
            <a:r>
              <a:rPr lang="it-IT" baseline="0" dirty="0" smtClean="0"/>
              <a:t> scenario: la variazione del rischio tra data iniziale e data di rilevazione viene calcolata su di un unico scenario </a:t>
            </a:r>
            <a:r>
              <a:rPr lang="it-IT" baseline="0" dirty="0" err="1" smtClean="0"/>
              <a:t>forward</a:t>
            </a:r>
            <a:r>
              <a:rPr lang="it-IT" baseline="0" dirty="0" smtClean="0"/>
              <a:t> </a:t>
            </a:r>
            <a:r>
              <a:rPr lang="it-IT" baseline="0" dirty="0" err="1" smtClean="0"/>
              <a:t>looking</a:t>
            </a:r>
            <a:r>
              <a:rPr lang="it-IT" baseline="0" dirty="0" smtClean="0"/>
              <a:t> (più probabile);</a:t>
            </a:r>
          </a:p>
          <a:p>
            <a:r>
              <a:rPr lang="it-IT" baseline="0" dirty="0" err="1" smtClean="0"/>
              <a:t>Two</a:t>
            </a:r>
            <a:r>
              <a:rPr lang="it-IT" baseline="0" dirty="0" smtClean="0"/>
              <a:t> </a:t>
            </a:r>
            <a:r>
              <a:rPr lang="it-IT" baseline="0" dirty="0" err="1" smtClean="0"/>
              <a:t>step</a:t>
            </a:r>
            <a:r>
              <a:rPr lang="it-IT" baseline="0" dirty="0" smtClean="0"/>
              <a:t> </a:t>
            </a:r>
            <a:r>
              <a:rPr lang="it-IT" baseline="0" dirty="0" err="1" smtClean="0"/>
              <a:t>approach</a:t>
            </a:r>
            <a:r>
              <a:rPr lang="it-IT" baseline="0" dirty="0" smtClean="0"/>
              <a:t>: la variazione del rischio tra data iniziale e data di rilevazione viene calcolata su PD medie (somma delle PD associate a singoli scenari ponderati per le probabilità di accadimento);</a:t>
            </a:r>
          </a:p>
          <a:p>
            <a:r>
              <a:rPr lang="it-IT" baseline="0" dirty="0" err="1" smtClean="0"/>
              <a:t>Most</a:t>
            </a:r>
            <a:r>
              <a:rPr lang="it-IT" baseline="0" dirty="0" smtClean="0"/>
              <a:t> </a:t>
            </a:r>
            <a:r>
              <a:rPr lang="it-IT" baseline="0" dirty="0" err="1" smtClean="0"/>
              <a:t>likely</a:t>
            </a:r>
            <a:r>
              <a:rPr lang="it-IT" baseline="0" dirty="0" smtClean="0"/>
              <a:t> + </a:t>
            </a:r>
            <a:r>
              <a:rPr lang="it-IT" baseline="0" dirty="0" err="1" smtClean="0"/>
              <a:t>add</a:t>
            </a:r>
            <a:r>
              <a:rPr lang="it-IT" baseline="0" dirty="0" smtClean="0"/>
              <a:t> on: si utilizza in caso di non linearità tra scenario considerato e perdite attese (</a:t>
            </a:r>
            <a:r>
              <a:rPr lang="it-IT" baseline="0" dirty="0" err="1" smtClean="0"/>
              <a:t>add</a:t>
            </a:r>
            <a:r>
              <a:rPr lang="it-IT" baseline="0" dirty="0" smtClean="0"/>
              <a:t> on definito sulla base di analisi di </a:t>
            </a:r>
            <a:r>
              <a:rPr lang="it-IT" baseline="0" dirty="0" err="1" smtClean="0"/>
              <a:t>sensititvity</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863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95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EB506-B08E-45C7-843D-A6BD095F4CA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76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90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70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94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151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28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79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5E3E773-5C7D-4C3F-9E04-D06FE30C4C3F}" type="slidenum">
              <a:rPr lang="it-IT" smtClean="0"/>
              <a:t>61</a:t>
            </a:fld>
            <a:endParaRPr lang="it-IT"/>
          </a:p>
        </p:txBody>
      </p:sp>
    </p:spTree>
    <p:extLst>
      <p:ext uri="{BB962C8B-B14F-4D97-AF65-F5344CB8AC3E}">
        <p14:creationId xmlns:p14="http://schemas.microsoft.com/office/powerpoint/2010/main" val="12644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time </a:t>
            </a:r>
            <a:r>
              <a:rPr lang="it-IT" dirty="0" err="1" smtClean="0"/>
              <a:t>value</a:t>
            </a:r>
            <a:r>
              <a:rPr lang="it-IT" dirty="0" smtClean="0"/>
              <a:t> of </a:t>
            </a:r>
            <a:r>
              <a:rPr lang="it-IT" dirty="0" err="1" smtClean="0"/>
              <a:t>money</a:t>
            </a:r>
            <a:r>
              <a:rPr lang="it-IT" baseline="0" dirty="0" smtClean="0"/>
              <a:t> potrebbe essere di problematica valutazione</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95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EB506-B08E-45C7-843D-A6BD095F4CA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07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2FFD4-A9E3-4492-B690-8B8F276E339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642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Cash </a:t>
            </a:r>
            <a:r>
              <a:rPr lang="it-IT" dirty="0" err="1" smtClean="0"/>
              <a:t>sweep</a:t>
            </a:r>
            <a:r>
              <a:rPr lang="it-IT" dirty="0" smtClean="0"/>
              <a:t>:</a:t>
            </a:r>
            <a:r>
              <a:rPr lang="it-IT" baseline="0" dirty="0" smtClean="0"/>
              <a:t> in questi casi si prevede il rimborso del debito solo al verificarsi di determinati eventi o risultati (in altri termini si può precedere il rimborso anticipato dei debiti solo mediante distribuzione di eventuali eccedenze di cassa generati dalla dismissione di taluni asset aziendali;</a:t>
            </a:r>
          </a:p>
          <a:p>
            <a:r>
              <a:rPr lang="it-IT" baseline="0" dirty="0" smtClean="0"/>
              <a:t>Mutui bullet </a:t>
            </a:r>
            <a:r>
              <a:rPr lang="it-IT" baseline="0" dirty="0" err="1" smtClean="0"/>
              <a:t>ballon</a:t>
            </a:r>
            <a:r>
              <a:rPr lang="it-IT" baseline="0" dirty="0" smtClean="0"/>
              <a:t>: sono mutui che prevedono il pagamento dei soli interessi sul debito residuo (bullet), con fissazione a certe date di rimborso di quote di capitale (balloon);</a:t>
            </a:r>
          </a:p>
          <a:p>
            <a:r>
              <a:rPr lang="it-IT" baseline="0" dirty="0" err="1" smtClean="0"/>
              <a:t>Earn</a:t>
            </a:r>
            <a:r>
              <a:rPr lang="it-IT" baseline="0" dirty="0" smtClean="0"/>
              <a:t> out su tassi: si tratta della possibilità di rivedere il tasso con clausole di ristoro volte a restituire alle banche parte della riduzione degli interessi concordati. Ciò al superamento di determinati e predefiniti obietti di redditività.</a:t>
            </a:r>
          </a:p>
        </p:txBody>
      </p:sp>
      <p:sp>
        <p:nvSpPr>
          <p:cNvPr id="4" name="Segnaposto numero diapositiva 3"/>
          <p:cNvSpPr>
            <a:spLocks noGrp="1"/>
          </p:cNvSpPr>
          <p:nvPr>
            <p:ph type="sldNum" sz="quarter" idx="10"/>
          </p:nvPr>
        </p:nvSpPr>
        <p:spPr/>
        <p:txBody>
          <a:bodyPr/>
          <a:lstStyle/>
          <a:p>
            <a:fld id="{D5E3E773-5C7D-4C3F-9E04-D06FE30C4C3F}" type="slidenum">
              <a:rPr lang="it-IT" smtClean="0"/>
              <a:t>132</a:t>
            </a:fld>
            <a:endParaRPr lang="it-IT"/>
          </a:p>
        </p:txBody>
      </p:sp>
    </p:spTree>
    <p:extLst>
      <p:ext uri="{BB962C8B-B14F-4D97-AF65-F5344CB8AC3E}">
        <p14:creationId xmlns:p14="http://schemas.microsoft.com/office/powerpoint/2010/main" val="422306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5E3E773-5C7D-4C3F-9E04-D06FE30C4C3F}" type="slidenum">
              <a:rPr lang="it-IT" smtClean="0"/>
              <a:t>133</a:t>
            </a:fld>
            <a:endParaRPr lang="it-IT"/>
          </a:p>
        </p:txBody>
      </p:sp>
    </p:spTree>
    <p:extLst>
      <p:ext uri="{BB962C8B-B14F-4D97-AF65-F5344CB8AC3E}">
        <p14:creationId xmlns:p14="http://schemas.microsoft.com/office/powerpoint/2010/main" val="343958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95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20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B5.5.29 Per le attività finanziarie, la perdita su crediti è il valore attuale (calcolato al TIE) della differenza tra:</a:t>
            </a:r>
          </a:p>
          <a:p>
            <a:r>
              <a:rPr lang="it-IT" sz="1200" b="0" i="0" u="none" strike="noStrike" kern="1200" baseline="0" dirty="0" smtClean="0">
                <a:solidFill>
                  <a:schemeClr val="tx1"/>
                </a:solidFill>
                <a:latin typeface="+mn-lt"/>
                <a:ea typeface="+mn-ea"/>
                <a:cs typeface="+mn-cs"/>
              </a:rPr>
              <a:t>a) i flussi finanziari contrattuali che sono dovuti all'entità conformemente al contratto e</a:t>
            </a:r>
          </a:p>
          <a:p>
            <a:r>
              <a:rPr lang="it-IT" sz="1200" b="0" i="0" u="none" strike="noStrike" kern="1200" baseline="0" dirty="0" smtClean="0">
                <a:solidFill>
                  <a:schemeClr val="tx1"/>
                </a:solidFill>
                <a:latin typeface="+mn-lt"/>
                <a:ea typeface="+mn-ea"/>
                <a:cs typeface="+mn-cs"/>
              </a:rPr>
              <a:t>b) i flussi finanziari che l'entità si aspetta di ricevere.</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87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BCBS:</a:t>
            </a:r>
            <a:r>
              <a:rPr lang="it-IT" baseline="0" dirty="0" smtClean="0"/>
              <a:t> un giudizio di una agenzia di rating di tipo </a:t>
            </a:r>
            <a:r>
              <a:rPr lang="it-IT" baseline="0" dirty="0" err="1" smtClean="0"/>
              <a:t>investment</a:t>
            </a:r>
            <a:r>
              <a:rPr lang="it-IT" baseline="0" dirty="0" smtClean="0"/>
              <a:t> grade non è sufficiente per considerare il credito a basso rischio. Limitazioni per le banche nell’uso della LRE (specie quelle attive a livello internazionale)</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76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93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05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RIGORE</a:t>
            </a:r>
            <a:r>
              <a:rPr lang="it-IT" baseline="0" dirty="0" smtClean="0"/>
              <a:t> scientifico – FONDAMENTO </a:t>
            </a:r>
            <a:r>
              <a:rPr lang="it-IT" i="0" baseline="0" dirty="0" smtClean="0"/>
              <a:t>operativo</a:t>
            </a:r>
          </a:p>
          <a:p>
            <a:r>
              <a:rPr lang="it-IT" i="0" baseline="0" dirty="0" smtClean="0"/>
              <a:t>Tasso di fluttuazione della PD. </a:t>
            </a:r>
            <a:r>
              <a:rPr lang="it-IT" i="0" baseline="0" dirty="0" err="1" smtClean="0"/>
              <a:t>Origination</a:t>
            </a:r>
            <a:r>
              <a:rPr lang="it-IT" i="0" baseline="0" dirty="0" smtClean="0"/>
              <a:t> date PD = 3%. Reporting Date PD = 6%. Allora (6 – 3)/3 = 100% e se si ammette una fluttuazione massima del 50% per permanere in stage 1 allora si va a stage 2.</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2CEF3-CE0C-4285-9B7C-52C17DD3DC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04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1691E9B-AFEB-462B-B5AD-A9AA0EE33312}" type="datetimeFigureOut">
              <a:rPr lang="it-IT" smtClean="0"/>
              <a:t>02/12/2021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47390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691E9B-AFEB-462B-B5AD-A9AA0EE33312}" type="datetimeFigureOut">
              <a:rPr lang="it-IT" smtClean="0"/>
              <a:t>02/12/2021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11415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691E9B-AFEB-462B-B5AD-A9AA0EE33312}" type="datetimeFigureOut">
              <a:rPr lang="it-IT" smtClean="0"/>
              <a:t>02/12/2021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55681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8079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6802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2507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71244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70892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670602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71933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90971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691E9B-AFEB-462B-B5AD-A9AA0EE33312}" type="datetimeFigureOut">
              <a:rPr lang="it-IT" smtClean="0"/>
              <a:t>02/12/2021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6017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6134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85964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4208581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14227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706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222528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4403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51883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23245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0637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A1691E9B-AFEB-462B-B5AD-A9AA0EE33312}" type="datetimeFigureOut">
              <a:rPr lang="it-IT" smtClean="0"/>
              <a:t>02/12/2021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614700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63659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43082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17343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68326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850450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341705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054652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530169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963517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2579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1691E9B-AFEB-462B-B5AD-A9AA0EE33312}" type="datetimeFigureOut">
              <a:rPr lang="it-IT" smtClean="0"/>
              <a:t>02/12/2021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09199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01953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52070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53163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98504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53963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60349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71867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6663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54531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3383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1691E9B-AFEB-462B-B5AD-A9AA0EE33312}" type="datetimeFigureOut">
              <a:rPr lang="it-IT" smtClean="0"/>
              <a:t>02/12/2021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700818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47438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6190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85759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15217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88967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45156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616524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40602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205253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1594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1691E9B-AFEB-462B-B5AD-A9AA0EE33312}" type="datetimeFigureOut">
              <a:rPr lang="it-IT" smtClean="0"/>
              <a:t>02/12/2021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2526635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38322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63984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5591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41864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02675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97102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99020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5350C-3715-4F23-8A09-915CEC301F5D}" type="slidenum">
              <a:rPr lang="it-IT" smtClean="0">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11835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9EC80-C753-417F-9F29-15B8CE7687CB}"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02/12/2021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FB05C-738B-464E-B6D6-030ED50746E7}"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8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1691E9B-AFEB-462B-B5AD-A9AA0EE33312}" type="datetimeFigureOut">
              <a:rPr lang="it-IT" smtClean="0"/>
              <a:t>02/12/2021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228555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1691E9B-AFEB-462B-B5AD-A9AA0EE33312}" type="datetimeFigureOut">
              <a:rPr lang="it-IT" smtClean="0"/>
              <a:t>02/12/2021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87705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1691E9B-AFEB-462B-B5AD-A9AA0EE33312}" type="datetimeFigureOut">
              <a:rPr lang="it-IT" smtClean="0"/>
              <a:t>02/12/2021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4B99B6-0D92-49DC-B1EF-B2D989DAD2EC}" type="slidenum">
              <a:rPr lang="it-IT" smtClean="0"/>
              <a:t>‹N›</a:t>
            </a:fld>
            <a:endParaRPr lang="it-IT"/>
          </a:p>
        </p:txBody>
      </p:sp>
    </p:spTree>
    <p:extLst>
      <p:ext uri="{BB962C8B-B14F-4D97-AF65-F5344CB8AC3E}">
        <p14:creationId xmlns:p14="http://schemas.microsoft.com/office/powerpoint/2010/main" val="346605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91E9B-AFEB-462B-B5AD-A9AA0EE33312}" type="datetimeFigureOut">
              <a:rPr lang="it-IT" smtClean="0"/>
              <a:t>02/12/2021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B99B6-0D92-49DC-B1EF-B2D989DAD2EC}" type="slidenum">
              <a:rPr lang="it-IT" smtClean="0"/>
              <a:t>‹N›</a:t>
            </a:fld>
            <a:endParaRPr lang="it-IT"/>
          </a:p>
        </p:txBody>
      </p:sp>
    </p:spTree>
    <p:extLst>
      <p:ext uri="{BB962C8B-B14F-4D97-AF65-F5344CB8AC3E}">
        <p14:creationId xmlns:p14="http://schemas.microsoft.com/office/powerpoint/2010/main" val="379686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920395046"/>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82883936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86149334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343828601"/>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484214104"/>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47148717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2608812"/>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1332600"/>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63117124"/>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42488497"/>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3103567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3667558"/>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4878579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56025896"/>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00652223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247463926"/>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04257178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680076858"/>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100627618"/>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839775831"/>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58272125"/>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509936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46546628"/>
      </p:ext>
    </p:extLst>
  </p:cSld>
  <p:clrMap bg1="lt1" tx1="dk1" bg2="lt2" tx2="dk2" accent1="accent1" accent2="accent2" accent3="accent3" accent4="accent4" accent5="accent5" accent6="accent6" hlink="hlink" folHlink="folHlink"/>
  <p:sldLayoutIdLst>
    <p:sldLayoutId id="21474837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312232620"/>
      </p:ext>
    </p:extLst>
  </p:cSld>
  <p:clrMap bg1="lt1" tx1="dk1" bg2="lt2" tx2="dk2" accent1="accent1" accent2="accent2" accent3="accent3" accent4="accent4" accent5="accent5" accent6="accent6" hlink="hlink" folHlink="folHlink"/>
  <p:sldLayoutIdLst>
    <p:sldLayoutId id="214748374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439331399"/>
      </p:ext>
    </p:extLst>
  </p:cSld>
  <p:clrMap bg1="lt1" tx1="dk1" bg2="lt2" tx2="dk2" accent1="accent1" accent2="accent2" accent3="accent3" accent4="accent4" accent5="accent5" accent6="accent6" hlink="hlink" folHlink="folHlink"/>
  <p:sldLayoutIdLst>
    <p:sldLayoutId id="214748374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227975410"/>
      </p:ext>
    </p:extLst>
  </p:cSld>
  <p:clrMap bg1="lt1" tx1="dk1" bg2="lt2" tx2="dk2" accent1="accent1" accent2="accent2" accent3="accent3" accent4="accent4" accent5="accent5" accent6="accent6" hlink="hlink" folHlink="folHlink"/>
  <p:sldLayoutIdLst>
    <p:sldLayoutId id="214748374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220116201"/>
      </p:ext>
    </p:extLst>
  </p:cSld>
  <p:clrMap bg1="lt1" tx1="dk1" bg2="lt2" tx2="dk2" accent1="accent1" accent2="accent2" accent3="accent3" accent4="accent4" accent5="accent5" accent6="accent6" hlink="hlink" folHlink="folHlink"/>
  <p:sldLayoutIdLst>
    <p:sldLayoutId id="214748375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4200772498"/>
      </p:ext>
    </p:extLst>
  </p:cSld>
  <p:clrMap bg1="lt1" tx1="dk1" bg2="lt2" tx2="dk2" accent1="accent1" accent2="accent2" accent3="accent3" accent4="accent4" accent5="accent5" accent6="accent6" hlink="hlink" folHlink="folHlink"/>
  <p:sldLayoutIdLst>
    <p:sldLayoutId id="214748375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414368187"/>
      </p:ext>
    </p:extLst>
  </p:cSld>
  <p:clrMap bg1="lt1" tx1="dk1" bg2="lt2" tx2="dk2" accent1="accent1" accent2="accent2" accent3="accent3" accent4="accent4" accent5="accent5" accent6="accent6" hlink="hlink" folHlink="folHlink"/>
  <p:sldLayoutIdLst>
    <p:sldLayoutId id="214748375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554715482"/>
      </p:ext>
    </p:extLst>
  </p:cSld>
  <p:clrMap bg1="lt1" tx1="dk1" bg2="lt2" tx2="dk2" accent1="accent1" accent2="accent2" accent3="accent3" accent4="accent4" accent5="accent5" accent6="accent6" hlink="hlink" folHlink="folHlink"/>
  <p:sldLayoutIdLst>
    <p:sldLayoutId id="214748375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66659499"/>
      </p:ext>
    </p:extLst>
  </p:cSld>
  <p:clrMap bg1="lt1" tx1="dk1" bg2="lt2" tx2="dk2" accent1="accent1" accent2="accent2" accent3="accent3" accent4="accent4" accent5="accent5" accent6="accent6" hlink="hlink" folHlink="folHlink"/>
  <p:sldLayoutIdLst>
    <p:sldLayoutId id="214748375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463334743"/>
      </p:ext>
    </p:extLst>
  </p:cSld>
  <p:clrMap bg1="lt1" tx1="dk1" bg2="lt2" tx2="dk2" accent1="accent1" accent2="accent2" accent3="accent3" accent4="accent4" accent5="accent5" accent6="accent6" hlink="hlink" folHlink="folHlink"/>
  <p:sldLayoutIdLst>
    <p:sldLayoutId id="21474837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97DE-DF77-4137-AF48-C732AD33A630}" type="datetimeFigureOut">
              <a:rPr lang="it-IT" smtClean="0">
                <a:solidFill>
                  <a:prstClr val="black">
                    <a:tint val="75000"/>
                  </a:prstClr>
                </a:solidFill>
              </a:rPr>
              <a:pPr/>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6AC-B76E-4A9F-9C80-036834B2FCD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64931621"/>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0660706"/>
      </p:ext>
    </p:extLst>
  </p:cSld>
  <p:clrMap bg1="lt1" tx1="dk1" bg2="lt2" tx2="dk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565110603"/>
      </p:ext>
    </p:extLst>
  </p:cSld>
  <p:clrMap bg1="lt1" tx1="dk1" bg2="lt2" tx2="dk2" accent1="accent1" accent2="accent2" accent3="accent3" accent4="accent4" accent5="accent5" accent6="accent6" hlink="hlink" folHlink="folHlink"/>
  <p:sldLayoutIdLst>
    <p:sldLayoutId id="21474837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683321306"/>
      </p:ext>
    </p:extLst>
  </p:cSld>
  <p:clrMap bg1="lt1" tx1="dk1" bg2="lt2" tx2="dk2" accent1="accent1" accent2="accent2" accent3="accent3" accent4="accent4" accent5="accent5" accent6="accent6" hlink="hlink" folHlink="folHlink"/>
  <p:sldLayoutIdLst>
    <p:sldLayoutId id="214748376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964505073"/>
      </p:ext>
    </p:extLst>
  </p:cSld>
  <p:clrMap bg1="lt1" tx1="dk1" bg2="lt2" tx2="dk2" accent1="accent1" accent2="accent2" accent3="accent3" accent4="accent4" accent5="accent5" accent6="accent6" hlink="hlink" folHlink="folHlink"/>
  <p:sldLayoutIdLst>
    <p:sldLayoutId id="21474837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814566016"/>
      </p:ext>
    </p:extLst>
  </p:cSld>
  <p:clrMap bg1="lt1" tx1="dk1" bg2="lt2" tx2="dk2" accent1="accent1" accent2="accent2" accent3="accent3" accent4="accent4" accent5="accent5" accent6="accent6" hlink="hlink" folHlink="folHlink"/>
  <p:sldLayoutIdLst>
    <p:sldLayoutId id="21474837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620141388"/>
      </p:ext>
    </p:extLst>
  </p:cSld>
  <p:clrMap bg1="lt1" tx1="dk1" bg2="lt2" tx2="dk2" accent1="accent1" accent2="accent2" accent3="accent3" accent4="accent4" accent5="accent5" accent6="accent6" hlink="hlink" folHlink="folHlink"/>
  <p:sldLayoutIdLst>
    <p:sldLayoutId id="21474837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516948207"/>
      </p:ext>
    </p:extLst>
  </p:cSld>
  <p:clrMap bg1="lt1" tx1="dk1" bg2="lt2" tx2="dk2" accent1="accent1" accent2="accent2" accent3="accent3" accent4="accent4" accent5="accent5" accent6="accent6" hlink="hlink" folHlink="folHlink"/>
  <p:sldLayoutIdLst>
    <p:sldLayoutId id="2147483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197646201"/>
      </p:ext>
    </p:extLst>
  </p:cSld>
  <p:clrMap bg1="lt1" tx1="dk1" bg2="lt2" tx2="dk2" accent1="accent1" accent2="accent2" accent3="accent3" accent4="accent4" accent5="accent5" accent6="accent6" hlink="hlink" folHlink="folHlink"/>
  <p:sldLayoutIdLst>
    <p:sldLayoutId id="2147483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573831303"/>
      </p:ext>
    </p:extLst>
  </p:cSld>
  <p:clrMap bg1="lt1" tx1="dk1" bg2="lt2" tx2="dk2" accent1="accent1" accent2="accent2" accent3="accent3" accent4="accent4" accent5="accent5" accent6="accent6" hlink="hlink" folHlink="folHlink"/>
  <p:sldLayoutIdLst>
    <p:sldLayoutId id="21474837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526266508"/>
      </p:ext>
    </p:extLst>
  </p:cSld>
  <p:clrMap bg1="lt1" tx1="dk1" bg2="lt2" tx2="dk2" accent1="accent1" accent2="accent2" accent3="accent3" accent4="accent4" accent5="accent5" accent6="accent6" hlink="hlink" folHlink="folHlink"/>
  <p:sldLayoutIdLst>
    <p:sldLayoutId id="21474837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67634058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064862710"/>
      </p:ext>
    </p:extLst>
  </p:cSld>
  <p:clrMap bg1="lt1" tx1="dk1" bg2="lt2" tx2="dk2" accent1="accent1" accent2="accent2" accent3="accent3" accent4="accent4" accent5="accent5" accent6="accent6" hlink="hlink" folHlink="folHlink"/>
  <p:sldLayoutIdLst>
    <p:sldLayoutId id="214748378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44035221"/>
      </p:ext>
    </p:extLst>
  </p:cSld>
  <p:clrMap bg1="lt1" tx1="dk1" bg2="lt2" tx2="dk2" accent1="accent1" accent2="accent2" accent3="accent3" accent4="accent4" accent5="accent5" accent6="accent6" hlink="hlink" folHlink="folHlink"/>
  <p:sldLayoutIdLst>
    <p:sldLayoutId id="214748378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038730706"/>
      </p:ext>
    </p:extLst>
  </p:cSld>
  <p:clrMap bg1="lt1" tx1="dk1" bg2="lt2" tx2="dk2" accent1="accent1" accent2="accent2" accent3="accent3" accent4="accent4" accent5="accent5" accent6="accent6" hlink="hlink" folHlink="folHlink"/>
  <p:sldLayoutIdLst>
    <p:sldLayoutId id="21474837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260673542"/>
      </p:ext>
    </p:extLst>
  </p:cSld>
  <p:clrMap bg1="lt1" tx1="dk1" bg2="lt2" tx2="dk2" accent1="accent1" accent2="accent2" accent3="accent3" accent4="accent4" accent5="accent5" accent6="accent6" hlink="hlink" folHlink="folHlink"/>
  <p:sldLayoutIdLst>
    <p:sldLayoutId id="21474837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202387942"/>
      </p:ext>
    </p:extLst>
  </p:cSld>
  <p:clrMap bg1="lt1" tx1="dk1" bg2="lt2" tx2="dk2" accent1="accent1" accent2="accent2" accent3="accent3" accent4="accent4" accent5="accent5" accent6="accent6" hlink="hlink" folHlink="folHlink"/>
  <p:sldLayoutIdLst>
    <p:sldLayoutId id="21474837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136889822"/>
      </p:ext>
    </p:extLst>
  </p:cSld>
  <p:clrMap bg1="lt1" tx1="dk1" bg2="lt2" tx2="dk2" accent1="accent1" accent2="accent2" accent3="accent3" accent4="accent4" accent5="accent5" accent6="accent6" hlink="hlink" folHlink="folHlink"/>
  <p:sldLayoutIdLst>
    <p:sldLayoutId id="21474837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4180733287"/>
      </p:ext>
    </p:extLst>
  </p:cSld>
  <p:clrMap bg1="lt1" tx1="dk1" bg2="lt2" tx2="dk2" accent1="accent1" accent2="accent2" accent3="accent3" accent4="accent4" accent5="accent5" accent6="accent6" hlink="hlink" folHlink="folHlink"/>
  <p:sldLayoutIdLst>
    <p:sldLayoutId id="214748379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1B266-1363-485D-BFCE-FC9FDAF84333}" type="slidenum">
              <a:rPr lang="it-IT" smtClean="0">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938690529"/>
      </p:ext>
    </p:extLst>
  </p:cSld>
  <p:clrMap bg1="lt1" tx1="dk1" bg2="lt2" tx2="dk2" accent1="accent1" accent2="accent2" accent3="accent3" accent4="accent4" accent5="accent5" accent6="accent6" hlink="hlink" folHlink="folHlink"/>
  <p:sldLayoutIdLst>
    <p:sldLayoutId id="214748379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89EC80-C753-417F-9F29-15B8CE7687CB}"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02/12/2021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FFB05C-738B-464E-B6D6-030ED50746E7}"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178057"/>
      </p:ext>
    </p:extLst>
  </p:cSld>
  <p:clrMap bg1="lt1" tx1="dk1" bg2="lt2" tx2="dk2" accent1="accent1" accent2="accent2" accent3="accent3" accent4="accent4" accent5="accent5" accent6="accent6" hlink="hlink" folHlink="folHlink"/>
  <p:sldLayoutIdLst>
    <p:sldLayoutId id="21474837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81766562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03239612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76725503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B4CA5-4F6C-43A2-9A04-027C81C19204}" type="datetimeFigureOut">
              <a:rPr lang="it-IT" smtClean="0">
                <a:solidFill>
                  <a:prstClr val="black">
                    <a:tint val="75000"/>
                  </a:prstClr>
                </a:solidFill>
              </a:rPr>
              <a:pPr defTabSz="685800"/>
              <a:t>02/12/2021</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9F5C7B-A4A7-4441-8947-573F3347FDA7}"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22820564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10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7.xml"/></Relationships>
</file>

<file path=ppt/slides/_rels/slide10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7.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finriskalert.it/wp-content/uploads/GACS.png" TargetMode="External"/><Relationship Id="rId1" Type="http://schemas.openxmlformats.org/officeDocument/2006/relationships/slideLayout" Target="../slideLayouts/slideLayout67.xml"/></Relationships>
</file>

<file path=ppt/slides/_rels/slide1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68.xml"/><Relationship Id="rId4" Type="http://schemas.openxmlformats.org/officeDocument/2006/relationships/image" Target="../media/image76.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8.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4.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65.xml"/><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6.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92386" y="4854101"/>
            <a:ext cx="10727886" cy="587106"/>
          </a:xfrm>
        </p:spPr>
        <p:txBody>
          <a:bodyPr>
            <a:normAutofit/>
          </a:bodyPr>
          <a:lstStyle/>
          <a:p>
            <a:r>
              <a:rPr lang="it-IT" sz="3200" dirty="0" smtClean="0">
                <a:latin typeface="Times New Roman" panose="02020603050405020304" pitchFamily="18" charset="0"/>
                <a:cs typeface="Times New Roman" panose="02020603050405020304" pitchFamily="18" charset="0"/>
              </a:rPr>
              <a:t>Nozioni sul quadro regolamentare delle esposizioni bancarie</a:t>
            </a:r>
            <a:endParaRPr lang="it-IT" sz="3200"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604837" y="214009"/>
            <a:ext cx="10982325" cy="1592702"/>
          </a:xfrm>
          <a:prstGeom prst="rect">
            <a:avLst/>
          </a:prstGeom>
        </p:spPr>
      </p:pic>
      <p:pic>
        <p:nvPicPr>
          <p:cNvPr id="5" name="Immagine 4"/>
          <p:cNvPicPr>
            <a:picLocks noChangeAspect="1"/>
          </p:cNvPicPr>
          <p:nvPr/>
        </p:nvPicPr>
        <p:blipFill>
          <a:blip r:embed="rId3"/>
          <a:stretch>
            <a:fillRect/>
          </a:stretch>
        </p:blipFill>
        <p:spPr>
          <a:xfrm>
            <a:off x="1973397" y="1806711"/>
            <a:ext cx="8381393" cy="2774811"/>
          </a:xfrm>
          <a:prstGeom prst="rect">
            <a:avLst/>
          </a:prstGeom>
        </p:spPr>
      </p:pic>
      <p:sp>
        <p:nvSpPr>
          <p:cNvPr id="7" name="CasellaDiTesto 6"/>
          <p:cNvSpPr txBox="1"/>
          <p:nvPr/>
        </p:nvSpPr>
        <p:spPr>
          <a:xfrm>
            <a:off x="4007797" y="5713786"/>
            <a:ext cx="3793788" cy="646331"/>
          </a:xfrm>
          <a:prstGeom prst="rect">
            <a:avLst/>
          </a:prstGeom>
          <a:noFill/>
        </p:spPr>
        <p:txBody>
          <a:bodyPr wrap="square" rtlCol="0">
            <a:spAutoFit/>
          </a:bodyPr>
          <a:lstStyle/>
          <a:p>
            <a:pPr algn="ctr"/>
            <a:r>
              <a:rPr lang="it-IT" dirty="0" smtClean="0"/>
              <a:t>3 dicembre 2021</a:t>
            </a:r>
          </a:p>
          <a:p>
            <a:pPr algn="ctr"/>
            <a:r>
              <a:rPr lang="it-IT" dirty="0" smtClean="0"/>
              <a:t>Prof. Enrico F. Geretto – DIES </a:t>
            </a:r>
            <a:r>
              <a:rPr lang="it-IT" dirty="0" err="1" smtClean="0"/>
              <a:t>Uniud</a:t>
            </a:r>
            <a:endParaRPr lang="it-IT" dirty="0"/>
          </a:p>
        </p:txBody>
      </p:sp>
    </p:spTree>
    <p:extLst>
      <p:ext uri="{BB962C8B-B14F-4D97-AF65-F5344CB8AC3E}">
        <p14:creationId xmlns:p14="http://schemas.microsoft.com/office/powerpoint/2010/main" val="324815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260649"/>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2152650" y="1196752"/>
            <a:ext cx="7886700" cy="5112568"/>
          </a:xfrm>
        </p:spPr>
        <p:txBody>
          <a:bodyPr>
            <a:normAutofit lnSpcReduction="10000"/>
          </a:bodyPr>
          <a:lstStyle/>
          <a:p>
            <a:pPr algn="just"/>
            <a:r>
              <a:rPr lang="it-IT" sz="2800"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Impairment</a:t>
            </a:r>
            <a:endParaRPr lang="it-IT" sz="28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dirty="0">
                <a:latin typeface="Times New Roman" panose="02020603050405020304" pitchFamily="18" charset="0"/>
                <a:cs typeface="Times New Roman" panose="02020603050405020304" pitchFamily="18" charset="0"/>
              </a:rPr>
              <a:t>Unico modello valido per tutti gli strumenti di debito iscritti nell’attivo patrimoniale (ad eccezione di quelli misurati FVTPL): </a:t>
            </a:r>
            <a:r>
              <a:rPr lang="it-IT" sz="2400" i="1" dirty="0" err="1">
                <a:solidFill>
                  <a:srgbClr val="FF0000"/>
                </a:solidFill>
                <a:latin typeface="Times New Roman" panose="02020603050405020304" pitchFamily="18" charset="0"/>
                <a:cs typeface="Times New Roman" panose="02020603050405020304" pitchFamily="18" charset="0"/>
              </a:rPr>
              <a:t>expected</a:t>
            </a:r>
            <a:r>
              <a:rPr lang="it-IT" sz="2400" i="1" dirty="0">
                <a:solidFill>
                  <a:srgbClr val="FF0000"/>
                </a:solidFill>
                <a:latin typeface="Times New Roman" panose="02020603050405020304" pitchFamily="18" charset="0"/>
                <a:cs typeface="Times New Roman" panose="02020603050405020304" pitchFamily="18" charset="0"/>
              </a:rPr>
              <a:t> </a:t>
            </a:r>
            <a:r>
              <a:rPr lang="it-IT" sz="2400" i="1" dirty="0" err="1">
                <a:solidFill>
                  <a:srgbClr val="FF0000"/>
                </a:solidFill>
                <a:latin typeface="Times New Roman" panose="02020603050405020304" pitchFamily="18" charset="0"/>
                <a:cs typeface="Times New Roman" panose="02020603050405020304" pitchFamily="18" charset="0"/>
              </a:rPr>
              <a:t>loss</a:t>
            </a:r>
            <a:r>
              <a:rPr lang="it-IT" sz="2400" i="1" dirty="0">
                <a:solidFill>
                  <a:srgbClr val="FF0000"/>
                </a:solidFill>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(in luogo del precedente – </a:t>
            </a:r>
            <a:r>
              <a:rPr lang="it-IT" sz="2400" i="1" dirty="0" err="1">
                <a:solidFill>
                  <a:srgbClr val="339933"/>
                </a:solidFill>
                <a:latin typeface="Times New Roman" panose="02020603050405020304" pitchFamily="18" charset="0"/>
                <a:cs typeface="Times New Roman" panose="02020603050405020304" pitchFamily="18" charset="0"/>
              </a:rPr>
              <a:t>incurred</a:t>
            </a:r>
            <a:r>
              <a:rPr lang="it-IT" sz="2400" i="1" dirty="0">
                <a:solidFill>
                  <a:srgbClr val="339933"/>
                </a:solidFill>
                <a:latin typeface="Times New Roman" panose="02020603050405020304" pitchFamily="18" charset="0"/>
                <a:cs typeface="Times New Roman" panose="02020603050405020304" pitchFamily="18" charset="0"/>
              </a:rPr>
              <a:t> </a:t>
            </a:r>
            <a:r>
              <a:rPr lang="it-IT" sz="2400" i="1" dirty="0" err="1">
                <a:solidFill>
                  <a:srgbClr val="339933"/>
                </a:solidFill>
                <a:latin typeface="Times New Roman" panose="02020603050405020304" pitchFamily="18" charset="0"/>
                <a:cs typeface="Times New Roman" panose="02020603050405020304" pitchFamily="18" charset="0"/>
              </a:rPr>
              <a:t>loss</a:t>
            </a:r>
            <a:r>
              <a:rPr lang="it-IT" sz="2400" dirty="0">
                <a:latin typeface="Times New Roman" panose="02020603050405020304" pitchFamily="18" charset="0"/>
                <a:cs typeface="Times New Roman" panose="02020603050405020304" pitchFamily="18" charset="0"/>
              </a:rPr>
              <a:t>) definita </a:t>
            </a:r>
            <a:r>
              <a:rPr lang="it-IT" sz="2400" b="1" u="sng" dirty="0">
                <a:latin typeface="Times New Roman" panose="02020603050405020304" pitchFamily="18" charset="0"/>
                <a:cs typeface="Times New Roman" panose="02020603050405020304" pitchFamily="18" charset="0"/>
              </a:rPr>
              <a:t>come stima (pesata per le probabilità) del valore attuale dei </a:t>
            </a:r>
            <a:r>
              <a:rPr lang="it-IT" sz="2400" b="1" i="1" u="sng" dirty="0">
                <a:latin typeface="Times New Roman" panose="02020603050405020304" pitchFamily="18" charset="0"/>
                <a:cs typeface="Times New Roman" panose="02020603050405020304" pitchFamily="18" charset="0"/>
              </a:rPr>
              <a:t>cash </a:t>
            </a:r>
            <a:r>
              <a:rPr lang="it-IT" sz="2400" b="1" i="1" u="sng" dirty="0" err="1">
                <a:latin typeface="Times New Roman" panose="02020603050405020304" pitchFamily="18" charset="0"/>
                <a:cs typeface="Times New Roman" panose="02020603050405020304" pitchFamily="18" charset="0"/>
              </a:rPr>
              <a:t>shortfall</a:t>
            </a:r>
            <a:r>
              <a:rPr lang="it-IT" sz="2400" b="1" i="1" u="sng" dirty="0">
                <a:latin typeface="Times New Roman" panose="02020603050405020304" pitchFamily="18" charset="0"/>
                <a:cs typeface="Times New Roman" panose="02020603050405020304" pitchFamily="18" charset="0"/>
              </a:rPr>
              <a:t> </a:t>
            </a:r>
            <a:r>
              <a:rPr lang="it-IT" sz="2400" b="1" u="sng" dirty="0">
                <a:latin typeface="Times New Roman" panose="02020603050405020304" pitchFamily="18" charset="0"/>
                <a:cs typeface="Times New Roman" panose="02020603050405020304" pitchFamily="18" charset="0"/>
              </a:rPr>
              <a:t>che ci si aspetta si manifestino nel futuro</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dirty="0">
                <a:latin typeface="Times New Roman" panose="02020603050405020304" pitchFamily="18" charset="0"/>
                <a:cs typeface="Times New Roman" panose="02020603050405020304" pitchFamily="18" charset="0"/>
              </a:rPr>
              <a:t>Sostanzialmente gli effetti conseguenti dall’adozione del nuovo modello di </a:t>
            </a:r>
            <a:r>
              <a:rPr lang="it-IT" sz="2400" i="1" dirty="0" err="1">
                <a:latin typeface="Times New Roman" panose="02020603050405020304" pitchFamily="18" charset="0"/>
                <a:cs typeface="Times New Roman" panose="02020603050405020304" pitchFamily="18" charset="0"/>
              </a:rPr>
              <a:t>impairment</a:t>
            </a:r>
            <a:r>
              <a:rPr lang="it-IT" sz="2400" i="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si identificano nella rilevazione di accantonamenti in funzione del grado di deterioramento del rischio creditizio della controparte, </a:t>
            </a:r>
            <a:r>
              <a:rPr lang="it-IT" sz="2400" u="sng" dirty="0">
                <a:solidFill>
                  <a:srgbClr val="0070C0"/>
                </a:solidFill>
                <a:latin typeface="Times New Roman" panose="02020603050405020304" pitchFamily="18" charset="0"/>
                <a:cs typeface="Times New Roman" panose="02020603050405020304" pitchFamily="18" charset="0"/>
              </a:rPr>
              <a:t>senza attendere la manifestazione di un esplicito segnale di perdita effettiva</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2"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711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pic>
        <p:nvPicPr>
          <p:cNvPr id="6" name="Immagine 5"/>
          <p:cNvPicPr>
            <a:picLocks noChangeAspect="1"/>
          </p:cNvPicPr>
          <p:nvPr/>
        </p:nvPicPr>
        <p:blipFill>
          <a:blip r:embed="rId2"/>
          <a:stretch>
            <a:fillRect/>
          </a:stretch>
        </p:blipFill>
        <p:spPr>
          <a:xfrm>
            <a:off x="1248938" y="1061309"/>
            <a:ext cx="9690408" cy="5516136"/>
          </a:xfrm>
          <a:prstGeom prst="rect">
            <a:avLst/>
          </a:prstGeom>
        </p:spPr>
      </p:pic>
    </p:spTree>
    <p:extLst>
      <p:ext uri="{BB962C8B-B14F-4D97-AF65-F5344CB8AC3E}">
        <p14:creationId xmlns:p14="http://schemas.microsoft.com/office/powerpoint/2010/main" val="36600442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4" name="Segnaposto contenuto 2"/>
          <p:cNvSpPr>
            <a:spLocks noGrp="1"/>
          </p:cNvSpPr>
          <p:nvPr>
            <p:ph idx="1"/>
          </p:nvPr>
        </p:nvSpPr>
        <p:spPr>
          <a:xfrm>
            <a:off x="838200" y="1039091"/>
            <a:ext cx="10515600" cy="5538354"/>
          </a:xfrm>
        </p:spPr>
        <p:txBody>
          <a:bodyPr>
            <a:normAutofit fontScale="92500" lnSpcReduction="20000"/>
          </a:bodyPr>
          <a:lstStyle/>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Come si nota nel processo </a:t>
            </a:r>
            <a:r>
              <a:rPr lang="it-IT" u="sng"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 distinguono diverse fasi ed attori</a:t>
            </a:r>
            <a:r>
              <a:rPr lang="it-IT" dirty="0" smtClean="0">
                <a:latin typeface="Times New Roman" panose="02020603050405020304" pitchFamily="18" charset="0"/>
                <a:cs typeface="Times New Roman" panose="02020603050405020304" pitchFamily="18" charset="0"/>
              </a:rPr>
              <a:t>;</a:t>
            </a:r>
          </a:p>
          <a:p>
            <a:pPr lvl="2" algn="just">
              <a:buFont typeface="Wingdings" panose="05000000000000000000" pitchFamily="2" charset="2"/>
              <a:buChar char="Ø"/>
            </a:pPr>
            <a:endParaRPr lang="it-IT" i="1" dirty="0" smtClean="0">
              <a:solidFill>
                <a:srgbClr val="C00000"/>
              </a:solidFill>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it-IT" i="1" dirty="0" err="1" smtClean="0">
                <a:solidFill>
                  <a:srgbClr val="C00000"/>
                </a:solidFill>
                <a:latin typeface="Times New Roman" panose="02020603050405020304" pitchFamily="18" charset="0"/>
                <a:cs typeface="Times New Roman" panose="02020603050405020304" pitchFamily="18" charset="0"/>
              </a:rPr>
              <a:t>Early</a:t>
            </a:r>
            <a:r>
              <a:rPr lang="it-IT" i="1" dirty="0" smtClean="0">
                <a:solidFill>
                  <a:srgbClr val="C00000"/>
                </a:solidFill>
                <a:latin typeface="Times New Roman" panose="02020603050405020304" pitchFamily="18" charset="0"/>
                <a:cs typeface="Times New Roman" panose="02020603050405020304" pitchFamily="18" charset="0"/>
              </a:rPr>
              <a:t> </a:t>
            </a:r>
            <a:r>
              <a:rPr lang="it-IT" i="1" dirty="0" err="1" smtClean="0">
                <a:solidFill>
                  <a:srgbClr val="C00000"/>
                </a:solidFill>
                <a:latin typeface="Times New Roman" panose="02020603050405020304" pitchFamily="18" charset="0"/>
                <a:cs typeface="Times New Roman" panose="02020603050405020304" pitchFamily="18" charset="0"/>
              </a:rPr>
              <a:t>warning</a:t>
            </a:r>
            <a:r>
              <a:rPr lang="it-IT" i="1" dirty="0" smtClean="0">
                <a:solidFill>
                  <a:srgbClr val="C00000"/>
                </a:solidFill>
                <a:latin typeface="Times New Roman" panose="02020603050405020304" pitchFamily="18" charset="0"/>
                <a:cs typeface="Times New Roman" panose="02020603050405020304" pitchFamily="18" charset="0"/>
              </a:rPr>
              <a:t> </a:t>
            </a:r>
            <a:r>
              <a:rPr lang="it-IT" i="1" dirty="0" err="1" smtClean="0">
                <a:solidFill>
                  <a:srgbClr val="C00000"/>
                </a:solidFill>
                <a:latin typeface="Times New Roman" panose="02020603050405020304" pitchFamily="18" charset="0"/>
                <a:cs typeface="Times New Roman" panose="02020603050405020304" pitchFamily="18" charset="0"/>
              </a:rPr>
              <a:t>engine</a:t>
            </a:r>
            <a:r>
              <a:rPr lang="it-IT" i="1" dirty="0" smtClean="0">
                <a:solidFill>
                  <a:srgbClr val="C00000"/>
                </a:solidFill>
                <a:latin typeface="Times New Roman" panose="02020603050405020304" pitchFamily="18" charset="0"/>
                <a:cs typeface="Times New Roman" panose="02020603050405020304" pitchFamily="18" charset="0"/>
              </a:rPr>
              <a:t> – </a:t>
            </a:r>
            <a:r>
              <a:rPr lang="it-IT" i="1" dirty="0" err="1" smtClean="0">
                <a:solidFill>
                  <a:srgbClr val="C00000"/>
                </a:solidFill>
                <a:latin typeface="Times New Roman" panose="02020603050405020304" pitchFamily="18" charset="0"/>
                <a:cs typeface="Times New Roman" panose="02020603050405020304" pitchFamily="18" charset="0"/>
              </a:rPr>
              <a:t>indicators</a:t>
            </a:r>
            <a:r>
              <a:rPr lang="it-IT" dirty="0" smtClean="0">
                <a:latin typeface="Times New Roman" panose="02020603050405020304" pitchFamily="18" charset="0"/>
                <a:cs typeface="Times New Roman" panose="02020603050405020304" pitchFamily="18" charset="0"/>
              </a:rPr>
              <a:t>:</a:t>
            </a:r>
          </a:p>
          <a:p>
            <a:pPr lvl="3"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Per ogni portafoglio di clientela occorre predisporre specifici indicatori che debbono essere calcolati almeno mensilmente;</a:t>
            </a:r>
          </a:p>
          <a:p>
            <a:pPr lvl="3"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Debbono essere considerate almeno due prospettive di analisi: intero portafoglio di riferimento e singolo cliente – transazione.</a:t>
            </a:r>
          </a:p>
          <a:p>
            <a:pPr lvl="2" algn="just">
              <a:buFont typeface="Wingdings" panose="05000000000000000000" pitchFamily="2" charset="2"/>
              <a:buChar char="Ø"/>
            </a:pPr>
            <a:endParaRPr lang="it-IT" dirty="0" smtClean="0">
              <a:solidFill>
                <a:srgbClr val="C00000"/>
              </a:solidFill>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it-IT" dirty="0" smtClean="0">
                <a:solidFill>
                  <a:srgbClr val="C00000"/>
                </a:solidFill>
                <a:latin typeface="Times New Roman" panose="02020603050405020304" pitchFamily="18" charset="0"/>
                <a:cs typeface="Times New Roman" panose="02020603050405020304" pitchFamily="18" charset="0"/>
              </a:rPr>
              <a:t>Attività del </a:t>
            </a:r>
            <a:r>
              <a:rPr lang="it-IT" i="1" dirty="0" smtClean="0">
                <a:solidFill>
                  <a:srgbClr val="C00000"/>
                </a:solidFill>
                <a:latin typeface="Times New Roman" panose="02020603050405020304" pitchFamily="18" charset="0"/>
                <a:cs typeface="Times New Roman" panose="02020603050405020304" pitchFamily="18" charset="0"/>
              </a:rPr>
              <a:t>front office</a:t>
            </a:r>
            <a:r>
              <a:rPr lang="it-IT" dirty="0" smtClean="0">
                <a:latin typeface="Times New Roman" panose="02020603050405020304" pitchFamily="18" charset="0"/>
                <a:cs typeface="Times New Roman" panose="02020603050405020304" pitchFamily="18" charset="0"/>
              </a:rPr>
              <a:t>:</a:t>
            </a:r>
          </a:p>
          <a:p>
            <a:pPr lvl="3"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Deve disporre di processi e strumenti con i quali individuare prontamente i primi segnali di deterioramento delle posizioni affidate;</a:t>
            </a:r>
          </a:p>
          <a:p>
            <a:pPr lvl="3"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Le attività relative debbono essere realizzate nei 30 giorni dalla segnalazione del potenziale deterioramento e prevedono specifiche valutazioni, come pure incontri con la clientela.</a:t>
            </a:r>
          </a:p>
          <a:p>
            <a:pPr lvl="2" algn="just">
              <a:buFont typeface="Wingdings" panose="05000000000000000000" pitchFamily="2" charset="2"/>
              <a:buChar char="Ø"/>
            </a:pPr>
            <a:endParaRPr lang="it-IT" i="1" dirty="0" smtClean="0">
              <a:solidFill>
                <a:srgbClr val="C00000"/>
              </a:solidFill>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it-IT" i="1" dirty="0" smtClean="0">
                <a:solidFill>
                  <a:srgbClr val="C00000"/>
                </a:solidFill>
                <a:latin typeface="Times New Roman" panose="02020603050405020304" pitchFamily="18" charset="0"/>
                <a:cs typeface="Times New Roman" panose="02020603050405020304" pitchFamily="18" charset="0"/>
              </a:rPr>
              <a:t>NPL </a:t>
            </a:r>
            <a:r>
              <a:rPr lang="it-IT" i="1" dirty="0" err="1" smtClean="0">
                <a:solidFill>
                  <a:srgbClr val="C00000"/>
                </a:solidFill>
                <a:latin typeface="Times New Roman" panose="02020603050405020304" pitchFamily="18" charset="0"/>
                <a:cs typeface="Times New Roman" panose="02020603050405020304" pitchFamily="18" charset="0"/>
              </a:rPr>
              <a:t>Units</a:t>
            </a:r>
            <a:r>
              <a:rPr lang="it-IT" dirty="0" smtClean="0">
                <a:latin typeface="Times New Roman" panose="02020603050405020304" pitchFamily="18" charset="0"/>
                <a:cs typeface="Times New Roman" panose="02020603050405020304" pitchFamily="18" charset="0"/>
              </a:rPr>
              <a:t>:</a:t>
            </a:r>
          </a:p>
          <a:p>
            <a:pPr lvl="3"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Nel caso in cui nella fase che precede non si risolvano i problemi emersi, la posizione andrà gestita dalla unità dedicate ai </a:t>
            </a:r>
            <a:r>
              <a:rPr lang="it-IT" i="1" dirty="0" smtClean="0">
                <a:latin typeface="Times New Roman" panose="02020603050405020304" pitchFamily="18" charset="0"/>
                <a:cs typeface="Times New Roman" panose="02020603050405020304" pitchFamily="18" charset="0"/>
              </a:rPr>
              <a:t>NPL</a:t>
            </a:r>
            <a:r>
              <a:rPr lang="it-IT" dirty="0" smtClean="0">
                <a:latin typeface="Times New Roman" panose="02020603050405020304" pitchFamily="18" charset="0"/>
                <a:cs typeface="Times New Roman" panose="02020603050405020304" pitchFamily="18" charset="0"/>
              </a:rPr>
              <a:t>.</a:t>
            </a: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algn="just"/>
            <a:endParaRPr lang="it-IT" dirty="0">
              <a:solidFill>
                <a:srgbClr val="FF0000"/>
              </a:solidFill>
              <a:latin typeface="Times New Roman" panose="02020603050405020304" pitchFamily="18" charset="0"/>
              <a:cs typeface="Times New Roman" panose="02020603050405020304" pitchFamily="18" charset="0"/>
            </a:endParaRPr>
          </a:p>
          <a:p>
            <a:pPr algn="just"/>
            <a:endParaRPr lang="it-IT" dirty="0" smtClean="0">
              <a:solidFill>
                <a:srgbClr val="FF0000"/>
              </a:solidFill>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spTree>
    <p:extLst>
      <p:ext uri="{BB962C8B-B14F-4D97-AF65-F5344CB8AC3E}">
        <p14:creationId xmlns:p14="http://schemas.microsoft.com/office/powerpoint/2010/main" val="31546265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pic>
        <p:nvPicPr>
          <p:cNvPr id="5" name="Immagine 4"/>
          <p:cNvPicPr>
            <a:picLocks noChangeAspect="1"/>
          </p:cNvPicPr>
          <p:nvPr/>
        </p:nvPicPr>
        <p:blipFill>
          <a:blip r:embed="rId2"/>
          <a:stretch>
            <a:fillRect/>
          </a:stretch>
        </p:blipFill>
        <p:spPr>
          <a:xfrm>
            <a:off x="2868534" y="994367"/>
            <a:ext cx="7037465" cy="5205716"/>
          </a:xfrm>
          <a:prstGeom prst="rect">
            <a:avLst/>
          </a:prstGeom>
        </p:spPr>
      </p:pic>
    </p:spTree>
    <p:extLst>
      <p:ext uri="{BB962C8B-B14F-4D97-AF65-F5344CB8AC3E}">
        <p14:creationId xmlns:p14="http://schemas.microsoft.com/office/powerpoint/2010/main" val="33704478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pic>
        <p:nvPicPr>
          <p:cNvPr id="4" name="Immagine 3"/>
          <p:cNvPicPr>
            <a:picLocks noChangeAspect="1"/>
          </p:cNvPicPr>
          <p:nvPr/>
        </p:nvPicPr>
        <p:blipFill>
          <a:blip r:embed="rId2"/>
          <a:stretch>
            <a:fillRect/>
          </a:stretch>
        </p:blipFill>
        <p:spPr>
          <a:xfrm>
            <a:off x="2598234" y="750617"/>
            <a:ext cx="6947210" cy="6007022"/>
          </a:xfrm>
          <a:prstGeom prst="rect">
            <a:avLst/>
          </a:prstGeom>
        </p:spPr>
      </p:pic>
    </p:spTree>
    <p:extLst>
      <p:ext uri="{BB962C8B-B14F-4D97-AF65-F5344CB8AC3E}">
        <p14:creationId xmlns:p14="http://schemas.microsoft.com/office/powerpoint/2010/main" val="16925259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pic>
        <p:nvPicPr>
          <p:cNvPr id="5" name="Immagine 4"/>
          <p:cNvPicPr>
            <a:picLocks noChangeAspect="1"/>
          </p:cNvPicPr>
          <p:nvPr/>
        </p:nvPicPr>
        <p:blipFill>
          <a:blip r:embed="rId2"/>
          <a:stretch>
            <a:fillRect/>
          </a:stretch>
        </p:blipFill>
        <p:spPr>
          <a:xfrm>
            <a:off x="2902336" y="1124416"/>
            <a:ext cx="6791326" cy="569648"/>
          </a:xfrm>
          <a:prstGeom prst="rect">
            <a:avLst/>
          </a:prstGeom>
        </p:spPr>
      </p:pic>
      <p:pic>
        <p:nvPicPr>
          <p:cNvPr id="6" name="Immagine 5"/>
          <p:cNvPicPr>
            <a:picLocks noChangeAspect="1"/>
          </p:cNvPicPr>
          <p:nvPr/>
        </p:nvPicPr>
        <p:blipFill>
          <a:blip r:embed="rId3"/>
          <a:stretch>
            <a:fillRect/>
          </a:stretch>
        </p:blipFill>
        <p:spPr>
          <a:xfrm>
            <a:off x="3219450" y="1694064"/>
            <a:ext cx="6157098" cy="4916286"/>
          </a:xfrm>
          <a:prstGeom prst="rect">
            <a:avLst/>
          </a:prstGeom>
        </p:spPr>
      </p:pic>
    </p:spTree>
    <p:extLst>
      <p:ext uri="{BB962C8B-B14F-4D97-AF65-F5344CB8AC3E}">
        <p14:creationId xmlns:p14="http://schemas.microsoft.com/office/powerpoint/2010/main" val="464302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pic>
        <p:nvPicPr>
          <p:cNvPr id="7" name="Immagine 6"/>
          <p:cNvPicPr>
            <a:picLocks noChangeAspect="1"/>
          </p:cNvPicPr>
          <p:nvPr/>
        </p:nvPicPr>
        <p:blipFill>
          <a:blip r:embed="rId2"/>
          <a:stretch>
            <a:fillRect/>
          </a:stretch>
        </p:blipFill>
        <p:spPr>
          <a:xfrm>
            <a:off x="2438894" y="1543050"/>
            <a:ext cx="7314211" cy="3965188"/>
          </a:xfrm>
          <a:prstGeom prst="rect">
            <a:avLst/>
          </a:prstGeom>
        </p:spPr>
      </p:pic>
    </p:spTree>
    <p:extLst>
      <p:ext uri="{BB962C8B-B14F-4D97-AF65-F5344CB8AC3E}">
        <p14:creationId xmlns:p14="http://schemas.microsoft.com/office/powerpoint/2010/main" val="25572971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4" name="Segnaposto contenuto 2"/>
          <p:cNvSpPr>
            <a:spLocks noGrp="1"/>
          </p:cNvSpPr>
          <p:nvPr>
            <p:ph idx="1"/>
          </p:nvPr>
        </p:nvSpPr>
        <p:spPr>
          <a:xfrm>
            <a:off x="838200" y="1039091"/>
            <a:ext cx="10515600" cy="5538354"/>
          </a:xfrm>
        </p:spPr>
        <p:txBody>
          <a:bodyPr>
            <a:normAutofit fontScale="92500" lnSpcReduction="10000"/>
          </a:bodyPr>
          <a:lstStyle/>
          <a:p>
            <a:pPr algn="just"/>
            <a:r>
              <a:rPr lang="it-IT" dirty="0" smtClean="0">
                <a:latin typeface="Times New Roman" panose="02020603050405020304" pitchFamily="18" charset="0"/>
                <a:cs typeface="Times New Roman" panose="02020603050405020304" pitchFamily="18" charset="0"/>
              </a:rPr>
              <a:t>In merito, alle banche si presentano </a:t>
            </a:r>
            <a:r>
              <a:rPr lang="it-IT" u="sng" dirty="0" smtClean="0">
                <a:latin typeface="Times New Roman" panose="02020603050405020304" pitchFamily="18" charset="0"/>
                <a:cs typeface="Times New Roman" panose="02020603050405020304" pitchFamily="18" charset="0"/>
              </a:rPr>
              <a:t>3 alternative possibili</a:t>
            </a:r>
            <a:r>
              <a:rPr lang="it-IT" dirty="0" smtClean="0">
                <a:latin typeface="Times New Roman" panose="02020603050405020304" pitchFamily="18" charset="0"/>
                <a:cs typeface="Times New Roman" panose="02020603050405020304" pitchFamily="18" charset="0"/>
              </a:rPr>
              <a:t> (che comunque possono anche coesistere):</a:t>
            </a:r>
          </a:p>
          <a:p>
            <a:pPr marL="914400" lvl="1" indent="-457200" algn="just">
              <a:buFont typeface="+mj-lt"/>
              <a:buAutoNum type="arabicPeriod"/>
            </a:pPr>
            <a:r>
              <a:rPr lang="it-IT" dirty="0" smtClean="0">
                <a:solidFill>
                  <a:srgbClr val="002060"/>
                </a:solidFill>
                <a:latin typeface="Times New Roman" panose="02020603050405020304" pitchFamily="18" charset="0"/>
                <a:cs typeface="Times New Roman" panose="02020603050405020304" pitchFamily="18" charset="0"/>
              </a:rPr>
              <a:t>Gestione interna e creazione di </a:t>
            </a:r>
            <a:r>
              <a:rPr lang="it-IT" i="1" dirty="0" smtClean="0">
                <a:solidFill>
                  <a:srgbClr val="002060"/>
                </a:solidFill>
                <a:latin typeface="Times New Roman" panose="02020603050405020304" pitchFamily="18" charset="0"/>
                <a:cs typeface="Times New Roman" panose="02020603050405020304" pitchFamily="18" charset="0"/>
              </a:rPr>
              <a:t>non core </a:t>
            </a:r>
            <a:r>
              <a:rPr lang="it-IT" i="1" dirty="0" err="1" smtClean="0">
                <a:solidFill>
                  <a:srgbClr val="002060"/>
                </a:solidFill>
                <a:latin typeface="Times New Roman" panose="02020603050405020304" pitchFamily="18" charset="0"/>
                <a:cs typeface="Times New Roman" panose="02020603050405020304" pitchFamily="18" charset="0"/>
              </a:rPr>
              <a:t>units</a:t>
            </a:r>
            <a:r>
              <a:rPr lang="it-IT" dirty="0" smtClean="0">
                <a:solidFill>
                  <a:srgbClr val="002060"/>
                </a:solidFill>
                <a:latin typeface="Times New Roman" panose="02020603050405020304" pitchFamily="18" charset="0"/>
                <a:cs typeface="Times New Roman" panose="02020603050405020304" pitchFamily="18" charset="0"/>
              </a:rPr>
              <a:t>;</a:t>
            </a:r>
          </a:p>
          <a:p>
            <a:pPr marL="914400" lvl="1" indent="-457200" algn="just">
              <a:buFont typeface="+mj-lt"/>
              <a:buAutoNum type="arabicPeriod"/>
            </a:pPr>
            <a:r>
              <a:rPr lang="it-IT" dirty="0" smtClean="0">
                <a:solidFill>
                  <a:srgbClr val="002060"/>
                </a:solidFill>
                <a:latin typeface="Times New Roman" panose="02020603050405020304" pitchFamily="18" charset="0"/>
                <a:cs typeface="Times New Roman" panose="02020603050405020304" pitchFamily="18" charset="0"/>
              </a:rPr>
              <a:t>Vendita dei portafogli a investitori specializzati;</a:t>
            </a:r>
          </a:p>
          <a:p>
            <a:pPr marL="914400" lvl="1" indent="-457200" algn="just">
              <a:buFont typeface="+mj-lt"/>
              <a:buAutoNum type="arabicPeriod"/>
            </a:pPr>
            <a:r>
              <a:rPr lang="it-IT" dirty="0" smtClean="0">
                <a:solidFill>
                  <a:srgbClr val="002060"/>
                </a:solidFill>
                <a:latin typeface="Times New Roman" panose="02020603050405020304" pitchFamily="18" charset="0"/>
                <a:cs typeface="Times New Roman" panose="02020603050405020304" pitchFamily="18" charset="0"/>
              </a:rPr>
              <a:t>Operazioni di cartolarizzazione.</a:t>
            </a:r>
          </a:p>
          <a:p>
            <a:pPr algn="just"/>
            <a:r>
              <a:rPr lang="it-IT" dirty="0" smtClean="0">
                <a:solidFill>
                  <a:srgbClr val="FF0000"/>
                </a:solidFill>
                <a:latin typeface="Times New Roman" panose="02020603050405020304" pitchFamily="18" charset="0"/>
                <a:cs typeface="Times New Roman" panose="02020603050405020304" pitchFamily="18" charset="0"/>
              </a:rPr>
              <a:t>Gestione interna – creazione di </a:t>
            </a:r>
            <a:r>
              <a:rPr lang="it-IT" i="1" dirty="0" smtClean="0">
                <a:solidFill>
                  <a:srgbClr val="FF0000"/>
                </a:solidFill>
                <a:latin typeface="Times New Roman" panose="02020603050405020304" pitchFamily="18" charset="0"/>
                <a:cs typeface="Times New Roman" panose="02020603050405020304" pitchFamily="18" charset="0"/>
              </a:rPr>
              <a:t>non core </a:t>
            </a:r>
            <a:r>
              <a:rPr lang="it-IT" i="1" dirty="0" err="1" smtClean="0">
                <a:solidFill>
                  <a:srgbClr val="FF0000"/>
                </a:solidFill>
                <a:latin typeface="Times New Roman" panose="02020603050405020304" pitchFamily="18" charset="0"/>
                <a:cs typeface="Times New Roman" panose="02020603050405020304" pitchFamily="18" charset="0"/>
              </a:rPr>
              <a:t>units</a:t>
            </a:r>
            <a:r>
              <a:rPr lang="it-IT" dirty="0" smtClean="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I vantaggi ascrivibili a tale scelta sono rappresentati dalla </a:t>
            </a:r>
            <a:r>
              <a:rPr lang="it-IT" dirty="0" smtClean="0">
                <a:solidFill>
                  <a:srgbClr val="006600"/>
                </a:solidFill>
                <a:latin typeface="Times New Roman" panose="02020603050405020304" pitchFamily="18" charset="0"/>
                <a:cs typeface="Times New Roman" panose="02020603050405020304" pitchFamily="18" charset="0"/>
              </a:rPr>
              <a:t>possibilità di incrementare gli importi recuperabili e un efficientamento gestionale – organizzativo</a:t>
            </a:r>
            <a:r>
              <a:rPr lang="it-IT" dirty="0" smtClean="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Trattandosi di una divisione specializzata non sussistono particolari necessità di coltivare  - mantenere particolari relazioni con la clientela;</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Una recente indagine di Banca d’Italia ha identificato i risultati relativi all’efficacia delle diverse procedure di recupero:</a:t>
            </a:r>
          </a:p>
          <a:p>
            <a:pPr lvl="2" algn="just">
              <a:buFont typeface="Wingdings" panose="05000000000000000000" pitchFamily="2" charset="2"/>
              <a:buChar char="Ø"/>
            </a:pPr>
            <a:endParaRPr lang="it-IT" i="1" dirty="0" smtClean="0">
              <a:solidFill>
                <a:srgbClr val="C00000"/>
              </a:solidFill>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algn="just"/>
            <a:endParaRPr lang="it-IT" dirty="0">
              <a:solidFill>
                <a:srgbClr val="FF0000"/>
              </a:solidFill>
              <a:latin typeface="Times New Roman" panose="02020603050405020304" pitchFamily="18" charset="0"/>
              <a:cs typeface="Times New Roman" panose="02020603050405020304" pitchFamily="18" charset="0"/>
            </a:endParaRPr>
          </a:p>
          <a:p>
            <a:pPr algn="just"/>
            <a:endParaRPr lang="it-IT" dirty="0" smtClean="0">
              <a:solidFill>
                <a:srgbClr val="FF0000"/>
              </a:solidFill>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spTree>
    <p:extLst>
      <p:ext uri="{BB962C8B-B14F-4D97-AF65-F5344CB8AC3E}">
        <p14:creationId xmlns:p14="http://schemas.microsoft.com/office/powerpoint/2010/main" val="27416165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pic>
        <p:nvPicPr>
          <p:cNvPr id="5" name="Immagine 4"/>
          <p:cNvPicPr>
            <a:picLocks noChangeAspect="1"/>
          </p:cNvPicPr>
          <p:nvPr/>
        </p:nvPicPr>
        <p:blipFill>
          <a:blip r:embed="rId2"/>
          <a:stretch>
            <a:fillRect/>
          </a:stretch>
        </p:blipFill>
        <p:spPr>
          <a:xfrm>
            <a:off x="2419815" y="1271587"/>
            <a:ext cx="7404409" cy="4314825"/>
          </a:xfrm>
          <a:prstGeom prst="rect">
            <a:avLst/>
          </a:prstGeom>
        </p:spPr>
      </p:pic>
      <p:sp>
        <p:nvSpPr>
          <p:cNvPr id="3" name="CasellaDiTesto 2"/>
          <p:cNvSpPr txBox="1"/>
          <p:nvPr/>
        </p:nvSpPr>
        <p:spPr>
          <a:xfrm>
            <a:off x="1123950" y="5867400"/>
            <a:ext cx="10648950" cy="646331"/>
          </a:xfrm>
          <a:prstGeom prst="rect">
            <a:avLst/>
          </a:prstGeom>
          <a:noFill/>
        </p:spPr>
        <p:txBody>
          <a:bodyPr wrap="square" rtlCol="0">
            <a:spAutoFit/>
          </a:bodyPr>
          <a:lstStyle/>
          <a:p>
            <a:pPr marL="0" lvl="1"/>
            <a:r>
              <a:rPr lang="it-IT" dirty="0" smtClean="0">
                <a:latin typeface="Times New Roman" panose="02020603050405020304" pitchFamily="18" charset="0"/>
                <a:cs typeface="Times New Roman" panose="02020603050405020304" pitchFamily="18" charset="0"/>
              </a:rPr>
              <a:t>Si noti che tale studio indica come i relativi costi di gestione interna siano pari al 2,8% dei costi operativi totali;</a:t>
            </a:r>
          </a:p>
          <a:p>
            <a:endParaRPr lang="it-IT" dirty="0"/>
          </a:p>
        </p:txBody>
      </p:sp>
    </p:spTree>
    <p:extLst>
      <p:ext uri="{BB962C8B-B14F-4D97-AF65-F5344CB8AC3E}">
        <p14:creationId xmlns:p14="http://schemas.microsoft.com/office/powerpoint/2010/main" val="26306008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6" name="Segnaposto contenuto 2"/>
          <p:cNvSpPr>
            <a:spLocks noGrp="1"/>
          </p:cNvSpPr>
          <p:nvPr>
            <p:ph idx="1"/>
          </p:nvPr>
        </p:nvSpPr>
        <p:spPr>
          <a:xfrm>
            <a:off x="838200" y="1039091"/>
            <a:ext cx="10515600" cy="5538354"/>
          </a:xfrm>
        </p:spPr>
        <p:txBody>
          <a:bodyPr>
            <a:normAutofit fontScale="92500" lnSpcReduction="20000"/>
          </a:bodyPr>
          <a:lstStyle/>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Alcune banche hanno scelto soluzioni maggiormente strutturate, ovvero in luogo di creare una semplice divisione interna specializzata nella gestione e recupero dei </a:t>
            </a:r>
            <a:r>
              <a:rPr lang="it-IT" i="1" dirty="0" smtClean="0">
                <a:latin typeface="Times New Roman" panose="02020603050405020304" pitchFamily="18" charset="0"/>
                <a:cs typeface="Times New Roman" panose="02020603050405020304" pitchFamily="18" charset="0"/>
              </a:rPr>
              <a:t>NPL</a:t>
            </a:r>
            <a:r>
              <a:rPr lang="it-IT" dirty="0" smtClean="0">
                <a:latin typeface="Times New Roman" panose="02020603050405020304" pitchFamily="18" charset="0"/>
                <a:cs typeface="Times New Roman" panose="02020603050405020304" pitchFamily="18" charset="0"/>
              </a:rPr>
              <a:t>,</a:t>
            </a:r>
            <a:r>
              <a:rPr lang="it-IT" i="1" dirty="0" smtClean="0">
                <a:latin typeface="Times New Roman" panose="02020603050405020304" pitchFamily="18" charset="0"/>
                <a:cs typeface="Times New Roman" panose="02020603050405020304" pitchFamily="18" charset="0"/>
              </a:rPr>
              <a:t> </a:t>
            </a:r>
            <a:r>
              <a:rPr lang="it-IT" dirty="0" smtClean="0">
                <a:solidFill>
                  <a:srgbClr val="D60093"/>
                </a:solidFill>
                <a:latin typeface="Times New Roman" panose="02020603050405020304" pitchFamily="18" charset="0"/>
                <a:cs typeface="Times New Roman" panose="02020603050405020304" pitchFamily="18" charset="0"/>
              </a:rPr>
              <a:t>hanno creato delle </a:t>
            </a:r>
            <a:r>
              <a:rPr lang="it-IT" i="1" dirty="0" smtClean="0">
                <a:solidFill>
                  <a:srgbClr val="D60093"/>
                </a:solidFill>
                <a:latin typeface="Times New Roman" panose="02020603050405020304" pitchFamily="18" charset="0"/>
                <a:cs typeface="Times New Roman" panose="02020603050405020304" pitchFamily="18" charset="0"/>
              </a:rPr>
              <a:t>Non Core </a:t>
            </a:r>
            <a:r>
              <a:rPr lang="it-IT" i="1" dirty="0" err="1" smtClean="0">
                <a:solidFill>
                  <a:srgbClr val="D60093"/>
                </a:solidFill>
                <a:latin typeface="Times New Roman" panose="02020603050405020304" pitchFamily="18" charset="0"/>
                <a:cs typeface="Times New Roman" panose="02020603050405020304" pitchFamily="18" charset="0"/>
              </a:rPr>
              <a:t>Units</a:t>
            </a:r>
            <a:r>
              <a:rPr lang="it-IT" i="1" dirty="0" smtClean="0">
                <a:solidFill>
                  <a:srgbClr val="D60093"/>
                </a:solidFill>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(es.: Capital Light </a:t>
            </a:r>
            <a:r>
              <a:rPr lang="it-IT" dirty="0" err="1" smtClean="0">
                <a:latin typeface="Times New Roman" panose="02020603050405020304" pitchFamily="18" charset="0"/>
                <a:cs typeface="Times New Roman" panose="02020603050405020304" pitchFamily="18" charset="0"/>
              </a:rPr>
              <a:t>Bank</a:t>
            </a:r>
            <a:r>
              <a:rPr lang="it-IT" dirty="0" smtClean="0">
                <a:latin typeface="Times New Roman" panose="02020603050405020304" pitchFamily="18" charset="0"/>
                <a:cs typeface="Times New Roman" panose="02020603050405020304" pitchFamily="18" charset="0"/>
              </a:rPr>
              <a:t> di Intesa San Paolo e </a:t>
            </a:r>
            <a:r>
              <a:rPr lang="it-IT" i="1" dirty="0" smtClean="0">
                <a:latin typeface="Times New Roman" panose="02020603050405020304" pitchFamily="18" charset="0"/>
                <a:cs typeface="Times New Roman" panose="02020603050405020304" pitchFamily="18" charset="0"/>
              </a:rPr>
              <a:t>Non Core </a:t>
            </a:r>
            <a:r>
              <a:rPr lang="it-IT" i="1" dirty="0" err="1" smtClean="0">
                <a:latin typeface="Times New Roman" panose="02020603050405020304" pitchFamily="18" charset="0"/>
                <a:cs typeface="Times New Roman" panose="02020603050405020304" pitchFamily="18" charset="0"/>
              </a:rPr>
              <a:t>Division</a:t>
            </a:r>
            <a:r>
              <a:rPr lang="it-IT" i="1"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di Unicredit);</a:t>
            </a:r>
          </a:p>
          <a:p>
            <a:pPr lvl="1" algn="just">
              <a:buFont typeface="Times New Roman" panose="02020603050405020304" pitchFamily="18" charset="0"/>
              <a:buChar char="‒"/>
            </a:pPr>
            <a:r>
              <a:rPr lang="it-IT" dirty="0" smtClean="0">
                <a:solidFill>
                  <a:srgbClr val="D60093"/>
                </a:solidFill>
                <a:latin typeface="Times New Roman" panose="02020603050405020304" pitchFamily="18" charset="0"/>
                <a:cs typeface="Times New Roman" panose="02020603050405020304" pitchFamily="18" charset="0"/>
              </a:rPr>
              <a:t>Si tratta di unità </a:t>
            </a:r>
            <a:r>
              <a:rPr lang="it-IT" i="1" dirty="0" smtClean="0">
                <a:solidFill>
                  <a:srgbClr val="D60093"/>
                </a:solidFill>
                <a:latin typeface="Times New Roman" panose="02020603050405020304" pitchFamily="18" charset="0"/>
                <a:cs typeface="Times New Roman" panose="02020603050405020304" pitchFamily="18" charset="0"/>
              </a:rPr>
              <a:t>stand alone </a:t>
            </a:r>
            <a:r>
              <a:rPr lang="it-IT" dirty="0" smtClean="0">
                <a:solidFill>
                  <a:srgbClr val="D60093"/>
                </a:solidFill>
                <a:latin typeface="Times New Roman" panose="02020603050405020304" pitchFamily="18" charset="0"/>
                <a:cs typeface="Times New Roman" panose="02020603050405020304" pitchFamily="18" charset="0"/>
              </a:rPr>
              <a:t>specializzate nella ricerca di estrazione di valore dalle attività deteriorate;</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Una soluzione similare, ma diversa, </a:t>
            </a:r>
            <a:r>
              <a:rPr lang="it-IT" dirty="0" smtClean="0">
                <a:solidFill>
                  <a:srgbClr val="7030A0"/>
                </a:solidFill>
                <a:latin typeface="Times New Roman" panose="02020603050405020304" pitchFamily="18" charset="0"/>
                <a:cs typeface="Times New Roman" panose="02020603050405020304" pitchFamily="18" charset="0"/>
              </a:rPr>
              <a:t>è rappresentata dalla costituzione di piattaforme comuni</a:t>
            </a:r>
            <a:r>
              <a:rPr lang="it-IT" dirty="0" smtClean="0">
                <a:latin typeface="Times New Roman" panose="02020603050405020304" pitchFamily="18" charset="0"/>
                <a:cs typeface="Times New Roman" panose="02020603050405020304" pitchFamily="18" charset="0"/>
              </a:rPr>
              <a:t>, gestite da terze parti, in cui più banche hanno conferito dei portafogli di </a:t>
            </a:r>
            <a:r>
              <a:rPr lang="it-IT" i="1" dirty="0" smtClean="0">
                <a:latin typeface="Times New Roman" panose="02020603050405020304" pitchFamily="18" charset="0"/>
                <a:cs typeface="Times New Roman" panose="02020603050405020304" pitchFamily="18" charset="0"/>
              </a:rPr>
              <a:t>NPL </a:t>
            </a:r>
            <a:r>
              <a:rPr lang="it-IT" dirty="0" smtClean="0">
                <a:latin typeface="Times New Roman" panose="02020603050405020304" pitchFamily="18" charset="0"/>
                <a:cs typeface="Times New Roman" panose="02020603050405020304" pitchFamily="18" charset="0"/>
              </a:rPr>
              <a:t>(accordo Intesa – Unicredit – KKR), le cui logiche strategiche sono molteplici (es.: accelerazione nello smaltimento dei crediti deteriorati; normalizzazione dei costi a livello di gruppo; ecc.);</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Infine, </a:t>
            </a:r>
            <a:r>
              <a:rPr lang="it-IT" dirty="0" smtClean="0">
                <a:solidFill>
                  <a:srgbClr val="006600"/>
                </a:solidFill>
                <a:latin typeface="Times New Roman" panose="02020603050405020304" pitchFamily="18" charset="0"/>
                <a:cs typeface="Times New Roman" panose="02020603050405020304" pitchFamily="18" charset="0"/>
              </a:rPr>
              <a:t>una ulteriore possibilità è rappresentata dall’affiancamento di un </a:t>
            </a:r>
            <a:r>
              <a:rPr lang="it-IT" i="1" dirty="0" err="1" smtClean="0">
                <a:solidFill>
                  <a:srgbClr val="006600"/>
                </a:solidFill>
                <a:latin typeface="Times New Roman" panose="02020603050405020304" pitchFamily="18" charset="0"/>
                <a:cs typeface="Times New Roman" panose="02020603050405020304" pitchFamily="18" charset="0"/>
              </a:rPr>
              <a:t>servicer</a:t>
            </a:r>
            <a:r>
              <a:rPr lang="it-IT" i="1" dirty="0" smtClean="0">
                <a:solidFill>
                  <a:srgbClr val="006600"/>
                </a:solidFill>
                <a:latin typeface="Times New Roman" panose="02020603050405020304" pitchFamily="18" charset="0"/>
                <a:cs typeface="Times New Roman" panose="02020603050405020304" pitchFamily="18" charset="0"/>
              </a:rPr>
              <a:t> </a:t>
            </a:r>
            <a:r>
              <a:rPr lang="it-IT" dirty="0" smtClean="0">
                <a:solidFill>
                  <a:srgbClr val="006600"/>
                </a:solidFill>
                <a:latin typeface="Times New Roman" panose="02020603050405020304" pitchFamily="18" charset="0"/>
                <a:cs typeface="Times New Roman" panose="02020603050405020304" pitchFamily="18" charset="0"/>
              </a:rPr>
              <a:t>a cui delegare in </a:t>
            </a:r>
            <a:r>
              <a:rPr lang="it-IT" i="1" dirty="0" smtClean="0">
                <a:solidFill>
                  <a:srgbClr val="006600"/>
                </a:solidFill>
                <a:latin typeface="Times New Roman" panose="02020603050405020304" pitchFamily="18" charset="0"/>
                <a:cs typeface="Times New Roman" panose="02020603050405020304" pitchFamily="18" charset="0"/>
              </a:rPr>
              <a:t>outsourcing </a:t>
            </a:r>
            <a:r>
              <a:rPr lang="it-IT" dirty="0" smtClean="0">
                <a:solidFill>
                  <a:srgbClr val="006600"/>
                </a:solidFill>
                <a:latin typeface="Times New Roman" panose="02020603050405020304" pitchFamily="18" charset="0"/>
                <a:cs typeface="Times New Roman" panose="02020603050405020304" pitchFamily="18" charset="0"/>
              </a:rPr>
              <a:t>l’attività di recupero crediti </a:t>
            </a:r>
            <a:r>
              <a:rPr lang="it-IT" dirty="0" smtClean="0">
                <a:latin typeface="Times New Roman" panose="02020603050405020304" pitchFamily="18" charset="0"/>
                <a:cs typeface="Times New Roman" panose="02020603050405020304" pitchFamily="18" charset="0"/>
              </a:rPr>
              <a:t>(es.: </a:t>
            </a:r>
            <a:r>
              <a:rPr lang="it-IT" dirty="0" err="1" smtClean="0">
                <a:latin typeface="Times New Roman" panose="02020603050405020304" pitchFamily="18" charset="0"/>
                <a:cs typeface="Times New Roman" panose="02020603050405020304" pitchFamily="18" charset="0"/>
              </a:rPr>
              <a:t>Italfondiario</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Cerved</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Prelios</a:t>
            </a:r>
            <a:r>
              <a:rPr lang="it-IT" dirty="0" smtClean="0">
                <a:latin typeface="Times New Roman" panose="02020603050405020304" pitchFamily="18" charset="0"/>
                <a:cs typeface="Times New Roman" panose="02020603050405020304" pitchFamily="18" charset="0"/>
              </a:rPr>
              <a:t>; ecc.).</a:t>
            </a:r>
          </a:p>
          <a:p>
            <a:pPr lvl="2" algn="just">
              <a:buFont typeface="Wingdings" panose="05000000000000000000" pitchFamily="2" charset="2"/>
              <a:buChar char="Ø"/>
            </a:pPr>
            <a:endParaRPr lang="it-IT" i="1" dirty="0" smtClean="0">
              <a:solidFill>
                <a:srgbClr val="C00000"/>
              </a:solidFill>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algn="just"/>
            <a:endParaRPr lang="it-IT" dirty="0">
              <a:solidFill>
                <a:srgbClr val="FF0000"/>
              </a:solidFill>
              <a:latin typeface="Times New Roman" panose="02020603050405020304" pitchFamily="18" charset="0"/>
              <a:cs typeface="Times New Roman" panose="02020603050405020304" pitchFamily="18" charset="0"/>
            </a:endParaRPr>
          </a:p>
          <a:p>
            <a:pPr algn="just"/>
            <a:endParaRPr lang="it-IT" dirty="0" smtClean="0">
              <a:solidFill>
                <a:srgbClr val="FF0000"/>
              </a:solidFill>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spTree>
    <p:extLst>
      <p:ext uri="{BB962C8B-B14F-4D97-AF65-F5344CB8AC3E}">
        <p14:creationId xmlns:p14="http://schemas.microsoft.com/office/powerpoint/2010/main" val="27016188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5" name="Segnaposto contenuto 2"/>
          <p:cNvSpPr txBox="1">
            <a:spLocks/>
          </p:cNvSpPr>
          <p:nvPr/>
        </p:nvSpPr>
        <p:spPr bwMode="auto">
          <a:xfrm>
            <a:off x="838200" y="1039091"/>
            <a:ext cx="10515600" cy="553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r>
              <a:rPr lang="it-IT" kern="0" smtClean="0">
                <a:solidFill>
                  <a:srgbClr val="FF0000"/>
                </a:solidFill>
                <a:latin typeface="Times New Roman" panose="02020603050405020304" pitchFamily="18" charset="0"/>
                <a:cs typeface="Times New Roman" panose="02020603050405020304" pitchFamily="18" charset="0"/>
              </a:rPr>
              <a:t>Vendita dei portafogli a investitori specializzati:</a:t>
            </a:r>
          </a:p>
          <a:p>
            <a:pPr lvl="1" algn="just">
              <a:buFont typeface="Times New Roman" panose="02020603050405020304" pitchFamily="18" charset="0"/>
              <a:buChar char="–"/>
            </a:pPr>
            <a:r>
              <a:rPr lang="it-IT" kern="0" smtClean="0">
                <a:solidFill>
                  <a:srgbClr val="002060"/>
                </a:solidFill>
                <a:latin typeface="Times New Roman" panose="02020603050405020304" pitchFamily="18" charset="0"/>
                <a:cs typeface="Times New Roman" panose="02020603050405020304" pitchFamily="18" charset="0"/>
              </a:rPr>
              <a:t>Si tratta di una soluzione che rapidamente consente di ridurre l’attivo ponderato per il rischio e quindi di liberare patrimonio: d’altro canto, in ragione del differenziale di prezzo tra domanda e offerta, possono risultare significative le perdite da iscrivere a conto economico al momento della vendita;</a:t>
            </a:r>
          </a:p>
          <a:p>
            <a:pPr lvl="1" algn="just">
              <a:buFont typeface="Times New Roman" panose="02020603050405020304" pitchFamily="18" charset="0"/>
              <a:buChar char="–"/>
            </a:pPr>
            <a:r>
              <a:rPr lang="it-IT" kern="0" smtClean="0">
                <a:latin typeface="Times New Roman" panose="02020603050405020304" pitchFamily="18" charset="0"/>
                <a:cs typeface="Times New Roman" panose="02020603050405020304" pitchFamily="18" charset="0"/>
              </a:rPr>
              <a:t>Al riguardo le modalità con cui viene gestito il processo di vendita possono contribuire al limitare l’entità dello scarto di prezzo tra domanda e offerta. In particolare si tratta:</a:t>
            </a:r>
          </a:p>
          <a:p>
            <a:pPr lvl="2" algn="just">
              <a:buFont typeface="Wingdings" panose="05000000000000000000" pitchFamily="2" charset="2"/>
              <a:buChar char="Ø"/>
            </a:pPr>
            <a:r>
              <a:rPr lang="it-IT" kern="0" smtClean="0">
                <a:solidFill>
                  <a:srgbClr val="C00000"/>
                </a:solidFill>
                <a:latin typeface="Times New Roman" panose="02020603050405020304" pitchFamily="18" charset="0"/>
                <a:cs typeface="Times New Roman" panose="02020603050405020304" pitchFamily="18" charset="0"/>
              </a:rPr>
              <a:t>Ampio processo competitivo in fase di vendita (in termini di coinvolgimento di molteplici potenziali acquirenti);</a:t>
            </a:r>
          </a:p>
          <a:p>
            <a:pPr lvl="2" algn="just">
              <a:buFont typeface="Wingdings" panose="05000000000000000000" pitchFamily="2" charset="2"/>
              <a:buChar char="Ø"/>
            </a:pPr>
            <a:r>
              <a:rPr lang="it-IT" kern="0" smtClean="0">
                <a:solidFill>
                  <a:srgbClr val="C00000"/>
                </a:solidFill>
                <a:latin typeface="Times New Roman" panose="02020603050405020304" pitchFamily="18" charset="0"/>
                <a:cs typeface="Times New Roman" panose="02020603050405020304" pitchFamily="18" charset="0"/>
              </a:rPr>
              <a:t>Attenta selezione del portafoglio oggetto di cessione;</a:t>
            </a:r>
          </a:p>
          <a:p>
            <a:pPr lvl="2" algn="just">
              <a:buFont typeface="Wingdings" panose="05000000000000000000" pitchFamily="2" charset="2"/>
              <a:buChar char="Ø"/>
            </a:pPr>
            <a:r>
              <a:rPr lang="it-IT" kern="0" smtClean="0">
                <a:solidFill>
                  <a:srgbClr val="C00000"/>
                </a:solidFill>
                <a:latin typeface="Times New Roman" panose="02020603050405020304" pitchFamily="18" charset="0"/>
                <a:cs typeface="Times New Roman" panose="02020603050405020304" pitchFamily="18" charset="0"/>
              </a:rPr>
              <a:t>Finale negoziazione in esclusiva volta a massimizzare l’interesse del compratore</a:t>
            </a:r>
            <a:r>
              <a:rPr lang="it-IT" kern="0" smtClean="0">
                <a:latin typeface="Times New Roman" panose="02020603050405020304" pitchFamily="18" charset="0"/>
                <a:cs typeface="Times New Roman" panose="02020603050405020304" pitchFamily="18" charset="0"/>
              </a:rPr>
              <a:t>.</a:t>
            </a:r>
          </a:p>
          <a:p>
            <a:pPr lvl="2" algn="just">
              <a:buFont typeface="Wingdings" panose="05000000000000000000" pitchFamily="2" charset="2"/>
              <a:buChar char="Ø"/>
            </a:pPr>
            <a:endParaRPr lang="it-IT" kern="0" smtClean="0">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kern="0" smtClean="0">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kern="0" smtClean="0">
              <a:latin typeface="Times New Roman" panose="02020603050405020304" pitchFamily="18" charset="0"/>
              <a:cs typeface="Times New Roman" panose="02020603050405020304" pitchFamily="18" charset="0"/>
            </a:endParaRPr>
          </a:p>
          <a:p>
            <a:pPr algn="just"/>
            <a:endParaRPr lang="it-IT" kern="0" smtClean="0">
              <a:solidFill>
                <a:srgbClr val="FF0000"/>
              </a:solidFill>
              <a:latin typeface="Times New Roman" panose="02020603050405020304" pitchFamily="18" charset="0"/>
              <a:cs typeface="Times New Roman" panose="02020603050405020304" pitchFamily="18" charset="0"/>
            </a:endParaRPr>
          </a:p>
          <a:p>
            <a:pPr algn="just"/>
            <a:endParaRPr lang="it-IT" kern="0" smtClean="0">
              <a:solidFill>
                <a:srgbClr val="FF0000"/>
              </a:solidFill>
              <a:latin typeface="Times New Roman" panose="02020603050405020304" pitchFamily="18" charset="0"/>
              <a:cs typeface="Times New Roman" panose="02020603050405020304" pitchFamily="18" charset="0"/>
            </a:endParaRPr>
          </a:p>
          <a:p>
            <a:pPr marL="914400" lvl="2" indent="0" algn="just">
              <a:buFontTx/>
              <a:buNone/>
            </a:pPr>
            <a:endParaRPr lang="it-IT" sz="2800" b="1" kern="0" smtClean="0"/>
          </a:p>
          <a:p>
            <a:pPr lvl="2" algn="just">
              <a:buFont typeface="Wingdings" panose="05000000000000000000" pitchFamily="2" charset="2"/>
              <a:buChar char="Ø"/>
            </a:pPr>
            <a:endParaRPr lang="it-IT" sz="2200" b="1" kern="0" smtClean="0"/>
          </a:p>
          <a:p>
            <a:pPr lvl="2" algn="just">
              <a:buFont typeface="Wingdings" panose="05000000000000000000" pitchFamily="2" charset="2"/>
              <a:buChar char="Ø"/>
            </a:pPr>
            <a:endParaRPr lang="it-IT" sz="2200" b="1" kern="0" smtClean="0"/>
          </a:p>
          <a:p>
            <a:pPr marL="914400" lvl="2" indent="0" algn="just">
              <a:buFontTx/>
              <a:buNone/>
            </a:pPr>
            <a:endParaRPr lang="it-IT" sz="2200" b="1" kern="0" smtClean="0"/>
          </a:p>
          <a:p>
            <a:pPr lvl="2" algn="just">
              <a:buFont typeface="Wingdings" panose="05000000000000000000" pitchFamily="2" charset="2"/>
              <a:buChar char="Ø"/>
            </a:pPr>
            <a:endParaRPr lang="it-IT" sz="2200" b="1" kern="0" dirty="0" smtClean="0"/>
          </a:p>
        </p:txBody>
      </p:sp>
    </p:spTree>
    <p:extLst>
      <p:ext uri="{BB962C8B-B14F-4D97-AF65-F5344CB8AC3E}">
        <p14:creationId xmlns:p14="http://schemas.microsoft.com/office/powerpoint/2010/main" val="1316613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260649"/>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2152650" y="1052736"/>
            <a:ext cx="7886700" cy="5472608"/>
          </a:xfrm>
        </p:spPr>
        <p:txBody>
          <a:bodyPr>
            <a:noAutofit/>
          </a:bodyPr>
          <a:lstStyle/>
          <a:p>
            <a:pPr algn="just"/>
            <a:r>
              <a:rPr lang="it-IT" sz="2800" dirty="0">
                <a:latin typeface="Times New Roman" panose="02020603050405020304" pitchFamily="18" charset="0"/>
                <a:cs typeface="Times New Roman" panose="02020603050405020304" pitchFamily="18" charset="0"/>
              </a:rPr>
              <a:t>A fini di </a:t>
            </a:r>
            <a:r>
              <a:rPr lang="it-IT" sz="2800" i="1" dirty="0" err="1">
                <a:latin typeface="Times New Roman" panose="02020603050405020304" pitchFamily="18" charset="0"/>
                <a:cs typeface="Times New Roman" panose="02020603050405020304" pitchFamily="18" charset="0"/>
              </a:rPr>
              <a:t>impairment</a:t>
            </a:r>
            <a:r>
              <a:rPr lang="it-IT" sz="2800" i="1" dirty="0">
                <a:latin typeface="Times New Roman" panose="02020603050405020304" pitchFamily="18" charset="0"/>
                <a:cs typeface="Times New Roman" panose="02020603050405020304" pitchFamily="18" charset="0"/>
              </a:rPr>
              <a:t> </a:t>
            </a:r>
            <a:r>
              <a:rPr lang="it-IT" sz="2800" dirty="0">
                <a:latin typeface="Times New Roman" panose="02020603050405020304" pitchFamily="18" charset="0"/>
                <a:cs typeface="Times New Roman" panose="02020603050405020304" pitchFamily="18" charset="0"/>
              </a:rPr>
              <a:t>l’IFRS 9 prevede una classificazione dei crediti in </a:t>
            </a:r>
            <a:r>
              <a:rPr lang="it-IT" sz="2800" dirty="0">
                <a:solidFill>
                  <a:srgbClr val="FF0066"/>
                </a:solidFill>
                <a:latin typeface="Times New Roman" panose="02020603050405020304" pitchFamily="18" charset="0"/>
                <a:cs typeface="Times New Roman" panose="02020603050405020304" pitchFamily="18" charset="0"/>
              </a:rPr>
              <a:t>tre differenti </a:t>
            </a:r>
            <a:r>
              <a:rPr lang="it-IT" sz="2800" i="1" dirty="0">
                <a:solidFill>
                  <a:srgbClr val="FF0066"/>
                </a:solidFill>
                <a:latin typeface="Times New Roman" panose="02020603050405020304" pitchFamily="18" charset="0"/>
                <a:cs typeface="Times New Roman" panose="02020603050405020304" pitchFamily="18" charset="0"/>
              </a:rPr>
              <a:t>stage</a:t>
            </a:r>
            <a:r>
              <a:rPr lang="it-IT" sz="2800" dirty="0">
                <a:solidFill>
                  <a:srgbClr val="FF0066"/>
                </a:solidFill>
                <a:latin typeface="Times New Roman" panose="02020603050405020304" pitchFamily="18" charset="0"/>
                <a:cs typeface="Times New Roman" panose="02020603050405020304" pitchFamily="18" charset="0"/>
              </a:rPr>
              <a:t> </a:t>
            </a:r>
            <a:r>
              <a:rPr lang="it-IT" sz="2800" dirty="0">
                <a:latin typeface="Times New Roman" panose="02020603050405020304" pitchFamily="18" charset="0"/>
                <a:cs typeface="Times New Roman" panose="02020603050405020304" pitchFamily="18" charset="0"/>
              </a:rPr>
              <a:t>in funzione del deterioramento della qualità creditizia rispetto a quella rilevata inizialmente;</a:t>
            </a:r>
          </a:p>
          <a:p>
            <a:pPr lvl="1" algn="just"/>
            <a:endParaRPr lang="it-IT" sz="2400" i="1"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b="1" i="1" dirty="0">
                <a:solidFill>
                  <a:srgbClr val="FF0066"/>
                </a:solidFill>
                <a:latin typeface="Times New Roman" panose="02020603050405020304" pitchFamily="18" charset="0"/>
                <a:cs typeface="Times New Roman" panose="02020603050405020304" pitchFamily="18" charset="0"/>
              </a:rPr>
              <a:t>Stage </a:t>
            </a:r>
            <a:r>
              <a:rPr lang="it-IT" sz="2400" b="1" dirty="0">
                <a:solidFill>
                  <a:srgbClr val="FF0066"/>
                </a:solidFill>
                <a:latin typeface="Times New Roman" panose="02020603050405020304" pitchFamily="18" charset="0"/>
                <a:cs typeface="Times New Roman" panose="02020603050405020304" pitchFamily="18" charset="0"/>
              </a:rPr>
              <a:t>1</a:t>
            </a:r>
            <a:r>
              <a:rPr lang="it-IT" sz="2400" dirty="0">
                <a:latin typeface="Times New Roman" panose="02020603050405020304" pitchFamily="18" charset="0"/>
                <a:cs typeface="Times New Roman" panose="02020603050405020304" pitchFamily="18" charset="0"/>
              </a:rPr>
              <a:t>: si tratta di posizioni per le quali la banca </a:t>
            </a:r>
            <a:r>
              <a:rPr lang="it-IT" sz="2400" b="1" u="sng" dirty="0">
                <a:latin typeface="Times New Roman" panose="02020603050405020304" pitchFamily="18" charset="0"/>
                <a:cs typeface="Times New Roman" panose="02020603050405020304" pitchFamily="18" charset="0"/>
              </a:rPr>
              <a:t>non</a:t>
            </a:r>
            <a:r>
              <a:rPr lang="it-IT" sz="2400" dirty="0">
                <a:latin typeface="Times New Roman" panose="02020603050405020304" pitchFamily="18" charset="0"/>
                <a:cs typeface="Times New Roman" panose="02020603050405020304" pitchFamily="18" charset="0"/>
              </a:rPr>
              <a:t> abbia scorto evidenze di un ‘</a:t>
            </a:r>
            <a:r>
              <a:rPr lang="it-IT" sz="2400" dirty="0">
                <a:solidFill>
                  <a:srgbClr val="339933"/>
                </a:solidFill>
                <a:latin typeface="Times New Roman" panose="02020603050405020304" pitchFamily="18" charset="0"/>
                <a:cs typeface="Times New Roman" panose="02020603050405020304" pitchFamily="18" charset="0"/>
              </a:rPr>
              <a:t>significativo deterioramento</a:t>
            </a:r>
            <a:r>
              <a:rPr lang="it-IT" sz="2400" dirty="0">
                <a:latin typeface="Times New Roman" panose="02020603050405020304" pitchFamily="18" charset="0"/>
                <a:cs typeface="Times New Roman" panose="02020603050405020304" pitchFamily="18" charset="0"/>
              </a:rPr>
              <a:t>’ tra la data di rilevazione iniziale e quella di </a:t>
            </a:r>
            <a:r>
              <a:rPr lang="it-IT" sz="2400" i="1" dirty="0">
                <a:latin typeface="Times New Roman" panose="02020603050405020304" pitchFamily="18" charset="0"/>
                <a:cs typeface="Times New Roman" panose="02020603050405020304" pitchFamily="18" charset="0"/>
              </a:rPr>
              <a:t>reporting</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i="1"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dirty="0">
                <a:solidFill>
                  <a:schemeClr val="accent6">
                    <a:lumMod val="75000"/>
                  </a:schemeClr>
                </a:solidFill>
                <a:latin typeface="Times New Roman" panose="02020603050405020304" pitchFamily="18" charset="0"/>
                <a:cs typeface="Times New Roman" panose="02020603050405020304" pitchFamily="18" charset="0"/>
              </a:rPr>
              <a:t>Possono inoltre essere iscritti a </a:t>
            </a:r>
            <a:r>
              <a:rPr lang="it-IT" sz="2400" i="1" dirty="0">
                <a:solidFill>
                  <a:schemeClr val="accent6">
                    <a:lumMod val="75000"/>
                  </a:schemeClr>
                </a:solidFill>
                <a:latin typeface="Times New Roman" panose="02020603050405020304" pitchFamily="18" charset="0"/>
                <a:cs typeface="Times New Roman" panose="02020603050405020304" pitchFamily="18" charset="0"/>
              </a:rPr>
              <a:t>stage</a:t>
            </a:r>
            <a:r>
              <a:rPr lang="it-IT" sz="2400" dirty="0">
                <a:solidFill>
                  <a:schemeClr val="accent6">
                    <a:lumMod val="75000"/>
                  </a:schemeClr>
                </a:solidFill>
                <a:latin typeface="Times New Roman" panose="02020603050405020304" pitchFamily="18" charset="0"/>
                <a:cs typeface="Times New Roman" panose="02020603050405020304" pitchFamily="18" charset="0"/>
              </a:rPr>
              <a:t> 1 gli strumenti per i quali la banca si avvale della </a:t>
            </a:r>
            <a:r>
              <a:rPr lang="it-IT" sz="2400" i="1" dirty="0" err="1">
                <a:solidFill>
                  <a:schemeClr val="accent6">
                    <a:lumMod val="75000"/>
                  </a:schemeClr>
                </a:solidFill>
                <a:latin typeface="Times New Roman" panose="02020603050405020304" pitchFamily="18" charset="0"/>
                <a:cs typeface="Times New Roman" panose="02020603050405020304" pitchFamily="18" charset="0"/>
              </a:rPr>
              <a:t>Low</a:t>
            </a:r>
            <a:r>
              <a:rPr lang="it-IT" sz="2400" i="1" dirty="0">
                <a:solidFill>
                  <a:schemeClr val="accent6">
                    <a:lumMod val="75000"/>
                  </a:schemeClr>
                </a:solidFill>
                <a:latin typeface="Times New Roman" panose="02020603050405020304" pitchFamily="18" charset="0"/>
                <a:cs typeface="Times New Roman" panose="02020603050405020304" pitchFamily="18" charset="0"/>
              </a:rPr>
              <a:t> </a:t>
            </a:r>
            <a:r>
              <a:rPr lang="it-IT" sz="2400" i="1" dirty="0" err="1">
                <a:solidFill>
                  <a:schemeClr val="accent6">
                    <a:lumMod val="75000"/>
                  </a:schemeClr>
                </a:solidFill>
                <a:latin typeface="Times New Roman" panose="02020603050405020304" pitchFamily="18" charset="0"/>
                <a:cs typeface="Times New Roman" panose="02020603050405020304" pitchFamily="18" charset="0"/>
              </a:rPr>
              <a:t>Risk</a:t>
            </a:r>
            <a:r>
              <a:rPr lang="it-IT" sz="2400" i="1" dirty="0">
                <a:solidFill>
                  <a:schemeClr val="accent6">
                    <a:lumMod val="75000"/>
                  </a:schemeClr>
                </a:solidFill>
                <a:latin typeface="Times New Roman" panose="02020603050405020304" pitchFamily="18" charset="0"/>
                <a:cs typeface="Times New Roman" panose="02020603050405020304" pitchFamily="18" charset="0"/>
              </a:rPr>
              <a:t> </a:t>
            </a:r>
            <a:r>
              <a:rPr lang="it-IT" sz="2400" i="1" dirty="0" err="1">
                <a:solidFill>
                  <a:schemeClr val="accent6">
                    <a:lumMod val="75000"/>
                  </a:schemeClr>
                </a:solidFill>
                <a:latin typeface="Times New Roman" panose="02020603050405020304" pitchFamily="18" charset="0"/>
                <a:cs typeface="Times New Roman" panose="02020603050405020304" pitchFamily="18" charset="0"/>
              </a:rPr>
              <a:t>Exemption</a:t>
            </a:r>
            <a:r>
              <a:rPr lang="it-IT" sz="2400" i="1" dirty="0">
                <a:solidFill>
                  <a:schemeClr val="accent6">
                    <a:lumMod val="75000"/>
                  </a:schemeClr>
                </a:solidFill>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strumenti con basso rischio di default rispetto ai quali il debitore manifesta una forte capacità di onorare gli impegni contrattuali, anche in situazioni economiche e di business avverse</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2" algn="just">
              <a:buFont typeface="Times New Roman" panose="02020603050405020304" pitchFamily="18" charset="0"/>
              <a:buChar char="‒"/>
            </a:pP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493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4" name="Segnaposto contenuto 2"/>
          <p:cNvSpPr>
            <a:spLocks noGrp="1"/>
          </p:cNvSpPr>
          <p:nvPr>
            <p:ph idx="1"/>
          </p:nvPr>
        </p:nvSpPr>
        <p:spPr>
          <a:xfrm>
            <a:off x="838200" y="924792"/>
            <a:ext cx="10515600" cy="5652653"/>
          </a:xfrm>
        </p:spPr>
        <p:txBody>
          <a:bodyPr>
            <a:normAutofit fontScale="92500" lnSpcReduction="20000"/>
          </a:bodyPr>
          <a:lstStyle/>
          <a:p>
            <a:pPr lvl="2" algn="just">
              <a:buFont typeface="Wingdings" panose="05000000000000000000" pitchFamily="2" charset="2"/>
              <a:buChar char="Ø"/>
            </a:pPr>
            <a:endParaRPr lang="it-IT" dirty="0" smtClean="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smtClean="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smtClean="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smtClean="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smtClean="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smtClean="0">
              <a:latin typeface="Times New Roman" panose="02020603050405020304" pitchFamily="18" charset="0"/>
              <a:cs typeface="Times New Roman" panose="02020603050405020304" pitchFamily="18" charset="0"/>
            </a:endParaRPr>
          </a:p>
          <a:p>
            <a:pPr marL="914400" lvl="2" indent="0" algn="just">
              <a:buNone/>
            </a:pPr>
            <a:r>
              <a:rPr lang="it-IT" b="1" dirty="0" smtClean="0">
                <a:solidFill>
                  <a:srgbClr val="006600"/>
                </a:solidFill>
                <a:latin typeface="Times New Roman" panose="02020603050405020304" pitchFamily="18" charset="0"/>
                <a:cs typeface="Times New Roman" panose="02020603050405020304" pitchFamily="18" charset="0"/>
              </a:rPr>
              <a:t>	      Modalità alternative di gestione del processo di vendita</a:t>
            </a:r>
            <a:endParaRPr lang="it-IT" b="1" dirty="0">
              <a:solidFill>
                <a:srgbClr val="006600"/>
              </a:solidFill>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Un problema che permane, specie nel mercato domestico, è rappresentato dalla modesta dimensione dei portafogli ceduti. Questi ultimi sono tipicamente rappresentati da crediti chirografari e in minore misura da crediti ipotecari.</a:t>
            </a: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algn="just"/>
            <a:endParaRPr lang="it-IT" dirty="0">
              <a:solidFill>
                <a:srgbClr val="FF0000"/>
              </a:solidFill>
              <a:latin typeface="Times New Roman" panose="02020603050405020304" pitchFamily="18" charset="0"/>
              <a:cs typeface="Times New Roman" panose="02020603050405020304" pitchFamily="18" charset="0"/>
            </a:endParaRPr>
          </a:p>
          <a:p>
            <a:pPr algn="just"/>
            <a:endParaRPr lang="it-IT" dirty="0" smtClean="0">
              <a:solidFill>
                <a:srgbClr val="FF0000"/>
              </a:solidFill>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pic>
        <p:nvPicPr>
          <p:cNvPr id="2" name="Immagine 1"/>
          <p:cNvPicPr>
            <a:picLocks noChangeAspect="1"/>
          </p:cNvPicPr>
          <p:nvPr/>
        </p:nvPicPr>
        <p:blipFill>
          <a:blip r:embed="rId2"/>
          <a:stretch>
            <a:fillRect/>
          </a:stretch>
        </p:blipFill>
        <p:spPr>
          <a:xfrm>
            <a:off x="2505075" y="750616"/>
            <a:ext cx="7181850" cy="3333750"/>
          </a:xfrm>
          <a:prstGeom prst="rect">
            <a:avLst/>
          </a:prstGeom>
        </p:spPr>
      </p:pic>
    </p:spTree>
    <p:extLst>
      <p:ext uri="{BB962C8B-B14F-4D97-AF65-F5344CB8AC3E}">
        <p14:creationId xmlns:p14="http://schemas.microsoft.com/office/powerpoint/2010/main" val="114009358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6" name="Segnaposto contenuto 2"/>
          <p:cNvSpPr>
            <a:spLocks noGrp="1"/>
          </p:cNvSpPr>
          <p:nvPr>
            <p:ph idx="1"/>
          </p:nvPr>
        </p:nvSpPr>
        <p:spPr>
          <a:xfrm>
            <a:off x="838200" y="1039091"/>
            <a:ext cx="10515600" cy="5538354"/>
          </a:xfrm>
        </p:spPr>
        <p:txBody>
          <a:bodyPr>
            <a:normAutofit fontScale="92500" lnSpcReduction="20000"/>
          </a:bodyPr>
          <a:lstStyle/>
          <a:p>
            <a:pPr algn="just"/>
            <a:r>
              <a:rPr lang="it-IT" dirty="0" smtClean="0">
                <a:solidFill>
                  <a:srgbClr val="FF0000"/>
                </a:solidFill>
                <a:latin typeface="Times New Roman" panose="02020603050405020304" pitchFamily="18" charset="0"/>
                <a:cs typeface="Times New Roman" panose="02020603050405020304" pitchFamily="18" charset="0"/>
              </a:rPr>
              <a:t>Operazioni di cartolarizzazione</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La soluzione alternativa alla cessione del credito </a:t>
            </a:r>
            <a:r>
              <a:rPr lang="it-IT" dirty="0" smtClean="0">
                <a:solidFill>
                  <a:srgbClr val="006600"/>
                </a:solidFill>
                <a:latin typeface="Times New Roman" panose="02020603050405020304" pitchFamily="18" charset="0"/>
                <a:cs typeface="Times New Roman" panose="02020603050405020304" pitchFamily="18" charset="0"/>
              </a:rPr>
              <a:t>è rappresentata dalla creazione di veicoli </a:t>
            </a:r>
            <a:r>
              <a:rPr lang="it-IT" i="1" dirty="0" smtClean="0">
                <a:solidFill>
                  <a:srgbClr val="006600"/>
                </a:solidFill>
                <a:latin typeface="Times New Roman" panose="02020603050405020304" pitchFamily="18" charset="0"/>
                <a:cs typeface="Times New Roman" panose="02020603050405020304" pitchFamily="18" charset="0"/>
              </a:rPr>
              <a:t>ad hoc</a:t>
            </a:r>
            <a:r>
              <a:rPr lang="it-IT" dirty="0" smtClean="0">
                <a:latin typeface="Times New Roman" panose="02020603050405020304" pitchFamily="18" charset="0"/>
                <a:cs typeface="Times New Roman" panose="02020603050405020304" pitchFamily="18" charset="0"/>
              </a:rPr>
              <a:t> mediante i quali vengono costruite operazioni di cartolarizzazione, </a:t>
            </a:r>
            <a:r>
              <a:rPr lang="it-IT" dirty="0" smtClean="0">
                <a:solidFill>
                  <a:srgbClr val="D60093"/>
                </a:solidFill>
                <a:latin typeface="Times New Roman" panose="02020603050405020304" pitchFamily="18" charset="0"/>
                <a:cs typeface="Times New Roman" panose="02020603050405020304" pitchFamily="18" charset="0"/>
              </a:rPr>
              <a:t>con successivo </a:t>
            </a:r>
            <a:r>
              <a:rPr lang="it-IT" i="1" dirty="0" err="1" smtClean="0">
                <a:solidFill>
                  <a:srgbClr val="D60093"/>
                </a:solidFill>
                <a:latin typeface="Times New Roman" panose="02020603050405020304" pitchFamily="18" charset="0"/>
                <a:cs typeface="Times New Roman" panose="02020603050405020304" pitchFamily="18" charset="0"/>
              </a:rPr>
              <a:t>tranching</a:t>
            </a:r>
            <a:r>
              <a:rPr lang="it-IT" i="1" dirty="0" smtClean="0">
                <a:solidFill>
                  <a:srgbClr val="D60093"/>
                </a:solidFill>
                <a:latin typeface="Times New Roman" panose="02020603050405020304" pitchFamily="18" charset="0"/>
                <a:cs typeface="Times New Roman" panose="02020603050405020304" pitchFamily="18" charset="0"/>
              </a:rPr>
              <a:t> </a:t>
            </a:r>
            <a:r>
              <a:rPr lang="it-IT" dirty="0" smtClean="0">
                <a:solidFill>
                  <a:srgbClr val="D60093"/>
                </a:solidFill>
                <a:latin typeface="Times New Roman" panose="02020603050405020304" pitchFamily="18" charset="0"/>
                <a:cs typeface="Times New Roman" panose="02020603050405020304" pitchFamily="18" charset="0"/>
              </a:rPr>
              <a:t>ed emissione di note </a:t>
            </a:r>
            <a:r>
              <a:rPr lang="it-IT" i="1" dirty="0" smtClean="0">
                <a:solidFill>
                  <a:srgbClr val="D60093"/>
                </a:solidFill>
                <a:latin typeface="Times New Roman" panose="02020603050405020304" pitchFamily="18" charset="0"/>
                <a:cs typeface="Times New Roman" panose="02020603050405020304" pitchFamily="18" charset="0"/>
              </a:rPr>
              <a:t>senior</a:t>
            </a:r>
            <a:r>
              <a:rPr lang="it-IT" dirty="0" smtClean="0">
                <a:solidFill>
                  <a:srgbClr val="D60093"/>
                </a:solidFill>
                <a:latin typeface="Times New Roman" panose="02020603050405020304" pitchFamily="18" charset="0"/>
                <a:cs typeface="Times New Roman" panose="02020603050405020304" pitchFamily="18" charset="0"/>
              </a:rPr>
              <a:t>, </a:t>
            </a:r>
            <a:r>
              <a:rPr lang="it-IT" i="1" dirty="0" smtClean="0">
                <a:solidFill>
                  <a:srgbClr val="D60093"/>
                </a:solidFill>
                <a:latin typeface="Times New Roman" panose="02020603050405020304" pitchFamily="18" charset="0"/>
                <a:cs typeface="Times New Roman" panose="02020603050405020304" pitchFamily="18" charset="0"/>
              </a:rPr>
              <a:t>junior </a:t>
            </a:r>
            <a:r>
              <a:rPr lang="it-IT" dirty="0" smtClean="0">
                <a:solidFill>
                  <a:srgbClr val="D60093"/>
                </a:solidFill>
                <a:latin typeface="Times New Roman" panose="02020603050405020304" pitchFamily="18" charset="0"/>
                <a:cs typeface="Times New Roman" panose="02020603050405020304" pitchFamily="18" charset="0"/>
              </a:rPr>
              <a:t>e </a:t>
            </a:r>
            <a:r>
              <a:rPr lang="it-IT" i="1" dirty="0" err="1" smtClean="0">
                <a:solidFill>
                  <a:srgbClr val="D60093"/>
                </a:solidFill>
                <a:latin typeface="Times New Roman" panose="02020603050405020304" pitchFamily="18" charset="0"/>
                <a:cs typeface="Times New Roman" panose="02020603050405020304" pitchFamily="18" charset="0"/>
              </a:rPr>
              <a:t>mezzanine</a:t>
            </a:r>
            <a:r>
              <a:rPr lang="it-IT" dirty="0" smtClean="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Il mercato delle cartolarizzazioni delle esposizioni deteriorate, dopo un buon avvio all’inizio degli anni 2000, si è di fatto bloccato a motivo delle modeste </a:t>
            </a:r>
            <a:r>
              <a:rPr lang="it-IT" i="1" dirty="0" smtClean="0">
                <a:latin typeface="Times New Roman" panose="02020603050405020304" pitchFamily="18" charset="0"/>
                <a:cs typeface="Times New Roman" panose="02020603050405020304" pitchFamily="18" charset="0"/>
              </a:rPr>
              <a:t>performance</a:t>
            </a:r>
            <a:r>
              <a:rPr lang="it-IT" dirty="0" smtClean="0">
                <a:latin typeface="Times New Roman" panose="02020603050405020304" pitchFamily="18" charset="0"/>
                <a:cs typeface="Times New Roman" panose="02020603050405020304" pitchFamily="18" charset="0"/>
              </a:rPr>
              <a:t> e delle difficoltà nel prevedere i flussi di cassa di queste operazioni;</a:t>
            </a:r>
          </a:p>
          <a:p>
            <a:pPr lvl="1" algn="just">
              <a:buFont typeface="Times New Roman" panose="02020603050405020304" pitchFamily="18" charset="0"/>
              <a:buChar char="–"/>
            </a:pPr>
            <a:r>
              <a:rPr lang="it-IT" dirty="0" smtClean="0">
                <a:solidFill>
                  <a:srgbClr val="002060"/>
                </a:solidFill>
                <a:latin typeface="Times New Roman" panose="02020603050405020304" pitchFamily="18" charset="0"/>
                <a:cs typeface="Times New Roman" panose="02020603050405020304" pitchFamily="18" charset="0"/>
              </a:rPr>
              <a:t>Per rimuovere tali ostacoli, a inizio anno, sulla scorta di un accordo tra MEF e Commissione Europea, è stata prevista la facoltà di avvalersi di una garanzia dello stato (GACS) per le note </a:t>
            </a:r>
            <a:r>
              <a:rPr lang="it-IT" i="1" dirty="0" smtClean="0">
                <a:solidFill>
                  <a:srgbClr val="002060"/>
                </a:solidFill>
                <a:latin typeface="Times New Roman" panose="02020603050405020304" pitchFamily="18" charset="0"/>
                <a:cs typeface="Times New Roman" panose="02020603050405020304" pitchFamily="18" charset="0"/>
              </a:rPr>
              <a:t>senior </a:t>
            </a:r>
            <a:r>
              <a:rPr lang="it-IT" dirty="0" smtClean="0">
                <a:latin typeface="Times New Roman" panose="02020603050405020304" pitchFamily="18" charset="0"/>
                <a:cs typeface="Times New Roman" panose="02020603050405020304" pitchFamily="18" charset="0"/>
              </a:rPr>
              <a:t>(che devono autonomamente disporre di un </a:t>
            </a:r>
            <a:r>
              <a:rPr lang="it-IT" i="1" dirty="0" smtClean="0">
                <a:latin typeface="Times New Roman" panose="02020603050405020304" pitchFamily="18" charset="0"/>
                <a:cs typeface="Times New Roman" panose="02020603050405020304" pitchFamily="18" charset="0"/>
              </a:rPr>
              <a:t>rating </a:t>
            </a:r>
            <a:r>
              <a:rPr lang="it-IT" i="1" dirty="0" err="1" smtClean="0">
                <a:latin typeface="Times New Roman" panose="02020603050405020304" pitchFamily="18" charset="0"/>
                <a:cs typeface="Times New Roman" panose="02020603050405020304" pitchFamily="18" charset="0"/>
              </a:rPr>
              <a:t>investment</a:t>
            </a:r>
            <a:r>
              <a:rPr lang="it-IT" i="1" dirty="0" smtClean="0">
                <a:latin typeface="Times New Roman" panose="02020603050405020304" pitchFamily="18" charset="0"/>
                <a:cs typeface="Times New Roman" panose="02020603050405020304" pitchFamily="18" charset="0"/>
              </a:rPr>
              <a:t> grade</a:t>
            </a:r>
            <a:r>
              <a:rPr lang="it-IT" dirty="0" smtClean="0">
                <a:latin typeface="Times New Roman" panose="02020603050405020304" pitchFamily="18" charset="0"/>
                <a:cs typeface="Times New Roman" panose="02020603050405020304" pitchFamily="18" charset="0"/>
              </a:rPr>
              <a:t>) </a:t>
            </a:r>
            <a:r>
              <a:rPr lang="it-IT" dirty="0" smtClean="0">
                <a:solidFill>
                  <a:srgbClr val="002060"/>
                </a:solidFill>
                <a:latin typeface="Times New Roman" panose="02020603050405020304" pitchFamily="18" charset="0"/>
                <a:cs typeface="Times New Roman" panose="02020603050405020304" pitchFamily="18" charset="0"/>
              </a:rPr>
              <a:t>derivanti da operazioni del genere</a:t>
            </a:r>
            <a:r>
              <a:rPr lang="it-IT" dirty="0" smtClean="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Schematicamente:</a:t>
            </a: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algn="just"/>
            <a:endParaRPr lang="it-IT" dirty="0">
              <a:solidFill>
                <a:srgbClr val="FF0000"/>
              </a:solidFill>
              <a:latin typeface="Times New Roman" panose="02020603050405020304" pitchFamily="18" charset="0"/>
              <a:cs typeface="Times New Roman" panose="02020603050405020304" pitchFamily="18" charset="0"/>
            </a:endParaRPr>
          </a:p>
          <a:p>
            <a:pPr algn="just"/>
            <a:endParaRPr lang="it-IT" dirty="0" smtClean="0">
              <a:solidFill>
                <a:srgbClr val="FF0000"/>
              </a:solidFill>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spTree>
    <p:extLst>
      <p:ext uri="{BB962C8B-B14F-4D97-AF65-F5344CB8AC3E}">
        <p14:creationId xmlns:p14="http://schemas.microsoft.com/office/powerpoint/2010/main" val="32686733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2" name="Segnaposto contenuto 1"/>
          <p:cNvSpPr>
            <a:spLocks noGrp="1"/>
          </p:cNvSpPr>
          <p:nvPr>
            <p:ph idx="1"/>
          </p:nvPr>
        </p:nvSpPr>
        <p:spPr>
          <a:xfrm>
            <a:off x="609600" y="952501"/>
            <a:ext cx="10972800" cy="5486400"/>
          </a:xfrm>
        </p:spPr>
        <p:txBody>
          <a:bodyPr/>
          <a:lstStyle/>
          <a:p>
            <a:pPr marL="742950" lvl="2" indent="-342900"/>
            <a:endParaRPr lang="it-IT" dirty="0" smtClean="0">
              <a:latin typeface="Times New Roman" panose="02020603050405020304" pitchFamily="18" charset="0"/>
              <a:cs typeface="Times New Roman" panose="02020603050405020304" pitchFamily="18" charset="0"/>
            </a:endParaRPr>
          </a:p>
          <a:p>
            <a:pPr marL="742950" lvl="2" indent="-342900"/>
            <a:endParaRPr lang="it-IT" dirty="0">
              <a:latin typeface="Times New Roman" panose="02020603050405020304" pitchFamily="18" charset="0"/>
              <a:cs typeface="Times New Roman" panose="02020603050405020304" pitchFamily="18" charset="0"/>
            </a:endParaRPr>
          </a:p>
          <a:p>
            <a:pPr marL="742950" lvl="2" indent="-342900"/>
            <a:endParaRPr lang="it-IT" dirty="0" smtClean="0">
              <a:latin typeface="Times New Roman" panose="02020603050405020304" pitchFamily="18" charset="0"/>
              <a:cs typeface="Times New Roman" panose="02020603050405020304" pitchFamily="18" charset="0"/>
            </a:endParaRPr>
          </a:p>
          <a:p>
            <a:pPr marL="742950" lvl="2" indent="-342900"/>
            <a:endParaRPr lang="it-IT" dirty="0">
              <a:latin typeface="Times New Roman" panose="02020603050405020304" pitchFamily="18" charset="0"/>
              <a:cs typeface="Times New Roman" panose="02020603050405020304" pitchFamily="18" charset="0"/>
            </a:endParaRPr>
          </a:p>
          <a:p>
            <a:pPr marL="742950" lvl="2" indent="-342900"/>
            <a:endParaRPr lang="it-IT" dirty="0" smtClean="0">
              <a:latin typeface="Times New Roman" panose="02020603050405020304" pitchFamily="18" charset="0"/>
              <a:cs typeface="Times New Roman" panose="02020603050405020304" pitchFamily="18" charset="0"/>
            </a:endParaRPr>
          </a:p>
          <a:p>
            <a:pPr marL="742950" lvl="2" indent="-342900"/>
            <a:endParaRPr lang="it-IT" dirty="0">
              <a:latin typeface="Times New Roman" panose="02020603050405020304" pitchFamily="18" charset="0"/>
              <a:cs typeface="Times New Roman" panose="02020603050405020304" pitchFamily="18" charset="0"/>
            </a:endParaRPr>
          </a:p>
          <a:p>
            <a:pPr marL="742950" lvl="2" indent="-342900"/>
            <a:endParaRPr lang="it-IT" dirty="0" smtClean="0">
              <a:latin typeface="Times New Roman" panose="02020603050405020304" pitchFamily="18" charset="0"/>
              <a:cs typeface="Times New Roman" panose="02020603050405020304" pitchFamily="18" charset="0"/>
            </a:endParaRPr>
          </a:p>
          <a:p>
            <a:pPr marL="742950" lvl="2" indent="-342900"/>
            <a:endParaRPr lang="it-IT" dirty="0">
              <a:latin typeface="Times New Roman" panose="02020603050405020304" pitchFamily="18" charset="0"/>
              <a:cs typeface="Times New Roman" panose="02020603050405020304" pitchFamily="18" charset="0"/>
            </a:endParaRPr>
          </a:p>
          <a:p>
            <a:pPr marL="742950" lvl="2" indent="-342900"/>
            <a:endParaRPr lang="it-IT" dirty="0" smtClean="0">
              <a:latin typeface="Times New Roman" panose="02020603050405020304" pitchFamily="18" charset="0"/>
              <a:cs typeface="Times New Roman" panose="02020603050405020304" pitchFamily="18" charset="0"/>
            </a:endParaRPr>
          </a:p>
          <a:p>
            <a:pPr marL="742950" lvl="2" indent="-342900"/>
            <a:endParaRPr lang="it-IT" dirty="0">
              <a:latin typeface="Times New Roman" panose="02020603050405020304" pitchFamily="18" charset="0"/>
              <a:cs typeface="Times New Roman" panose="02020603050405020304" pitchFamily="18" charset="0"/>
            </a:endParaRPr>
          </a:p>
          <a:p>
            <a:pPr marL="742950" lvl="2" indent="-342900" algn="just"/>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successo di tali operazioni sarà legato alla capacità di attirare interesse sulle note </a:t>
            </a:r>
            <a:r>
              <a:rPr lang="it-IT" i="1" dirty="0">
                <a:latin typeface="Times New Roman" panose="02020603050405020304" pitchFamily="18" charset="0"/>
                <a:cs typeface="Times New Roman" panose="02020603050405020304" pitchFamily="18" charset="0"/>
              </a:rPr>
              <a:t>junior</a:t>
            </a:r>
            <a:r>
              <a:rPr lang="it-IT" dirty="0">
                <a:latin typeface="Times New Roman" panose="02020603050405020304" pitchFamily="18" charset="0"/>
                <a:cs typeface="Times New Roman" panose="02020603050405020304" pitchFamily="18" charset="0"/>
              </a:rPr>
              <a:t>. Si ricorda come il Fondo Atlante preveda in statuto di investire in tale genere di strumenti fino al 30% della propria dotazione di capitale;</a:t>
            </a:r>
          </a:p>
          <a:p>
            <a:endParaRPr lang="it-IT" dirty="0"/>
          </a:p>
        </p:txBody>
      </p:sp>
      <p:pic>
        <p:nvPicPr>
          <p:cNvPr id="5" name="Immagine 4" descr="https://www.finriskalert.it/wp-content/uploads/GACS.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40312" y="1326995"/>
            <a:ext cx="7593981" cy="3780263"/>
          </a:xfrm>
          <a:prstGeom prst="rect">
            <a:avLst/>
          </a:prstGeom>
          <a:noFill/>
          <a:ln>
            <a:noFill/>
          </a:ln>
        </p:spPr>
      </p:pic>
    </p:spTree>
    <p:extLst>
      <p:ext uri="{BB962C8B-B14F-4D97-AF65-F5344CB8AC3E}">
        <p14:creationId xmlns:p14="http://schemas.microsoft.com/office/powerpoint/2010/main" val="27319321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pic>
        <p:nvPicPr>
          <p:cNvPr id="6" name="Immagine 5"/>
          <p:cNvPicPr>
            <a:picLocks noChangeAspect="1"/>
          </p:cNvPicPr>
          <p:nvPr/>
        </p:nvPicPr>
        <p:blipFill>
          <a:blip r:embed="rId2"/>
          <a:stretch>
            <a:fillRect/>
          </a:stretch>
        </p:blipFill>
        <p:spPr>
          <a:xfrm>
            <a:off x="1371600" y="1025912"/>
            <a:ext cx="9378176" cy="5664820"/>
          </a:xfrm>
          <a:prstGeom prst="rect">
            <a:avLst/>
          </a:prstGeom>
        </p:spPr>
      </p:pic>
    </p:spTree>
    <p:extLst>
      <p:ext uri="{BB962C8B-B14F-4D97-AF65-F5344CB8AC3E}">
        <p14:creationId xmlns:p14="http://schemas.microsoft.com/office/powerpoint/2010/main" val="7733035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14670" y="188641"/>
            <a:ext cx="11323674" cy="561975"/>
          </a:xfrm>
        </p:spPr>
        <p:txBody>
          <a:bodyPr/>
          <a:lstStyle/>
          <a:p>
            <a:pPr eaLnBrk="1" hangingPunct="1"/>
            <a:r>
              <a:rPr lang="it-IT" sz="3600" dirty="0" smtClean="0"/>
              <a:t>CRISI DI IMPRESA ED EROGAZIONE DEL CREDITO</a:t>
            </a:r>
            <a:endParaRPr lang="it-IT" sz="3600" dirty="0"/>
          </a:p>
        </p:txBody>
      </p:sp>
      <p:sp>
        <p:nvSpPr>
          <p:cNvPr id="6" name="Segnaposto contenuto 2"/>
          <p:cNvSpPr>
            <a:spLocks noGrp="1"/>
          </p:cNvSpPr>
          <p:nvPr>
            <p:ph idx="1"/>
          </p:nvPr>
        </p:nvSpPr>
        <p:spPr>
          <a:xfrm>
            <a:off x="838200" y="1039091"/>
            <a:ext cx="10515600" cy="5538354"/>
          </a:xfrm>
        </p:spPr>
        <p:txBody>
          <a:bodyPr>
            <a:normAutofit/>
          </a:bodyPr>
          <a:lstStyle/>
          <a:p>
            <a:pPr lvl="1" algn="just"/>
            <a:r>
              <a:rPr lang="it-IT" dirty="0" smtClean="0">
                <a:latin typeface="Times New Roman" panose="02020603050405020304" pitchFamily="18" charset="0"/>
                <a:cs typeface="Times New Roman" panose="02020603050405020304" pitchFamily="18" charset="0"/>
              </a:rPr>
              <a:t>Gli </a:t>
            </a:r>
            <a:r>
              <a:rPr lang="it-IT" dirty="0">
                <a:latin typeface="Times New Roman" panose="02020603050405020304" pitchFamily="18" charset="0"/>
                <a:cs typeface="Times New Roman" panose="02020603050405020304" pitchFamily="18" charset="0"/>
              </a:rPr>
              <a:t>indici </a:t>
            </a:r>
            <a:r>
              <a:rPr lang="it-IT" dirty="0" smtClean="0">
                <a:latin typeface="Times New Roman" panose="02020603050405020304" pitchFamily="18" charset="0"/>
                <a:cs typeface="Times New Roman" panose="02020603050405020304" pitchFamily="18" charset="0"/>
              </a:rPr>
              <a:t>da osservare devono esprimere (comma </a:t>
            </a:r>
            <a:r>
              <a:rPr lang="it-IT" dirty="0">
                <a:latin typeface="Times New Roman" panose="02020603050405020304" pitchFamily="18" charset="0"/>
                <a:cs typeface="Times New Roman" panose="02020603050405020304" pitchFamily="18" charset="0"/>
              </a:rPr>
              <a:t>1 dell’art. </a:t>
            </a:r>
            <a:r>
              <a:rPr lang="it-IT" dirty="0" smtClean="0">
                <a:latin typeface="Times New Roman" panose="02020603050405020304" pitchFamily="18" charset="0"/>
                <a:cs typeface="Times New Roman" panose="02020603050405020304" pitchFamily="18" charset="0"/>
              </a:rPr>
              <a:t>13) “</a:t>
            </a:r>
            <a:r>
              <a:rPr lang="it-IT" u="sng" dirty="0">
                <a:solidFill>
                  <a:srgbClr val="006600"/>
                </a:solidFill>
                <a:latin typeface="Times New Roman" panose="02020603050405020304" pitchFamily="18" charset="0"/>
                <a:cs typeface="Times New Roman" panose="02020603050405020304" pitchFamily="18" charset="0"/>
              </a:rPr>
              <a:t>la sostenibilità degli oneri dell’indebitamento con i flussi di cassa che l’impresa è in grado di generare</a:t>
            </a:r>
            <a:r>
              <a:rPr lang="it-IT" dirty="0">
                <a:latin typeface="Times New Roman" panose="02020603050405020304" pitchFamily="18" charset="0"/>
                <a:cs typeface="Times New Roman" panose="02020603050405020304" pitchFamily="18" charset="0"/>
              </a:rPr>
              <a:t>” e “</a:t>
            </a:r>
            <a:r>
              <a:rPr lang="it-IT" u="sng" dirty="0">
                <a:solidFill>
                  <a:srgbClr val="006600"/>
                </a:solidFill>
                <a:latin typeface="Times New Roman" panose="02020603050405020304" pitchFamily="18" charset="0"/>
                <a:cs typeface="Times New Roman" panose="02020603050405020304" pitchFamily="18" charset="0"/>
              </a:rPr>
              <a:t>l’adeguatezza dei mezzi propri rispetto a quelli di terzi</a:t>
            </a:r>
            <a:r>
              <a:rPr lang="it-IT" dirty="0">
                <a:latin typeface="Times New Roman" panose="02020603050405020304" pitchFamily="18" charset="0"/>
                <a:cs typeface="Times New Roman" panose="02020603050405020304" pitchFamily="18" charset="0"/>
              </a:rPr>
              <a:t>”. </a:t>
            </a:r>
          </a:p>
          <a:p>
            <a:pPr lvl="3" algn="just">
              <a:buFont typeface="Wingdings" panose="05000000000000000000" pitchFamily="2" charset="2"/>
              <a:buChar char="§"/>
            </a:pPr>
            <a:endParaRPr lang="it-IT" dirty="0" smtClean="0">
              <a:latin typeface="Times New Roman" panose="02020603050405020304" pitchFamily="18" charset="0"/>
              <a:cs typeface="Times New Roman" panose="02020603050405020304" pitchFamily="18" charset="0"/>
            </a:endParaRPr>
          </a:p>
          <a:p>
            <a:pPr algn="just"/>
            <a:endParaRPr lang="it-IT" dirty="0">
              <a:solidFill>
                <a:srgbClr val="FF0000"/>
              </a:solidFill>
              <a:latin typeface="Times New Roman" panose="02020603050405020304" pitchFamily="18" charset="0"/>
              <a:cs typeface="Times New Roman" panose="02020603050405020304" pitchFamily="18" charset="0"/>
            </a:endParaRPr>
          </a:p>
          <a:p>
            <a:pPr algn="just"/>
            <a:endParaRPr lang="it-IT" dirty="0" smtClean="0">
              <a:solidFill>
                <a:srgbClr val="FF0000"/>
              </a:solidFill>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sp>
        <p:nvSpPr>
          <p:cNvPr id="4" name="CasellaDiTesto 3"/>
          <p:cNvSpPr txBox="1"/>
          <p:nvPr/>
        </p:nvSpPr>
        <p:spPr>
          <a:xfrm>
            <a:off x="696686" y="3135086"/>
            <a:ext cx="11007634" cy="3139321"/>
          </a:xfrm>
          <a:prstGeom prst="rect">
            <a:avLst/>
          </a:prstGeom>
          <a:solidFill>
            <a:schemeClr val="accent1">
              <a:lumMod val="20000"/>
              <a:lumOff val="80000"/>
            </a:schemeClr>
          </a:solidFill>
          <a:ln w="28575">
            <a:solidFill>
              <a:srgbClr val="002060"/>
            </a:solidFill>
          </a:ln>
        </p:spPr>
        <p:txBody>
          <a:bodyPr wrap="square" rtlCol="0">
            <a:spAutoFit/>
          </a:bodyPr>
          <a:lstStyle/>
          <a:p>
            <a:pPr algn="just"/>
            <a:r>
              <a:rPr lang="it-IT" b="1" dirty="0"/>
              <a:t>Sono indici che fanno ragionevolmente presumere la sussistenza di uno stato di crisi dell’impresa, i seguenti: </a:t>
            </a:r>
            <a:endParaRPr lang="it-IT" dirty="0"/>
          </a:p>
          <a:p>
            <a:pPr algn="just"/>
            <a:r>
              <a:rPr lang="it-IT" dirty="0">
                <a:solidFill>
                  <a:srgbClr val="FF0000"/>
                </a:solidFill>
              </a:rPr>
              <a:t>i. patrimonio netto negativo; </a:t>
            </a:r>
          </a:p>
          <a:p>
            <a:pPr algn="just"/>
            <a:r>
              <a:rPr lang="it-IT" dirty="0">
                <a:solidFill>
                  <a:srgbClr val="FF0000"/>
                </a:solidFill>
              </a:rPr>
              <a:t>ii. DSCR a sei mesi inferiore a 1; </a:t>
            </a:r>
          </a:p>
          <a:p>
            <a:pPr algn="just"/>
            <a:r>
              <a:rPr lang="it-IT" u="sng" dirty="0">
                <a:solidFill>
                  <a:srgbClr val="006600"/>
                </a:solidFill>
              </a:rPr>
              <a:t>iii. qualora non sia disponibile il DSCR, superamento congiunto delle soglie più avanti descritte per i seguenti cinque indici</a:t>
            </a:r>
            <a:r>
              <a:rPr lang="it-IT" dirty="0"/>
              <a:t>: </a:t>
            </a:r>
          </a:p>
          <a:p>
            <a:pPr lvl="1" algn="just"/>
            <a:r>
              <a:rPr lang="it-IT" dirty="0"/>
              <a:t>a. </a:t>
            </a:r>
            <a:r>
              <a:rPr lang="it-IT" i="1" dirty="0">
                <a:solidFill>
                  <a:srgbClr val="002060"/>
                </a:solidFill>
              </a:rPr>
              <a:t>indice di sostenibilità degli oneri finanziari </a:t>
            </a:r>
            <a:r>
              <a:rPr lang="it-IT" dirty="0"/>
              <a:t>in termini di rapporto tra gli oneri finanziari ed il fatturato; </a:t>
            </a:r>
          </a:p>
          <a:p>
            <a:pPr lvl="1" algn="just"/>
            <a:r>
              <a:rPr lang="it-IT" dirty="0"/>
              <a:t>b. </a:t>
            </a:r>
            <a:r>
              <a:rPr lang="it-IT" i="1" dirty="0">
                <a:solidFill>
                  <a:srgbClr val="002060"/>
                </a:solidFill>
              </a:rPr>
              <a:t>indice di adeguatezza patrimoniale</a:t>
            </a:r>
            <a:r>
              <a:rPr lang="it-IT" dirty="0"/>
              <a:t>, in termini di rapporto tra patrimonio netto e debiti totali; </a:t>
            </a:r>
          </a:p>
          <a:p>
            <a:pPr lvl="1" algn="just"/>
            <a:r>
              <a:rPr lang="it-IT" dirty="0"/>
              <a:t>c. </a:t>
            </a:r>
            <a:r>
              <a:rPr lang="it-IT" i="1" dirty="0">
                <a:solidFill>
                  <a:srgbClr val="002060"/>
                </a:solidFill>
              </a:rPr>
              <a:t>indice di ritorno liquido dell’attivo</a:t>
            </a:r>
            <a:r>
              <a:rPr lang="it-IT" dirty="0"/>
              <a:t>, in termini di rapporto da </a:t>
            </a:r>
            <a:r>
              <a:rPr lang="it-IT" i="1" dirty="0"/>
              <a:t>cash flow </a:t>
            </a:r>
            <a:r>
              <a:rPr lang="it-IT" dirty="0"/>
              <a:t>e attivo; </a:t>
            </a:r>
          </a:p>
          <a:p>
            <a:pPr lvl="1" algn="just"/>
            <a:r>
              <a:rPr lang="it-IT" dirty="0"/>
              <a:t>d</a:t>
            </a:r>
            <a:r>
              <a:rPr lang="it-IT" dirty="0">
                <a:solidFill>
                  <a:srgbClr val="002060"/>
                </a:solidFill>
              </a:rPr>
              <a:t>. </a:t>
            </a:r>
            <a:r>
              <a:rPr lang="it-IT" i="1" dirty="0">
                <a:solidFill>
                  <a:srgbClr val="002060"/>
                </a:solidFill>
              </a:rPr>
              <a:t>indice di liquidità</a:t>
            </a:r>
            <a:r>
              <a:rPr lang="it-IT" i="1" dirty="0"/>
              <a:t>, </a:t>
            </a:r>
            <a:r>
              <a:rPr lang="it-IT" dirty="0"/>
              <a:t>in termini di rapporto tra attività a breve termine e passivo a breve termine; </a:t>
            </a:r>
          </a:p>
          <a:p>
            <a:pPr lvl="1" algn="just"/>
            <a:r>
              <a:rPr lang="it-IT" dirty="0"/>
              <a:t>e. </a:t>
            </a:r>
            <a:r>
              <a:rPr lang="it-IT" i="1" dirty="0">
                <a:solidFill>
                  <a:srgbClr val="002060"/>
                </a:solidFill>
              </a:rPr>
              <a:t>indice di indebitamento previdenziale e tributario</a:t>
            </a:r>
            <a:r>
              <a:rPr lang="it-IT" dirty="0"/>
              <a:t>, in termini di rapporto tra l’indebitamento previdenziale e tributario e l’attivo. </a:t>
            </a:r>
          </a:p>
        </p:txBody>
      </p:sp>
    </p:spTree>
    <p:extLst>
      <p:ext uri="{BB962C8B-B14F-4D97-AF65-F5344CB8AC3E}">
        <p14:creationId xmlns:p14="http://schemas.microsoft.com/office/powerpoint/2010/main" val="42342410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269054" y="2096648"/>
            <a:ext cx="7646641" cy="4225774"/>
          </a:xfrm>
          <a:prstGeom prst="rect">
            <a:avLst/>
          </a:prstGeom>
        </p:spPr>
      </p:pic>
      <p:sp>
        <p:nvSpPr>
          <p:cNvPr id="6" name="CasellaDiTesto 5"/>
          <p:cNvSpPr txBox="1"/>
          <p:nvPr/>
        </p:nvSpPr>
        <p:spPr>
          <a:xfrm>
            <a:off x="2725780" y="1410789"/>
            <a:ext cx="6946073" cy="461665"/>
          </a:xfrm>
          <a:prstGeom prst="rect">
            <a:avLst/>
          </a:prstGeom>
          <a:solidFill>
            <a:schemeClr val="accent4">
              <a:lumMod val="20000"/>
              <a:lumOff val="80000"/>
            </a:schemeClr>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FF0000"/>
                </a:solidFill>
                <a:effectLst/>
                <a:uLnTx/>
                <a:uFillTx/>
                <a:latin typeface="Calibri" panose="020F0502020204030204"/>
                <a:ea typeface="+mn-ea"/>
                <a:cs typeface="+mn-cs"/>
              </a:rPr>
              <a:t>SEQUENZA DI APPLICAZIONE DEGLI INDICI </a:t>
            </a:r>
            <a:endPar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0806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178371497"/>
              </p:ext>
            </p:extLst>
          </p:nvPr>
        </p:nvGraphicFramePr>
        <p:xfrm>
          <a:off x="2032000" y="1695026"/>
          <a:ext cx="8128000" cy="3931920"/>
        </p:xfrm>
        <a:graphic>
          <a:graphicData uri="http://schemas.openxmlformats.org/drawingml/2006/table">
            <a:tbl>
              <a:tblPr firstRow="1" bandRow="1">
                <a:tableStyleId>{5C22544A-7EE6-4342-B048-85BDC9FD1C3A}</a:tableStyleId>
              </a:tblPr>
              <a:tblGrid>
                <a:gridCol w="1346926">
                  <a:extLst>
                    <a:ext uri="{9D8B030D-6E8A-4147-A177-3AD203B41FA5}">
                      <a16:colId xmlns:a16="http://schemas.microsoft.com/office/drawing/2014/main" val="180116949"/>
                    </a:ext>
                  </a:extLst>
                </a:gridCol>
                <a:gridCol w="6781074">
                  <a:extLst>
                    <a:ext uri="{9D8B030D-6E8A-4147-A177-3AD203B41FA5}">
                      <a16:colId xmlns:a16="http://schemas.microsoft.com/office/drawing/2014/main" val="241230738"/>
                    </a:ext>
                  </a:extLst>
                </a:gridCol>
              </a:tblGrid>
              <a:tr h="370840">
                <a:tc>
                  <a:txBody>
                    <a:bodyPr/>
                    <a:lstStyle/>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r>
                        <a:rPr lang="it-IT" dirty="0" smtClean="0">
                          <a:solidFill>
                            <a:schemeClr val="tx1"/>
                          </a:solidFill>
                        </a:rPr>
                        <a:t>Patrimonio </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it-IT" sz="1800" b="0" i="0" u="none" strike="noStrike" kern="1200" baseline="0" dirty="0" smtClean="0">
                          <a:solidFill>
                            <a:schemeClr val="tx1"/>
                          </a:solidFill>
                          <a:latin typeface="+mn-lt"/>
                          <a:ea typeface="+mn-ea"/>
                          <a:cs typeface="+mn-cs"/>
                        </a:rPr>
                        <a:t>È un </a:t>
                      </a:r>
                      <a:r>
                        <a:rPr lang="it-IT" sz="1800" b="0" i="0" u="none" strike="noStrike" kern="1200" baseline="0" dirty="0" smtClean="0">
                          <a:solidFill>
                            <a:srgbClr val="FF0000"/>
                          </a:solidFill>
                          <a:latin typeface="+mn-lt"/>
                          <a:ea typeface="+mn-ea"/>
                          <a:cs typeface="+mn-cs"/>
                        </a:rPr>
                        <a:t>indice di crisi che trova applicazione per tutte le imprese </a:t>
                      </a:r>
                      <a:r>
                        <a:rPr lang="it-IT" sz="1800" b="0" i="0" u="none" strike="noStrike" kern="1200" baseline="0" dirty="0" smtClean="0">
                          <a:solidFill>
                            <a:schemeClr val="tx1"/>
                          </a:solidFill>
                          <a:latin typeface="+mn-lt"/>
                          <a:ea typeface="+mn-ea"/>
                          <a:cs typeface="+mn-cs"/>
                        </a:rPr>
                        <a:t>(presenza di un patrimonio netto negativo o, per le società di capitali, al di sotto del limite di legge).</a:t>
                      </a:r>
                    </a:p>
                    <a:p>
                      <a:pPr algn="just"/>
                      <a:r>
                        <a:rPr lang="it-IT" sz="1800" b="0" i="0" u="none" strike="noStrike" kern="1200" baseline="0" dirty="0" smtClean="0">
                          <a:solidFill>
                            <a:schemeClr val="tx1"/>
                          </a:solidFill>
                          <a:latin typeface="+mn-lt"/>
                          <a:ea typeface="+mn-ea"/>
                          <a:cs typeface="+mn-cs"/>
                        </a:rPr>
                        <a:t>Il patrimonio netto diviene negativo o scende sotto il limite legale per </a:t>
                      </a:r>
                      <a:r>
                        <a:rPr lang="it-IT" sz="1800" b="0" i="0" u="none" strike="noStrike" kern="1200" baseline="0" dirty="0" smtClean="0">
                          <a:solidFill>
                            <a:srgbClr val="FF0000"/>
                          </a:solidFill>
                          <a:latin typeface="+mn-lt"/>
                          <a:ea typeface="+mn-ea"/>
                          <a:cs typeface="+mn-cs"/>
                        </a:rPr>
                        <a:t>effetto di perdite di esercizio</a:t>
                      </a:r>
                      <a:r>
                        <a:rPr lang="it-IT" sz="1800" b="0" i="0" u="none" strike="noStrike" kern="1200" baseline="0" dirty="0" smtClean="0">
                          <a:solidFill>
                            <a:schemeClr val="tx1"/>
                          </a:solidFill>
                          <a:latin typeface="+mn-lt"/>
                          <a:ea typeface="+mn-ea"/>
                          <a:cs typeface="+mn-cs"/>
                        </a:rPr>
                        <a:t>, anche cumulate e </a:t>
                      </a:r>
                      <a:r>
                        <a:rPr lang="it-IT" sz="1800" b="0" i="0" u="none" strike="noStrike" kern="1200" baseline="0" dirty="0" smtClean="0">
                          <a:solidFill>
                            <a:srgbClr val="006600"/>
                          </a:solidFill>
                          <a:latin typeface="+mn-lt"/>
                          <a:ea typeface="+mn-ea"/>
                          <a:cs typeface="+mn-cs"/>
                        </a:rPr>
                        <a:t>rappresenta causa di scioglimento della società di capitali </a:t>
                      </a:r>
                      <a:r>
                        <a:rPr lang="it-IT" sz="1800" b="0" i="0" u="none" strike="noStrike" kern="1200" baseline="0" dirty="0" smtClean="0">
                          <a:solidFill>
                            <a:schemeClr val="tx1"/>
                          </a:solidFill>
                          <a:latin typeface="+mn-lt"/>
                          <a:ea typeface="+mn-ea"/>
                          <a:cs typeface="+mn-cs"/>
                        </a:rPr>
                        <a:t>(art. 2484, co. 4 cod. civ.). Indipendentemente dalla situazione finanziaria, </a:t>
                      </a:r>
                      <a:r>
                        <a:rPr lang="it-IT" sz="1800" b="0" i="0" u="sng" strike="noStrike" kern="1200" baseline="0" dirty="0" smtClean="0">
                          <a:solidFill>
                            <a:srgbClr val="006600"/>
                          </a:solidFill>
                          <a:latin typeface="+mn-lt"/>
                          <a:ea typeface="+mn-ea"/>
                          <a:cs typeface="+mn-cs"/>
                        </a:rPr>
                        <a:t>detta circostanza costituisce un pregiudizio alla continuità aziendale</a:t>
                      </a:r>
                      <a:r>
                        <a:rPr lang="it-IT" sz="1800" b="0" i="0" u="none" strike="noStrike" kern="1200" baseline="0" dirty="0" smtClean="0">
                          <a:solidFill>
                            <a:schemeClr val="tx1"/>
                          </a:solidFill>
                          <a:latin typeface="+mn-lt"/>
                          <a:ea typeface="+mn-ea"/>
                          <a:cs typeface="+mn-cs"/>
                        </a:rPr>
                        <a:t>, fintantoché le perdite non siano state ripianate e il capitale sociale riportato almeno al limite legale. </a:t>
                      </a:r>
                    </a:p>
                    <a:p>
                      <a:pPr algn="just"/>
                      <a:r>
                        <a:rPr lang="it-IT" sz="1800" b="0" i="0" u="none" strike="noStrike" kern="1200" baseline="0" dirty="0" smtClean="0">
                          <a:solidFill>
                            <a:schemeClr val="tx1"/>
                          </a:solidFill>
                          <a:latin typeface="+mn-lt"/>
                          <a:ea typeface="+mn-ea"/>
                          <a:cs typeface="+mn-cs"/>
                        </a:rPr>
                        <a:t>Il fatto che il patrimonio netto sia divenuto negativo può essere superato da una ricapitalizzazione. Ai fini segnaletici è ammessa la prova contraria dell’assunzione di provvedimenti di ricostituzione del patrimonio al minimo legale. </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406178"/>
                  </a:ext>
                </a:extLst>
              </a:tr>
            </a:tbl>
          </a:graphicData>
        </a:graphic>
      </p:graphicFrame>
    </p:spTree>
    <p:extLst>
      <p:ext uri="{BB962C8B-B14F-4D97-AF65-F5344CB8AC3E}">
        <p14:creationId xmlns:p14="http://schemas.microsoft.com/office/powerpoint/2010/main" val="29508177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152272048"/>
              </p:ext>
            </p:extLst>
          </p:nvPr>
        </p:nvGraphicFramePr>
        <p:xfrm>
          <a:off x="2032000" y="1695026"/>
          <a:ext cx="8128000" cy="4480560"/>
        </p:xfrm>
        <a:graphic>
          <a:graphicData uri="http://schemas.openxmlformats.org/drawingml/2006/table">
            <a:tbl>
              <a:tblPr firstRow="1" bandRow="1">
                <a:tableStyleId>{5C22544A-7EE6-4342-B048-85BDC9FD1C3A}</a:tableStyleId>
              </a:tblPr>
              <a:tblGrid>
                <a:gridCol w="1346926">
                  <a:extLst>
                    <a:ext uri="{9D8B030D-6E8A-4147-A177-3AD203B41FA5}">
                      <a16:colId xmlns:a16="http://schemas.microsoft.com/office/drawing/2014/main" val="180116949"/>
                    </a:ext>
                  </a:extLst>
                </a:gridCol>
                <a:gridCol w="6781074">
                  <a:extLst>
                    <a:ext uri="{9D8B030D-6E8A-4147-A177-3AD203B41FA5}">
                      <a16:colId xmlns:a16="http://schemas.microsoft.com/office/drawing/2014/main" val="241230738"/>
                    </a:ext>
                  </a:extLst>
                </a:gridCol>
              </a:tblGrid>
              <a:tr h="370840">
                <a:tc>
                  <a:txBody>
                    <a:bodyPr/>
                    <a:lstStyle/>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endParaRPr lang="it-IT" dirty="0" smtClean="0">
                        <a:solidFill>
                          <a:schemeClr val="tx1"/>
                        </a:solidFill>
                      </a:endParaRPr>
                    </a:p>
                    <a:p>
                      <a:r>
                        <a:rPr lang="it-IT" dirty="0" smtClean="0">
                          <a:solidFill>
                            <a:schemeClr val="tx1"/>
                          </a:solidFill>
                        </a:rPr>
                        <a:t>DSCR </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it-IT" sz="1800" b="0" i="0" u="none" strike="noStrike" kern="1200" baseline="0" dirty="0" smtClean="0">
                          <a:solidFill>
                            <a:schemeClr val="tx1"/>
                          </a:solidFill>
                          <a:latin typeface="+mn-lt"/>
                          <a:ea typeface="+mn-ea"/>
                          <a:cs typeface="+mn-cs"/>
                        </a:rPr>
                        <a:t>È un indice di crisi che trova applicazione per tutte le imprese </a:t>
                      </a:r>
                      <a:r>
                        <a:rPr lang="it-IT" sz="1800" b="0" i="0" u="none" strike="noStrike" kern="1200" baseline="0" dirty="0" smtClean="0">
                          <a:solidFill>
                            <a:srgbClr val="FF0000"/>
                          </a:solidFill>
                          <a:latin typeface="+mn-lt"/>
                          <a:ea typeface="+mn-ea"/>
                          <a:cs typeface="+mn-cs"/>
                        </a:rPr>
                        <a:t>la presenza di un DSCR a 6 mesi inferiore a 1</a:t>
                      </a:r>
                      <a:r>
                        <a:rPr lang="it-IT" sz="1800" b="0" i="0" u="none" strike="noStrike" kern="1200" baseline="0" dirty="0" smtClean="0">
                          <a:solidFill>
                            <a:schemeClr val="tx1"/>
                          </a:solidFill>
                          <a:latin typeface="+mn-lt"/>
                          <a:ea typeface="+mn-ea"/>
                          <a:cs typeface="+mn-cs"/>
                        </a:rPr>
                        <a:t>.</a:t>
                      </a:r>
                    </a:p>
                    <a:p>
                      <a:pPr algn="just"/>
                      <a:r>
                        <a:rPr lang="it-IT" sz="1800" b="0" i="0" u="none" strike="noStrike" kern="1200" baseline="0" dirty="0" smtClean="0">
                          <a:solidFill>
                            <a:schemeClr val="tx1"/>
                          </a:solidFill>
                          <a:latin typeface="+mn-lt"/>
                          <a:ea typeface="+mn-ea"/>
                          <a:cs typeface="+mn-cs"/>
                        </a:rPr>
                        <a:t>Il DSCR, nella versione più semplificata, </a:t>
                      </a:r>
                      <a:r>
                        <a:rPr lang="it-IT" sz="1800" b="0" i="0" u="none" strike="noStrike" kern="1200" baseline="0" dirty="0" smtClean="0">
                          <a:solidFill>
                            <a:srgbClr val="0070C0"/>
                          </a:solidFill>
                          <a:latin typeface="+mn-lt"/>
                          <a:ea typeface="+mn-ea"/>
                          <a:cs typeface="+mn-cs"/>
                        </a:rPr>
                        <a:t>è calcolato come rapporto tra i flussi di cassa liberi previsti nei 6 mesi successivi che sono disponibili per il rimborso dei debiti previsti nello stesso arco temporale</a:t>
                      </a:r>
                      <a:r>
                        <a:rPr lang="it-IT" sz="1800" b="0" i="0" u="none" strike="noStrike" kern="1200" baseline="0" dirty="0" smtClean="0">
                          <a:solidFill>
                            <a:schemeClr val="tx1"/>
                          </a:solidFill>
                          <a:latin typeface="+mn-lt"/>
                          <a:ea typeface="+mn-ea"/>
                          <a:cs typeface="+mn-cs"/>
                        </a:rPr>
                        <a:t>. Valori di tale indice superiori a 1, denotano la stimata capacità di sostenibilità dei debiti su un orizzonte di 6 mesi, valori inferiori a 1 la relativa incapacità. </a:t>
                      </a:r>
                    </a:p>
                    <a:p>
                      <a:pPr algn="just"/>
                      <a:r>
                        <a:rPr lang="it-IT" sz="1800" b="0" i="0" u="none" strike="noStrike" kern="1200" baseline="0" dirty="0" smtClean="0">
                          <a:solidFill>
                            <a:srgbClr val="006600"/>
                          </a:solidFill>
                          <a:latin typeface="+mn-lt"/>
                          <a:ea typeface="+mn-ea"/>
                          <a:cs typeface="+mn-cs"/>
                        </a:rPr>
                        <a:t>Il DSCR è utilizzabile solo in presenza di dati prognostici ritenuti affidabili dagli organi di controllo secondo il loro giudizio professionale</a:t>
                      </a:r>
                      <a:r>
                        <a:rPr lang="it-IT" sz="1800" b="0" i="0" u="none" strike="noStrike" kern="1200" baseline="0" dirty="0" smtClean="0">
                          <a:solidFill>
                            <a:schemeClr val="tx1"/>
                          </a:solidFill>
                          <a:latin typeface="+mn-lt"/>
                          <a:ea typeface="+mn-ea"/>
                          <a:cs typeface="+mn-cs"/>
                        </a:rPr>
                        <a:t>. </a:t>
                      </a:r>
                    </a:p>
                    <a:p>
                      <a:pPr algn="just"/>
                      <a:r>
                        <a:rPr lang="it-IT" sz="1800" b="0" i="0" u="none" strike="noStrike" kern="1200" baseline="0" dirty="0" smtClean="0">
                          <a:solidFill>
                            <a:schemeClr val="tx1"/>
                          </a:solidFill>
                          <a:latin typeface="+mn-lt"/>
                          <a:ea typeface="+mn-ea"/>
                          <a:cs typeface="+mn-cs"/>
                        </a:rPr>
                        <a:t>La stima del dato prognostico è compito dell’organo amministrativo delegato, attraverso il ricorso agli adeguati assetti. </a:t>
                      </a:r>
                    </a:p>
                    <a:p>
                      <a:pPr algn="just"/>
                      <a:r>
                        <a:rPr lang="it-IT" sz="1800" b="0" i="0" u="none" strike="noStrike" kern="1200" baseline="0" dirty="0" smtClean="0">
                          <a:solidFill>
                            <a:schemeClr val="tx1"/>
                          </a:solidFill>
                          <a:latin typeface="+mn-lt"/>
                          <a:ea typeface="+mn-ea"/>
                          <a:cs typeface="+mn-cs"/>
                        </a:rPr>
                        <a:t>La valutazione della relativa adeguatezza rientra tra i doveri dell’organo amministrativo che è chiamato a “</a:t>
                      </a:r>
                      <a:r>
                        <a:rPr lang="it-IT" sz="1800" b="0" i="1" u="none" strike="noStrike" kern="1200" baseline="0" dirty="0" smtClean="0">
                          <a:solidFill>
                            <a:schemeClr val="tx1"/>
                          </a:solidFill>
                          <a:latin typeface="+mn-lt"/>
                          <a:ea typeface="+mn-ea"/>
                          <a:cs typeface="+mn-cs"/>
                        </a:rPr>
                        <a:t>valutare costantemente… se sussiste l’equilibrio finanziario e quale è il prevedibile andamento della gestione</a:t>
                      </a:r>
                      <a:r>
                        <a:rPr lang="it-IT" sz="1800" b="0" i="0" u="none" strike="noStrike" kern="1200" baseline="0" dirty="0" smtClean="0">
                          <a:solidFill>
                            <a:schemeClr val="tx1"/>
                          </a:solidFill>
                          <a:latin typeface="+mn-lt"/>
                          <a:ea typeface="+mn-ea"/>
                          <a:cs typeface="+mn-cs"/>
                        </a:rPr>
                        <a:t>”. </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406178"/>
                  </a:ext>
                </a:extLst>
              </a:tr>
            </a:tbl>
          </a:graphicData>
        </a:graphic>
      </p:graphicFrame>
    </p:spTree>
    <p:extLst>
      <p:ext uri="{BB962C8B-B14F-4D97-AF65-F5344CB8AC3E}">
        <p14:creationId xmlns:p14="http://schemas.microsoft.com/office/powerpoint/2010/main" val="1977828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097280"/>
            <a:ext cx="10515600" cy="5599611"/>
          </a:xfrm>
        </p:spPr>
        <p:txBody>
          <a:bodyPr>
            <a:normAutofit/>
          </a:bodyPr>
          <a:lstStyle/>
          <a:p>
            <a:pPr algn="just"/>
            <a:r>
              <a:rPr lang="it-IT" u="sng" dirty="0">
                <a:solidFill>
                  <a:srgbClr val="FF0000"/>
                </a:solidFill>
                <a:latin typeface="Times New Roman" panose="02020603050405020304" pitchFamily="18" charset="0"/>
                <a:cs typeface="Times New Roman" panose="02020603050405020304" pitchFamily="18" charset="0"/>
              </a:rPr>
              <a:t>Se il patrimonio netto è positivo e il capitale sociale è sopra il limite legale</a:t>
            </a:r>
            <a:r>
              <a:rPr lang="it-IT" dirty="0">
                <a:solidFill>
                  <a:srgbClr val="FF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 </a:t>
            </a:r>
            <a:r>
              <a:rPr lang="it-IT" u="sng" dirty="0">
                <a:solidFill>
                  <a:srgbClr val="FF0000"/>
                </a:solidFill>
                <a:latin typeface="Times New Roman" panose="02020603050405020304" pitchFamily="18" charset="0"/>
                <a:cs typeface="Times New Roman" panose="02020603050405020304" pitchFamily="18" charset="0"/>
              </a:rPr>
              <a:t>se il DSCR non è disponibile oppure è ritenuto non sufficientemente affidabile</a:t>
            </a:r>
            <a:r>
              <a:rPr lang="it-IT" dirty="0">
                <a:latin typeface="Times New Roman" panose="02020603050405020304" pitchFamily="18" charset="0"/>
                <a:cs typeface="Times New Roman" panose="02020603050405020304" pitchFamily="18" charset="0"/>
              </a:rPr>
              <a:t> per la inadeguata qualità dei dati prognostici, </a:t>
            </a:r>
            <a:r>
              <a:rPr lang="it-IT" b="1" dirty="0">
                <a:solidFill>
                  <a:srgbClr val="7030A0"/>
                </a:solidFill>
                <a:latin typeface="Times New Roman" panose="02020603050405020304" pitchFamily="18" charset="0"/>
                <a:cs typeface="Times New Roman" panose="02020603050405020304" pitchFamily="18" charset="0"/>
              </a:rPr>
              <a:t>si adottano i seguenti 5 indici, con soglie diverse a seconda del settore di attività, che devono allertarsi tutti </a:t>
            </a:r>
            <a:r>
              <a:rPr lang="it-IT" b="1" dirty="0" smtClean="0">
                <a:solidFill>
                  <a:srgbClr val="7030A0"/>
                </a:solidFill>
                <a:latin typeface="Times New Roman" panose="02020603050405020304" pitchFamily="18" charset="0"/>
                <a:cs typeface="Times New Roman" panose="02020603050405020304" pitchFamily="18" charset="0"/>
              </a:rPr>
              <a:t>congiuntamente: </a:t>
            </a:r>
            <a:endParaRPr lang="it-IT" b="1" dirty="0">
              <a:solidFill>
                <a:srgbClr val="7030A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378732" y="3566188"/>
            <a:ext cx="7434535" cy="2783857"/>
          </a:xfrm>
          <a:prstGeom prst="rect">
            <a:avLst/>
          </a:prstGeom>
        </p:spPr>
      </p:pic>
    </p:spTree>
    <p:extLst>
      <p:ext uri="{BB962C8B-B14F-4D97-AF65-F5344CB8AC3E}">
        <p14:creationId xmlns:p14="http://schemas.microsoft.com/office/powerpoint/2010/main" val="4642155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097280"/>
            <a:ext cx="10515600" cy="5599611"/>
          </a:xfrm>
        </p:spPr>
        <p:txBody>
          <a:bodyPr>
            <a:normAutofit/>
          </a:bodyPr>
          <a:lstStyle/>
          <a:p>
            <a:pPr algn="just"/>
            <a:endParaRPr lang="it-IT" b="1" dirty="0" smtClean="0">
              <a:solidFill>
                <a:srgbClr val="7030A0"/>
              </a:solidFill>
              <a:latin typeface="Times New Roman" panose="02020603050405020304" pitchFamily="18" charset="0"/>
              <a:cs typeface="Times New Roman" panose="02020603050405020304" pitchFamily="18" charset="0"/>
            </a:endParaRPr>
          </a:p>
          <a:p>
            <a:pPr algn="just"/>
            <a:endParaRPr lang="it-IT" b="1" dirty="0">
              <a:solidFill>
                <a:srgbClr val="7030A0"/>
              </a:solidFill>
              <a:latin typeface="Times New Roman" panose="02020603050405020304" pitchFamily="18" charset="0"/>
              <a:cs typeface="Times New Roman" panose="02020603050405020304" pitchFamily="18" charset="0"/>
            </a:endParaRPr>
          </a:p>
          <a:p>
            <a:pPr algn="just"/>
            <a:endParaRPr lang="it-IT" b="1" dirty="0" smtClean="0">
              <a:solidFill>
                <a:srgbClr val="7030A0"/>
              </a:solidFill>
              <a:latin typeface="Times New Roman" panose="02020603050405020304" pitchFamily="18" charset="0"/>
              <a:cs typeface="Times New Roman" panose="02020603050405020304" pitchFamily="18" charset="0"/>
            </a:endParaRPr>
          </a:p>
          <a:p>
            <a:pPr algn="just"/>
            <a:endParaRPr lang="it-IT" b="1" dirty="0">
              <a:solidFill>
                <a:srgbClr val="7030A0"/>
              </a:solidFill>
              <a:latin typeface="Times New Roman" panose="02020603050405020304" pitchFamily="18" charset="0"/>
              <a:cs typeface="Times New Roman" panose="02020603050405020304" pitchFamily="18" charset="0"/>
            </a:endParaRPr>
          </a:p>
          <a:p>
            <a:pPr algn="just"/>
            <a:endParaRPr lang="it-IT" b="1" dirty="0" smtClean="0">
              <a:solidFill>
                <a:srgbClr val="7030A0"/>
              </a:solidFill>
              <a:latin typeface="Times New Roman" panose="02020603050405020304" pitchFamily="18" charset="0"/>
              <a:cs typeface="Times New Roman" panose="02020603050405020304" pitchFamily="18" charset="0"/>
            </a:endParaRPr>
          </a:p>
          <a:p>
            <a:pPr algn="just"/>
            <a:endParaRPr lang="it-IT" b="1" dirty="0">
              <a:solidFill>
                <a:srgbClr val="7030A0"/>
              </a:solidFill>
              <a:latin typeface="Times New Roman" panose="02020603050405020304" pitchFamily="18" charset="0"/>
              <a:cs typeface="Times New Roman" panose="02020603050405020304" pitchFamily="18" charset="0"/>
            </a:endParaRPr>
          </a:p>
          <a:p>
            <a:pPr algn="just"/>
            <a:endParaRPr lang="it-IT" b="1" dirty="0" smtClean="0">
              <a:solidFill>
                <a:srgbClr val="7030A0"/>
              </a:solidFill>
              <a:latin typeface="Times New Roman" panose="02020603050405020304" pitchFamily="18" charset="0"/>
              <a:cs typeface="Times New Roman" panose="02020603050405020304" pitchFamily="18" charset="0"/>
            </a:endParaRPr>
          </a:p>
          <a:p>
            <a:pPr algn="just"/>
            <a:endParaRPr lang="it-IT" b="1" dirty="0">
              <a:solidFill>
                <a:srgbClr val="7030A0"/>
              </a:solidFill>
              <a:latin typeface="Times New Roman" panose="02020603050405020304" pitchFamily="18" charset="0"/>
              <a:cs typeface="Times New Roman" panose="02020603050405020304" pitchFamily="18" charset="0"/>
            </a:endParaRPr>
          </a:p>
          <a:p>
            <a:pPr marL="0" indent="0" algn="just">
              <a:buNone/>
            </a:pPr>
            <a:endParaRPr lang="it-IT" b="1" dirty="0" smtClean="0">
              <a:solidFill>
                <a:srgbClr val="7030A0"/>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2155099" y="1506827"/>
            <a:ext cx="7881801" cy="2553819"/>
          </a:xfrm>
          <a:prstGeom prst="rect">
            <a:avLst/>
          </a:prstGeom>
        </p:spPr>
      </p:pic>
      <p:pic>
        <p:nvPicPr>
          <p:cNvPr id="7" name="Immagine 6"/>
          <p:cNvPicPr>
            <a:picLocks noChangeAspect="1"/>
          </p:cNvPicPr>
          <p:nvPr/>
        </p:nvPicPr>
        <p:blipFill>
          <a:blip r:embed="rId3"/>
          <a:stretch>
            <a:fillRect/>
          </a:stretch>
        </p:blipFill>
        <p:spPr>
          <a:xfrm>
            <a:off x="2155099" y="3954133"/>
            <a:ext cx="7897587" cy="1547311"/>
          </a:xfrm>
          <a:prstGeom prst="rect">
            <a:avLst/>
          </a:prstGeom>
        </p:spPr>
      </p:pic>
    </p:spTree>
    <p:extLst>
      <p:ext uri="{BB962C8B-B14F-4D97-AF65-F5344CB8AC3E}">
        <p14:creationId xmlns:p14="http://schemas.microsoft.com/office/powerpoint/2010/main" val="168467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260649"/>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2152650" y="1556793"/>
            <a:ext cx="7886700" cy="4824535"/>
          </a:xfrm>
        </p:spPr>
        <p:txBody>
          <a:bodyPr>
            <a:normAutofit/>
          </a:bodyPr>
          <a:lstStyle/>
          <a:p>
            <a:pPr lvl="1" algn="just">
              <a:buFont typeface="Times New Roman" panose="02020603050405020304" pitchFamily="18" charset="0"/>
              <a:buChar char="‒"/>
            </a:pPr>
            <a:r>
              <a:rPr lang="it-IT" sz="2400" dirty="0">
                <a:latin typeface="Times New Roman" panose="02020603050405020304" pitchFamily="18" charset="0"/>
                <a:cs typeface="Times New Roman" panose="02020603050405020304" pitchFamily="18" charset="0"/>
              </a:rPr>
              <a:t>Per le posizioni classificate a </a:t>
            </a:r>
            <a:r>
              <a:rPr lang="it-IT" sz="2400" i="1" dirty="0">
                <a:latin typeface="Times New Roman" panose="02020603050405020304" pitchFamily="18" charset="0"/>
                <a:cs typeface="Times New Roman" panose="02020603050405020304" pitchFamily="18" charset="0"/>
              </a:rPr>
              <a:t>stage </a:t>
            </a:r>
            <a:r>
              <a:rPr lang="it-IT" sz="2400" dirty="0">
                <a:latin typeface="Times New Roman" panose="02020603050405020304" pitchFamily="18" charset="0"/>
                <a:cs typeface="Times New Roman" panose="02020603050405020304" pitchFamily="18" charset="0"/>
              </a:rPr>
              <a:t>1 </a:t>
            </a:r>
            <a:r>
              <a:rPr lang="it-IT" sz="2400" dirty="0">
                <a:solidFill>
                  <a:srgbClr val="0070C0"/>
                </a:solidFill>
                <a:latin typeface="Times New Roman" panose="02020603050405020304" pitchFamily="18" charset="0"/>
                <a:cs typeface="Times New Roman" panose="02020603050405020304" pitchFamily="18" charset="0"/>
              </a:rPr>
              <a:t>l’accantonamento da realizzare deve fronteggiare </a:t>
            </a:r>
            <a:r>
              <a:rPr lang="it-IT"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perdite attese nell’orizzonte temporale dei 12 mesi</a:t>
            </a:r>
            <a:r>
              <a:rPr lang="it-IT" sz="2400" dirty="0">
                <a:solidFill>
                  <a:srgbClr val="0070C0"/>
                </a:solidFill>
                <a:latin typeface="Times New Roman" panose="02020603050405020304" pitchFamily="18" charset="0"/>
                <a:cs typeface="Times New Roman" panose="02020603050405020304" pitchFamily="18" charset="0"/>
              </a:rPr>
              <a:t> successivi alla </a:t>
            </a:r>
            <a:r>
              <a:rPr lang="it-IT" sz="2400" i="1" dirty="0">
                <a:solidFill>
                  <a:srgbClr val="0070C0"/>
                </a:solidFill>
                <a:latin typeface="Times New Roman" panose="02020603050405020304" pitchFamily="18" charset="0"/>
                <a:cs typeface="Times New Roman" panose="02020603050405020304" pitchFamily="18" charset="0"/>
              </a:rPr>
              <a:t>reporting date</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b="1" i="1" dirty="0">
                <a:solidFill>
                  <a:srgbClr val="FF0066"/>
                </a:solidFill>
                <a:latin typeface="Times New Roman" panose="02020603050405020304" pitchFamily="18" charset="0"/>
                <a:cs typeface="Times New Roman" panose="02020603050405020304" pitchFamily="18" charset="0"/>
              </a:rPr>
              <a:t>Stage </a:t>
            </a:r>
            <a:r>
              <a:rPr lang="it-IT" sz="2400" b="1" dirty="0">
                <a:solidFill>
                  <a:srgbClr val="FF0066"/>
                </a:solidFill>
                <a:latin typeface="Times New Roman" panose="02020603050405020304" pitchFamily="18" charset="0"/>
                <a:cs typeface="Times New Roman" panose="02020603050405020304" pitchFamily="18" charset="0"/>
              </a:rPr>
              <a:t>2</a:t>
            </a:r>
            <a:r>
              <a:rPr lang="it-IT" sz="2400" dirty="0">
                <a:latin typeface="Times New Roman" panose="02020603050405020304" pitchFamily="18" charset="0"/>
                <a:cs typeface="Times New Roman" panose="02020603050405020304" pitchFamily="18" charset="0"/>
              </a:rPr>
              <a:t>: vanno iscritte le posizioni </a:t>
            </a:r>
            <a:r>
              <a:rPr lang="it-IT" sz="2400" b="1" u="sng" dirty="0">
                <a:latin typeface="Times New Roman" panose="02020603050405020304" pitchFamily="18" charset="0"/>
                <a:cs typeface="Times New Roman" panose="02020603050405020304" pitchFamily="18" charset="0"/>
              </a:rPr>
              <a:t>che mostrano</a:t>
            </a:r>
            <a:r>
              <a:rPr lang="it-IT" sz="2400" dirty="0">
                <a:latin typeface="Times New Roman" panose="02020603050405020304" pitchFamily="18" charset="0"/>
                <a:cs typeface="Times New Roman" panose="02020603050405020304" pitchFamily="18" charset="0"/>
              </a:rPr>
              <a:t> un ‘</a:t>
            </a:r>
            <a:r>
              <a:rPr lang="it-IT" sz="2400" dirty="0">
                <a:solidFill>
                  <a:srgbClr val="339933"/>
                </a:solidFill>
                <a:latin typeface="Times New Roman" panose="02020603050405020304" pitchFamily="18" charset="0"/>
                <a:cs typeface="Times New Roman" panose="02020603050405020304" pitchFamily="18" charset="0"/>
              </a:rPr>
              <a:t>significativo deterioramento</a:t>
            </a:r>
            <a:r>
              <a:rPr lang="it-IT" sz="2400" dirty="0">
                <a:latin typeface="Times New Roman" panose="02020603050405020304" pitchFamily="18" charset="0"/>
                <a:cs typeface="Times New Roman" panose="02020603050405020304" pitchFamily="18" charset="0"/>
              </a:rPr>
              <a:t>’ della qualità creditizia tra la data di rilevazione iniziale e quella di </a:t>
            </a:r>
            <a:r>
              <a:rPr lang="it-IT" sz="2400" i="1" dirty="0">
                <a:latin typeface="Times New Roman" panose="02020603050405020304" pitchFamily="18" charset="0"/>
                <a:cs typeface="Times New Roman" panose="02020603050405020304" pitchFamily="18" charset="0"/>
              </a:rPr>
              <a:t>reporting</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i="1"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dirty="0">
                <a:latin typeface="Times New Roman" panose="02020603050405020304" pitchFamily="18" charset="0"/>
                <a:cs typeface="Times New Roman" panose="02020603050405020304" pitchFamily="18" charset="0"/>
              </a:rPr>
              <a:t>Per tale classe (c.d. </a:t>
            </a:r>
            <a:r>
              <a:rPr lang="it-IT" sz="2400" i="1" dirty="0" err="1">
                <a:latin typeface="Times New Roman" panose="02020603050405020304" pitchFamily="18" charset="0"/>
                <a:cs typeface="Times New Roman" panose="02020603050405020304" pitchFamily="18" charset="0"/>
              </a:rPr>
              <a:t>underperforming</a:t>
            </a:r>
            <a:r>
              <a:rPr lang="it-IT" sz="2400" dirty="0">
                <a:latin typeface="Times New Roman" panose="02020603050405020304" pitchFamily="18" charset="0"/>
                <a:cs typeface="Times New Roman" panose="02020603050405020304" pitchFamily="18" charset="0"/>
              </a:rPr>
              <a:t>) </a:t>
            </a:r>
            <a:r>
              <a:rPr lang="it-IT" sz="2400" dirty="0">
                <a:solidFill>
                  <a:srgbClr val="0070C0"/>
                </a:solidFill>
                <a:latin typeface="Times New Roman" panose="02020603050405020304" pitchFamily="18" charset="0"/>
                <a:cs typeface="Times New Roman" panose="02020603050405020304" pitchFamily="18" charset="0"/>
              </a:rPr>
              <a:t>la banca deve misurare accantonamenti atti a fronteggiare le perdite attese </a:t>
            </a:r>
            <a:r>
              <a:rPr lang="it-IT"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nell’orizzonte temporale pari all’intera vita </a:t>
            </a:r>
            <a:r>
              <a:rPr lang="it-IT" sz="2400" dirty="0">
                <a:solidFill>
                  <a:srgbClr val="0070C0"/>
                </a:solidFill>
                <a:latin typeface="Times New Roman" panose="02020603050405020304" pitchFamily="18" charset="0"/>
                <a:cs typeface="Times New Roman" panose="02020603050405020304" pitchFamily="18" charset="0"/>
              </a:rPr>
              <a:t>contrattuale dell’esposizione oggetto di valutazione</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2"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4521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097280"/>
            <a:ext cx="10515600" cy="5599611"/>
          </a:xfrm>
        </p:spPr>
        <p:txBody>
          <a:bodyPr>
            <a:normAutofit/>
          </a:bodyPr>
          <a:lstStyle/>
          <a:p>
            <a:r>
              <a:rPr lang="it-IT"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 BENE</a:t>
            </a:r>
            <a:endParaRPr lang="it-IT"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442815" y="1717705"/>
            <a:ext cx="9306370" cy="4893647"/>
          </a:xfrm>
          <a:prstGeom prst="rect">
            <a:avLst/>
          </a:prstGeom>
          <a:solidFill>
            <a:schemeClr val="accent6">
              <a:lumMod val="40000"/>
              <a:lumOff val="60000"/>
            </a:schemeClr>
          </a:solidFill>
          <a:ln w="38100">
            <a:solidFill>
              <a:srgbClr val="0066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Le imprese che adottano i </a:t>
            </a:r>
            <a:r>
              <a:rPr kumimoji="0" lang="it-IT" sz="2400" b="1" i="0" u="none" strike="noStrike" kern="1200" cap="none" spc="0" normalizeH="0" baseline="0" noProof="0" dirty="0">
                <a:ln>
                  <a:noFill/>
                </a:ln>
                <a:solidFill>
                  <a:srgbClr val="002060"/>
                </a:solidFill>
                <a:effectLst/>
                <a:uLnTx/>
                <a:uFillTx/>
                <a:latin typeface="Calibri" panose="020F0502020204030204"/>
                <a:ea typeface="+mn-ea"/>
                <a:cs typeface="+mn-cs"/>
              </a:rPr>
              <a:t>principi contabili internazionali </a:t>
            </a:r>
            <a:r>
              <a:rPr kumimoji="0" lang="it-IT" sz="2400" b="0" i="0" u="none" strike="noStrike" kern="1200" cap="none" spc="0" normalizeH="0" baseline="0" noProof="0" dirty="0">
                <a:ln>
                  <a:noFill/>
                </a:ln>
                <a:solidFill>
                  <a:srgbClr val="C00000"/>
                </a:solidFill>
                <a:effectLst/>
                <a:uLnTx/>
                <a:uFillTx/>
                <a:latin typeface="Calibri" panose="020F0502020204030204"/>
                <a:ea typeface="+mn-ea"/>
                <a:cs typeface="+mn-cs"/>
              </a:rPr>
              <a:t>calcolano gli indici suddetti considerando le equivalenti voci risultanti dal bilancio</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con la precisazione che nel calcolo del patrimonio netto di cui sub 3.2.1. sono escluse, oltre alla già citata “Riserva per operazioni di copertura dei flussi finanziari attesi”, le altre riserve specifiche derivanti dagli IFRS (quali riserve di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fair </a:t>
            </a:r>
            <a:r>
              <a:rPr kumimoji="0" lang="it-IT" sz="2400" b="0" i="1" u="none" strike="noStrike" kern="1200" cap="none" spc="0" normalizeH="0" baseline="0" noProof="0" dirty="0" err="1">
                <a:ln>
                  <a:noFill/>
                </a:ln>
                <a:solidFill>
                  <a:prstClr val="black"/>
                </a:solidFill>
                <a:effectLst/>
                <a:uLnTx/>
                <a:uFillTx/>
                <a:latin typeface="Calibri" panose="020F0502020204030204"/>
                <a:ea typeface="+mn-ea"/>
                <a:cs typeface="+mn-cs"/>
              </a:rPr>
              <a:t>value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riserve attuariali, riserva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stock option</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ecc.). </a:t>
            </a:r>
            <a:endPar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2060"/>
                </a:solidFill>
                <a:effectLst/>
                <a:uLnTx/>
                <a:uFillTx/>
                <a:latin typeface="Calibri" panose="020F0502020204030204"/>
                <a:ea typeface="+mn-ea"/>
                <a:cs typeface="+mn-cs"/>
              </a:rPr>
              <a:t>Le imprese che redigono il bilancio con le semplificazioni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di cui agli artt. 2435-</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bis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e 2435-</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ter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c.c. </a:t>
            </a: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calcolano tali indici ricorrendo alla situazione contabile usata per la redazione del bilancio</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considerato che il loro bilancio può non mostrare alcune delle grandezze necessarie. I dati utilizzati per il calcolo degli indici devono essere disponibili per la consultazione da parte degli organi di controllo.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2913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097280"/>
            <a:ext cx="10515600" cy="5599611"/>
          </a:xfrm>
        </p:spPr>
        <p:txBody>
          <a:bodyPr>
            <a:normAutofit/>
          </a:bodyPr>
          <a:lstStyle/>
          <a:p>
            <a:pPr algn="just"/>
            <a:r>
              <a:rPr lang="it-IT"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L’analisi statistica ha portato </a:t>
            </a:r>
            <a:r>
              <a:rPr lang="it-IT"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it-IT"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individuare soglie diverse per settori come di seguito riportato: </a:t>
            </a:r>
            <a:endParaRPr lang="it-IT"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608951" y="2311040"/>
            <a:ext cx="10974098" cy="3872049"/>
          </a:xfrm>
          <a:prstGeom prst="rect">
            <a:avLst/>
          </a:prstGeom>
        </p:spPr>
      </p:pic>
    </p:spTree>
    <p:extLst>
      <p:ext uri="{BB962C8B-B14F-4D97-AF65-F5344CB8AC3E}">
        <p14:creationId xmlns:p14="http://schemas.microsoft.com/office/powerpoint/2010/main" val="11018761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894228" y="1323528"/>
            <a:ext cx="10403544" cy="4547431"/>
          </a:xfrm>
          <a:prstGeom prst="rect">
            <a:avLst/>
          </a:prstGeom>
        </p:spPr>
      </p:pic>
    </p:spTree>
    <p:extLst>
      <p:ext uri="{BB962C8B-B14F-4D97-AF65-F5344CB8AC3E}">
        <p14:creationId xmlns:p14="http://schemas.microsoft.com/office/powerpoint/2010/main" val="25660651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097280"/>
            <a:ext cx="10515600" cy="5599611"/>
          </a:xfrm>
        </p:spPr>
        <p:txBody>
          <a:bodyPr>
            <a:normAutofit/>
          </a:bodyPr>
          <a:lstStyle/>
          <a:p>
            <a:pPr algn="just"/>
            <a:endParaRPr lang="it-IT"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it-IT"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Passando alle modalità di calcolo di dettaglio dei vari indici rassegnati si specifica quanto segue (LIMITATAMENTE AI 2 INDICI DI CARATTERE GENERALE)</a:t>
            </a:r>
            <a:r>
              <a:rPr lang="it-IT"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it-IT" dirty="0"/>
          </a:p>
          <a:p>
            <a:pPr marL="457200" lvl="1" indent="0" algn="just">
              <a:buNone/>
            </a:pPr>
            <a:r>
              <a:rPr lang="it-IT" b="1" dirty="0">
                <a:latin typeface="Times New Roman" panose="02020603050405020304" pitchFamily="18" charset="0"/>
                <a:cs typeface="Times New Roman" panose="02020603050405020304" pitchFamily="18" charset="0"/>
              </a:rPr>
              <a:t>Patrimonio netto negativo </a:t>
            </a:r>
            <a:endParaRPr lang="it-IT" dirty="0">
              <a:latin typeface="Times New Roman" panose="02020603050405020304" pitchFamily="18" charset="0"/>
              <a:cs typeface="Times New Roman" panose="02020603050405020304" pitchFamily="18" charset="0"/>
            </a:endParaRPr>
          </a:p>
          <a:p>
            <a:pPr lvl="1" algn="just"/>
            <a:r>
              <a:rPr lang="it-IT" dirty="0" smtClean="0">
                <a:latin typeface="Times New Roman" panose="02020603050405020304" pitchFamily="18" charset="0"/>
                <a:cs typeface="Times New Roman" panose="02020603050405020304" pitchFamily="18" charset="0"/>
              </a:rPr>
              <a:t>Tale </a:t>
            </a:r>
            <a:r>
              <a:rPr lang="it-IT" dirty="0">
                <a:latin typeface="Times New Roman" panose="02020603050405020304" pitchFamily="18" charset="0"/>
                <a:cs typeface="Times New Roman" panose="02020603050405020304" pitchFamily="18" charset="0"/>
              </a:rPr>
              <a:t>indice è rilevabile direttamente dal dato del “</a:t>
            </a:r>
            <a:r>
              <a:rPr lang="it-IT" dirty="0">
                <a:solidFill>
                  <a:srgbClr val="FF0000"/>
                </a:solidFill>
                <a:latin typeface="Times New Roman" panose="02020603050405020304" pitchFamily="18" charset="0"/>
                <a:cs typeface="Times New Roman" panose="02020603050405020304" pitchFamily="18" charset="0"/>
              </a:rPr>
              <a:t>patrimonio netto</a:t>
            </a:r>
            <a:r>
              <a:rPr lang="it-IT" dirty="0">
                <a:latin typeface="Times New Roman" panose="02020603050405020304" pitchFamily="18" charset="0"/>
                <a:cs typeface="Times New Roman" panose="02020603050405020304" pitchFamily="18" charset="0"/>
              </a:rPr>
              <a:t>” (totale voce A, sezione “passivo” dello stato patrimoniale, art. 2424 cod. civ.), </a:t>
            </a:r>
            <a:r>
              <a:rPr lang="it-IT"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cui sottrarre i </a:t>
            </a:r>
            <a:r>
              <a:rPr lang="it-IT" dirty="0">
                <a:latin typeface="Times New Roman" panose="02020603050405020304" pitchFamily="18" charset="0"/>
                <a:cs typeface="Times New Roman" panose="02020603050405020304" pitchFamily="18" charset="0"/>
              </a:rPr>
              <a:t>“</a:t>
            </a:r>
            <a:r>
              <a:rPr lang="it-IT" dirty="0">
                <a:solidFill>
                  <a:srgbClr val="FF0000"/>
                </a:solidFill>
                <a:latin typeface="Times New Roman" panose="02020603050405020304" pitchFamily="18" charset="0"/>
                <a:cs typeface="Times New Roman" panose="02020603050405020304" pitchFamily="18" charset="0"/>
              </a:rPr>
              <a:t>crediti verso soci per versamenti ancora dovuti</a:t>
            </a:r>
            <a:r>
              <a:rPr lang="it-IT" dirty="0">
                <a:latin typeface="Times New Roman" panose="02020603050405020304" pitchFamily="18" charset="0"/>
                <a:cs typeface="Times New Roman" panose="02020603050405020304" pitchFamily="18" charset="0"/>
              </a:rPr>
              <a:t>” (voce A, stato patrimoniale attivo), </a:t>
            </a:r>
            <a:r>
              <a:rPr lang="it-IT" dirty="0">
                <a:solidFill>
                  <a:srgbClr val="FF0000"/>
                </a:solidFill>
                <a:latin typeface="Times New Roman" panose="02020603050405020304" pitchFamily="18" charset="0"/>
                <a:cs typeface="Times New Roman" panose="02020603050405020304" pitchFamily="18" charset="0"/>
              </a:rPr>
              <a:t>eventuali dividendi deliberati non ancora contabilizzati</a:t>
            </a:r>
            <a:r>
              <a:rPr lang="it-IT" dirty="0">
                <a:latin typeface="Times New Roman" panose="02020603050405020304" pitchFamily="18" charset="0"/>
                <a:cs typeface="Times New Roman" panose="02020603050405020304" pitchFamily="18" charset="0"/>
              </a:rPr>
              <a:t>. Nel “patrimonio netto” </a:t>
            </a:r>
            <a:r>
              <a:rPr lang="it-IT" dirty="0">
                <a:solidFill>
                  <a:srgbClr val="006600"/>
                </a:solidFill>
                <a:latin typeface="Times New Roman" panose="02020603050405020304" pitchFamily="18" charset="0"/>
                <a:cs typeface="Times New Roman" panose="02020603050405020304" pitchFamily="18" charset="0"/>
              </a:rPr>
              <a:t>non si tiene conto dell’eventuale </a:t>
            </a:r>
            <a:r>
              <a:rPr lang="it-IT" dirty="0">
                <a:latin typeface="Times New Roman" panose="02020603050405020304" pitchFamily="18" charset="0"/>
                <a:cs typeface="Times New Roman" panose="02020603050405020304" pitchFamily="18" charset="0"/>
              </a:rPr>
              <a:t>“Riserva </a:t>
            </a:r>
            <a:r>
              <a:rPr lang="it-IT" dirty="0" smtClean="0">
                <a:latin typeface="Times New Roman" panose="02020603050405020304" pitchFamily="18" charset="0"/>
                <a:cs typeface="Times New Roman" panose="02020603050405020304" pitchFamily="18" charset="0"/>
              </a:rPr>
              <a:t>per operazioni </a:t>
            </a:r>
            <a:r>
              <a:rPr lang="it-IT" dirty="0">
                <a:latin typeface="Times New Roman" panose="02020603050405020304" pitchFamily="18" charset="0"/>
                <a:cs typeface="Times New Roman" panose="02020603050405020304" pitchFamily="18" charset="0"/>
              </a:rPr>
              <a:t>di copertura dei flussi finanziari attesi”, indipendentemente dal suo saldo, in linea con quanto disposto dall’art. 2426 c.c., co. 1, n. 11-</a:t>
            </a:r>
            <a:r>
              <a:rPr lang="it-IT" i="1" dirty="0">
                <a:latin typeface="Times New Roman" panose="02020603050405020304" pitchFamily="18" charset="0"/>
                <a:cs typeface="Times New Roman" panose="02020603050405020304" pitchFamily="18" charset="0"/>
              </a:rPr>
              <a:t>bis</a:t>
            </a:r>
            <a:r>
              <a:rPr lang="it-IT" dirty="0">
                <a:latin typeface="Times New Roman" panose="02020603050405020304" pitchFamily="18" charset="0"/>
                <a:cs typeface="Times New Roman" panose="02020603050405020304" pitchFamily="18" charset="0"/>
              </a:rPr>
              <a:t>. </a:t>
            </a:r>
            <a:endParaRPr lang="it-IT"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255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097280"/>
            <a:ext cx="10515600" cy="5599611"/>
          </a:xfrm>
        </p:spPr>
        <p:txBody>
          <a:bodyPr>
            <a:normAutofit/>
          </a:bodyPr>
          <a:lstStyle/>
          <a:p>
            <a:pPr marL="457200" lvl="1" indent="0" algn="just">
              <a:buNone/>
            </a:pPr>
            <a:r>
              <a:rPr lang="it-IT" b="1" dirty="0" smtClean="0">
                <a:latin typeface="Times New Roman" panose="02020603050405020304" pitchFamily="18" charset="0"/>
                <a:cs typeface="Times New Roman" panose="02020603050405020304" pitchFamily="18" charset="0"/>
              </a:rPr>
              <a:t>DSCR</a:t>
            </a:r>
            <a:endParaRPr lang="it-IT" dirty="0">
              <a:latin typeface="Times New Roman" panose="02020603050405020304" pitchFamily="18" charset="0"/>
              <a:cs typeface="Times New Roman" panose="02020603050405020304" pitchFamily="18" charset="0"/>
            </a:endParaRPr>
          </a:p>
          <a:p>
            <a:pPr lvl="1" algn="just"/>
            <a:r>
              <a:rPr lang="it-IT" dirty="0">
                <a:latin typeface="Times New Roman" panose="02020603050405020304" pitchFamily="18" charset="0"/>
                <a:cs typeface="Times New Roman" panose="02020603050405020304" pitchFamily="18" charset="0"/>
              </a:rPr>
              <a:t>Per il calcolo </a:t>
            </a:r>
            <a:r>
              <a:rPr lang="it-IT" dirty="0" smtClean="0">
                <a:latin typeface="Times New Roman" panose="02020603050405020304" pitchFamily="18" charset="0"/>
                <a:cs typeface="Times New Roman" panose="02020603050405020304" pitchFamily="18" charset="0"/>
              </a:rPr>
              <a:t>del </a:t>
            </a:r>
            <a:r>
              <a:rPr lang="it-IT" dirty="0">
                <a:latin typeface="Times New Roman" panose="02020603050405020304" pitchFamily="18" charset="0"/>
                <a:cs typeface="Times New Roman" panose="02020603050405020304" pitchFamily="18" charset="0"/>
              </a:rPr>
              <a:t>DSCR possono essere alternativamente seguiti due </a:t>
            </a:r>
            <a:r>
              <a:rPr lang="it-IT" dirty="0" smtClean="0">
                <a:latin typeface="Times New Roman" panose="02020603050405020304" pitchFamily="18" charset="0"/>
                <a:cs typeface="Times New Roman" panose="02020603050405020304" pitchFamily="18" charset="0"/>
              </a:rPr>
              <a:t>approcci:</a:t>
            </a:r>
          </a:p>
          <a:p>
            <a:pPr marL="971550" lvl="1" indent="-514350" algn="just">
              <a:buFont typeface="+mj-lt"/>
              <a:buAutoNum type="arabicPeriod"/>
            </a:pPr>
            <a:endParaRPr lang="it-IT" dirty="0" smtClean="0">
              <a:latin typeface="Times New Roman" panose="02020603050405020304" pitchFamily="18" charset="0"/>
              <a:cs typeface="Times New Roman" panose="02020603050405020304" pitchFamily="18" charset="0"/>
            </a:endParaRPr>
          </a:p>
          <a:p>
            <a:pPr marL="971550" lvl="1" indent="-514350" algn="just">
              <a:buFont typeface="+mj-lt"/>
              <a:buAutoNum type="arabicPeriod"/>
            </a:pPr>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DSCR deriva da un </a:t>
            </a:r>
            <a:r>
              <a:rPr lang="it-IT" i="1" dirty="0">
                <a:latin typeface="Times New Roman" panose="02020603050405020304" pitchFamily="18" charset="0"/>
                <a:cs typeface="Times New Roman" panose="02020603050405020304" pitchFamily="18" charset="0"/>
              </a:rPr>
              <a:t>budget</a:t>
            </a:r>
            <a:r>
              <a:rPr lang="it-IT" dirty="0">
                <a:latin typeface="Times New Roman" panose="02020603050405020304" pitchFamily="18" charset="0"/>
                <a:cs typeface="Times New Roman" panose="02020603050405020304" pitchFamily="18" charset="0"/>
              </a:rPr>
              <a:t> di tesoreria, redatto dall’impresa, che </a:t>
            </a:r>
            <a:r>
              <a:rPr lang="it-IT" u="sng" dirty="0">
                <a:solidFill>
                  <a:srgbClr val="006600"/>
                </a:solidFill>
                <a:latin typeface="Times New Roman" panose="02020603050405020304" pitchFamily="18" charset="0"/>
                <a:cs typeface="Times New Roman" panose="02020603050405020304" pitchFamily="18" charset="0"/>
              </a:rPr>
              <a:t>rappresenti le entrate e le uscite di disponibilità liquide attese nei successivi </a:t>
            </a:r>
            <a:r>
              <a:rPr lang="it-IT" u="sng" dirty="0" smtClean="0">
                <a:solidFill>
                  <a:srgbClr val="006600"/>
                </a:solidFill>
                <a:latin typeface="Times New Roman" panose="02020603050405020304" pitchFamily="18" charset="0"/>
                <a:cs typeface="Times New Roman" panose="02020603050405020304" pitchFamily="18" charset="0"/>
              </a:rPr>
              <a:t>6 </a:t>
            </a:r>
            <a:r>
              <a:rPr lang="it-IT" u="sng" dirty="0">
                <a:solidFill>
                  <a:srgbClr val="006600"/>
                </a:solidFill>
                <a:latin typeface="Times New Roman" panose="02020603050405020304" pitchFamily="18" charset="0"/>
                <a:cs typeface="Times New Roman" panose="02020603050405020304" pitchFamily="18" charset="0"/>
              </a:rPr>
              <a:t>mesi</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Da </a:t>
            </a:r>
            <a:r>
              <a:rPr lang="it-IT" dirty="0">
                <a:latin typeface="Times New Roman" panose="02020603050405020304" pitchFamily="18" charset="0"/>
                <a:cs typeface="Times New Roman" panose="02020603050405020304" pitchFamily="18" charset="0"/>
              </a:rPr>
              <a:t>tale </a:t>
            </a:r>
            <a:r>
              <a:rPr lang="it-IT" i="1" dirty="0">
                <a:latin typeface="Times New Roman" panose="02020603050405020304" pitchFamily="18" charset="0"/>
                <a:cs typeface="Times New Roman" panose="02020603050405020304" pitchFamily="18" charset="0"/>
              </a:rPr>
              <a:t>budget</a:t>
            </a:r>
            <a:r>
              <a:rPr lang="it-IT" dirty="0">
                <a:latin typeface="Times New Roman" panose="02020603050405020304" pitchFamily="18" charset="0"/>
                <a:cs typeface="Times New Roman" panose="02020603050405020304" pitchFamily="18" charset="0"/>
              </a:rPr>
              <a:t> si ricavano il numeratore e il denominatore dell’indice: </a:t>
            </a:r>
          </a:p>
          <a:p>
            <a:pPr marL="1371600" lvl="2" indent="-457200" algn="just">
              <a:buFont typeface="+mj-lt"/>
              <a:buAutoNum type="alphaLcParenR"/>
            </a:pPr>
            <a:endParaRPr lang="it-IT" dirty="0" smtClean="0">
              <a:latin typeface="Times New Roman" panose="02020603050405020304" pitchFamily="18" charset="0"/>
              <a:cs typeface="Times New Roman" panose="02020603050405020304" pitchFamily="18" charset="0"/>
            </a:endParaRPr>
          </a:p>
          <a:p>
            <a:pPr marL="1371600" lvl="2" indent="-457200" algn="just">
              <a:buFont typeface="+mj-lt"/>
              <a:buAutoNum type="alphaLcParenR"/>
            </a:pPr>
            <a:r>
              <a:rPr lang="it-IT" dirty="0" smtClean="0">
                <a:latin typeface="Times New Roman" panose="02020603050405020304" pitchFamily="18" charset="0"/>
                <a:cs typeface="Times New Roman" panose="02020603050405020304" pitchFamily="18" charset="0"/>
              </a:rPr>
              <a:t>al </a:t>
            </a:r>
            <a:r>
              <a:rPr lang="it-IT" dirty="0">
                <a:solidFill>
                  <a:srgbClr val="FF0000"/>
                </a:solidFill>
                <a:latin typeface="Times New Roman" panose="02020603050405020304" pitchFamily="18" charset="0"/>
                <a:cs typeface="Times New Roman" panose="02020603050405020304" pitchFamily="18" charset="0"/>
              </a:rPr>
              <a:t>numeratore</a:t>
            </a:r>
            <a:r>
              <a:rPr lang="it-IT" dirty="0">
                <a:latin typeface="Times New Roman" panose="02020603050405020304" pitchFamily="18" charset="0"/>
                <a:cs typeface="Times New Roman" panose="02020603050405020304" pitchFamily="18" charset="0"/>
              </a:rPr>
              <a:t> si sommano tutte le risorse disponibili per il suddetto servizio al debito, dati dal </a:t>
            </a:r>
            <a:r>
              <a:rPr lang="it-IT" dirty="0">
                <a:solidFill>
                  <a:srgbClr val="7030A0"/>
                </a:solidFill>
                <a:latin typeface="Times New Roman" panose="02020603050405020304" pitchFamily="18" charset="0"/>
                <a:cs typeface="Times New Roman" panose="02020603050405020304" pitchFamily="18" charset="0"/>
              </a:rPr>
              <a:t>totale delle entrate di liquidità previste nei prossimi </a:t>
            </a:r>
            <a:r>
              <a:rPr lang="it-IT" dirty="0" smtClean="0">
                <a:solidFill>
                  <a:srgbClr val="7030A0"/>
                </a:solidFill>
                <a:latin typeface="Times New Roman" panose="02020603050405020304" pitchFamily="18" charset="0"/>
                <a:cs typeface="Times New Roman" panose="02020603050405020304" pitchFamily="18" charset="0"/>
              </a:rPr>
              <a:t>6 </a:t>
            </a:r>
            <a:r>
              <a:rPr lang="it-IT" dirty="0">
                <a:solidFill>
                  <a:srgbClr val="7030A0"/>
                </a:solidFill>
                <a:latin typeface="Times New Roman" panose="02020603050405020304" pitchFamily="18" charset="0"/>
                <a:cs typeface="Times New Roman" panose="02020603050405020304" pitchFamily="18" charset="0"/>
              </a:rPr>
              <a:t>mesi</a:t>
            </a:r>
            <a:r>
              <a:rPr lang="it-IT" dirty="0">
                <a:latin typeface="Times New Roman" panose="02020603050405020304" pitchFamily="18" charset="0"/>
                <a:cs typeface="Times New Roman" panose="02020603050405020304" pitchFamily="18" charset="0"/>
              </a:rPr>
              <a:t>, incluse le giacenze iniziali di cassa, dal quale </a:t>
            </a:r>
            <a:r>
              <a:rPr lang="it-IT" b="1" dirty="0">
                <a:solidFill>
                  <a:srgbClr val="002060"/>
                </a:solidFill>
                <a:latin typeface="Times New Roman" panose="02020603050405020304" pitchFamily="18" charset="0"/>
                <a:cs typeface="Times New Roman" panose="02020603050405020304" pitchFamily="18" charset="0"/>
              </a:rPr>
              <a:t>sottrarre</a:t>
            </a:r>
            <a:r>
              <a:rPr lang="it-IT" dirty="0">
                <a:latin typeface="Times New Roman" panose="02020603050405020304" pitchFamily="18" charset="0"/>
                <a:cs typeface="Times New Roman" panose="02020603050405020304" pitchFamily="18" charset="0"/>
              </a:rPr>
              <a:t> tutte </a:t>
            </a:r>
            <a:r>
              <a:rPr lang="it-IT" dirty="0">
                <a:solidFill>
                  <a:srgbClr val="7030A0"/>
                </a:solidFill>
                <a:latin typeface="Times New Roman" panose="02020603050405020304" pitchFamily="18" charset="0"/>
                <a:cs typeface="Times New Roman" panose="02020603050405020304" pitchFamily="18" charset="0"/>
              </a:rPr>
              <a:t>le uscite di liquidità previste riferite allo stesso periodo</a:t>
            </a:r>
            <a:r>
              <a:rPr lang="it-IT" dirty="0">
                <a:latin typeface="Times New Roman" panose="02020603050405020304" pitchFamily="18" charset="0"/>
                <a:cs typeface="Times New Roman" panose="02020603050405020304" pitchFamily="18" charset="0"/>
              </a:rPr>
              <a:t>, ad eccezione dei rimborsi dei debiti posti al </a:t>
            </a:r>
            <a:r>
              <a:rPr lang="it-IT" dirty="0" smtClean="0">
                <a:latin typeface="Times New Roman" panose="02020603050405020304" pitchFamily="18" charset="0"/>
                <a:cs typeface="Times New Roman" panose="02020603050405020304" pitchFamily="18" charset="0"/>
              </a:rPr>
              <a:t>denominatore;</a:t>
            </a:r>
            <a:endParaRPr lang="it-IT" dirty="0">
              <a:latin typeface="Times New Roman" panose="02020603050405020304" pitchFamily="18" charset="0"/>
              <a:cs typeface="Times New Roman" panose="02020603050405020304" pitchFamily="18" charset="0"/>
            </a:endParaRPr>
          </a:p>
          <a:p>
            <a:pPr marL="1371600" lvl="2" indent="-457200" algn="just">
              <a:buFont typeface="+mj-lt"/>
              <a:buAutoNum type="alphaLcParenR"/>
            </a:pPr>
            <a:endParaRPr lang="it-IT" dirty="0" smtClean="0">
              <a:latin typeface="Times New Roman" panose="02020603050405020304" pitchFamily="18" charset="0"/>
              <a:cs typeface="Times New Roman" panose="02020603050405020304" pitchFamily="18" charset="0"/>
            </a:endParaRPr>
          </a:p>
          <a:p>
            <a:pPr marL="1371600" lvl="2" indent="-457200" algn="just">
              <a:buFont typeface="+mj-lt"/>
              <a:buAutoNum type="alphaLcParenR"/>
            </a:pPr>
            <a:r>
              <a:rPr lang="it-IT" dirty="0" smtClean="0">
                <a:latin typeface="Times New Roman" panose="02020603050405020304" pitchFamily="18" charset="0"/>
                <a:cs typeface="Times New Roman" panose="02020603050405020304" pitchFamily="18" charset="0"/>
              </a:rPr>
              <a:t>al </a:t>
            </a:r>
            <a:r>
              <a:rPr lang="it-IT" dirty="0">
                <a:solidFill>
                  <a:srgbClr val="FF0000"/>
                </a:solidFill>
                <a:latin typeface="Times New Roman" panose="02020603050405020304" pitchFamily="18" charset="0"/>
                <a:cs typeface="Times New Roman" panose="02020603050405020304" pitchFamily="18" charset="0"/>
              </a:rPr>
              <a:t>denominatore</a:t>
            </a:r>
            <a:r>
              <a:rPr lang="it-IT" dirty="0">
                <a:latin typeface="Times New Roman" panose="02020603050405020304" pitchFamily="18" charset="0"/>
                <a:cs typeface="Times New Roman" panose="02020603050405020304" pitchFamily="18" charset="0"/>
              </a:rPr>
              <a:t> si sommano le </a:t>
            </a:r>
            <a:r>
              <a:rPr lang="it-IT" dirty="0">
                <a:solidFill>
                  <a:srgbClr val="7030A0"/>
                </a:solidFill>
                <a:latin typeface="Times New Roman" panose="02020603050405020304" pitchFamily="18" charset="0"/>
                <a:cs typeface="Times New Roman" panose="02020603050405020304" pitchFamily="18" charset="0"/>
              </a:rPr>
              <a:t>uscite previste contrattualmente per rimborso di debiti finanziari</a:t>
            </a:r>
            <a:r>
              <a:rPr lang="it-IT" dirty="0">
                <a:latin typeface="Times New Roman" panose="02020603050405020304" pitchFamily="18" charset="0"/>
                <a:cs typeface="Times New Roman" panose="02020603050405020304" pitchFamily="18" charset="0"/>
              </a:rPr>
              <a:t> (</a:t>
            </a:r>
            <a:r>
              <a:rPr lang="it-IT"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verso banche o altri finanziatori</a:t>
            </a:r>
            <a:r>
              <a:rPr lang="it-IT" dirty="0">
                <a:latin typeface="Times New Roman" panose="02020603050405020304" pitchFamily="18" charset="0"/>
                <a:cs typeface="Times New Roman" panose="02020603050405020304" pitchFamily="18" charset="0"/>
              </a:rPr>
              <a:t>). Il rimborso è inteso come pagamento della </a:t>
            </a:r>
            <a:r>
              <a:rPr lang="it-IT" u="sng" dirty="0">
                <a:solidFill>
                  <a:srgbClr val="7030A0"/>
                </a:solidFill>
                <a:latin typeface="Times New Roman" panose="02020603050405020304" pitchFamily="18" charset="0"/>
                <a:cs typeface="Times New Roman" panose="02020603050405020304" pitchFamily="18" charset="0"/>
              </a:rPr>
              <a:t>quota capitale</a:t>
            </a:r>
            <a:r>
              <a:rPr lang="it-IT" dirty="0">
                <a:solidFill>
                  <a:srgbClr val="7030A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contrattualmente previsto per i successivi </a:t>
            </a:r>
            <a:r>
              <a:rPr lang="it-IT" dirty="0" smtClean="0">
                <a:latin typeface="Times New Roman" panose="02020603050405020304" pitchFamily="18" charset="0"/>
                <a:cs typeface="Times New Roman" panose="02020603050405020304" pitchFamily="18" charset="0"/>
              </a:rPr>
              <a:t>6 </a:t>
            </a:r>
            <a:r>
              <a:rPr lang="it-IT" dirty="0">
                <a:latin typeface="Times New Roman" panose="02020603050405020304" pitchFamily="18" charset="0"/>
                <a:cs typeface="Times New Roman" panose="02020603050405020304" pitchFamily="18" charset="0"/>
              </a:rPr>
              <a:t>mesi. </a:t>
            </a:r>
          </a:p>
        </p:txBody>
      </p:sp>
    </p:spTree>
    <p:extLst>
      <p:ext uri="{BB962C8B-B14F-4D97-AF65-F5344CB8AC3E}">
        <p14:creationId xmlns:p14="http://schemas.microsoft.com/office/powerpoint/2010/main" val="1628400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384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097280"/>
            <a:ext cx="10515600" cy="5599611"/>
          </a:xfrm>
        </p:spPr>
        <p:txBody>
          <a:bodyPr>
            <a:normAutofit/>
          </a:bodyPr>
          <a:lstStyle/>
          <a:p>
            <a:pPr marL="971550" lvl="1" indent="-514350" algn="just">
              <a:buFont typeface="+mj-lt"/>
              <a:buAutoNum type="arabicPeriod" startAt="2"/>
            </a:pPr>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calcolo è effettuato mediante </a:t>
            </a:r>
            <a:r>
              <a:rPr lang="it-IT"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rapporto tra i flussi di cassa complessivi liberi al servizio del debito attesi nei </a:t>
            </a:r>
            <a:r>
              <a:rPr lang="it-IT"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it-IT"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mesi successivi</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e </a:t>
            </a:r>
            <a:r>
              <a:rPr lang="it-IT"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flussi necessari per rimborsare il </a:t>
            </a:r>
            <a:r>
              <a:rPr lang="it-IT"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debito non operativo</a:t>
            </a:r>
            <a:r>
              <a:rPr lang="it-IT"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che scade negli stessi </a:t>
            </a:r>
            <a:r>
              <a:rPr lang="it-IT"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it-IT"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mesi</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Al </a:t>
            </a:r>
            <a:r>
              <a:rPr lang="it-IT" dirty="0">
                <a:solidFill>
                  <a:srgbClr val="FF0000"/>
                </a:solidFill>
                <a:latin typeface="Times New Roman" panose="02020603050405020304" pitchFamily="18" charset="0"/>
                <a:cs typeface="Times New Roman" panose="02020603050405020304" pitchFamily="18" charset="0"/>
              </a:rPr>
              <a:t>numeratore</a:t>
            </a:r>
            <a:r>
              <a:rPr lang="it-IT" dirty="0">
                <a:latin typeface="Times New Roman" panose="02020603050405020304" pitchFamily="18" charset="0"/>
                <a:cs typeface="Times New Roman" panose="02020603050405020304" pitchFamily="18" charset="0"/>
              </a:rPr>
              <a:t>, </a:t>
            </a:r>
            <a:r>
              <a:rPr lang="it-IT" dirty="0">
                <a:solidFill>
                  <a:srgbClr val="0070C0"/>
                </a:solidFill>
                <a:latin typeface="Times New Roman" panose="02020603050405020304" pitchFamily="18" charset="0"/>
                <a:cs typeface="Times New Roman" panose="02020603050405020304" pitchFamily="18" charset="0"/>
              </a:rPr>
              <a:t>costituito dai flussi al servizio del debito</a:t>
            </a:r>
            <a:r>
              <a:rPr lang="it-IT" dirty="0">
                <a:latin typeface="Times New Roman" panose="02020603050405020304" pitchFamily="18" charset="0"/>
                <a:cs typeface="Times New Roman" panose="02020603050405020304" pitchFamily="18" charset="0"/>
              </a:rPr>
              <a:t>, vanno inseriti: </a:t>
            </a:r>
            <a:endParaRPr lang="it-IT" dirty="0" smtClean="0">
              <a:latin typeface="Times New Roman" panose="02020603050405020304" pitchFamily="18" charset="0"/>
              <a:cs typeface="Times New Roman" panose="02020603050405020304" pitchFamily="18" charset="0"/>
            </a:endParaRPr>
          </a:p>
          <a:p>
            <a:pPr marL="1371600" lvl="2" indent="-457200" algn="just">
              <a:buFont typeface="+mj-lt"/>
              <a:buAutoNum type="alphaLcParenR"/>
            </a:pPr>
            <a:endParaRPr lang="it-IT" dirty="0" smtClean="0">
              <a:latin typeface="Times New Roman" panose="02020603050405020304" pitchFamily="18" charset="0"/>
              <a:cs typeface="Times New Roman" panose="02020603050405020304" pitchFamily="18" charset="0"/>
            </a:endParaRPr>
          </a:p>
          <a:p>
            <a:pPr marL="1371600" lvl="2" indent="-457200" algn="just">
              <a:buFont typeface="+mj-lt"/>
              <a:buAutoNum type="alphaLcParenR"/>
            </a:pPr>
            <a:r>
              <a:rPr lang="it-IT" dirty="0" smtClean="0">
                <a:solidFill>
                  <a:srgbClr val="FFC000"/>
                </a:solidFill>
                <a:latin typeface="Times New Roman" panose="02020603050405020304" pitchFamily="18" charset="0"/>
                <a:cs typeface="Times New Roman" panose="02020603050405020304" pitchFamily="18" charset="0"/>
              </a:rPr>
              <a:t>i </a:t>
            </a:r>
            <a:r>
              <a:rPr lang="it-IT" dirty="0">
                <a:solidFill>
                  <a:srgbClr val="FFC000"/>
                </a:solidFill>
                <a:latin typeface="Times New Roman" panose="02020603050405020304" pitchFamily="18" charset="0"/>
                <a:cs typeface="Times New Roman" panose="02020603050405020304" pitchFamily="18" charset="0"/>
              </a:rPr>
              <a:t>flussi operativi al servizio del debito</a:t>
            </a:r>
            <a:r>
              <a:rPr lang="it-IT" dirty="0">
                <a:latin typeface="Times New Roman" panose="02020603050405020304" pitchFamily="18" charset="0"/>
                <a:cs typeface="Times New Roman" panose="02020603050405020304" pitchFamily="18" charset="0"/>
              </a:rPr>
              <a:t>. Essi corrispondono al </a:t>
            </a:r>
            <a:r>
              <a:rPr lang="it-IT" i="1" dirty="0">
                <a:latin typeface="Times New Roman" panose="02020603050405020304" pitchFamily="18" charset="0"/>
                <a:cs typeface="Times New Roman" panose="02020603050405020304" pitchFamily="18" charset="0"/>
              </a:rPr>
              <a:t>free cash flow from </a:t>
            </a:r>
            <a:r>
              <a:rPr lang="it-IT" i="1" dirty="0" err="1">
                <a:latin typeface="Times New Roman" panose="02020603050405020304" pitchFamily="18" charset="0"/>
                <a:cs typeface="Times New Roman" panose="02020603050405020304" pitchFamily="18" charset="0"/>
              </a:rPr>
              <a:t>operations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(FCFO) dei </a:t>
            </a:r>
            <a:r>
              <a:rPr lang="it-IT" dirty="0" smtClean="0">
                <a:latin typeface="Times New Roman" panose="02020603050405020304" pitchFamily="18" charset="0"/>
                <a:cs typeface="Times New Roman" panose="02020603050405020304" pitchFamily="18" charset="0"/>
              </a:rPr>
              <a:t>6 </a:t>
            </a:r>
            <a:r>
              <a:rPr lang="it-IT" dirty="0">
                <a:latin typeface="Times New Roman" panose="02020603050405020304" pitchFamily="18" charset="0"/>
                <a:cs typeface="Times New Roman" panose="02020603050405020304" pitchFamily="18" charset="0"/>
              </a:rPr>
              <a:t>mesi successivi, determinato sulla base dei flussi finanziari derivanti dall’attività operativa applicando il principio OIC 10 (§§ da 26 a 31), deducendo da essi i flussi derivanti dal ciclo degli investimenti (§§ da 32 a 37 dell’OIC 10). A tal fine non concorrono al calcolo dei flussi operativi gli arretrati di cui alle </a:t>
            </a:r>
            <a:r>
              <a:rPr lang="it-IT" dirty="0" smtClean="0">
                <a:latin typeface="Times New Roman" panose="02020603050405020304" pitchFamily="18" charset="0"/>
                <a:cs typeface="Times New Roman" panose="02020603050405020304" pitchFamily="18" charset="0"/>
              </a:rPr>
              <a:t>lettere </a:t>
            </a:r>
            <a:r>
              <a:rPr lang="it-IT" dirty="0">
                <a:latin typeface="Times New Roman" panose="02020603050405020304" pitchFamily="18" charset="0"/>
                <a:cs typeface="Times New Roman" panose="02020603050405020304" pitchFamily="18" charset="0"/>
              </a:rPr>
              <a:t>e) e f); </a:t>
            </a:r>
          </a:p>
          <a:p>
            <a:pPr marL="1371600" lvl="2" indent="-457200" algn="just">
              <a:buFont typeface="+mj-lt"/>
              <a:buAutoNum type="alphaLcParenR"/>
            </a:pPr>
            <a:r>
              <a:rPr lang="it-IT" dirty="0" smtClean="0">
                <a:solidFill>
                  <a:srgbClr val="FFC000"/>
                </a:solidFill>
                <a:latin typeface="Times New Roman" panose="02020603050405020304" pitchFamily="18" charset="0"/>
                <a:cs typeface="Times New Roman" panose="02020603050405020304" pitchFamily="18" charset="0"/>
              </a:rPr>
              <a:t>le </a:t>
            </a:r>
            <a:r>
              <a:rPr lang="it-IT" dirty="0">
                <a:solidFill>
                  <a:srgbClr val="FFC000"/>
                </a:solidFill>
                <a:latin typeface="Times New Roman" panose="02020603050405020304" pitchFamily="18" charset="0"/>
                <a:cs typeface="Times New Roman" panose="02020603050405020304" pitchFamily="18" charset="0"/>
              </a:rPr>
              <a:t>disponibilità liquide iniziali; </a:t>
            </a:r>
          </a:p>
          <a:p>
            <a:pPr marL="1371600" lvl="2" indent="-457200" algn="just">
              <a:buFont typeface="+mj-lt"/>
              <a:buAutoNum type="alphaLcParenR"/>
            </a:pPr>
            <a:r>
              <a:rPr lang="it-IT" dirty="0" smtClean="0">
                <a:solidFill>
                  <a:srgbClr val="FFC000"/>
                </a:solidFill>
                <a:latin typeface="Times New Roman" panose="02020603050405020304" pitchFamily="18" charset="0"/>
                <a:cs typeface="Times New Roman" panose="02020603050405020304" pitchFamily="18" charset="0"/>
              </a:rPr>
              <a:t>le linee di credito disponibili che possono essere usate nell’orizzonte temporale di riferimento</a:t>
            </a:r>
            <a:r>
              <a:rPr lang="it-IT" dirty="0" smtClean="0">
                <a:latin typeface="Times New Roman" panose="02020603050405020304" pitchFamily="18" charset="0"/>
                <a:cs typeface="Times New Roman" panose="02020603050405020304" pitchFamily="18" charset="0"/>
              </a:rPr>
              <a:t>. Con riferimento alle linee autoliquidanti esse dovrebbero essere considerate </a:t>
            </a:r>
            <a:r>
              <a:rPr lang="it-IT" dirty="0">
                <a:latin typeface="Times New Roman" panose="02020603050405020304" pitchFamily="18" charset="0"/>
                <a:cs typeface="Times New Roman" panose="02020603050405020304" pitchFamily="18" charset="0"/>
              </a:rPr>
              <a:t>fruibili </a:t>
            </a:r>
            <a:r>
              <a:rPr lang="it-IT" u="sng" dirty="0">
                <a:latin typeface="Times New Roman" panose="02020603050405020304" pitchFamily="18" charset="0"/>
                <a:cs typeface="Times New Roman" panose="02020603050405020304" pitchFamily="18" charset="0"/>
              </a:rPr>
              <a:t>per la sola parte relativa ai crediti commerciali che</a:t>
            </a:r>
            <a:r>
              <a:rPr lang="it-IT" dirty="0">
                <a:latin typeface="Times New Roman" panose="02020603050405020304" pitchFamily="18" charset="0"/>
                <a:cs typeface="Times New Roman" panose="02020603050405020304" pitchFamily="18" charset="0"/>
              </a:rPr>
              <a:t>, sulla base delle disposizioni convenute, </a:t>
            </a:r>
            <a:r>
              <a:rPr lang="it-IT" u="sng" dirty="0">
                <a:latin typeface="Times New Roman" panose="02020603050405020304" pitchFamily="18" charset="0"/>
                <a:cs typeface="Times New Roman" panose="02020603050405020304" pitchFamily="18" charset="0"/>
              </a:rPr>
              <a:t>sono ‘</a:t>
            </a:r>
            <a:r>
              <a:rPr lang="it-IT" i="1" u="sng" dirty="0">
                <a:latin typeface="Times New Roman" panose="02020603050405020304" pitchFamily="18" charset="0"/>
                <a:cs typeface="Times New Roman" panose="02020603050405020304" pitchFamily="18" charset="0"/>
              </a:rPr>
              <a:t>anticipabili</a:t>
            </a:r>
            <a:r>
              <a:rPr lang="it-IT" u="sng" dirty="0" smtClean="0">
                <a:latin typeface="Times New Roman" panose="02020603050405020304" pitchFamily="18" charset="0"/>
                <a:cs typeface="Times New Roman" panose="02020603050405020304" pitchFamily="18" charset="0"/>
              </a:rPr>
              <a:t>’</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1371600" lvl="2" indent="-457200" algn="just">
              <a:buFont typeface="+mj-lt"/>
              <a:buAutoNum type="alphaLcParenR"/>
            </a:pPr>
            <a:endParaRPr lang="it-IT" dirty="0" smtClean="0">
              <a:latin typeface="Times New Roman" panose="02020603050405020304" pitchFamily="18" charset="0"/>
              <a:cs typeface="Times New Roman" panose="02020603050405020304" pitchFamily="18" charset="0"/>
            </a:endParaRPr>
          </a:p>
          <a:p>
            <a:pPr marL="1428750" lvl="2" indent="-514350" algn="just">
              <a:buFont typeface="+mj-lt"/>
              <a:buAutoNum type="alphaLcParenR"/>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0958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565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934908"/>
            <a:ext cx="10515600" cy="5599611"/>
          </a:xfrm>
        </p:spPr>
        <p:txBody>
          <a:bodyPr>
            <a:normAutofit/>
          </a:bodyPr>
          <a:lstStyle/>
          <a:p>
            <a:pPr lvl="1" algn="just"/>
            <a:r>
              <a:rPr lang="it-IT" dirty="0">
                <a:latin typeface="Times New Roman" panose="02020603050405020304" pitchFamily="18" charset="0"/>
                <a:cs typeface="Times New Roman" panose="02020603050405020304" pitchFamily="18" charset="0"/>
              </a:rPr>
              <a:t>Il </a:t>
            </a:r>
            <a:r>
              <a:rPr lang="it-IT" dirty="0">
                <a:solidFill>
                  <a:srgbClr val="FF0000"/>
                </a:solidFill>
                <a:latin typeface="Times New Roman" panose="02020603050405020304" pitchFamily="18" charset="0"/>
                <a:cs typeface="Times New Roman" panose="02020603050405020304" pitchFamily="18" charset="0"/>
              </a:rPr>
              <a:t>denominatore</a:t>
            </a:r>
            <a:r>
              <a:rPr lang="it-IT" dirty="0">
                <a:latin typeface="Times New Roman" panose="02020603050405020304" pitchFamily="18" charset="0"/>
                <a:cs typeface="Times New Roman" panose="02020603050405020304" pitchFamily="18" charset="0"/>
              </a:rPr>
              <a:t> corrisponde al </a:t>
            </a:r>
            <a:r>
              <a:rPr lang="it-IT" u="sng" dirty="0">
                <a:latin typeface="Times New Roman" panose="02020603050405020304" pitchFamily="18" charset="0"/>
                <a:cs typeface="Times New Roman" panose="02020603050405020304" pitchFamily="18" charset="0"/>
              </a:rPr>
              <a:t>debito non operativo</a:t>
            </a:r>
            <a:r>
              <a:rPr lang="it-IT" dirty="0">
                <a:latin typeface="Times New Roman" panose="02020603050405020304" pitchFamily="18" charset="0"/>
                <a:cs typeface="Times New Roman" panose="02020603050405020304" pitchFamily="18" charset="0"/>
              </a:rPr>
              <a:t> che deve essere rimborsato nei </a:t>
            </a:r>
            <a:r>
              <a:rPr lang="it-IT" dirty="0" smtClean="0">
                <a:latin typeface="Times New Roman" panose="02020603050405020304" pitchFamily="18" charset="0"/>
                <a:cs typeface="Times New Roman" panose="02020603050405020304" pitchFamily="18" charset="0"/>
              </a:rPr>
              <a:t>6 </a:t>
            </a:r>
            <a:r>
              <a:rPr lang="it-IT" dirty="0">
                <a:latin typeface="Times New Roman" panose="02020603050405020304" pitchFamily="18" charset="0"/>
                <a:cs typeface="Times New Roman" panose="02020603050405020304" pitchFamily="18" charset="0"/>
              </a:rPr>
              <a:t>mesi successivi. Esso è costituito da: </a:t>
            </a:r>
          </a:p>
          <a:p>
            <a:pPr marL="1371600" lvl="2" indent="-457200" algn="just">
              <a:buFont typeface="+mj-lt"/>
              <a:buAutoNum type="alphaLcParenR" startAt="4"/>
            </a:pPr>
            <a:r>
              <a:rPr lang="it-IT" dirty="0" smtClean="0">
                <a:solidFill>
                  <a:srgbClr val="FFC000"/>
                </a:solidFill>
                <a:latin typeface="Times New Roman" panose="02020603050405020304" pitchFamily="18" charset="0"/>
                <a:cs typeface="Times New Roman" panose="02020603050405020304" pitchFamily="18" charset="0"/>
              </a:rPr>
              <a:t>pagamenti previsti</a:t>
            </a:r>
            <a:r>
              <a:rPr lang="it-IT" dirty="0">
                <a:solidFill>
                  <a:srgbClr val="FFC000"/>
                </a:solidFill>
                <a:latin typeface="Times New Roman" panose="02020603050405020304" pitchFamily="18" charset="0"/>
                <a:cs typeface="Times New Roman" panose="02020603050405020304" pitchFamily="18" charset="0"/>
              </a:rPr>
              <a:t>, per capitale ed interessi, del debito finanziario</a:t>
            </a:r>
            <a:r>
              <a:rPr lang="it-IT" dirty="0">
                <a:latin typeface="Times New Roman" panose="02020603050405020304" pitchFamily="18" charset="0"/>
                <a:cs typeface="Times New Roman" panose="02020603050405020304" pitchFamily="18" charset="0"/>
              </a:rPr>
              <a:t>; </a:t>
            </a:r>
          </a:p>
          <a:p>
            <a:pPr marL="1371600" lvl="2" indent="-457200" algn="just">
              <a:buFont typeface="+mj-lt"/>
              <a:buAutoNum type="alphaLcParenR" startAt="4"/>
            </a:pPr>
            <a:r>
              <a:rPr lang="it-IT" dirty="0" smtClean="0">
                <a:solidFill>
                  <a:srgbClr val="FFC000"/>
                </a:solidFill>
                <a:latin typeface="Times New Roman" panose="02020603050405020304" pitchFamily="18" charset="0"/>
                <a:cs typeface="Times New Roman" panose="02020603050405020304" pitchFamily="18" charset="0"/>
              </a:rPr>
              <a:t>debito </a:t>
            </a:r>
            <a:r>
              <a:rPr lang="it-IT" dirty="0">
                <a:solidFill>
                  <a:srgbClr val="FFC000"/>
                </a:solidFill>
                <a:latin typeface="Times New Roman" panose="02020603050405020304" pitchFamily="18" charset="0"/>
                <a:cs typeface="Times New Roman" panose="02020603050405020304" pitchFamily="18" charset="0"/>
              </a:rPr>
              <a:t>fiscale o contributivo</a:t>
            </a:r>
            <a:r>
              <a:rPr lang="it-IT" dirty="0">
                <a:latin typeface="Times New Roman" panose="02020603050405020304" pitchFamily="18" charset="0"/>
                <a:cs typeface="Times New Roman" panose="02020603050405020304" pitchFamily="18" charset="0"/>
              </a:rPr>
              <a:t>, comprensivo di sanzioni </a:t>
            </a:r>
            <a:r>
              <a:rPr lang="it-IT" dirty="0" smtClean="0">
                <a:latin typeface="Times New Roman" panose="02020603050405020304" pitchFamily="18" charset="0"/>
                <a:cs typeface="Times New Roman" panose="02020603050405020304" pitchFamily="18" charset="0"/>
              </a:rPr>
              <a:t>e </a:t>
            </a:r>
            <a:r>
              <a:rPr lang="it-IT" dirty="0">
                <a:latin typeface="Times New Roman" panose="02020603050405020304" pitchFamily="18" charset="0"/>
                <a:cs typeface="Times New Roman" panose="02020603050405020304" pitchFamily="18" charset="0"/>
              </a:rPr>
              <a:t>interessi, non corrente e cioè debito </a:t>
            </a:r>
            <a:r>
              <a:rPr lang="it-IT" dirty="0">
                <a:solidFill>
                  <a:srgbClr val="FFC000"/>
                </a:solidFill>
                <a:latin typeface="Times New Roman" panose="02020603050405020304" pitchFamily="18" charset="0"/>
                <a:cs typeface="Times New Roman" panose="02020603050405020304" pitchFamily="18" charset="0"/>
              </a:rPr>
              <a:t>il cui versamento non è stato effettuato alle scadenze di legge </a:t>
            </a:r>
            <a:r>
              <a:rPr lang="it-IT" dirty="0">
                <a:latin typeface="Times New Roman" panose="02020603050405020304" pitchFamily="18" charset="0"/>
                <a:cs typeface="Times New Roman" panose="02020603050405020304" pitchFamily="18" charset="0"/>
              </a:rPr>
              <a:t>(e pertanto è o scaduto ovvero oggetto di rateazioni), </a:t>
            </a:r>
            <a:r>
              <a:rPr lang="it-IT" dirty="0">
                <a:solidFill>
                  <a:srgbClr val="FFC000"/>
                </a:solidFill>
                <a:latin typeface="Times New Roman" panose="02020603050405020304" pitchFamily="18" charset="0"/>
                <a:cs typeface="Times New Roman" panose="02020603050405020304" pitchFamily="18" charset="0"/>
              </a:rPr>
              <a:t>il cui pagamento</a:t>
            </a:r>
            <a:r>
              <a:rPr lang="it-IT" dirty="0">
                <a:latin typeface="Times New Roman" panose="02020603050405020304" pitchFamily="18" charset="0"/>
                <a:cs typeface="Times New Roman" panose="02020603050405020304" pitchFamily="18" charset="0"/>
              </a:rPr>
              <a:t>, anche in virtù di rateazioni e dilazioni accordate, </a:t>
            </a:r>
            <a:r>
              <a:rPr lang="it-IT" dirty="0">
                <a:solidFill>
                  <a:srgbClr val="FFC000"/>
                </a:solidFill>
                <a:latin typeface="Times New Roman" panose="02020603050405020304" pitchFamily="18" charset="0"/>
                <a:cs typeface="Times New Roman" panose="02020603050405020304" pitchFamily="18" charset="0"/>
              </a:rPr>
              <a:t>scade nei successivi </a:t>
            </a:r>
            <a:r>
              <a:rPr lang="it-IT" dirty="0" smtClean="0">
                <a:solidFill>
                  <a:srgbClr val="FFC000"/>
                </a:solidFill>
                <a:latin typeface="Times New Roman" panose="02020603050405020304" pitchFamily="18" charset="0"/>
                <a:cs typeface="Times New Roman" panose="02020603050405020304" pitchFamily="18" charset="0"/>
              </a:rPr>
              <a:t>6 </a:t>
            </a:r>
            <a:r>
              <a:rPr lang="it-IT" dirty="0">
                <a:solidFill>
                  <a:srgbClr val="FFC000"/>
                </a:solidFill>
                <a:latin typeface="Times New Roman" panose="02020603050405020304" pitchFamily="18" charset="0"/>
                <a:cs typeface="Times New Roman" panose="02020603050405020304" pitchFamily="18" charset="0"/>
              </a:rPr>
              <a:t>mesi</a:t>
            </a:r>
            <a:r>
              <a:rPr lang="it-IT" dirty="0">
                <a:latin typeface="Times New Roman" panose="02020603050405020304" pitchFamily="18" charset="0"/>
                <a:cs typeface="Times New Roman" panose="02020603050405020304" pitchFamily="18" charset="0"/>
              </a:rPr>
              <a:t>; </a:t>
            </a:r>
          </a:p>
          <a:p>
            <a:pPr marL="1371600" lvl="2" indent="-457200" algn="just">
              <a:buFont typeface="+mj-lt"/>
              <a:buAutoNum type="alphaLcParenR" startAt="4"/>
            </a:pPr>
            <a:r>
              <a:rPr lang="it-IT" dirty="0" smtClean="0">
                <a:solidFill>
                  <a:srgbClr val="FFC000"/>
                </a:solidFill>
                <a:latin typeface="Times New Roman" panose="02020603050405020304" pitchFamily="18" charset="0"/>
                <a:cs typeface="Times New Roman" panose="02020603050405020304" pitchFamily="18" charset="0"/>
              </a:rPr>
              <a:t>debito </a:t>
            </a:r>
            <a:r>
              <a:rPr lang="it-IT" dirty="0">
                <a:solidFill>
                  <a:srgbClr val="FFC000"/>
                </a:solidFill>
                <a:latin typeface="Times New Roman" panose="02020603050405020304" pitchFamily="18" charset="0"/>
                <a:cs typeface="Times New Roman" panose="02020603050405020304" pitchFamily="18" charset="0"/>
              </a:rPr>
              <a:t>nei confronti dei fornitori e degli altri creditori il cui ritardo di pagamento supera i limiti della </a:t>
            </a:r>
            <a:r>
              <a:rPr lang="it-IT" b="1" u="sng" dirty="0" smtClean="0">
                <a:solidFill>
                  <a:srgbClr val="FFC000"/>
                </a:solidFill>
                <a:latin typeface="Times New Roman" panose="02020603050405020304" pitchFamily="18" charset="0"/>
                <a:cs typeface="Times New Roman" panose="02020603050405020304" pitchFamily="18" charset="0"/>
              </a:rPr>
              <a:t>fisiologia</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Nel caso di debito derivante da piani di rientro accordati dai fornitori/creditori, rileva la parte di essi, comprensiva dei relativi interessi, che scade nei </a:t>
            </a:r>
            <a:r>
              <a:rPr lang="it-IT" dirty="0" smtClean="0">
                <a:latin typeface="Times New Roman" panose="02020603050405020304" pitchFamily="18" charset="0"/>
                <a:cs typeface="Times New Roman" panose="02020603050405020304" pitchFamily="18" charset="0"/>
              </a:rPr>
              <a:t>6 </a:t>
            </a:r>
            <a:r>
              <a:rPr lang="it-IT" dirty="0">
                <a:latin typeface="Times New Roman" panose="02020603050405020304" pitchFamily="18" charset="0"/>
                <a:cs typeface="Times New Roman" panose="02020603050405020304" pitchFamily="18" charset="0"/>
              </a:rPr>
              <a:t>mesi.</a:t>
            </a:r>
            <a:r>
              <a:rPr lang="it-IT" dirty="0"/>
              <a:t> </a:t>
            </a:r>
          </a:p>
          <a:p>
            <a:pPr marL="1828800" lvl="3" indent="-457200" algn="just">
              <a:buFont typeface="+mj-lt"/>
              <a:buAutoNum type="alphaLcParenR"/>
            </a:pPr>
            <a:endParaRPr lang="it-IT" dirty="0" smtClean="0">
              <a:latin typeface="Times New Roman" panose="02020603050405020304" pitchFamily="18" charset="0"/>
              <a:cs typeface="Times New Roman" panose="02020603050405020304" pitchFamily="18" charset="0"/>
            </a:endParaRPr>
          </a:p>
          <a:p>
            <a:pPr marL="1428750" lvl="2" indent="-514350" algn="just">
              <a:buFont typeface="+mj-lt"/>
              <a:buAutoNum type="alphaLcParenR" startAt="4"/>
            </a:pPr>
            <a:endParaRPr lang="it-IT"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495372" y="4503194"/>
            <a:ext cx="7443387" cy="2031325"/>
          </a:xfrm>
          <a:prstGeom prst="rect">
            <a:avLst/>
          </a:prstGeom>
          <a:solidFill>
            <a:schemeClr val="accent1">
              <a:lumMod val="40000"/>
              <a:lumOff val="60000"/>
            </a:schemeClr>
          </a:solidFill>
          <a:ln w="28575">
            <a:solidFill>
              <a:srgbClr val="0070C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È </a:t>
            </a: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fisiologico</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un pagamento differito rispetto al termine contrattuale quando risultino confermate tutte le seguenti condizioni: </a:t>
            </a: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00050" marR="0" lvl="0" indent="-400050" algn="just" defTabSz="914400" rtl="0" eaLnBrk="1" fontAlgn="auto" latinLnBrk="0" hangingPunct="1">
              <a:lnSpc>
                <a:spcPct val="100000"/>
              </a:lnSpc>
              <a:spcBef>
                <a:spcPts val="0"/>
              </a:spcBef>
              <a:spcAft>
                <a:spcPts val="0"/>
              </a:spcAft>
              <a:buClrTx/>
              <a:buSzTx/>
              <a:buFontTx/>
              <a:buAutoNum type="romanLcParenR"/>
              <a:tabLst/>
              <a:defRPr/>
            </a:pPr>
            <a:r>
              <a:rPr kumimoji="0" lang="it-IT"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non </a:t>
            </a:r>
            <a:r>
              <a:rPr kumimoji="0" lang="it-IT" sz="1800" b="0" i="0" u="none" strike="noStrike" kern="1200" cap="none" spc="0" normalizeH="0" baseline="0" noProof="0" dirty="0">
                <a:ln>
                  <a:noFill/>
                </a:ln>
                <a:solidFill>
                  <a:srgbClr val="002060"/>
                </a:solidFill>
                <a:effectLst/>
                <a:uLnTx/>
                <a:uFillTx/>
                <a:latin typeface="Calibri" panose="020F0502020204030204"/>
                <a:ea typeface="+mn-ea"/>
                <a:cs typeface="+mn-cs"/>
              </a:rPr>
              <a:t>comporti reazione da parte del fornitore mediante azioni volte alla riscossione o alla pretesa degli interessi moratori; </a:t>
            </a:r>
            <a:endParaRPr kumimoji="0" lang="it-IT" sz="1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400050" marR="0" lvl="0" indent="-400050" algn="just" defTabSz="914400" rtl="0" eaLnBrk="1" fontAlgn="auto" latinLnBrk="0" hangingPunct="1">
              <a:lnSpc>
                <a:spcPct val="100000"/>
              </a:lnSpc>
              <a:spcBef>
                <a:spcPts val="0"/>
              </a:spcBef>
              <a:spcAft>
                <a:spcPts val="0"/>
              </a:spcAft>
              <a:buClrTx/>
              <a:buSzTx/>
              <a:buFontTx/>
              <a:buAutoNum type="romanLcParenR"/>
              <a:tabLst/>
              <a:defRPr/>
            </a:pPr>
            <a:r>
              <a:rPr kumimoji="0" lang="it-IT"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il </a:t>
            </a:r>
            <a:r>
              <a:rPr kumimoji="0" lang="it-IT" sz="1800" b="0" i="0" u="none" strike="noStrike" kern="1200" cap="none" spc="0" normalizeH="0" baseline="0" noProof="0" dirty="0">
                <a:ln>
                  <a:noFill/>
                </a:ln>
                <a:solidFill>
                  <a:srgbClr val="002060"/>
                </a:solidFill>
                <a:effectLst/>
                <a:uLnTx/>
                <a:uFillTx/>
                <a:latin typeface="Calibri" panose="020F0502020204030204"/>
                <a:ea typeface="+mn-ea"/>
                <a:cs typeface="+mn-cs"/>
              </a:rPr>
              <a:t>fornitore prosegua regolarmente le forniture (senza condizionarle a pagamenti a pronti delle forniture); </a:t>
            </a:r>
            <a:endParaRPr kumimoji="0" lang="it-IT" sz="1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400050" marR="0" lvl="0" indent="-400050" algn="just" defTabSz="914400" rtl="0" eaLnBrk="1" fontAlgn="auto" latinLnBrk="0" hangingPunct="1">
              <a:lnSpc>
                <a:spcPct val="100000"/>
              </a:lnSpc>
              <a:spcBef>
                <a:spcPts val="0"/>
              </a:spcBef>
              <a:spcAft>
                <a:spcPts val="0"/>
              </a:spcAft>
              <a:buClrTx/>
              <a:buSzTx/>
              <a:buFontTx/>
              <a:buAutoNum type="romanLcParenR"/>
              <a:tabLst/>
              <a:defRPr/>
            </a:pPr>
            <a:r>
              <a:rPr kumimoji="0" lang="it-IT"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la </a:t>
            </a:r>
            <a:r>
              <a:rPr kumimoji="0" lang="it-IT" sz="1800" b="0" i="0" u="none" strike="noStrike" kern="1200" cap="none" spc="0" normalizeH="0" baseline="0" noProof="0" dirty="0">
                <a:ln>
                  <a:noFill/>
                </a:ln>
                <a:solidFill>
                  <a:srgbClr val="002060"/>
                </a:solidFill>
                <a:effectLst/>
                <a:uLnTx/>
                <a:uFillTx/>
                <a:latin typeface="Calibri" panose="020F0502020204030204"/>
                <a:ea typeface="+mn-ea"/>
                <a:cs typeface="+mn-cs"/>
              </a:rPr>
              <a:t>gestione della </a:t>
            </a:r>
            <a:r>
              <a:rPr kumimoji="0" lang="it-IT" sz="1800" b="0" i="1" u="none" strike="noStrike" kern="1200" cap="none" spc="0" normalizeH="0" baseline="0" noProof="0" dirty="0" err="1">
                <a:ln>
                  <a:noFill/>
                </a:ln>
                <a:solidFill>
                  <a:srgbClr val="002060"/>
                </a:solidFill>
                <a:effectLst/>
                <a:uLnTx/>
                <a:uFillTx/>
                <a:latin typeface="Calibri" panose="020F0502020204030204"/>
                <a:ea typeface="+mn-ea"/>
                <a:cs typeface="+mn-cs"/>
              </a:rPr>
              <a:t>supply</a:t>
            </a:r>
            <a:r>
              <a:rPr kumimoji="0" lang="it-IT" sz="1800" b="0" i="1"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srgbClr val="002060"/>
                </a:solidFill>
                <a:effectLst/>
                <a:uLnTx/>
                <a:uFillTx/>
                <a:latin typeface="Calibri" panose="020F0502020204030204"/>
                <a:ea typeface="+mn-ea"/>
                <a:cs typeface="+mn-cs"/>
              </a:rPr>
              <a:t>chain</a:t>
            </a:r>
            <a:r>
              <a:rPr kumimoji="0" lang="it-IT" sz="1800" b="0" i="1"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it-IT" sz="1800" b="0" i="0" u="none" strike="noStrike" kern="1200" cap="none" spc="0" normalizeH="0" baseline="0" noProof="0" dirty="0">
                <a:ln>
                  <a:noFill/>
                </a:ln>
                <a:solidFill>
                  <a:srgbClr val="002060"/>
                </a:solidFill>
                <a:effectLst/>
                <a:uLnTx/>
                <a:uFillTx/>
                <a:latin typeface="Calibri" panose="020F0502020204030204"/>
                <a:ea typeface="+mn-ea"/>
                <a:cs typeface="+mn-cs"/>
              </a:rPr>
              <a:t>intervenga senza interruzioni</a:t>
            </a:r>
            <a:r>
              <a:rPr kumimoji="0" lang="it-IT" sz="16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82043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565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934908"/>
            <a:ext cx="10515600" cy="5799178"/>
          </a:xfrm>
        </p:spPr>
        <p:txBody>
          <a:bodyPr>
            <a:normAutofit lnSpcReduction="10000"/>
          </a:bodyPr>
          <a:lstStyle/>
          <a:p>
            <a:pPr lvl="1" algn="just"/>
            <a:endParaRPr lang="it-IT" dirty="0" smtClean="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a:p>
            <a:pPr lvl="1" algn="just"/>
            <a:r>
              <a:rPr lang="it-IT" u="sng" dirty="0">
                <a:solidFill>
                  <a:srgbClr val="7030A0"/>
                </a:solidFill>
                <a:latin typeface="Times New Roman" panose="02020603050405020304" pitchFamily="18" charset="0"/>
                <a:cs typeface="Times New Roman" panose="02020603050405020304" pitchFamily="18" charset="0"/>
              </a:rPr>
              <a:t>Le linee di credito in scadenza nei </a:t>
            </a:r>
            <a:r>
              <a:rPr lang="it-IT" u="sng" dirty="0" smtClean="0">
                <a:solidFill>
                  <a:srgbClr val="7030A0"/>
                </a:solidFill>
                <a:latin typeface="Times New Roman" panose="02020603050405020304" pitchFamily="18" charset="0"/>
                <a:cs typeface="Times New Roman" panose="02020603050405020304" pitchFamily="18" charset="0"/>
              </a:rPr>
              <a:t>6 </a:t>
            </a:r>
            <a:r>
              <a:rPr lang="it-IT" u="sng" dirty="0">
                <a:solidFill>
                  <a:srgbClr val="7030A0"/>
                </a:solidFill>
                <a:latin typeface="Times New Roman" panose="02020603050405020304" pitchFamily="18" charset="0"/>
                <a:cs typeface="Times New Roman" panose="02020603050405020304" pitchFamily="18" charset="0"/>
              </a:rPr>
              <a:t>mesi successivi</a:t>
            </a:r>
            <a:r>
              <a:rPr lang="it-IT" dirty="0">
                <a:latin typeface="Times New Roman" panose="02020603050405020304" pitchFamily="18" charset="0"/>
                <a:cs typeface="Times New Roman" panose="02020603050405020304" pitchFamily="18" charset="0"/>
              </a:rPr>
              <a:t>, sono collocate al </a:t>
            </a:r>
            <a:r>
              <a:rPr lang="it-IT" dirty="0">
                <a:solidFill>
                  <a:srgbClr val="FF0000"/>
                </a:solidFill>
                <a:latin typeface="Times New Roman" panose="02020603050405020304" pitchFamily="18" charset="0"/>
                <a:cs typeface="Times New Roman" panose="02020603050405020304" pitchFamily="18" charset="0"/>
              </a:rPr>
              <a:t>denominatore</a:t>
            </a:r>
            <a:r>
              <a:rPr lang="it-IT" dirty="0">
                <a:latin typeface="Times New Roman" panose="02020603050405020304" pitchFamily="18" charset="0"/>
                <a:cs typeface="Times New Roman" panose="02020603050405020304" pitchFamily="18" charset="0"/>
              </a:rPr>
              <a:t> salvo che se ne ritenga ragionevole il rinnovo o il </a:t>
            </a:r>
            <a:r>
              <a:rPr lang="it-IT" dirty="0" smtClean="0">
                <a:latin typeface="Times New Roman" panose="02020603050405020304" pitchFamily="18" charset="0"/>
                <a:cs typeface="Times New Roman" panose="02020603050405020304" pitchFamily="18" charset="0"/>
              </a:rPr>
              <a:t>mantenimento;</a:t>
            </a:r>
          </a:p>
          <a:p>
            <a:pPr lvl="1" algn="just"/>
            <a:endParaRPr lang="it-IT" dirty="0" smtClean="0"/>
          </a:p>
          <a:p>
            <a:pPr lvl="1" algn="just"/>
            <a:r>
              <a:rPr lang="it-IT" dirty="0">
                <a:latin typeface="Times New Roman" panose="02020603050405020304" pitchFamily="18" charset="0"/>
                <a:cs typeface="Times New Roman" panose="02020603050405020304" pitchFamily="18" charset="0"/>
              </a:rPr>
              <a:t>A</a:t>
            </a:r>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fini del calcolo del </a:t>
            </a:r>
            <a:r>
              <a:rPr lang="it-IT" dirty="0">
                <a:solidFill>
                  <a:srgbClr val="FF0000"/>
                </a:solidFill>
                <a:latin typeface="Times New Roman" panose="02020603050405020304" pitchFamily="18" charset="0"/>
                <a:cs typeface="Times New Roman" panose="02020603050405020304" pitchFamily="18" charset="0"/>
              </a:rPr>
              <a:t>numeratore</a:t>
            </a:r>
            <a:r>
              <a:rPr lang="it-IT" dirty="0">
                <a:latin typeface="Times New Roman" panose="02020603050405020304" pitchFamily="18" charset="0"/>
                <a:cs typeface="Times New Roman" panose="02020603050405020304" pitchFamily="18" charset="0"/>
              </a:rPr>
              <a:t> del DSCR l’incasso dei crediti liquidi ed esigibili nei confronti della </a:t>
            </a:r>
            <a:r>
              <a:rPr lang="it-IT" dirty="0" smtClean="0">
                <a:latin typeface="Times New Roman" panose="02020603050405020304" pitchFamily="18" charset="0"/>
                <a:cs typeface="Times New Roman" panose="02020603050405020304" pitchFamily="18" charset="0"/>
              </a:rPr>
              <a:t>PP.AA., </a:t>
            </a:r>
            <a:r>
              <a:rPr lang="it-IT" dirty="0">
                <a:latin typeface="Times New Roman" panose="02020603050405020304" pitchFamily="18" charset="0"/>
                <a:cs typeface="Times New Roman" panose="02020603050405020304" pitchFamily="18" charset="0"/>
              </a:rPr>
              <a:t>diversa dagli enti locali che hanno dichiarato lo stato di dissesto, </a:t>
            </a:r>
            <a:r>
              <a:rPr lang="it-IT" u="sng" dirty="0">
                <a:solidFill>
                  <a:srgbClr val="7030A0"/>
                </a:solidFill>
                <a:latin typeface="Times New Roman" panose="02020603050405020304" pitchFamily="18" charset="0"/>
                <a:cs typeface="Times New Roman" panose="02020603050405020304" pitchFamily="18" charset="0"/>
              </a:rPr>
              <a:t>andrebbe portato in conto al momento alla scadenza prevista e, se scaduta, come pagamento a </a:t>
            </a:r>
            <a:r>
              <a:rPr lang="it-IT" u="sng" dirty="0" smtClean="0">
                <a:solidFill>
                  <a:srgbClr val="7030A0"/>
                </a:solidFill>
                <a:latin typeface="Times New Roman" panose="02020603050405020304" pitchFamily="18" charset="0"/>
                <a:cs typeface="Times New Roman" panose="02020603050405020304" pitchFamily="18" charset="0"/>
              </a:rPr>
              <a:t>pronti;</a:t>
            </a:r>
          </a:p>
          <a:p>
            <a:pPr marL="1428750" lvl="2" indent="-514350" algn="just">
              <a:buFont typeface="+mj-lt"/>
              <a:buAutoNum type="alphaLcParenR" startAt="4"/>
            </a:pPr>
            <a:endParaRPr lang="it-IT"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866686" y="1068220"/>
            <a:ext cx="10485690" cy="2308324"/>
          </a:xfrm>
          <a:prstGeom prst="rect">
            <a:avLst/>
          </a:prstGeom>
          <a:solidFill>
            <a:schemeClr val="accent6">
              <a:lumMod val="40000"/>
              <a:lumOff val="60000"/>
            </a:schemeClr>
          </a:solidFill>
          <a:ln w="19050">
            <a:solidFill>
              <a:srgbClr val="0066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Rispetto al profilo della </a:t>
            </a:r>
            <a:r>
              <a:rPr kumimoji="0" lang="it-IT" sz="1800" b="1" i="0" u="sng"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FISIOLOGIA</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t-IT"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nel ritardo dei pagamenti si </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precisa che quanto indicato al </a:t>
            </a:r>
            <a:r>
              <a:rPr kumimoji="0" lang="it-IT"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box</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precedente prescinde </a:t>
            </a:r>
            <a:r>
              <a:rPr kumimoji="0" lang="it-IT"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dal </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rispetto dei termini fissati dal d.lgs. n. 231/2002 che aveva recepito la Direttiva 2000/35/CE emanata in tema di ritardi nei pagamenti nelle transazioni commerciali. In tal caso peraltro gli interessi moratori </a:t>
            </a:r>
            <a:r>
              <a:rPr kumimoji="0" lang="it-IT"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 </a:t>
            </a:r>
            <a:r>
              <a:rPr kumimoji="0" lang="it-IT"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lege</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anche se non richiesti dal fornitore, sono portati in conto per la costruzione del DSCR;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Tale </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deroga non opera in relazione al disposto del </a:t>
            </a:r>
            <a:r>
              <a:rPr kumimoji="0" lang="it-IT"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d.l.</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 1/2012 convertito nella L. n. 27/2012 in materia di prodotti agricoli deteriorabili e di altri prodotti agricoli ed alimentari, al </a:t>
            </a:r>
            <a:r>
              <a:rPr kumimoji="0" lang="it-IT"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d.lgs</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 192/2012 di recepimento della Direttiva 2011/7/UE, salvo per i conferimenti di prodotti agricoli da parte dei soci.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5597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559666"/>
          </a:xfrm>
        </p:spPr>
        <p:txBody>
          <a:bodyPr>
            <a:normAutofit/>
          </a:bodyPr>
          <a:lstStyle/>
          <a:p>
            <a:pPr algn="ctr"/>
            <a:r>
              <a:rPr lang="it-IT" sz="3200" dirty="0">
                <a:latin typeface="Times New Roman" panose="02020603050405020304" pitchFamily="18" charset="0"/>
                <a:cs typeface="Times New Roman" panose="02020603050405020304" pitchFamily="18" charset="0"/>
              </a:rPr>
              <a:t>CRISI DI IMPRESA ED EROGAZIONE DEL CREDITO</a:t>
            </a:r>
          </a:p>
        </p:txBody>
      </p:sp>
      <p:sp>
        <p:nvSpPr>
          <p:cNvPr id="5" name="CasellaDiTesto 4"/>
          <p:cNvSpPr txBox="1"/>
          <p:nvPr/>
        </p:nvSpPr>
        <p:spPr>
          <a:xfrm>
            <a:off x="3282122" y="1358939"/>
            <a:ext cx="5618376" cy="707886"/>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smtClean="0">
                <a:ln>
                  <a:noFill/>
                </a:ln>
                <a:solidFill>
                  <a:prstClr val="black"/>
                </a:solidFill>
                <a:effectLst/>
                <a:uLnTx/>
                <a:uFillTx/>
                <a:latin typeface="Calibri" panose="020F0502020204030204"/>
                <a:ea typeface="+mn-ea"/>
                <a:cs typeface="+mn-cs"/>
              </a:rPr>
              <a:t>DSCR – Primo approccio</a:t>
            </a:r>
            <a:endParaRPr kumimoji="0" lang="it-IT"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magine 5"/>
          <p:cNvPicPr>
            <a:picLocks noChangeAspect="1"/>
          </p:cNvPicPr>
          <p:nvPr/>
        </p:nvPicPr>
        <p:blipFill>
          <a:blip r:embed="rId3"/>
          <a:stretch>
            <a:fillRect/>
          </a:stretch>
        </p:blipFill>
        <p:spPr>
          <a:xfrm>
            <a:off x="838200" y="2412200"/>
            <a:ext cx="10506221" cy="1128958"/>
          </a:xfrm>
          <a:prstGeom prst="rect">
            <a:avLst/>
          </a:prstGeom>
        </p:spPr>
      </p:pic>
      <p:sp>
        <p:nvSpPr>
          <p:cNvPr id="7" name="CasellaDiTesto 6"/>
          <p:cNvSpPr txBox="1"/>
          <p:nvPr/>
        </p:nvSpPr>
        <p:spPr>
          <a:xfrm>
            <a:off x="3075530" y="3886533"/>
            <a:ext cx="6031560" cy="707886"/>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smtClean="0">
                <a:ln>
                  <a:noFill/>
                </a:ln>
                <a:solidFill>
                  <a:prstClr val="black"/>
                </a:solidFill>
                <a:effectLst/>
                <a:uLnTx/>
                <a:uFillTx/>
                <a:latin typeface="Calibri" panose="020F0502020204030204"/>
                <a:ea typeface="+mn-ea"/>
                <a:cs typeface="+mn-cs"/>
              </a:rPr>
              <a:t>DSCR – Secondo approccio</a:t>
            </a:r>
            <a:endParaRPr kumimoji="0" lang="it-IT"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p:cNvPicPr>
            <a:picLocks noChangeAspect="1"/>
          </p:cNvPicPr>
          <p:nvPr/>
        </p:nvPicPr>
        <p:blipFill>
          <a:blip r:embed="rId4"/>
          <a:stretch>
            <a:fillRect/>
          </a:stretch>
        </p:blipFill>
        <p:spPr>
          <a:xfrm>
            <a:off x="490403" y="4939794"/>
            <a:ext cx="11201813" cy="1564163"/>
          </a:xfrm>
          <a:prstGeom prst="rect">
            <a:avLst/>
          </a:prstGeom>
        </p:spPr>
      </p:pic>
    </p:spTree>
    <p:extLst>
      <p:ext uri="{BB962C8B-B14F-4D97-AF65-F5344CB8AC3E}">
        <p14:creationId xmlns:p14="http://schemas.microsoft.com/office/powerpoint/2010/main" val="22665483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565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934908"/>
            <a:ext cx="10515600" cy="5799178"/>
          </a:xfrm>
        </p:spPr>
        <p:txBody>
          <a:bodyPr>
            <a:normAutofit/>
          </a:bodyPr>
          <a:lstStyle/>
          <a:p>
            <a:pPr lvl="1" algn="just"/>
            <a:r>
              <a:rPr lang="it-IT" u="sng" dirty="0">
                <a:solidFill>
                  <a:srgbClr val="FF0000"/>
                </a:solidFill>
                <a:latin typeface="Times New Roman" panose="02020603050405020304" pitchFamily="18" charset="0"/>
                <a:cs typeface="Times New Roman" panose="02020603050405020304" pitchFamily="18" charset="0"/>
              </a:rPr>
              <a:t>I ritardi nei pagamenti si ritengono sempre reiterati e significativi se superano le soglie previste</a:t>
            </a:r>
            <a:r>
              <a:rPr lang="it-IT" dirty="0">
                <a:solidFill>
                  <a:srgbClr val="FF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dalla </a:t>
            </a:r>
            <a:r>
              <a:rPr lang="it-IT"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a:t>
            </a:r>
            <a:r>
              <a:rPr lang="it-IT"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e dalla </a:t>
            </a:r>
            <a:r>
              <a:rPr lang="it-IT"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a:t>
            </a:r>
            <a:r>
              <a:rPr lang="it-IT"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t>
            </a:r>
            <a:r>
              <a:rPr lang="it-IT"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dell’art. 24</a:t>
            </a:r>
            <a:r>
              <a:rPr lang="it-IT" dirty="0">
                <a:latin typeface="Times New Roman" panose="02020603050405020304" pitchFamily="18" charset="0"/>
                <a:cs typeface="Times New Roman" panose="02020603050405020304" pitchFamily="18" charset="0"/>
              </a:rPr>
              <a:t>, co. 1 CCI o di cui </a:t>
            </a:r>
            <a:r>
              <a:rPr lang="it-IT"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all’art. 15 CCI </a:t>
            </a:r>
            <a:r>
              <a:rPr lang="it-IT" dirty="0">
                <a:latin typeface="Times New Roman" panose="02020603050405020304" pitchFamily="18" charset="0"/>
                <a:cs typeface="Times New Roman" panose="02020603050405020304" pitchFamily="18" charset="0"/>
              </a:rPr>
              <a:t>ovvero comportino non episodiche azioni esecutive da parte dei fornitori, ovvero grave pregiudizio negli </a:t>
            </a:r>
            <a:r>
              <a:rPr lang="it-IT" dirty="0" smtClean="0">
                <a:latin typeface="Times New Roman" panose="02020603050405020304" pitchFamily="18" charset="0"/>
                <a:cs typeface="Times New Roman" panose="02020603050405020304" pitchFamily="18" charset="0"/>
              </a:rPr>
              <a:t>approvvigionamenti;</a:t>
            </a:r>
          </a:p>
          <a:p>
            <a:pPr lvl="1" algn="just"/>
            <a:endParaRPr lang="it-IT" dirty="0" smtClean="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1572427" y="2503918"/>
            <a:ext cx="4777098" cy="830997"/>
          </a:xfrm>
          <a:prstGeom prst="rect">
            <a:avLst/>
          </a:prstGeom>
          <a:solidFill>
            <a:schemeClr val="accent1">
              <a:lumMod val="40000"/>
              <a:lumOff val="60000"/>
            </a:schemeClr>
          </a:solidFill>
          <a:ln w="28575">
            <a:solidFill>
              <a:srgbClr val="00206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Art. 24 </a:t>
            </a:r>
            <a:r>
              <a:rPr kumimoji="0" lang="it-IT"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lett</a:t>
            </a:r>
            <a:r>
              <a:rPr kumimoji="0" lang="it-IT"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 debiti per retribuzioni scadute da almeno 60 gg per un ammontare pari a oltre la metà dell’ammontare complessivo mensile delle retribuzioni</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sellaDiTesto 4"/>
          <p:cNvSpPr txBox="1"/>
          <p:nvPr/>
        </p:nvSpPr>
        <p:spPr>
          <a:xfrm>
            <a:off x="7152830" y="2503918"/>
            <a:ext cx="3852730" cy="830997"/>
          </a:xfrm>
          <a:prstGeom prst="rect">
            <a:avLst/>
          </a:prstGeom>
          <a:solidFill>
            <a:schemeClr val="accent1">
              <a:lumMod val="40000"/>
              <a:lumOff val="60000"/>
            </a:schemeClr>
          </a:solidFill>
          <a:ln w="28575">
            <a:solidFill>
              <a:srgbClr val="00206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Art. 24 </a:t>
            </a:r>
            <a:r>
              <a:rPr kumimoji="0" lang="it-IT"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lett</a:t>
            </a:r>
            <a:r>
              <a:rPr kumimoji="0" lang="it-IT"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it-IT"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debiti verso fornitori scaduti da almeno 120 gg per un ammontare superiore a quello dei debiti non scaduti</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asellaDiTesto 7"/>
          <p:cNvSpPr txBox="1"/>
          <p:nvPr/>
        </p:nvSpPr>
        <p:spPr>
          <a:xfrm>
            <a:off x="717846" y="3786128"/>
            <a:ext cx="10938617" cy="2400657"/>
          </a:xfrm>
          <a:prstGeom prst="rect">
            <a:avLst/>
          </a:prstGeom>
          <a:solidFill>
            <a:schemeClr val="accent4">
              <a:lumMod val="20000"/>
              <a:lumOff val="80000"/>
            </a:schemeClr>
          </a:solidFill>
          <a:ln w="28575">
            <a:solidFill>
              <a:srgbClr val="FFC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Art. 15 (esposizioni rilevanti co. 2). </a:t>
            </a:r>
            <a:r>
              <a:rPr kumimoji="0" lang="it-IT" sz="1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Agenzia </a:t>
            </a:r>
            <a:r>
              <a:rPr kumimoji="0" lang="it-IT" sz="1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delle </a:t>
            </a:r>
            <a:r>
              <a:rPr kumimoji="0" lang="it-IT" sz="1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entrate</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quando l'ammontare totale del debito scaduto e non versato per l'imposta sul valore aggiunto, risultante dalla comunicazione della liquidazione periodica</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è superiore a:</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914400" marR="0" lvl="1" indent="-457200" algn="just" defTabSz="914400" rtl="0" eaLnBrk="1" fontAlgn="auto" latinLnBrk="0" hangingPunct="1">
              <a:lnSpc>
                <a:spcPct val="100000"/>
              </a:lnSpc>
              <a:spcBef>
                <a:spcPts val="0"/>
              </a:spcBef>
              <a:spcAft>
                <a:spcPts val="0"/>
              </a:spcAft>
              <a:buClrTx/>
              <a:buSzTx/>
              <a:buFontTx/>
              <a:buAutoNum type="alphaLcParenR"/>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rPr>
              <a:t>100 mila euro se il volume d'affari risultante dalla dichiarazione relativa all'anno precedente non è superiore a 1.000.000 di euro;</a:t>
            </a:r>
          </a:p>
          <a:p>
            <a:pPr marL="914400" marR="0" lvl="2"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rPr>
              <a:t>500 </a:t>
            </a:r>
            <a:r>
              <a:rPr kumimoji="0" lang="it-IT" sz="1600" b="0" i="0" u="none" strike="noStrike" kern="1200" cap="none" spc="0" normalizeH="0" baseline="0" noProof="0" dirty="0">
                <a:ln>
                  <a:noFill/>
                </a:ln>
                <a:solidFill>
                  <a:srgbClr val="006600"/>
                </a:solidFill>
                <a:effectLst/>
                <a:uLnTx/>
                <a:uFillTx/>
                <a:latin typeface="Calibri" panose="020F0502020204030204"/>
                <a:ea typeface="+mn-ea"/>
                <a:cs typeface="Times New Roman" panose="02020603050405020304" pitchFamily="18" charset="0"/>
              </a:rPr>
              <a:t>mila euro se il volume d'affari risultante dalla dichiarazione relativa all'anno precedente non è superiore a </a:t>
            </a:r>
            <a:r>
              <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rPr>
              <a:t>10.000.000 </a:t>
            </a:r>
            <a:r>
              <a:rPr kumimoji="0" lang="it-IT" sz="1600" b="0" i="0" u="none" strike="noStrike" kern="1200" cap="none" spc="0" normalizeH="0" baseline="0" noProof="0" dirty="0">
                <a:ln>
                  <a:noFill/>
                </a:ln>
                <a:solidFill>
                  <a:srgbClr val="006600"/>
                </a:solidFill>
                <a:effectLst/>
                <a:uLnTx/>
                <a:uFillTx/>
                <a:latin typeface="Calibri" panose="020F0502020204030204"/>
                <a:ea typeface="+mn-ea"/>
                <a:cs typeface="Times New Roman" panose="02020603050405020304" pitchFamily="18" charset="0"/>
              </a:rPr>
              <a:t>di euro;</a:t>
            </a:r>
          </a:p>
          <a:p>
            <a:pPr marL="914400" marR="0" lvl="2"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rPr>
              <a:t>1 milione di </a:t>
            </a:r>
            <a:r>
              <a:rPr kumimoji="0" lang="it-IT" sz="1600" b="0" i="0" u="none" strike="noStrike" kern="1200" cap="none" spc="0" normalizeH="0" baseline="0" noProof="0" dirty="0">
                <a:ln>
                  <a:noFill/>
                </a:ln>
                <a:solidFill>
                  <a:srgbClr val="006600"/>
                </a:solidFill>
                <a:effectLst/>
                <a:uLnTx/>
                <a:uFillTx/>
                <a:latin typeface="Calibri" panose="020F0502020204030204"/>
                <a:ea typeface="+mn-ea"/>
                <a:cs typeface="Times New Roman" panose="02020603050405020304" pitchFamily="18" charset="0"/>
              </a:rPr>
              <a:t>euro se il volume d'affari risultante dalla dichiarazione relativa all'anno precedente </a:t>
            </a:r>
            <a:r>
              <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rPr>
              <a:t>è </a:t>
            </a:r>
            <a:r>
              <a:rPr kumimoji="0" lang="it-IT" sz="1600" b="0" i="0" u="none" strike="noStrike" kern="1200" cap="none" spc="0" normalizeH="0" baseline="0" noProof="0" dirty="0">
                <a:ln>
                  <a:noFill/>
                </a:ln>
                <a:solidFill>
                  <a:srgbClr val="006600"/>
                </a:solidFill>
                <a:effectLst/>
                <a:uLnTx/>
                <a:uFillTx/>
                <a:latin typeface="Calibri" panose="020F0502020204030204"/>
                <a:ea typeface="+mn-ea"/>
                <a:cs typeface="Times New Roman" panose="02020603050405020304" pitchFamily="18" charset="0"/>
              </a:rPr>
              <a:t>superiore a </a:t>
            </a:r>
            <a:r>
              <a:rPr kumimoji="0" lang="it-IT" sz="1600" b="0" i="0" u="none" strike="noStrike" kern="1200" cap="none" spc="0" normalizeH="0" baseline="0" noProof="0" dirty="0" smtClean="0">
                <a:ln>
                  <a:noFill/>
                </a:ln>
                <a:solidFill>
                  <a:srgbClr val="006600"/>
                </a:solidFill>
                <a:effectLst/>
                <a:uLnTx/>
                <a:uFillTx/>
                <a:latin typeface="Calibri" panose="020F0502020204030204"/>
                <a:ea typeface="+mn-ea"/>
                <a:cs typeface="Times New Roman" panose="02020603050405020304" pitchFamily="18" charset="0"/>
              </a:rPr>
              <a:t>10.000.000 </a:t>
            </a:r>
            <a:r>
              <a:rPr kumimoji="0" lang="it-IT" sz="1600" b="0" i="0" u="none" strike="noStrike" kern="1200" cap="none" spc="0" normalizeH="0" baseline="0" noProof="0" dirty="0">
                <a:ln>
                  <a:noFill/>
                </a:ln>
                <a:solidFill>
                  <a:srgbClr val="006600"/>
                </a:solidFill>
                <a:effectLst/>
                <a:uLnTx/>
                <a:uFillTx/>
                <a:latin typeface="Calibri" panose="020F0502020204030204"/>
                <a:ea typeface="+mn-ea"/>
                <a:cs typeface="Times New Roman" panose="02020603050405020304" pitchFamily="18" charset="0"/>
              </a:rPr>
              <a:t>di euro;</a:t>
            </a:r>
          </a:p>
        </p:txBody>
      </p:sp>
    </p:spTree>
    <p:extLst>
      <p:ext uri="{BB962C8B-B14F-4D97-AF65-F5344CB8AC3E}">
        <p14:creationId xmlns:p14="http://schemas.microsoft.com/office/powerpoint/2010/main" val="286540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04665"/>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2152650" y="1196752"/>
            <a:ext cx="7886700" cy="5328592"/>
          </a:xfrm>
        </p:spPr>
        <p:txBody>
          <a:bodyPr>
            <a:normAutofit/>
          </a:bodyPr>
          <a:lstStyle/>
          <a:p>
            <a:pPr lvl="1" algn="just">
              <a:buFont typeface="Times New Roman" panose="02020603050405020304" pitchFamily="18" charset="0"/>
              <a:buChar char="‒"/>
            </a:pPr>
            <a:endParaRPr lang="it-IT" sz="2400" i="1" dirty="0">
              <a:solidFill>
                <a:srgbClr val="FF0066"/>
              </a:solidFill>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b="1" i="1" dirty="0">
                <a:solidFill>
                  <a:srgbClr val="FF0066"/>
                </a:solidFill>
                <a:latin typeface="Times New Roman" panose="02020603050405020304" pitchFamily="18" charset="0"/>
                <a:cs typeface="Times New Roman" panose="02020603050405020304" pitchFamily="18" charset="0"/>
              </a:rPr>
              <a:t>Stage </a:t>
            </a:r>
            <a:r>
              <a:rPr lang="it-IT" sz="2400" b="1" dirty="0">
                <a:solidFill>
                  <a:srgbClr val="FF0066"/>
                </a:solidFill>
                <a:latin typeface="Times New Roman" panose="02020603050405020304" pitchFamily="18" charset="0"/>
                <a:cs typeface="Times New Roman" panose="02020603050405020304" pitchFamily="18" charset="0"/>
              </a:rPr>
              <a:t>3</a:t>
            </a:r>
            <a:r>
              <a:rPr lang="it-IT" sz="2400" dirty="0">
                <a:latin typeface="Times New Roman" panose="02020603050405020304" pitchFamily="18" charset="0"/>
                <a:cs typeface="Times New Roman" panose="02020603050405020304" pitchFamily="18" charset="0"/>
              </a:rPr>
              <a:t>: accoglie le posizioni che </a:t>
            </a:r>
            <a:r>
              <a:rPr lang="it-IT" sz="2400" b="1" u="sng" dirty="0">
                <a:latin typeface="Times New Roman" panose="02020603050405020304" pitchFamily="18" charset="0"/>
                <a:cs typeface="Times New Roman" panose="02020603050405020304" pitchFamily="18" charset="0"/>
              </a:rPr>
              <a:t>oltre ad avere evidenziato</a:t>
            </a:r>
            <a:r>
              <a:rPr lang="it-IT" sz="2400" dirty="0">
                <a:latin typeface="Times New Roman" panose="02020603050405020304" pitchFamily="18" charset="0"/>
                <a:cs typeface="Times New Roman" panose="02020603050405020304" pitchFamily="18" charset="0"/>
              </a:rPr>
              <a:t> un ‘</a:t>
            </a:r>
            <a:r>
              <a:rPr lang="it-IT" sz="2400" dirty="0">
                <a:solidFill>
                  <a:srgbClr val="339933"/>
                </a:solidFill>
                <a:latin typeface="Times New Roman" panose="02020603050405020304" pitchFamily="18" charset="0"/>
                <a:cs typeface="Times New Roman" panose="02020603050405020304" pitchFamily="18" charset="0"/>
              </a:rPr>
              <a:t>significativo grado di deterioramento</a:t>
            </a:r>
            <a:r>
              <a:rPr lang="it-IT" sz="2400" dirty="0">
                <a:latin typeface="Times New Roman" panose="02020603050405020304" pitchFamily="18" charset="0"/>
                <a:cs typeface="Times New Roman" panose="02020603050405020304" pitchFamily="18" charset="0"/>
              </a:rPr>
              <a:t>’ </a:t>
            </a:r>
            <a:r>
              <a:rPr lang="it-IT"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mostrano altresì evidenze attuali di perdite di valore </a:t>
            </a:r>
            <a:r>
              <a:rPr lang="it-IT" sz="2400" dirty="0">
                <a:latin typeface="Times New Roman" panose="02020603050405020304" pitchFamily="18" charset="0"/>
                <a:cs typeface="Times New Roman" panose="02020603050405020304" pitchFamily="18" charset="0"/>
              </a:rPr>
              <a:t>(corrispondenza con le attività </a:t>
            </a:r>
            <a:r>
              <a:rPr lang="it-IT" sz="2400" i="1" dirty="0" err="1">
                <a:latin typeface="Times New Roman" panose="02020603050405020304" pitchFamily="18" charset="0"/>
                <a:cs typeface="Times New Roman" panose="02020603050405020304" pitchFamily="18" charset="0"/>
              </a:rPr>
              <a:t>impaired</a:t>
            </a:r>
            <a:r>
              <a:rPr lang="it-IT" sz="2400" i="1" dirty="0">
                <a:latin typeface="Times New Roman" panose="02020603050405020304" pitchFamily="18" charset="0"/>
                <a:cs typeface="Times New Roman" panose="02020603050405020304" pitchFamily="18" charset="0"/>
              </a:rPr>
              <a:t> ex </a:t>
            </a:r>
            <a:r>
              <a:rPr lang="it-IT" sz="2400" dirty="0">
                <a:latin typeface="Times New Roman" panose="02020603050405020304" pitchFamily="18" charset="0"/>
                <a:cs typeface="Times New Roman" panose="02020603050405020304" pitchFamily="18" charset="0"/>
              </a:rPr>
              <a:t>IAS 39);</a:t>
            </a:r>
          </a:p>
          <a:p>
            <a:pPr lvl="1" algn="just">
              <a:buFont typeface="Times New Roman" panose="02020603050405020304" pitchFamily="18" charset="0"/>
              <a:buChar char="‒"/>
            </a:pPr>
            <a:endParaRPr lang="it-IT" sz="2400" i="1"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dirty="0">
                <a:latin typeface="Times New Roman" panose="02020603050405020304" pitchFamily="18" charset="0"/>
                <a:cs typeface="Times New Roman" panose="02020603050405020304" pitchFamily="18" charset="0"/>
              </a:rPr>
              <a:t>Anche per lo </a:t>
            </a:r>
            <a:r>
              <a:rPr lang="it-IT" sz="2400" i="1" dirty="0">
                <a:latin typeface="Times New Roman" panose="02020603050405020304" pitchFamily="18" charset="0"/>
                <a:cs typeface="Times New Roman" panose="02020603050405020304" pitchFamily="18" charset="0"/>
              </a:rPr>
              <a:t>stage </a:t>
            </a:r>
            <a:r>
              <a:rPr lang="it-IT" sz="2400" dirty="0">
                <a:latin typeface="Times New Roman" panose="02020603050405020304" pitchFamily="18" charset="0"/>
                <a:cs typeface="Times New Roman" panose="02020603050405020304" pitchFamily="18" charset="0"/>
              </a:rPr>
              <a:t>3 la banca deve calcolare le perdite attese in ottica </a:t>
            </a:r>
            <a:r>
              <a:rPr lang="it-IT" sz="2400" i="1" dirty="0" err="1">
                <a:latin typeface="Times New Roman" panose="02020603050405020304" pitchFamily="18" charset="0"/>
                <a:cs typeface="Times New Roman" panose="02020603050405020304" pitchFamily="18" charset="0"/>
              </a:rPr>
              <a:t>lifetime</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2" algn="just">
              <a:buFont typeface="Times New Roman" panose="02020603050405020304" pitchFamily="18" charset="0"/>
              <a:buChar char="‒"/>
            </a:pPr>
            <a:endParaRPr lang="it-IT" sz="1800"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3143673" y="4653137"/>
            <a:ext cx="6316653" cy="646331"/>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pPr algn="just" defTabSz="685800"/>
            <a:r>
              <a:rPr lang="it-IT" b="1" dirty="0">
                <a:solidFill>
                  <a:prstClr val="black"/>
                </a:solidFill>
                <a:latin typeface="Calibri" panose="020F0502020204030204"/>
              </a:rPr>
              <a:t>SIMMETRIA TRA </a:t>
            </a:r>
            <a:r>
              <a:rPr lang="it-IT" b="1" i="1" dirty="0">
                <a:solidFill>
                  <a:prstClr val="black"/>
                </a:solidFill>
                <a:latin typeface="Calibri" panose="020F0502020204030204"/>
              </a:rPr>
              <a:t>STAGE</a:t>
            </a:r>
            <a:r>
              <a:rPr lang="it-IT" dirty="0">
                <a:solidFill>
                  <a:prstClr val="black"/>
                </a:solidFill>
                <a:latin typeface="Calibri" panose="020F0502020204030204"/>
              </a:rPr>
              <a:t>: se una attività va a S2 e poi torna in S1 si modificano anche gli accantonamenti (ovvero si riducono).</a:t>
            </a:r>
          </a:p>
        </p:txBody>
      </p:sp>
      <p:sp>
        <p:nvSpPr>
          <p:cNvPr id="5" name="CasellaDiTesto 4"/>
          <p:cNvSpPr txBox="1"/>
          <p:nvPr/>
        </p:nvSpPr>
        <p:spPr>
          <a:xfrm>
            <a:off x="3143672" y="5445225"/>
            <a:ext cx="6316653" cy="646331"/>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pPr algn="just" defTabSz="685800"/>
            <a:r>
              <a:rPr lang="it-IT" b="1" dirty="0">
                <a:solidFill>
                  <a:prstClr val="black"/>
                </a:solidFill>
                <a:latin typeface="Calibri" panose="020F0502020204030204"/>
              </a:rPr>
              <a:t>APPROCCIO PER TRANSAZIONE</a:t>
            </a:r>
            <a:r>
              <a:rPr lang="it-IT" dirty="0">
                <a:solidFill>
                  <a:prstClr val="black"/>
                </a:solidFill>
                <a:latin typeface="Calibri" panose="020F0502020204030204"/>
              </a:rPr>
              <a:t>: ciò significa che un cliente potrebbe avere talune transazioni classificate in S1 e altre in S2.</a:t>
            </a:r>
          </a:p>
        </p:txBody>
      </p:sp>
    </p:spTree>
    <p:extLst>
      <p:ext uri="{BB962C8B-B14F-4D97-AF65-F5344CB8AC3E}">
        <p14:creationId xmlns:p14="http://schemas.microsoft.com/office/powerpoint/2010/main" val="29117692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565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934908"/>
            <a:ext cx="10515600" cy="5799178"/>
          </a:xfrm>
        </p:spPr>
        <p:txBody>
          <a:bodyPr>
            <a:normAutofit/>
          </a:bodyPr>
          <a:lstStyle/>
          <a:p>
            <a:pPr lvl="1" algn="just"/>
            <a:endParaRPr lang="it-IT" u="sng" dirty="0" smtClean="0">
              <a:solidFill>
                <a:srgbClr val="FF0000"/>
              </a:solidFill>
              <a:latin typeface="Times New Roman" panose="02020603050405020304" pitchFamily="18" charset="0"/>
              <a:cs typeface="Times New Roman" panose="02020603050405020304" pitchFamily="18" charset="0"/>
            </a:endParaRPr>
          </a:p>
          <a:p>
            <a:pPr lvl="1" algn="just"/>
            <a:endParaRPr lang="it-IT" u="sng" dirty="0">
              <a:solidFill>
                <a:srgbClr val="FF0000"/>
              </a:solidFill>
              <a:latin typeface="Times New Roman" panose="02020603050405020304" pitchFamily="18" charset="0"/>
              <a:cs typeface="Times New Roman" panose="02020603050405020304" pitchFamily="18" charset="0"/>
            </a:endParaRPr>
          </a:p>
          <a:p>
            <a:pPr lvl="1" algn="just"/>
            <a:endParaRPr lang="it-IT" u="sng" dirty="0" smtClean="0">
              <a:solidFill>
                <a:srgbClr val="FF0000"/>
              </a:solidFill>
              <a:latin typeface="Times New Roman" panose="02020603050405020304" pitchFamily="18" charset="0"/>
              <a:cs typeface="Times New Roman" panose="02020603050405020304" pitchFamily="18" charset="0"/>
            </a:endParaRPr>
          </a:p>
          <a:p>
            <a:pPr lvl="1" algn="just"/>
            <a:endParaRPr lang="it-IT" u="sng" dirty="0">
              <a:solidFill>
                <a:srgbClr val="FF0000"/>
              </a:solidFill>
              <a:latin typeface="Times New Roman" panose="02020603050405020304" pitchFamily="18" charset="0"/>
              <a:cs typeface="Times New Roman" panose="02020603050405020304" pitchFamily="18" charset="0"/>
            </a:endParaRPr>
          </a:p>
          <a:p>
            <a:pPr lvl="1" algn="just"/>
            <a:endParaRPr lang="it-IT" u="sng" dirty="0" smtClean="0">
              <a:solidFill>
                <a:srgbClr val="FF0000"/>
              </a:solidFill>
              <a:latin typeface="Times New Roman" panose="02020603050405020304" pitchFamily="18" charset="0"/>
              <a:cs typeface="Times New Roman" panose="02020603050405020304" pitchFamily="18" charset="0"/>
            </a:endParaRPr>
          </a:p>
          <a:p>
            <a:pPr lvl="1" algn="just"/>
            <a:endParaRPr lang="it-IT" u="sng" dirty="0">
              <a:solidFill>
                <a:srgbClr val="FF0000"/>
              </a:solidFill>
              <a:latin typeface="Times New Roman" panose="02020603050405020304" pitchFamily="18" charset="0"/>
              <a:cs typeface="Times New Roman" panose="02020603050405020304" pitchFamily="18" charset="0"/>
            </a:endParaRPr>
          </a:p>
          <a:p>
            <a:pPr lvl="1" algn="just"/>
            <a:r>
              <a:rPr lang="it-IT" u="sng" dirty="0" smtClean="0">
                <a:solidFill>
                  <a:srgbClr val="FF0000"/>
                </a:solidFill>
                <a:latin typeface="Times New Roman" panose="02020603050405020304" pitchFamily="18" charset="0"/>
                <a:cs typeface="Times New Roman" panose="02020603050405020304" pitchFamily="18" charset="0"/>
              </a:rPr>
              <a:t>Con </a:t>
            </a:r>
            <a:r>
              <a:rPr lang="it-IT" u="sng" dirty="0">
                <a:solidFill>
                  <a:srgbClr val="FF0000"/>
                </a:solidFill>
                <a:latin typeface="Times New Roman" panose="02020603050405020304" pitchFamily="18" charset="0"/>
                <a:cs typeface="Times New Roman" panose="02020603050405020304" pitchFamily="18" charset="0"/>
              </a:rPr>
              <a:t>riferimento ai rapporti con istituzioni finanziarie</a:t>
            </a:r>
            <a:r>
              <a:rPr lang="it-IT" dirty="0">
                <a:latin typeface="Times New Roman" panose="02020603050405020304" pitchFamily="18" charset="0"/>
                <a:cs typeface="Times New Roman" panose="02020603050405020304" pitchFamily="18" charset="0"/>
              </a:rPr>
              <a:t>, rilevano ritardi di pagamento superiori a 90 giorni superiori alle soglie di rilevanza per la classificazione creditizia scaduta in stato di </a:t>
            </a:r>
            <a:r>
              <a:rPr lang="it-IT" i="1" dirty="0" smtClean="0">
                <a:latin typeface="Times New Roman" panose="02020603050405020304" pitchFamily="18" charset="0"/>
                <a:cs typeface="Times New Roman" panose="02020603050405020304" pitchFamily="18" charset="0"/>
              </a:rPr>
              <a:t>default</a:t>
            </a:r>
            <a:r>
              <a:rPr lang="it-IT" sz="1200" dirty="0">
                <a:latin typeface="Times New Roman" panose="02020603050405020304" pitchFamily="18" charset="0"/>
                <a:cs typeface="Times New Roman" panose="02020603050405020304" pitchFamily="18" charset="0"/>
              </a:rPr>
              <a:t> </a:t>
            </a:r>
            <a:r>
              <a:rPr lang="it-IT" sz="1200"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 ogni altra circostanza che determini la decadenza dal beneficio del termine. </a:t>
            </a: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2615013" y="4879648"/>
            <a:ext cx="7229743" cy="1477328"/>
          </a:xfrm>
          <a:prstGeom prst="rect">
            <a:avLst/>
          </a:prstGeom>
          <a:solidFill>
            <a:schemeClr val="accent1">
              <a:lumMod val="20000"/>
              <a:lumOff val="80000"/>
            </a:schemeClr>
          </a:solidFill>
          <a:ln w="38100">
            <a:solidFill>
              <a:srgbClr val="00206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Le soglie di rilevanza dell’esposizione scaduta sono attualmente le seguenti: </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kumimoji="0" lang="it-IT"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in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termini assoluti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500 euro; </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kumimoji="0" lang="it-IT"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in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termini relativi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1% dell'importo complessivo di tutte le esposizioni verso il medesimo intermediario creditizio e finanziario ovvero il medesimo perimetro di consolidamento prudenziale. </a:t>
            </a:r>
          </a:p>
        </p:txBody>
      </p:sp>
      <p:sp>
        <p:nvSpPr>
          <p:cNvPr id="8" name="CasellaDiTesto 7"/>
          <p:cNvSpPr txBox="1"/>
          <p:nvPr/>
        </p:nvSpPr>
        <p:spPr>
          <a:xfrm>
            <a:off x="626691" y="1014376"/>
            <a:ext cx="10938617" cy="2031325"/>
          </a:xfrm>
          <a:prstGeom prst="rect">
            <a:avLst/>
          </a:prstGeom>
          <a:solidFill>
            <a:schemeClr val="accent4">
              <a:lumMod val="20000"/>
              <a:lumOff val="80000"/>
            </a:schemeClr>
          </a:solidFill>
          <a:ln w="28575">
            <a:solidFill>
              <a:srgbClr val="FFC000"/>
            </a:solidFill>
          </a:ln>
        </p:spPr>
        <p:txBody>
          <a:bodyPr wrap="square" rtlCol="0">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Art. 15 (esposizioni rilevanti co. 2). </a:t>
            </a: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INPS</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a:t>
            </a:r>
            <a:r>
              <a:rPr kumimoji="0" lang="it-IT" sz="1800" b="0" i="0" u="none" strike="noStrike" kern="1200" cap="none" spc="0" normalizeH="0" baseline="0" noProof="0" dirty="0">
                <a:ln>
                  <a:noFill/>
                </a:ln>
                <a:solidFill>
                  <a:srgbClr val="006600"/>
                </a:solidFill>
                <a:effectLst/>
                <a:uLnTx/>
                <a:uFillTx/>
                <a:latin typeface="Calibri" panose="020F0502020204030204"/>
                <a:ea typeface="+mn-ea"/>
                <a:cs typeface="Times New Roman" panose="02020603050405020304" pitchFamily="18" charset="0"/>
              </a:rPr>
              <a:t>quando il debitore è in ritardo di oltre 6 mesi nel versamento di contributi previdenziali di ammontare superiore alla metà di quelli dovuti nell'anno precedente e superiore alla soglia di euro 50.000;</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r>
            <a:b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it-IT" sz="1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A</a:t>
            </a:r>
            <a:r>
              <a:rPr kumimoji="0" lang="it-IT" sz="1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gente </a:t>
            </a:r>
            <a:r>
              <a:rPr kumimoji="0" lang="it-IT" sz="1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della </a:t>
            </a:r>
            <a:r>
              <a:rPr kumimoji="0" lang="it-IT" sz="1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riscossione</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a:t>
            </a:r>
            <a:r>
              <a:rPr kumimoji="0" lang="it-IT" sz="1800" b="0" i="0" u="none" strike="noStrike" kern="1200" cap="none" spc="0" normalizeH="0" baseline="0" noProof="0" dirty="0">
                <a:ln>
                  <a:noFill/>
                </a:ln>
                <a:solidFill>
                  <a:srgbClr val="006600"/>
                </a:solidFill>
                <a:effectLst/>
                <a:uLnTx/>
                <a:uFillTx/>
                <a:latin typeface="Calibri" panose="020F0502020204030204"/>
                <a:ea typeface="+mn-ea"/>
                <a:cs typeface="Times New Roman" panose="02020603050405020304" pitchFamily="18" charset="0"/>
              </a:rPr>
              <a:t>quando la sommatoria dei crediti affidati per la riscossione dopo la data di entrata in vigore del presente codice, autodichiarati o definitivamente accertati e scaduti da oltre 90 giorni superi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it-IT" sz="1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per le imprese individuali, la soglia di euro 500.000 e, per le imprese collettive, la soglia di euro 1.000.000.</a:t>
            </a:r>
            <a:endParaRPr kumimoji="0" lang="it-IT" sz="22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38372850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565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CRISI DI IMPRESA ED EROGAZIONE DEL CREDITO</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934908"/>
            <a:ext cx="10515600" cy="5799178"/>
          </a:xfrm>
        </p:spPr>
        <p:txBody>
          <a:bodyPr>
            <a:normAutofit/>
          </a:bodyPr>
          <a:lstStyle/>
          <a:p>
            <a:pPr lvl="1" algn="just"/>
            <a:r>
              <a:rPr lang="it-IT" dirty="0" smtClean="0">
                <a:latin typeface="Times New Roman" panose="02020603050405020304" pitchFamily="18" charset="0"/>
                <a:cs typeface="Times New Roman" panose="02020603050405020304" pitchFamily="18" charset="0"/>
              </a:rPr>
              <a:t>Alla </a:t>
            </a:r>
            <a:r>
              <a:rPr lang="it-IT" dirty="0">
                <a:latin typeface="Times New Roman" panose="02020603050405020304" pitchFamily="18" charset="0"/>
                <a:cs typeface="Times New Roman" panose="02020603050405020304" pitchFamily="18" charset="0"/>
              </a:rPr>
              <a:t>luce di quanto </a:t>
            </a:r>
            <a:r>
              <a:rPr lang="it-IT" dirty="0" smtClean="0">
                <a:latin typeface="Times New Roman" panose="02020603050405020304" pitchFamily="18" charset="0"/>
                <a:cs typeface="Times New Roman" panose="02020603050405020304" pitchFamily="18" charset="0"/>
              </a:rPr>
              <a:t>sopra, e </a:t>
            </a:r>
            <a:r>
              <a:rPr lang="it-IT" dirty="0">
                <a:latin typeface="Times New Roman" panose="02020603050405020304" pitchFamily="18" charset="0"/>
                <a:cs typeface="Times New Roman" panose="02020603050405020304" pitchFamily="18" charset="0"/>
              </a:rPr>
              <a:t>in </a:t>
            </a:r>
            <a:r>
              <a:rPr lang="it-IT" dirty="0" smtClean="0">
                <a:latin typeface="Times New Roman" panose="02020603050405020304" pitchFamily="18" charset="0"/>
                <a:cs typeface="Times New Roman" panose="02020603050405020304" pitchFamily="18" charset="0"/>
              </a:rPr>
              <a:t>particolare, </a:t>
            </a:r>
            <a:r>
              <a:rPr lang="it-IT" dirty="0">
                <a:solidFill>
                  <a:srgbClr val="FF0000"/>
                </a:solidFill>
                <a:latin typeface="Times New Roman" panose="02020603050405020304" pitchFamily="18" charset="0"/>
                <a:cs typeface="Times New Roman" panose="02020603050405020304" pitchFamily="18" charset="0"/>
              </a:rPr>
              <a:t>della considerazione dei reiterati e significativi ritardi nei pagamenti</a:t>
            </a:r>
            <a:r>
              <a:rPr lang="it-IT" dirty="0">
                <a:latin typeface="Times New Roman" panose="02020603050405020304" pitchFamily="18" charset="0"/>
                <a:cs typeface="Times New Roman" panose="02020603050405020304" pitchFamily="18" charset="0"/>
              </a:rPr>
              <a:t> e </a:t>
            </a:r>
            <a:r>
              <a:rPr lang="it-IT" dirty="0">
                <a:solidFill>
                  <a:srgbClr val="7030A0"/>
                </a:solidFill>
                <a:latin typeface="Times New Roman" panose="02020603050405020304" pitchFamily="18" charset="0"/>
                <a:cs typeface="Times New Roman" panose="02020603050405020304" pitchFamily="18" charset="0"/>
              </a:rPr>
              <a:t>del pregiudizio alla continuità aziendale </a:t>
            </a:r>
            <a:r>
              <a:rPr lang="it-IT" dirty="0">
                <a:latin typeface="Times New Roman" panose="02020603050405020304" pitchFamily="18" charset="0"/>
                <a:cs typeface="Times New Roman" panose="02020603050405020304" pitchFamily="18" charset="0"/>
              </a:rPr>
              <a:t>nell’esercizio in corso o se la durata residua dell’esercizio è inferiore a </a:t>
            </a:r>
            <a:r>
              <a:rPr lang="it-IT" dirty="0" smtClean="0">
                <a:latin typeface="Times New Roman" panose="02020603050405020304" pitchFamily="18" charset="0"/>
                <a:cs typeface="Times New Roman" panose="02020603050405020304" pitchFamily="18" charset="0"/>
              </a:rPr>
              <a:t>6 </a:t>
            </a:r>
            <a:r>
              <a:rPr lang="it-IT" dirty="0">
                <a:latin typeface="Times New Roman" panose="02020603050405020304" pitchFamily="18" charset="0"/>
                <a:cs typeface="Times New Roman" panose="02020603050405020304" pitchFamily="18" charset="0"/>
              </a:rPr>
              <a:t>mesi per i successivi </a:t>
            </a:r>
            <a:r>
              <a:rPr lang="it-IT" dirty="0" smtClean="0">
                <a:latin typeface="Times New Roman" panose="02020603050405020304" pitchFamily="18" charset="0"/>
                <a:cs typeface="Times New Roman" panose="02020603050405020304" pitchFamily="18" charset="0"/>
              </a:rPr>
              <a:t>6 </a:t>
            </a:r>
            <a:r>
              <a:rPr lang="it-IT" dirty="0">
                <a:latin typeface="Times New Roman" panose="02020603050405020304" pitchFamily="18" charset="0"/>
                <a:cs typeface="Times New Roman" panose="02020603050405020304" pitchFamily="18" charset="0"/>
              </a:rPr>
              <a:t>mesi, </a:t>
            </a:r>
            <a:r>
              <a:rPr lang="it-IT"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quadro delle ragionevoli presunzioni dello stato di crisi si completa nel seguente modo</a:t>
            </a:r>
            <a:r>
              <a:rPr lang="it-IT" dirty="0">
                <a:latin typeface="Times New Roman" panose="02020603050405020304" pitchFamily="18" charset="0"/>
                <a:cs typeface="Times New Roman" panose="02020603050405020304" pitchFamily="18" charset="0"/>
              </a:rPr>
              <a:t>: </a:t>
            </a:r>
          </a:p>
          <a:p>
            <a:pPr lvl="1" algn="just"/>
            <a:endParaRPr lang="it-IT" dirty="0" smtClean="0">
              <a:latin typeface="Times New Roman" panose="02020603050405020304" pitchFamily="18" charset="0"/>
              <a:cs typeface="Times New Roman" panose="02020603050405020304" pitchFamily="18" charset="0"/>
            </a:endParaRPr>
          </a:p>
          <a:p>
            <a:pPr lvl="1" algn="just"/>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2455181" y="2751748"/>
            <a:ext cx="7281638" cy="3913974"/>
          </a:xfrm>
          <a:prstGeom prst="rect">
            <a:avLst/>
          </a:prstGeom>
        </p:spPr>
      </p:pic>
    </p:spTree>
    <p:extLst>
      <p:ext uri="{BB962C8B-B14F-4D97-AF65-F5344CB8AC3E}">
        <p14:creationId xmlns:p14="http://schemas.microsoft.com/office/powerpoint/2010/main" val="8959086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565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PROPOSTE DEL DEBITORE E BANCHE</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934908"/>
            <a:ext cx="10515600" cy="5799178"/>
          </a:xfrm>
        </p:spPr>
        <p:txBody>
          <a:bodyPr>
            <a:normAutofit/>
          </a:bodyPr>
          <a:lstStyle/>
          <a:p>
            <a:pPr algn="just"/>
            <a:r>
              <a:rPr lang="it-IT" b="1" dirty="0" smtClean="0">
                <a:solidFill>
                  <a:srgbClr val="FF0000"/>
                </a:solidFill>
                <a:latin typeface="Times New Roman" panose="02020603050405020304" pitchFamily="18" charset="0"/>
                <a:cs typeface="Times New Roman" panose="02020603050405020304" pitchFamily="18" charset="0"/>
              </a:rPr>
              <a:t>In merito risulteranno centrali:</a:t>
            </a:r>
            <a:endParaRPr lang="it-IT"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Sostanza del progetto industriale;</a:t>
            </a: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Credibilità piano di risanamento - </a:t>
            </a:r>
            <a:r>
              <a:rPr lang="it-IT" i="1" dirty="0" err="1" smtClean="0">
                <a:latin typeface="Times New Roman" panose="02020603050405020304" pitchFamily="18" charset="0"/>
                <a:cs typeface="Times New Roman" panose="02020603050405020304" pitchFamily="18" charset="0"/>
              </a:rPr>
              <a:t>turnaround</a:t>
            </a:r>
            <a:r>
              <a:rPr lang="it-IT"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Test di sensitività sui </a:t>
            </a:r>
            <a:r>
              <a:rPr lang="it-IT" i="1" dirty="0" smtClean="0">
                <a:latin typeface="Times New Roman" panose="02020603050405020304" pitchFamily="18" charset="0"/>
                <a:cs typeface="Times New Roman" panose="02020603050405020304" pitchFamily="18" charset="0"/>
              </a:rPr>
              <a:t>budget</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pPr lvl="1" algn="just"/>
            <a:endParaRPr lang="it-IT" dirty="0" smtClean="0">
              <a:latin typeface="Times New Roman" panose="02020603050405020304" pitchFamily="18" charset="0"/>
              <a:cs typeface="Times New Roman" panose="02020603050405020304" pitchFamily="18" charset="0"/>
            </a:endParaRPr>
          </a:p>
          <a:p>
            <a:pPr algn="just"/>
            <a:r>
              <a:rPr lang="it-IT" b="1" dirty="0" smtClean="0">
                <a:solidFill>
                  <a:srgbClr val="3333FF"/>
                </a:solidFill>
                <a:latin typeface="Times New Roman" panose="02020603050405020304" pitchFamily="18" charset="0"/>
                <a:cs typeface="Times New Roman" panose="02020603050405020304" pitchFamily="18" charset="0"/>
              </a:rPr>
              <a:t>Si raccomanda</a:t>
            </a:r>
            <a:r>
              <a:rPr lang="it-IT"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Uso di </a:t>
            </a:r>
            <a:r>
              <a:rPr lang="it-IT" i="1" dirty="0" smtClean="0">
                <a:latin typeface="Times New Roman" panose="02020603050405020304" pitchFamily="18" charset="0"/>
                <a:cs typeface="Times New Roman" panose="02020603050405020304" pitchFamily="18" charset="0"/>
              </a:rPr>
              <a:t>covenant</a:t>
            </a:r>
            <a:r>
              <a:rPr lang="it-IT"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Consolidamenti (trasformazione BT in MLT);</a:t>
            </a: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Moratorie (</a:t>
            </a:r>
            <a:r>
              <a:rPr lang="it-IT" i="1" dirty="0" smtClean="0">
                <a:latin typeface="Times New Roman" panose="02020603050405020304" pitchFamily="18" charset="0"/>
                <a:cs typeface="Times New Roman" panose="02020603050405020304" pitchFamily="18" charset="0"/>
              </a:rPr>
              <a:t>cash </a:t>
            </a:r>
            <a:r>
              <a:rPr lang="it-IT" i="1" dirty="0" err="1" smtClean="0">
                <a:latin typeface="Times New Roman" panose="02020603050405020304" pitchFamily="18" charset="0"/>
                <a:cs typeface="Times New Roman" panose="02020603050405020304" pitchFamily="18" charset="0"/>
              </a:rPr>
              <a:t>sweep</a:t>
            </a:r>
            <a:r>
              <a:rPr lang="it-IT" dirty="0" smtClean="0">
                <a:latin typeface="Times New Roman" panose="02020603050405020304" pitchFamily="18" charset="0"/>
                <a:cs typeface="Times New Roman" panose="02020603050405020304" pitchFamily="18" charset="0"/>
              </a:rPr>
              <a:t>)</a:t>
            </a:r>
            <a:r>
              <a:rPr lang="it-IT" i="1"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it-IT" dirty="0" err="1" smtClean="0">
                <a:latin typeface="Times New Roman" panose="02020603050405020304" pitchFamily="18" charset="0"/>
                <a:cs typeface="Times New Roman" panose="02020603050405020304" pitchFamily="18" charset="0"/>
              </a:rPr>
              <a:t>Riscadenziamento</a:t>
            </a:r>
            <a:r>
              <a:rPr lang="it-IT" dirty="0" smtClean="0">
                <a:latin typeface="Times New Roman" panose="02020603050405020304" pitchFamily="18" charset="0"/>
                <a:cs typeface="Times New Roman" panose="02020603050405020304" pitchFamily="18" charset="0"/>
              </a:rPr>
              <a:t> MLT (</a:t>
            </a:r>
            <a:r>
              <a:rPr lang="it-IT" i="1" dirty="0" smtClean="0">
                <a:latin typeface="Times New Roman" panose="02020603050405020304" pitchFamily="18" charset="0"/>
                <a:cs typeface="Times New Roman" panose="02020603050405020304" pitchFamily="18" charset="0"/>
              </a:rPr>
              <a:t>bullet balloon</a:t>
            </a:r>
            <a:r>
              <a:rPr lang="it-IT"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it-IT" i="1" dirty="0" smtClean="0">
                <a:latin typeface="Times New Roman" panose="02020603050405020304" pitchFamily="18" charset="0"/>
                <a:cs typeface="Times New Roman" panose="02020603050405020304" pitchFamily="18" charset="0"/>
              </a:rPr>
              <a:t>Write off</a:t>
            </a:r>
            <a:r>
              <a:rPr lang="it-IT"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Postergazione finanziamenti soci;</a:t>
            </a:r>
          </a:p>
          <a:p>
            <a:pPr lvl="1" algn="just">
              <a:buFont typeface="Wingdings" panose="05000000000000000000" pitchFamily="2" charset="2"/>
              <a:buChar char="ü"/>
            </a:pPr>
            <a:r>
              <a:rPr lang="it-IT" i="1" dirty="0" err="1" smtClean="0">
                <a:latin typeface="Times New Roman" panose="02020603050405020304" pitchFamily="18" charset="0"/>
                <a:cs typeface="Times New Roman" panose="02020603050405020304" pitchFamily="18" charset="0"/>
              </a:rPr>
              <a:t>Earn</a:t>
            </a:r>
            <a:r>
              <a:rPr lang="it-IT" i="1" dirty="0" smtClean="0">
                <a:latin typeface="Times New Roman" panose="02020603050405020304" pitchFamily="18" charset="0"/>
                <a:cs typeface="Times New Roman" panose="02020603050405020304" pitchFamily="18" charset="0"/>
              </a:rPr>
              <a:t> out </a:t>
            </a:r>
            <a:r>
              <a:rPr lang="it-IT" dirty="0" smtClean="0">
                <a:latin typeface="Times New Roman" panose="02020603050405020304" pitchFamily="18" charset="0"/>
                <a:cs typeface="Times New Roman" panose="02020603050405020304" pitchFamily="18" charset="0"/>
              </a:rPr>
              <a:t>sui tassi.</a:t>
            </a:r>
            <a:endParaRPr lang="it-IT" i="1" dirty="0" smtClean="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8355419" y="4114800"/>
            <a:ext cx="2998381" cy="923330"/>
          </a:xfrm>
          <a:prstGeom prst="rect">
            <a:avLst/>
          </a:prstGeom>
          <a:solidFill>
            <a:schemeClr val="accent4">
              <a:lumMod val="40000"/>
              <a:lumOff val="60000"/>
            </a:schemeClr>
          </a:solidFill>
          <a:ln w="28575">
            <a:solidFill>
              <a:srgbClr val="FF0000"/>
            </a:solidFill>
          </a:ln>
        </p:spPr>
        <p:txBody>
          <a:bodyPr wrap="square" rtlCol="0">
            <a:spAutoFit/>
          </a:bodyPr>
          <a:lstStyle/>
          <a:p>
            <a:pPr algn="ctr"/>
            <a:r>
              <a:rPr lang="it-IT" dirty="0" smtClean="0"/>
              <a:t>TUTTO CIO’ IN RAGIONE DELLE PREVISIONI DI PIANO FINANZIARIO</a:t>
            </a:r>
            <a:endParaRPr lang="it-IT" dirty="0"/>
          </a:p>
        </p:txBody>
      </p:sp>
      <p:sp>
        <p:nvSpPr>
          <p:cNvPr id="6" name="CasellaDiTesto 5"/>
          <p:cNvSpPr txBox="1"/>
          <p:nvPr/>
        </p:nvSpPr>
        <p:spPr>
          <a:xfrm>
            <a:off x="8355419" y="1755776"/>
            <a:ext cx="3000153" cy="369332"/>
          </a:xfrm>
          <a:prstGeom prst="rect">
            <a:avLst/>
          </a:prstGeom>
          <a:solidFill>
            <a:schemeClr val="accent4">
              <a:lumMod val="40000"/>
              <a:lumOff val="60000"/>
            </a:schemeClr>
          </a:solidFill>
          <a:ln w="28575">
            <a:solidFill>
              <a:srgbClr val="FF0000"/>
            </a:solidFill>
          </a:ln>
        </p:spPr>
        <p:txBody>
          <a:bodyPr wrap="square" rtlCol="0">
            <a:spAutoFit/>
          </a:bodyPr>
          <a:lstStyle/>
          <a:p>
            <a:pPr algn="ctr"/>
            <a:r>
              <a:rPr lang="it-IT" b="1" dirty="0" smtClean="0"/>
              <a:t>NUOVA CASSA</a:t>
            </a:r>
            <a:endParaRPr lang="it-IT" b="1" dirty="0"/>
          </a:p>
        </p:txBody>
      </p:sp>
      <p:sp>
        <p:nvSpPr>
          <p:cNvPr id="7" name="Parentesi graffa chiusa 6"/>
          <p:cNvSpPr/>
          <p:nvPr/>
        </p:nvSpPr>
        <p:spPr>
          <a:xfrm>
            <a:off x="7602279" y="1477926"/>
            <a:ext cx="382772" cy="92503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247070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5659"/>
            <a:ext cx="10515600" cy="711645"/>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PROPOSTE DEL DEBITORE E BANCHE</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934908"/>
            <a:ext cx="10515600" cy="5799178"/>
          </a:xfrm>
        </p:spPr>
        <p:txBody>
          <a:bodyPr>
            <a:normAutofit/>
          </a:bodyPr>
          <a:lstStyle/>
          <a:p>
            <a:pPr algn="just"/>
            <a:r>
              <a:rPr lang="it-IT" b="1" dirty="0" smtClean="0">
                <a:solidFill>
                  <a:srgbClr val="FF0000"/>
                </a:solidFill>
                <a:latin typeface="Times New Roman" panose="02020603050405020304" pitchFamily="18" charset="0"/>
                <a:cs typeface="Times New Roman" panose="02020603050405020304" pitchFamily="18" charset="0"/>
              </a:rPr>
              <a:t>Da valutare:</a:t>
            </a:r>
            <a:endParaRPr lang="it-IT"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Ricorso a </a:t>
            </a:r>
            <a:r>
              <a:rPr lang="it-IT" i="1" dirty="0" err="1" smtClean="0">
                <a:latin typeface="Times New Roman" panose="02020603050405020304" pitchFamily="18" charset="0"/>
                <a:cs typeface="Times New Roman" panose="02020603050405020304" pitchFamily="18" charset="0"/>
              </a:rPr>
              <a:t>distressed</a:t>
            </a:r>
            <a:r>
              <a:rPr lang="it-IT" i="1" dirty="0" smtClean="0">
                <a:latin typeface="Times New Roman" panose="02020603050405020304" pitchFamily="18" charset="0"/>
                <a:cs typeface="Times New Roman" panose="02020603050405020304" pitchFamily="18" charset="0"/>
              </a:rPr>
              <a:t> fund</a:t>
            </a:r>
            <a:r>
              <a:rPr lang="it-IT"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Fondi di debito;</a:t>
            </a:r>
          </a:p>
          <a:p>
            <a:pPr lvl="1" algn="just">
              <a:buFont typeface="Wingdings" panose="05000000000000000000" pitchFamily="2" charset="2"/>
              <a:buChar char="ü"/>
            </a:pPr>
            <a:r>
              <a:rPr lang="it-IT" i="1" dirty="0" smtClean="0">
                <a:latin typeface="Times New Roman" panose="02020603050405020304" pitchFamily="18" charset="0"/>
                <a:cs typeface="Times New Roman" panose="02020603050405020304" pitchFamily="18" charset="0"/>
              </a:rPr>
              <a:t>Club Deal </a:t>
            </a:r>
            <a:r>
              <a:rPr lang="it-IT" dirty="0" smtClean="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F</a:t>
            </a:r>
            <a:r>
              <a:rPr lang="it-IT" i="1" dirty="0" smtClean="0">
                <a:latin typeface="Times New Roman" panose="02020603050405020304" pitchFamily="18" charset="0"/>
                <a:cs typeface="Times New Roman" panose="02020603050405020304" pitchFamily="18" charset="0"/>
              </a:rPr>
              <a:t>amily &amp; Friends</a:t>
            </a:r>
            <a:r>
              <a:rPr lang="it-IT" dirty="0" smtClean="0">
                <a:latin typeface="Times New Roman" panose="02020603050405020304" pitchFamily="18" charset="0"/>
                <a:cs typeface="Times New Roman" panose="02020603050405020304" pitchFamily="18" charset="0"/>
              </a:rPr>
              <a:t>.</a:t>
            </a:r>
            <a:endParaRPr lang="it-IT"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6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04665"/>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2152650" y="1412776"/>
            <a:ext cx="7886700" cy="4824536"/>
          </a:xfrm>
        </p:spPr>
        <p:txBody>
          <a:bodyPr>
            <a:normAutofit/>
          </a:bodyPr>
          <a:lstStyle/>
          <a:p>
            <a:pPr algn="just"/>
            <a:r>
              <a:rPr lang="it-IT" sz="2400" dirty="0">
                <a:solidFill>
                  <a:srgbClr val="C00000"/>
                </a:solidFill>
                <a:latin typeface="Times New Roman" panose="02020603050405020304" pitchFamily="18" charset="0"/>
                <a:cs typeface="Times New Roman" panose="02020603050405020304" pitchFamily="18" charset="0"/>
              </a:rPr>
              <a:t>Selezione indicatore di deterioramento della qualità del credito (SICR)</a:t>
            </a:r>
          </a:p>
          <a:p>
            <a:pPr lvl="1" algn="just">
              <a:buFont typeface="Times New Roman" panose="02020603050405020304" pitchFamily="18" charset="0"/>
              <a:buChar char="‒"/>
            </a:pPr>
            <a:endParaRPr lang="it-IT" sz="2000" i="1" dirty="0">
              <a:solidFill>
                <a:srgbClr val="FF0066"/>
              </a:solidFill>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000" dirty="0">
                <a:latin typeface="Times New Roman" panose="02020603050405020304" pitchFamily="18" charset="0"/>
                <a:cs typeface="Times New Roman" panose="02020603050405020304" pitchFamily="18" charset="0"/>
              </a:rPr>
              <a:t>I parametri che possono essere utilizzati al riguardo (passaggio da </a:t>
            </a:r>
            <a:r>
              <a:rPr lang="it-IT" sz="2000" i="1" dirty="0">
                <a:latin typeface="Times New Roman" panose="02020603050405020304" pitchFamily="18" charset="0"/>
                <a:cs typeface="Times New Roman" panose="02020603050405020304" pitchFamily="18" charset="0"/>
              </a:rPr>
              <a:t>stage 1 </a:t>
            </a:r>
            <a:r>
              <a:rPr lang="it-IT" sz="2000" dirty="0">
                <a:latin typeface="Times New Roman" panose="02020603050405020304" pitchFamily="18" charset="0"/>
                <a:cs typeface="Times New Roman" panose="02020603050405020304" pitchFamily="18" charset="0"/>
              </a:rPr>
              <a:t>a </a:t>
            </a:r>
            <a:r>
              <a:rPr lang="it-IT" sz="2000" i="1" dirty="0">
                <a:latin typeface="Times New Roman" panose="02020603050405020304" pitchFamily="18" charset="0"/>
                <a:cs typeface="Times New Roman" panose="02020603050405020304" pitchFamily="18" charset="0"/>
              </a:rPr>
              <a:t>stage </a:t>
            </a:r>
            <a:r>
              <a:rPr lang="it-IT" sz="2000" dirty="0">
                <a:latin typeface="Times New Roman" panose="02020603050405020304" pitchFamily="18" charset="0"/>
                <a:cs typeface="Times New Roman" panose="02020603050405020304" pitchFamily="18" charset="0"/>
              </a:rPr>
              <a:t>2) sono numerosi e caratterizzati da un diverso grado di </a:t>
            </a:r>
            <a:r>
              <a:rPr lang="it-IT" sz="2000" b="1" u="sng" dirty="0">
                <a:latin typeface="Times New Roman" panose="02020603050405020304" pitchFamily="18" charset="0"/>
                <a:cs typeface="Times New Roman" panose="02020603050405020304" pitchFamily="18" charset="0"/>
              </a:rPr>
              <a:t>rigore</a:t>
            </a:r>
            <a:r>
              <a:rPr lang="it-IT" sz="2000" dirty="0">
                <a:latin typeface="Times New Roman" panose="02020603050405020304" pitchFamily="18" charset="0"/>
                <a:cs typeface="Times New Roman" panose="02020603050405020304" pitchFamily="18" charset="0"/>
              </a:rPr>
              <a:t> e</a:t>
            </a:r>
            <a:r>
              <a:rPr lang="it-IT" sz="2000" b="1" u="sng" dirty="0">
                <a:latin typeface="Times New Roman" panose="02020603050405020304" pitchFamily="18" charset="0"/>
                <a:cs typeface="Times New Roman" panose="02020603050405020304" pitchFamily="18" charset="0"/>
              </a:rPr>
              <a:t> fondamento</a:t>
            </a:r>
            <a:r>
              <a:rPr lang="it-IT" sz="2000" dirty="0">
                <a:latin typeface="Times New Roman" panose="02020603050405020304" pitchFamily="18" charset="0"/>
                <a:cs typeface="Times New Roman" panose="02020603050405020304" pitchFamily="18" charset="0"/>
              </a:rPr>
              <a:t>: </a:t>
            </a:r>
          </a:p>
          <a:p>
            <a:pPr lvl="1" algn="just">
              <a:buFont typeface="Times New Roman" panose="02020603050405020304" pitchFamily="18" charset="0"/>
              <a:buChar char="‒"/>
            </a:pPr>
            <a:endParaRPr lang="it-IT" sz="2000" dirty="0">
              <a:latin typeface="Times New Roman" panose="02020603050405020304" pitchFamily="18" charset="0"/>
              <a:cs typeface="Times New Roman" panose="02020603050405020304" pitchFamily="18" charset="0"/>
            </a:endParaRPr>
          </a:p>
          <a:p>
            <a:pPr marL="1028700" lvl="2" indent="-342900" algn="just">
              <a:buFont typeface="+mj-lt"/>
              <a:buAutoNum type="alphaLcParenR"/>
            </a:pPr>
            <a:r>
              <a:rPr lang="it-IT" sz="1600" dirty="0">
                <a:solidFill>
                  <a:srgbClr val="0070C0"/>
                </a:solidFill>
                <a:latin typeface="Times New Roman" panose="02020603050405020304" pitchFamily="18" charset="0"/>
                <a:cs typeface="Times New Roman" panose="02020603050405020304" pitchFamily="18" charset="0"/>
              </a:rPr>
              <a:t>30-</a:t>
            </a:r>
            <a:r>
              <a:rPr lang="it-IT" sz="1600" i="1" dirty="0">
                <a:solidFill>
                  <a:srgbClr val="0070C0"/>
                </a:solidFill>
                <a:latin typeface="Times New Roman" panose="02020603050405020304" pitchFamily="18" charset="0"/>
                <a:cs typeface="Times New Roman" panose="02020603050405020304" pitchFamily="18" charset="0"/>
              </a:rPr>
              <a:t>day </a:t>
            </a:r>
            <a:r>
              <a:rPr lang="it-IT" sz="1600" i="1" dirty="0" err="1">
                <a:solidFill>
                  <a:srgbClr val="0070C0"/>
                </a:solidFill>
                <a:latin typeface="Times New Roman" panose="02020603050405020304" pitchFamily="18" charset="0"/>
                <a:cs typeface="Times New Roman" panose="02020603050405020304" pitchFamily="18" charset="0"/>
              </a:rPr>
              <a:t>past</a:t>
            </a:r>
            <a:r>
              <a:rPr lang="it-IT" sz="1600" i="1" dirty="0">
                <a:solidFill>
                  <a:srgbClr val="0070C0"/>
                </a:solidFill>
                <a:latin typeface="Times New Roman" panose="02020603050405020304" pitchFamily="18" charset="0"/>
                <a:cs typeface="Times New Roman" panose="02020603050405020304" pitchFamily="18" charset="0"/>
              </a:rPr>
              <a:t> due</a:t>
            </a:r>
            <a:r>
              <a:rPr lang="it-IT" sz="1600" dirty="0">
                <a:solidFill>
                  <a:srgbClr val="0070C0"/>
                </a:solidFill>
                <a:latin typeface="Times New Roman" panose="02020603050405020304" pitchFamily="18" charset="0"/>
                <a:cs typeface="Times New Roman" panose="02020603050405020304" pitchFamily="18" charset="0"/>
              </a:rPr>
              <a:t> (</a:t>
            </a:r>
            <a:r>
              <a:rPr lang="it-IT" sz="1600" i="1" dirty="0" err="1">
                <a:solidFill>
                  <a:srgbClr val="0070C0"/>
                </a:solidFill>
                <a:latin typeface="Times New Roman" panose="02020603050405020304" pitchFamily="18" charset="0"/>
                <a:cs typeface="Times New Roman" panose="02020603050405020304" pitchFamily="18" charset="0"/>
              </a:rPr>
              <a:t>rebuttable</a:t>
            </a:r>
            <a:r>
              <a:rPr lang="it-IT" sz="1600" i="1" dirty="0">
                <a:solidFill>
                  <a:srgbClr val="0070C0"/>
                </a:solidFill>
                <a:latin typeface="Times New Roman" panose="02020603050405020304" pitchFamily="18" charset="0"/>
                <a:cs typeface="Times New Roman" panose="02020603050405020304" pitchFamily="18" charset="0"/>
              </a:rPr>
              <a:t> </a:t>
            </a:r>
            <a:r>
              <a:rPr lang="it-IT" sz="1600" i="1" dirty="0" err="1">
                <a:solidFill>
                  <a:srgbClr val="0070C0"/>
                </a:solidFill>
                <a:latin typeface="Times New Roman" panose="02020603050405020304" pitchFamily="18" charset="0"/>
                <a:cs typeface="Times New Roman" panose="02020603050405020304" pitchFamily="18" charset="0"/>
              </a:rPr>
              <a:t>presumption</a:t>
            </a:r>
            <a:r>
              <a:rPr lang="it-IT" sz="1600" dirty="0">
                <a:solidFill>
                  <a:srgbClr val="0070C0"/>
                </a:solidFill>
                <a:latin typeface="Times New Roman" panose="02020603050405020304" pitchFamily="18" charset="0"/>
                <a:cs typeface="Times New Roman" panose="02020603050405020304" pitchFamily="18" charset="0"/>
              </a:rPr>
              <a:t>). In questo caso andrebbero considerate ‘soglie di materialità’ e ‘</a:t>
            </a:r>
            <a:r>
              <a:rPr lang="it-IT" sz="1600" i="1" dirty="0" err="1">
                <a:solidFill>
                  <a:srgbClr val="0070C0"/>
                </a:solidFill>
                <a:latin typeface="Times New Roman" panose="02020603050405020304" pitchFamily="18" charset="0"/>
                <a:cs typeface="Times New Roman" panose="02020603050405020304" pitchFamily="18" charset="0"/>
              </a:rPr>
              <a:t>grace</a:t>
            </a:r>
            <a:r>
              <a:rPr lang="it-IT" sz="1600" i="1" dirty="0">
                <a:solidFill>
                  <a:srgbClr val="0070C0"/>
                </a:solidFill>
                <a:latin typeface="Times New Roman" panose="02020603050405020304" pitchFamily="18" charset="0"/>
                <a:cs typeface="Times New Roman" panose="02020603050405020304" pitchFamily="18" charset="0"/>
              </a:rPr>
              <a:t> </a:t>
            </a:r>
            <a:r>
              <a:rPr lang="it-IT" sz="1600" i="1" dirty="0" err="1">
                <a:solidFill>
                  <a:srgbClr val="0070C0"/>
                </a:solidFill>
                <a:latin typeface="Times New Roman" panose="02020603050405020304" pitchFamily="18" charset="0"/>
                <a:cs typeface="Times New Roman" panose="02020603050405020304" pitchFamily="18" charset="0"/>
              </a:rPr>
              <a:t>period</a:t>
            </a:r>
            <a:r>
              <a:rPr lang="it-IT" sz="1600" dirty="0">
                <a:solidFill>
                  <a:srgbClr val="0070C0"/>
                </a:solidFill>
                <a:latin typeface="Times New Roman" panose="02020603050405020304" pitchFamily="18" charset="0"/>
                <a:cs typeface="Times New Roman" panose="02020603050405020304" pitchFamily="18" charset="0"/>
              </a:rPr>
              <a:t>’;</a:t>
            </a:r>
          </a:p>
          <a:p>
            <a:pPr marL="1028700" lvl="2" indent="-342900" algn="just">
              <a:buFont typeface="+mj-lt"/>
              <a:buAutoNum type="alphaLcParenR"/>
            </a:pPr>
            <a:r>
              <a:rPr lang="it-IT" sz="1600" dirty="0">
                <a:solidFill>
                  <a:srgbClr val="0070C0"/>
                </a:solidFill>
                <a:latin typeface="Times New Roman" panose="02020603050405020304" pitchFamily="18" charset="0"/>
                <a:cs typeface="Times New Roman" panose="02020603050405020304" pitchFamily="18" charset="0"/>
              </a:rPr>
              <a:t>Applicazioni di misure di </a:t>
            </a:r>
            <a:r>
              <a:rPr lang="it-IT" sz="1600" i="1" dirty="0" err="1">
                <a:solidFill>
                  <a:srgbClr val="0070C0"/>
                </a:solidFill>
                <a:latin typeface="Times New Roman" panose="02020603050405020304" pitchFamily="18" charset="0"/>
                <a:cs typeface="Times New Roman" panose="02020603050405020304" pitchFamily="18" charset="0"/>
              </a:rPr>
              <a:t>forbearance</a:t>
            </a:r>
            <a:r>
              <a:rPr lang="it-IT" sz="1600" dirty="0">
                <a:solidFill>
                  <a:srgbClr val="0070C0"/>
                </a:solidFill>
                <a:latin typeface="Times New Roman" panose="02020603050405020304" pitchFamily="18" charset="0"/>
                <a:cs typeface="Times New Roman" panose="02020603050405020304" pitchFamily="18" charset="0"/>
              </a:rPr>
              <a:t>;</a:t>
            </a:r>
          </a:p>
          <a:p>
            <a:pPr marL="1028700" lvl="2" indent="-342900" algn="just">
              <a:buFont typeface="+mj-lt"/>
              <a:buAutoNum type="alphaLcParenR"/>
            </a:pPr>
            <a:r>
              <a:rPr lang="it-IT" sz="1600" dirty="0">
                <a:solidFill>
                  <a:srgbClr val="0070C0"/>
                </a:solidFill>
                <a:latin typeface="Times New Roman" panose="02020603050405020304" pitchFamily="18" charset="0"/>
                <a:cs typeface="Times New Roman" panose="02020603050405020304" pitchFamily="18" charset="0"/>
              </a:rPr>
              <a:t>Deterioramento di variabili rilevanti (</a:t>
            </a:r>
            <a:r>
              <a:rPr lang="it-IT" sz="1600" i="1" dirty="0" err="1">
                <a:solidFill>
                  <a:srgbClr val="0070C0"/>
                </a:solidFill>
                <a:latin typeface="Times New Roman" panose="02020603050405020304" pitchFamily="18" charset="0"/>
                <a:cs typeface="Times New Roman" panose="02020603050405020304" pitchFamily="18" charset="0"/>
              </a:rPr>
              <a:t>rectius</a:t>
            </a:r>
            <a:r>
              <a:rPr lang="it-IT" sz="1600" dirty="0">
                <a:solidFill>
                  <a:srgbClr val="0070C0"/>
                </a:solidFill>
                <a:latin typeface="Times New Roman" panose="02020603050405020304" pitchFamily="18" charset="0"/>
                <a:cs typeface="Times New Roman" panose="02020603050405020304" pitchFamily="18" charset="0"/>
              </a:rPr>
              <a:t>,</a:t>
            </a:r>
            <a:r>
              <a:rPr lang="it-IT" sz="1600" i="1" dirty="0">
                <a:solidFill>
                  <a:srgbClr val="0070C0"/>
                </a:solidFill>
                <a:latin typeface="Times New Roman" panose="02020603050405020304" pitchFamily="18" charset="0"/>
                <a:cs typeface="Times New Roman" panose="02020603050405020304" pitchFamily="18" charset="0"/>
              </a:rPr>
              <a:t> </a:t>
            </a:r>
            <a:r>
              <a:rPr lang="it-IT" sz="1600" dirty="0">
                <a:solidFill>
                  <a:srgbClr val="0070C0"/>
                </a:solidFill>
                <a:latin typeface="Times New Roman" panose="02020603050405020304" pitchFamily="18" charset="0"/>
                <a:cs typeface="Times New Roman" panose="02020603050405020304" pitchFamily="18" charset="0"/>
              </a:rPr>
              <a:t>indicatori) considerate nella concessione del credito (es.: </a:t>
            </a:r>
            <a:r>
              <a:rPr lang="it-IT" sz="1600" i="1" dirty="0">
                <a:solidFill>
                  <a:srgbClr val="0070C0"/>
                </a:solidFill>
                <a:latin typeface="Times New Roman" panose="02020603050405020304" pitchFamily="18" charset="0"/>
                <a:cs typeface="Times New Roman" panose="02020603050405020304" pitchFamily="18" charset="0"/>
              </a:rPr>
              <a:t>cash flow </a:t>
            </a:r>
            <a:r>
              <a:rPr lang="it-IT" sz="1600" dirty="0">
                <a:solidFill>
                  <a:srgbClr val="0070C0"/>
                </a:solidFill>
                <a:latin typeface="Times New Roman" panose="02020603050405020304" pitchFamily="18" charset="0"/>
                <a:cs typeface="Times New Roman" panose="02020603050405020304" pitchFamily="18" charset="0"/>
              </a:rPr>
              <a:t>prospettici) o, alternativamente, utilizzati in sede di AQR;</a:t>
            </a:r>
          </a:p>
          <a:p>
            <a:pPr marL="1028700" lvl="2" indent="-342900" algn="just">
              <a:buFont typeface="+mj-lt"/>
              <a:buAutoNum type="alphaLcParenR"/>
            </a:pPr>
            <a:r>
              <a:rPr lang="it-IT" sz="1600" dirty="0">
                <a:solidFill>
                  <a:srgbClr val="0070C0"/>
                </a:solidFill>
                <a:latin typeface="Times New Roman" panose="02020603050405020304" pitchFamily="18" charset="0"/>
                <a:cs typeface="Times New Roman" panose="02020603050405020304" pitchFamily="18" charset="0"/>
              </a:rPr>
              <a:t>Riduzione del </a:t>
            </a:r>
            <a:r>
              <a:rPr lang="it-IT" sz="1600" i="1" dirty="0">
                <a:solidFill>
                  <a:srgbClr val="0070C0"/>
                </a:solidFill>
                <a:latin typeface="Times New Roman" panose="02020603050405020304" pitchFamily="18" charset="0"/>
                <a:cs typeface="Times New Roman" panose="02020603050405020304" pitchFamily="18" charset="0"/>
              </a:rPr>
              <a:t>rating </a:t>
            </a:r>
            <a:r>
              <a:rPr lang="it-IT" sz="1600" dirty="0">
                <a:solidFill>
                  <a:srgbClr val="0070C0"/>
                </a:solidFill>
                <a:latin typeface="Times New Roman" panose="02020603050405020304" pitchFamily="18" charset="0"/>
                <a:cs typeface="Times New Roman" panose="02020603050405020304" pitchFamily="18" charset="0"/>
              </a:rPr>
              <a:t>assegnato da agenzie esterne o, alternativamente, violazione di certi livelli dei ‘tassi di fluttuazione’ della PD;</a:t>
            </a:r>
          </a:p>
          <a:p>
            <a:pPr marL="1028700" lvl="2" indent="-342900" algn="just">
              <a:buFont typeface="+mj-lt"/>
              <a:buAutoNum type="alphaLcParenR"/>
            </a:pPr>
            <a:r>
              <a:rPr lang="it-IT" sz="1600" dirty="0">
                <a:solidFill>
                  <a:srgbClr val="0070C0"/>
                </a:solidFill>
                <a:latin typeface="Times New Roman" panose="02020603050405020304" pitchFamily="18" charset="0"/>
                <a:cs typeface="Times New Roman" panose="02020603050405020304" pitchFamily="18" charset="0"/>
              </a:rPr>
              <a:t>Deterioramento di fattori generali di mercato (es.: situazione macro economica; andamento di certi settori; ecc.);</a:t>
            </a:r>
          </a:p>
          <a:p>
            <a:pPr lvl="2"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4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116633"/>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1847528" y="908720"/>
            <a:ext cx="8568952" cy="5832723"/>
          </a:xfrm>
        </p:spPr>
        <p:txBody>
          <a:bodyPr>
            <a:normAutofit/>
          </a:bodyPr>
          <a:lstStyle/>
          <a:p>
            <a:pPr marL="1028700" lvl="2" indent="-342900" algn="just">
              <a:buFont typeface="+mj-lt"/>
              <a:buAutoNum type="alphaLcParenR" startAt="6"/>
            </a:pPr>
            <a:r>
              <a:rPr lang="it-IT" sz="1600" dirty="0">
                <a:solidFill>
                  <a:srgbClr val="0070C0"/>
                </a:solidFill>
                <a:latin typeface="Times New Roman" panose="02020603050405020304" pitchFamily="18" charset="0"/>
                <a:cs typeface="Times New Roman" panose="02020603050405020304" pitchFamily="18" charset="0"/>
              </a:rPr>
              <a:t>Inserimento in particolari </a:t>
            </a:r>
            <a:r>
              <a:rPr lang="it-IT" sz="1600" i="1" dirty="0" err="1">
                <a:solidFill>
                  <a:srgbClr val="0070C0"/>
                </a:solidFill>
                <a:latin typeface="Times New Roman" panose="02020603050405020304" pitchFamily="18" charset="0"/>
                <a:cs typeface="Times New Roman" panose="02020603050405020304" pitchFamily="18" charset="0"/>
              </a:rPr>
              <a:t>watch</a:t>
            </a:r>
            <a:r>
              <a:rPr lang="it-IT" sz="1600" i="1" dirty="0">
                <a:solidFill>
                  <a:srgbClr val="0070C0"/>
                </a:solidFill>
                <a:latin typeface="Times New Roman" panose="02020603050405020304" pitchFamily="18" charset="0"/>
                <a:cs typeface="Times New Roman" panose="02020603050405020304" pitchFamily="18" charset="0"/>
              </a:rPr>
              <a:t> list </a:t>
            </a:r>
            <a:r>
              <a:rPr lang="it-IT" sz="1600" dirty="0">
                <a:solidFill>
                  <a:srgbClr val="0070C0"/>
                </a:solidFill>
                <a:latin typeface="Times New Roman" panose="02020603050405020304" pitchFamily="18" charset="0"/>
                <a:cs typeface="Times New Roman" panose="02020603050405020304" pitchFamily="18" charset="0"/>
              </a:rPr>
              <a:t>(per transazione e non per controparte) sulla base degli esiti del monitoraggio andamentale o di sistemi di </a:t>
            </a:r>
            <a:r>
              <a:rPr lang="it-IT" sz="1600" i="1" dirty="0" err="1">
                <a:solidFill>
                  <a:srgbClr val="0070C0"/>
                </a:solidFill>
                <a:latin typeface="Times New Roman" panose="02020603050405020304" pitchFamily="18" charset="0"/>
                <a:cs typeface="Times New Roman" panose="02020603050405020304" pitchFamily="18" charset="0"/>
              </a:rPr>
              <a:t>early</a:t>
            </a:r>
            <a:r>
              <a:rPr lang="it-IT" sz="1600" i="1" dirty="0">
                <a:solidFill>
                  <a:srgbClr val="0070C0"/>
                </a:solidFill>
                <a:latin typeface="Times New Roman" panose="02020603050405020304" pitchFamily="18" charset="0"/>
                <a:cs typeface="Times New Roman" panose="02020603050405020304" pitchFamily="18" charset="0"/>
              </a:rPr>
              <a:t> </a:t>
            </a:r>
            <a:r>
              <a:rPr lang="it-IT" sz="1600" i="1" dirty="0" err="1">
                <a:solidFill>
                  <a:srgbClr val="0070C0"/>
                </a:solidFill>
                <a:latin typeface="Times New Roman" panose="02020603050405020304" pitchFamily="18" charset="0"/>
                <a:cs typeface="Times New Roman" panose="02020603050405020304" pitchFamily="18" charset="0"/>
              </a:rPr>
              <a:t>warning</a:t>
            </a:r>
            <a:r>
              <a:rPr lang="it-IT" sz="1600" dirty="0">
                <a:solidFill>
                  <a:srgbClr val="0070C0"/>
                </a:solidFill>
                <a:latin typeface="Times New Roman" panose="02020603050405020304" pitchFamily="18" charset="0"/>
                <a:cs typeface="Times New Roman" panose="02020603050405020304" pitchFamily="18" charset="0"/>
              </a:rPr>
              <a:t>;</a:t>
            </a:r>
          </a:p>
          <a:p>
            <a:pPr marL="1028700" lvl="2" indent="-342900" algn="just">
              <a:buFont typeface="+mj-lt"/>
              <a:buAutoNum type="alphaLcParenR" startAt="6"/>
            </a:pPr>
            <a:r>
              <a:rPr lang="it-IT" sz="1600" dirty="0">
                <a:solidFill>
                  <a:srgbClr val="0070C0"/>
                </a:solidFill>
                <a:latin typeface="Times New Roman" panose="02020603050405020304" pitchFamily="18" charset="0"/>
                <a:cs typeface="Times New Roman" panose="02020603050405020304" pitchFamily="18" charset="0"/>
              </a:rPr>
              <a:t>ecc.</a:t>
            </a:r>
          </a:p>
          <a:p>
            <a:pPr lvl="2"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1847528" y="3114834"/>
            <a:ext cx="3096344" cy="1754326"/>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pPr algn="just" defTabSz="685800"/>
            <a:r>
              <a:rPr lang="it-IT" dirty="0">
                <a:solidFill>
                  <a:prstClr val="black"/>
                </a:solidFill>
                <a:latin typeface="Calibri" panose="020F0502020204030204"/>
              </a:rPr>
              <a:t>NELLA VALUTAZIONE DEL SIGNIFICATIVO INCREMENTO DEL RISCHIO DI CREDITO </a:t>
            </a:r>
            <a:r>
              <a:rPr lang="it-IT" b="1" dirty="0">
                <a:solidFill>
                  <a:prstClr val="black"/>
                </a:solidFill>
                <a:latin typeface="Calibri" panose="020F0502020204030204"/>
              </a:rPr>
              <a:t>DEVONO</a:t>
            </a:r>
            <a:r>
              <a:rPr lang="it-IT" dirty="0">
                <a:solidFill>
                  <a:prstClr val="black"/>
                </a:solidFill>
                <a:latin typeface="Calibri" panose="020F0502020204030204"/>
              </a:rPr>
              <a:t> ESSERE CONSIDERATI ANCHE </a:t>
            </a:r>
            <a:r>
              <a:rPr lang="it-IT" u="sng" dirty="0">
                <a:solidFill>
                  <a:srgbClr val="FF0000"/>
                </a:solidFill>
                <a:latin typeface="Calibri" panose="020F0502020204030204"/>
              </a:rPr>
              <a:t>GLI SCENARI MACRO ECONOMICI </a:t>
            </a:r>
          </a:p>
        </p:txBody>
      </p:sp>
      <p:pic>
        <p:nvPicPr>
          <p:cNvPr id="5" name="Immagine 4"/>
          <p:cNvPicPr>
            <a:picLocks noChangeAspect="1"/>
          </p:cNvPicPr>
          <p:nvPr/>
        </p:nvPicPr>
        <p:blipFill>
          <a:blip r:embed="rId3"/>
          <a:stretch>
            <a:fillRect/>
          </a:stretch>
        </p:blipFill>
        <p:spPr>
          <a:xfrm>
            <a:off x="5761141" y="1412777"/>
            <a:ext cx="4367308" cy="5328667"/>
          </a:xfrm>
          <a:prstGeom prst="rect">
            <a:avLst/>
          </a:prstGeom>
        </p:spPr>
      </p:pic>
      <p:sp>
        <p:nvSpPr>
          <p:cNvPr id="6" name="Freccia a destra 5"/>
          <p:cNvSpPr/>
          <p:nvPr/>
        </p:nvSpPr>
        <p:spPr>
          <a:xfrm>
            <a:off x="5056688" y="3789077"/>
            <a:ext cx="720080" cy="288032"/>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a:endParaRPr>
          </a:p>
        </p:txBody>
      </p:sp>
    </p:spTree>
    <p:extLst>
      <p:ext uri="{BB962C8B-B14F-4D97-AF65-F5344CB8AC3E}">
        <p14:creationId xmlns:p14="http://schemas.microsoft.com/office/powerpoint/2010/main" val="206907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ggetto 5"/>
          <p:cNvGraphicFramePr>
            <a:graphicFrameLocks noChangeAspect="1"/>
          </p:cNvGraphicFramePr>
          <p:nvPr>
            <p:extLst>
              <p:ext uri="{D42A27DB-BD31-4B8C-83A1-F6EECF244321}">
                <p14:modId xmlns:p14="http://schemas.microsoft.com/office/powerpoint/2010/main" val="760741580"/>
              </p:ext>
            </p:extLst>
          </p:nvPr>
        </p:nvGraphicFramePr>
        <p:xfrm>
          <a:off x="3935761" y="44624"/>
          <a:ext cx="6406009" cy="6704572"/>
        </p:xfrm>
        <a:graphic>
          <a:graphicData uri="http://schemas.openxmlformats.org/presentationml/2006/ole">
            <mc:AlternateContent xmlns:mc="http://schemas.openxmlformats.org/markup-compatibility/2006">
              <mc:Choice xmlns:v="urn:schemas-microsoft-com:vml" Requires="v">
                <p:oleObj spid="_x0000_s1068" name="Immagine bitmap" r:id="rId4" imgW="7143840" imgH="7477200" progId="Paint.Picture">
                  <p:embed/>
                </p:oleObj>
              </mc:Choice>
              <mc:Fallback>
                <p:oleObj name="Immagine bitmap" r:id="rId4" imgW="7143840" imgH="7477200" progId="Paint.Picture">
                  <p:embed/>
                  <p:pic>
                    <p:nvPicPr>
                      <p:cNvPr id="6" name="Oggetto 5"/>
                      <p:cNvPicPr/>
                      <p:nvPr/>
                    </p:nvPicPr>
                    <p:blipFill>
                      <a:blip r:embed="rId5"/>
                      <a:stretch>
                        <a:fillRect/>
                      </a:stretch>
                    </p:blipFill>
                    <p:spPr>
                      <a:xfrm>
                        <a:off x="3935761" y="44624"/>
                        <a:ext cx="6406009" cy="6704572"/>
                      </a:xfrm>
                      <a:prstGeom prst="rect">
                        <a:avLst/>
                      </a:prstGeom>
                    </p:spPr>
                  </p:pic>
                </p:oleObj>
              </mc:Fallback>
            </mc:AlternateContent>
          </a:graphicData>
        </a:graphic>
      </p:graphicFrame>
      <p:sp>
        <p:nvSpPr>
          <p:cNvPr id="2" name="CasellaDiTesto 1"/>
          <p:cNvSpPr txBox="1"/>
          <p:nvPr/>
        </p:nvSpPr>
        <p:spPr>
          <a:xfrm>
            <a:off x="1775520" y="3068961"/>
            <a:ext cx="1296144" cy="646331"/>
          </a:xfrm>
          <a:prstGeom prst="rect">
            <a:avLst/>
          </a:prstGeom>
          <a:solidFill>
            <a:schemeClr val="accent6">
              <a:lumMod val="60000"/>
              <a:lumOff val="40000"/>
            </a:schemeClr>
          </a:solidFill>
          <a:ln w="28575">
            <a:solidFill>
              <a:schemeClr val="accent6">
                <a:lumMod val="75000"/>
              </a:schemeClr>
            </a:solidFill>
          </a:ln>
        </p:spPr>
        <p:txBody>
          <a:bodyPr wrap="square" rtlCol="0">
            <a:spAutoFit/>
          </a:bodyPr>
          <a:lstStyle/>
          <a:p>
            <a:pPr algn="ctr"/>
            <a:r>
              <a:rPr lang="it-IT" dirty="0">
                <a:solidFill>
                  <a:prstClr val="black"/>
                </a:solidFill>
                <a:latin typeface="Calibri" panose="020F0502020204030204"/>
              </a:rPr>
              <a:t>EVENTI PER STAGE 3</a:t>
            </a:r>
          </a:p>
        </p:txBody>
      </p:sp>
    </p:spTree>
    <p:extLst>
      <p:ext uri="{BB962C8B-B14F-4D97-AF65-F5344CB8AC3E}">
        <p14:creationId xmlns:p14="http://schemas.microsoft.com/office/powerpoint/2010/main" val="156451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2234022" y="908721"/>
            <a:ext cx="7970862" cy="5551661"/>
          </a:xfrm>
          <a:prstGeom prst="rect">
            <a:avLst/>
          </a:prstGeom>
        </p:spPr>
      </p:pic>
    </p:spTree>
    <p:extLst>
      <p:ext uri="{BB962C8B-B14F-4D97-AF65-F5344CB8AC3E}">
        <p14:creationId xmlns:p14="http://schemas.microsoft.com/office/powerpoint/2010/main" val="156449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919537" y="1411550"/>
            <a:ext cx="2160241" cy="4332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6" name="CasellaDiTesto 5"/>
          <p:cNvSpPr txBox="1"/>
          <p:nvPr/>
        </p:nvSpPr>
        <p:spPr>
          <a:xfrm>
            <a:off x="1919536" y="1489688"/>
            <a:ext cx="2232248" cy="276999"/>
          </a:xfrm>
          <a:prstGeom prst="rect">
            <a:avLst/>
          </a:prstGeom>
          <a:noFill/>
        </p:spPr>
        <p:txBody>
          <a:bodyPr wrap="square" rtlCol="0">
            <a:spAutoFit/>
          </a:bodyPr>
          <a:lstStyle/>
          <a:p>
            <a:pPr>
              <a:defRPr/>
            </a:pPr>
            <a:r>
              <a:rPr lang="it-IT" sz="1200" dirty="0">
                <a:solidFill>
                  <a:prstClr val="black"/>
                </a:solidFill>
                <a:latin typeface="Calibri"/>
              </a:rPr>
              <a:t>CREDITI E STRUMENTI DI DEBITO</a:t>
            </a:r>
          </a:p>
        </p:txBody>
      </p:sp>
      <p:sp>
        <p:nvSpPr>
          <p:cNvPr id="7" name="Rettangolo 6"/>
          <p:cNvSpPr/>
          <p:nvPr/>
        </p:nvSpPr>
        <p:spPr>
          <a:xfrm>
            <a:off x="5447929" y="1411549"/>
            <a:ext cx="1512169" cy="4332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dirty="0">
                <a:solidFill>
                  <a:prstClr val="white"/>
                </a:solidFill>
                <a:latin typeface="Calibri"/>
              </a:rPr>
              <a:t>v</a:t>
            </a:r>
          </a:p>
        </p:txBody>
      </p:sp>
      <p:sp>
        <p:nvSpPr>
          <p:cNvPr id="8" name="CasellaDiTesto 7"/>
          <p:cNvSpPr txBox="1"/>
          <p:nvPr/>
        </p:nvSpPr>
        <p:spPr>
          <a:xfrm>
            <a:off x="5807968" y="1489688"/>
            <a:ext cx="864097" cy="276999"/>
          </a:xfrm>
          <a:prstGeom prst="rect">
            <a:avLst/>
          </a:prstGeom>
          <a:noFill/>
        </p:spPr>
        <p:txBody>
          <a:bodyPr wrap="square" rtlCol="0">
            <a:spAutoFit/>
          </a:bodyPr>
          <a:lstStyle/>
          <a:p>
            <a:pPr>
              <a:defRPr/>
            </a:pPr>
            <a:r>
              <a:rPr lang="it-IT" sz="1200" dirty="0">
                <a:solidFill>
                  <a:prstClr val="black"/>
                </a:solidFill>
                <a:latin typeface="Calibri"/>
              </a:rPr>
              <a:t>DERIVATI</a:t>
            </a:r>
          </a:p>
        </p:txBody>
      </p:sp>
      <p:sp>
        <p:nvSpPr>
          <p:cNvPr id="9" name="Rettangolo 8"/>
          <p:cNvSpPr/>
          <p:nvPr/>
        </p:nvSpPr>
        <p:spPr>
          <a:xfrm>
            <a:off x="8184233" y="1412777"/>
            <a:ext cx="1512169" cy="4320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10" name="CasellaDiTesto 9"/>
          <p:cNvSpPr txBox="1"/>
          <p:nvPr/>
        </p:nvSpPr>
        <p:spPr>
          <a:xfrm>
            <a:off x="8616281" y="1489687"/>
            <a:ext cx="864097" cy="276999"/>
          </a:xfrm>
          <a:prstGeom prst="rect">
            <a:avLst/>
          </a:prstGeom>
          <a:noFill/>
        </p:spPr>
        <p:txBody>
          <a:bodyPr wrap="square" rtlCol="0">
            <a:spAutoFit/>
          </a:bodyPr>
          <a:lstStyle/>
          <a:p>
            <a:pPr>
              <a:defRPr/>
            </a:pPr>
            <a:r>
              <a:rPr lang="it-IT" sz="1200" dirty="0">
                <a:solidFill>
                  <a:prstClr val="black"/>
                </a:solidFill>
                <a:latin typeface="Calibri"/>
              </a:rPr>
              <a:t>AZIONI</a:t>
            </a:r>
          </a:p>
        </p:txBody>
      </p:sp>
      <p:sp>
        <p:nvSpPr>
          <p:cNvPr id="11" name="Ovale 10"/>
          <p:cNvSpPr/>
          <p:nvPr/>
        </p:nvSpPr>
        <p:spPr>
          <a:xfrm>
            <a:off x="2135561" y="2132856"/>
            <a:ext cx="1728193"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12" name="CasellaDiTesto 11"/>
          <p:cNvSpPr txBox="1"/>
          <p:nvPr/>
        </p:nvSpPr>
        <p:spPr>
          <a:xfrm>
            <a:off x="2639617" y="2143890"/>
            <a:ext cx="864097" cy="276999"/>
          </a:xfrm>
          <a:prstGeom prst="rect">
            <a:avLst/>
          </a:prstGeom>
          <a:noFill/>
        </p:spPr>
        <p:txBody>
          <a:bodyPr wrap="square" rtlCol="0">
            <a:spAutoFit/>
          </a:bodyPr>
          <a:lstStyle/>
          <a:p>
            <a:pPr>
              <a:defRPr/>
            </a:pPr>
            <a:r>
              <a:rPr lang="it-IT" sz="1200" dirty="0">
                <a:solidFill>
                  <a:prstClr val="black"/>
                </a:solidFill>
                <a:latin typeface="Calibri"/>
              </a:rPr>
              <a:t>Test SPPI</a:t>
            </a:r>
          </a:p>
        </p:txBody>
      </p:sp>
      <p:cxnSp>
        <p:nvCxnSpPr>
          <p:cNvPr id="14" name="Connettore 2 13"/>
          <p:cNvCxnSpPr>
            <a:stCxn id="5" idx="2"/>
            <a:endCxn id="11" idx="0"/>
          </p:cNvCxnSpPr>
          <p:nvPr/>
        </p:nvCxnSpPr>
        <p:spPr>
          <a:xfrm>
            <a:off x="2999657" y="1844824"/>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2994222" y="2492896"/>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2130126" y="2795112"/>
            <a:ext cx="1728193"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18" name="CasellaDiTesto 17"/>
          <p:cNvSpPr txBox="1"/>
          <p:nvPr/>
        </p:nvSpPr>
        <p:spPr>
          <a:xfrm>
            <a:off x="2346150" y="2852937"/>
            <a:ext cx="1512168" cy="276999"/>
          </a:xfrm>
          <a:prstGeom prst="rect">
            <a:avLst/>
          </a:prstGeom>
          <a:noFill/>
        </p:spPr>
        <p:txBody>
          <a:bodyPr wrap="square" rtlCol="0">
            <a:spAutoFit/>
          </a:bodyPr>
          <a:lstStyle/>
          <a:p>
            <a:pPr>
              <a:defRPr/>
            </a:pPr>
            <a:r>
              <a:rPr lang="it-IT" sz="1200" dirty="0">
                <a:solidFill>
                  <a:prstClr val="black"/>
                </a:solidFill>
                <a:latin typeface="Calibri"/>
              </a:rPr>
              <a:t>Test Business Model</a:t>
            </a:r>
          </a:p>
        </p:txBody>
      </p:sp>
      <p:sp>
        <p:nvSpPr>
          <p:cNvPr id="19" name="CasellaDiTesto 18"/>
          <p:cNvSpPr txBox="1"/>
          <p:nvPr/>
        </p:nvSpPr>
        <p:spPr>
          <a:xfrm>
            <a:off x="3143672" y="2534708"/>
            <a:ext cx="720080" cy="246221"/>
          </a:xfrm>
          <a:prstGeom prst="rect">
            <a:avLst/>
          </a:prstGeom>
          <a:noFill/>
        </p:spPr>
        <p:txBody>
          <a:bodyPr wrap="square" rtlCol="0">
            <a:spAutoFit/>
          </a:bodyPr>
          <a:lstStyle/>
          <a:p>
            <a:pPr>
              <a:defRPr/>
            </a:pPr>
            <a:r>
              <a:rPr lang="it-IT" sz="1000" b="1" dirty="0">
                <a:solidFill>
                  <a:srgbClr val="006600"/>
                </a:solidFill>
                <a:latin typeface="Calibri"/>
              </a:rPr>
              <a:t>Superato</a:t>
            </a:r>
          </a:p>
        </p:txBody>
      </p:sp>
      <p:sp>
        <p:nvSpPr>
          <p:cNvPr id="20" name="Rettangolo 19"/>
          <p:cNvSpPr/>
          <p:nvPr/>
        </p:nvSpPr>
        <p:spPr>
          <a:xfrm>
            <a:off x="1775520" y="3501007"/>
            <a:ext cx="614786" cy="43204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21" name="CasellaDiTesto 20"/>
          <p:cNvSpPr txBox="1"/>
          <p:nvPr/>
        </p:nvSpPr>
        <p:spPr>
          <a:xfrm>
            <a:off x="1847529" y="3578533"/>
            <a:ext cx="509491" cy="276999"/>
          </a:xfrm>
          <a:prstGeom prst="rect">
            <a:avLst/>
          </a:prstGeom>
          <a:noFill/>
        </p:spPr>
        <p:txBody>
          <a:bodyPr wrap="square" rtlCol="0">
            <a:spAutoFit/>
          </a:bodyPr>
          <a:lstStyle/>
          <a:p>
            <a:pPr algn="ctr">
              <a:defRPr/>
            </a:pPr>
            <a:r>
              <a:rPr lang="it-IT" sz="1200" dirty="0">
                <a:solidFill>
                  <a:prstClr val="black"/>
                </a:solidFill>
                <a:latin typeface="Calibri"/>
              </a:rPr>
              <a:t>HTC</a:t>
            </a:r>
          </a:p>
        </p:txBody>
      </p:sp>
      <p:sp>
        <p:nvSpPr>
          <p:cNvPr id="23" name="Rettangolo 22"/>
          <p:cNvSpPr/>
          <p:nvPr/>
        </p:nvSpPr>
        <p:spPr>
          <a:xfrm>
            <a:off x="2672902" y="3501006"/>
            <a:ext cx="614786" cy="43204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24" name="Rettangolo 23"/>
          <p:cNvSpPr/>
          <p:nvPr/>
        </p:nvSpPr>
        <p:spPr>
          <a:xfrm>
            <a:off x="3575720" y="3501006"/>
            <a:ext cx="614786" cy="43204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25" name="CasellaDiTesto 24"/>
          <p:cNvSpPr txBox="1"/>
          <p:nvPr/>
        </p:nvSpPr>
        <p:spPr>
          <a:xfrm>
            <a:off x="2711625" y="3578530"/>
            <a:ext cx="509491" cy="276999"/>
          </a:xfrm>
          <a:prstGeom prst="rect">
            <a:avLst/>
          </a:prstGeom>
          <a:noFill/>
        </p:spPr>
        <p:txBody>
          <a:bodyPr wrap="square" rtlCol="0">
            <a:spAutoFit/>
          </a:bodyPr>
          <a:lstStyle/>
          <a:p>
            <a:pPr algn="ctr">
              <a:defRPr/>
            </a:pPr>
            <a:r>
              <a:rPr lang="it-IT" sz="1200" dirty="0">
                <a:solidFill>
                  <a:prstClr val="black"/>
                </a:solidFill>
                <a:latin typeface="Calibri"/>
              </a:rPr>
              <a:t>HTCS</a:t>
            </a:r>
          </a:p>
        </p:txBody>
      </p:sp>
      <p:sp>
        <p:nvSpPr>
          <p:cNvPr id="26" name="CasellaDiTesto 25"/>
          <p:cNvSpPr txBox="1"/>
          <p:nvPr/>
        </p:nvSpPr>
        <p:spPr>
          <a:xfrm>
            <a:off x="3503712" y="3573014"/>
            <a:ext cx="936104" cy="276999"/>
          </a:xfrm>
          <a:prstGeom prst="rect">
            <a:avLst/>
          </a:prstGeom>
          <a:noFill/>
        </p:spPr>
        <p:txBody>
          <a:bodyPr wrap="square" rtlCol="0">
            <a:spAutoFit/>
          </a:bodyPr>
          <a:lstStyle/>
          <a:p>
            <a:pPr>
              <a:defRPr/>
            </a:pPr>
            <a:r>
              <a:rPr lang="it-IT" sz="1200" dirty="0">
                <a:solidFill>
                  <a:prstClr val="black"/>
                </a:solidFill>
                <a:latin typeface="Calibri"/>
              </a:rPr>
              <a:t>TRADING</a:t>
            </a:r>
          </a:p>
        </p:txBody>
      </p:sp>
      <p:cxnSp>
        <p:nvCxnSpPr>
          <p:cNvPr id="27" name="Connettore 2 26"/>
          <p:cNvCxnSpPr/>
          <p:nvPr/>
        </p:nvCxnSpPr>
        <p:spPr>
          <a:xfrm>
            <a:off x="2994222" y="3155152"/>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a:xfrm>
            <a:off x="2082913" y="3284984"/>
            <a:ext cx="18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a:off x="2082913" y="3284984"/>
            <a:ext cx="0" cy="15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a:off x="3863752" y="3284984"/>
            <a:ext cx="0" cy="15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ttangolo 41"/>
          <p:cNvSpPr/>
          <p:nvPr/>
        </p:nvSpPr>
        <p:spPr>
          <a:xfrm>
            <a:off x="1981200" y="4365104"/>
            <a:ext cx="1990564" cy="28803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43" name="CasellaDiTesto 42"/>
          <p:cNvSpPr txBox="1"/>
          <p:nvPr/>
        </p:nvSpPr>
        <p:spPr>
          <a:xfrm>
            <a:off x="2315580" y="4355232"/>
            <a:ext cx="1440161" cy="307777"/>
          </a:xfrm>
          <a:prstGeom prst="rect">
            <a:avLst/>
          </a:prstGeom>
          <a:noFill/>
        </p:spPr>
        <p:txBody>
          <a:bodyPr wrap="square" rtlCol="0">
            <a:spAutoFit/>
          </a:bodyPr>
          <a:lstStyle/>
          <a:p>
            <a:pPr>
              <a:defRPr/>
            </a:pPr>
            <a:r>
              <a:rPr lang="it-IT" sz="1400" dirty="0">
                <a:solidFill>
                  <a:prstClr val="black"/>
                </a:solidFill>
                <a:latin typeface="Calibri"/>
              </a:rPr>
              <a:t>Adozione FVO?</a:t>
            </a:r>
          </a:p>
        </p:txBody>
      </p:sp>
      <p:cxnSp>
        <p:nvCxnSpPr>
          <p:cNvPr id="58" name="Connettore diritto 57"/>
          <p:cNvCxnSpPr/>
          <p:nvPr/>
        </p:nvCxnSpPr>
        <p:spPr>
          <a:xfrm>
            <a:off x="2063552" y="3933055"/>
            <a:ext cx="0" cy="42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ttore diritto 58"/>
          <p:cNvCxnSpPr/>
          <p:nvPr/>
        </p:nvCxnSpPr>
        <p:spPr>
          <a:xfrm>
            <a:off x="3215680" y="3933056"/>
            <a:ext cx="0" cy="42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2 60"/>
          <p:cNvCxnSpPr>
            <a:stCxn id="7" idx="2"/>
          </p:cNvCxnSpPr>
          <p:nvPr/>
        </p:nvCxnSpPr>
        <p:spPr>
          <a:xfrm>
            <a:off x="6204013" y="1844824"/>
            <a:ext cx="36002" cy="3816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Elaborazione alternativa 62"/>
          <p:cNvSpPr/>
          <p:nvPr/>
        </p:nvSpPr>
        <p:spPr>
          <a:xfrm>
            <a:off x="5591944" y="5643244"/>
            <a:ext cx="1296145" cy="6480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64" name="CasellaDiTesto 63"/>
          <p:cNvSpPr txBox="1"/>
          <p:nvPr/>
        </p:nvSpPr>
        <p:spPr>
          <a:xfrm>
            <a:off x="5915980" y="5844075"/>
            <a:ext cx="612068" cy="276999"/>
          </a:xfrm>
          <a:prstGeom prst="rect">
            <a:avLst/>
          </a:prstGeom>
          <a:noFill/>
        </p:spPr>
        <p:txBody>
          <a:bodyPr wrap="square" rtlCol="0">
            <a:spAutoFit/>
          </a:bodyPr>
          <a:lstStyle/>
          <a:p>
            <a:pPr>
              <a:defRPr/>
            </a:pPr>
            <a:r>
              <a:rPr lang="it-IT" sz="1200" b="1" dirty="0">
                <a:solidFill>
                  <a:prstClr val="black"/>
                </a:solidFill>
                <a:latin typeface="Calibri"/>
              </a:rPr>
              <a:t>FVTPL</a:t>
            </a:r>
          </a:p>
        </p:txBody>
      </p:sp>
      <p:cxnSp>
        <p:nvCxnSpPr>
          <p:cNvPr id="66" name="Connettore diritto 65"/>
          <p:cNvCxnSpPr>
            <a:stCxn id="11" idx="6"/>
          </p:cNvCxnSpPr>
          <p:nvPr/>
        </p:nvCxnSpPr>
        <p:spPr>
          <a:xfrm flipV="1">
            <a:off x="3863753" y="2310116"/>
            <a:ext cx="1944214" cy="2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a:off x="5785283" y="2317072"/>
            <a:ext cx="22685" cy="3344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CasellaDiTesto 70"/>
          <p:cNvSpPr txBox="1"/>
          <p:nvPr/>
        </p:nvSpPr>
        <p:spPr>
          <a:xfrm>
            <a:off x="4511824" y="2102660"/>
            <a:ext cx="864097" cy="246221"/>
          </a:xfrm>
          <a:prstGeom prst="rect">
            <a:avLst/>
          </a:prstGeom>
          <a:noFill/>
        </p:spPr>
        <p:txBody>
          <a:bodyPr wrap="square" rtlCol="0">
            <a:spAutoFit/>
          </a:bodyPr>
          <a:lstStyle/>
          <a:p>
            <a:pPr>
              <a:defRPr/>
            </a:pPr>
            <a:r>
              <a:rPr lang="it-IT" sz="1000" b="1" dirty="0">
                <a:solidFill>
                  <a:srgbClr val="FF0000"/>
                </a:solidFill>
                <a:latin typeface="Calibri"/>
              </a:rPr>
              <a:t>Fallito</a:t>
            </a:r>
            <a:endParaRPr lang="it-IT" sz="1200" b="1" dirty="0">
              <a:solidFill>
                <a:srgbClr val="FF0000"/>
              </a:solidFill>
              <a:latin typeface="Calibri"/>
            </a:endParaRPr>
          </a:p>
        </p:txBody>
      </p:sp>
      <p:cxnSp>
        <p:nvCxnSpPr>
          <p:cNvPr id="73" name="Connettore 2 72"/>
          <p:cNvCxnSpPr/>
          <p:nvPr/>
        </p:nvCxnSpPr>
        <p:spPr>
          <a:xfrm>
            <a:off x="4190506" y="3711512"/>
            <a:ext cx="1545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a:off x="4046490" y="4509119"/>
            <a:ext cx="1689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CasellaDiTesto 78"/>
          <p:cNvSpPr txBox="1"/>
          <p:nvPr/>
        </p:nvSpPr>
        <p:spPr>
          <a:xfrm>
            <a:off x="4727848" y="4221089"/>
            <a:ext cx="504056" cy="307777"/>
          </a:xfrm>
          <a:prstGeom prst="rect">
            <a:avLst/>
          </a:prstGeom>
          <a:noFill/>
        </p:spPr>
        <p:txBody>
          <a:bodyPr wrap="square" rtlCol="0">
            <a:spAutoFit/>
          </a:bodyPr>
          <a:lstStyle/>
          <a:p>
            <a:pPr>
              <a:defRPr/>
            </a:pPr>
            <a:r>
              <a:rPr lang="it-IT" sz="1400" b="1" dirty="0">
                <a:solidFill>
                  <a:srgbClr val="006600"/>
                </a:solidFill>
                <a:latin typeface="Calibri"/>
              </a:rPr>
              <a:t>SI</a:t>
            </a:r>
            <a:endParaRPr lang="it-IT" b="1" dirty="0">
              <a:solidFill>
                <a:srgbClr val="006600"/>
              </a:solidFill>
              <a:latin typeface="Calibri"/>
            </a:endParaRPr>
          </a:p>
        </p:txBody>
      </p:sp>
      <p:sp>
        <p:nvSpPr>
          <p:cNvPr id="80" name="Elaborazione alternativa 79"/>
          <p:cNvSpPr/>
          <p:nvPr/>
        </p:nvSpPr>
        <p:spPr>
          <a:xfrm>
            <a:off x="3143673" y="5658537"/>
            <a:ext cx="1296145" cy="6480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81" name="Elaborazione alternativa 80"/>
          <p:cNvSpPr/>
          <p:nvPr/>
        </p:nvSpPr>
        <p:spPr>
          <a:xfrm>
            <a:off x="1703513" y="5667374"/>
            <a:ext cx="1296145" cy="6480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82" name="CasellaDiTesto 81"/>
          <p:cNvSpPr txBox="1"/>
          <p:nvPr/>
        </p:nvSpPr>
        <p:spPr>
          <a:xfrm>
            <a:off x="2135560" y="5841507"/>
            <a:ext cx="594936" cy="276904"/>
          </a:xfrm>
          <a:prstGeom prst="rect">
            <a:avLst/>
          </a:prstGeom>
          <a:noFill/>
        </p:spPr>
        <p:txBody>
          <a:bodyPr wrap="square" rtlCol="0">
            <a:spAutoFit/>
          </a:bodyPr>
          <a:lstStyle/>
          <a:p>
            <a:pPr>
              <a:defRPr/>
            </a:pPr>
            <a:r>
              <a:rPr lang="it-IT" sz="1200" b="1" dirty="0">
                <a:solidFill>
                  <a:prstClr val="black"/>
                </a:solidFill>
                <a:latin typeface="Calibri"/>
              </a:rPr>
              <a:t>CA</a:t>
            </a:r>
          </a:p>
        </p:txBody>
      </p:sp>
      <p:sp>
        <p:nvSpPr>
          <p:cNvPr id="83" name="CasellaDiTesto 82"/>
          <p:cNvSpPr txBox="1"/>
          <p:nvPr/>
        </p:nvSpPr>
        <p:spPr>
          <a:xfrm flipH="1">
            <a:off x="3431705" y="5852911"/>
            <a:ext cx="1054223" cy="276999"/>
          </a:xfrm>
          <a:prstGeom prst="rect">
            <a:avLst/>
          </a:prstGeom>
          <a:noFill/>
        </p:spPr>
        <p:txBody>
          <a:bodyPr wrap="square" rtlCol="0">
            <a:spAutoFit/>
          </a:bodyPr>
          <a:lstStyle/>
          <a:p>
            <a:pPr>
              <a:defRPr/>
            </a:pPr>
            <a:r>
              <a:rPr lang="it-IT" sz="1200" b="1" dirty="0">
                <a:solidFill>
                  <a:prstClr val="black"/>
                </a:solidFill>
                <a:latin typeface="Calibri"/>
              </a:rPr>
              <a:t>FVTOCI</a:t>
            </a:r>
          </a:p>
        </p:txBody>
      </p:sp>
      <p:cxnSp>
        <p:nvCxnSpPr>
          <p:cNvPr id="85" name="Connettore 2 84"/>
          <p:cNvCxnSpPr/>
          <p:nvPr/>
        </p:nvCxnSpPr>
        <p:spPr>
          <a:xfrm>
            <a:off x="2063552" y="4663008"/>
            <a:ext cx="0" cy="980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p:cNvCxnSpPr/>
          <p:nvPr/>
        </p:nvCxnSpPr>
        <p:spPr>
          <a:xfrm>
            <a:off x="3215680" y="4663008"/>
            <a:ext cx="0" cy="980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CasellaDiTesto 87"/>
          <p:cNvSpPr txBox="1"/>
          <p:nvPr/>
        </p:nvSpPr>
        <p:spPr>
          <a:xfrm>
            <a:off x="2218912" y="4862350"/>
            <a:ext cx="504056" cy="307777"/>
          </a:xfrm>
          <a:prstGeom prst="rect">
            <a:avLst/>
          </a:prstGeom>
          <a:noFill/>
        </p:spPr>
        <p:txBody>
          <a:bodyPr wrap="square" rtlCol="0">
            <a:spAutoFit/>
          </a:bodyPr>
          <a:lstStyle/>
          <a:p>
            <a:pPr>
              <a:defRPr/>
            </a:pPr>
            <a:r>
              <a:rPr lang="it-IT" sz="1400" b="1" dirty="0">
                <a:solidFill>
                  <a:srgbClr val="FF0000"/>
                </a:solidFill>
                <a:latin typeface="Calibri"/>
              </a:rPr>
              <a:t>NO</a:t>
            </a:r>
            <a:endParaRPr lang="it-IT" b="1" dirty="0">
              <a:solidFill>
                <a:srgbClr val="FF0000"/>
              </a:solidFill>
              <a:latin typeface="Calibri"/>
            </a:endParaRPr>
          </a:p>
        </p:txBody>
      </p:sp>
      <p:sp>
        <p:nvSpPr>
          <p:cNvPr id="89" name="CasellaDiTesto 88"/>
          <p:cNvSpPr txBox="1"/>
          <p:nvPr/>
        </p:nvSpPr>
        <p:spPr>
          <a:xfrm>
            <a:off x="3359696" y="4869161"/>
            <a:ext cx="504056" cy="307777"/>
          </a:xfrm>
          <a:prstGeom prst="rect">
            <a:avLst/>
          </a:prstGeom>
          <a:noFill/>
        </p:spPr>
        <p:txBody>
          <a:bodyPr wrap="square" rtlCol="0">
            <a:spAutoFit/>
          </a:bodyPr>
          <a:lstStyle/>
          <a:p>
            <a:pPr>
              <a:defRPr/>
            </a:pPr>
            <a:r>
              <a:rPr lang="it-IT" sz="1400" b="1" dirty="0">
                <a:solidFill>
                  <a:srgbClr val="FF0000"/>
                </a:solidFill>
                <a:latin typeface="Calibri"/>
              </a:rPr>
              <a:t>NO</a:t>
            </a:r>
            <a:endParaRPr lang="it-IT" b="1" dirty="0">
              <a:solidFill>
                <a:srgbClr val="FF0000"/>
              </a:solidFill>
              <a:latin typeface="Calibri"/>
            </a:endParaRPr>
          </a:p>
        </p:txBody>
      </p:sp>
      <p:sp>
        <p:nvSpPr>
          <p:cNvPr id="90" name="Elaborazione alternativa 89"/>
          <p:cNvSpPr/>
          <p:nvPr/>
        </p:nvSpPr>
        <p:spPr>
          <a:xfrm>
            <a:off x="8292244" y="5639801"/>
            <a:ext cx="1296145" cy="6480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92" name="CasellaDiTesto 91"/>
          <p:cNvSpPr txBox="1"/>
          <p:nvPr/>
        </p:nvSpPr>
        <p:spPr>
          <a:xfrm flipH="1">
            <a:off x="8619485" y="5858404"/>
            <a:ext cx="1054223" cy="276999"/>
          </a:xfrm>
          <a:prstGeom prst="rect">
            <a:avLst/>
          </a:prstGeom>
          <a:noFill/>
        </p:spPr>
        <p:txBody>
          <a:bodyPr wrap="square" rtlCol="0">
            <a:spAutoFit/>
          </a:bodyPr>
          <a:lstStyle/>
          <a:p>
            <a:pPr>
              <a:defRPr/>
            </a:pPr>
            <a:r>
              <a:rPr lang="it-IT" sz="1200" b="1" dirty="0">
                <a:solidFill>
                  <a:prstClr val="black"/>
                </a:solidFill>
                <a:latin typeface="Calibri"/>
              </a:rPr>
              <a:t>FVTOCI</a:t>
            </a:r>
          </a:p>
        </p:txBody>
      </p:sp>
      <p:sp>
        <p:nvSpPr>
          <p:cNvPr id="93" name="Rettangolo 92"/>
          <p:cNvSpPr/>
          <p:nvPr/>
        </p:nvSpPr>
        <p:spPr>
          <a:xfrm>
            <a:off x="7968209" y="2216891"/>
            <a:ext cx="1918069" cy="56403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94" name="CasellaDiTesto 93"/>
          <p:cNvSpPr txBox="1"/>
          <p:nvPr/>
        </p:nvSpPr>
        <p:spPr>
          <a:xfrm>
            <a:off x="8256241" y="2257708"/>
            <a:ext cx="1440161" cy="523220"/>
          </a:xfrm>
          <a:prstGeom prst="rect">
            <a:avLst/>
          </a:prstGeom>
          <a:noFill/>
        </p:spPr>
        <p:txBody>
          <a:bodyPr wrap="square" rtlCol="0">
            <a:spAutoFit/>
          </a:bodyPr>
          <a:lstStyle/>
          <a:p>
            <a:pPr>
              <a:defRPr/>
            </a:pPr>
            <a:r>
              <a:rPr lang="it-IT" sz="1400" dirty="0">
                <a:solidFill>
                  <a:prstClr val="black"/>
                </a:solidFill>
                <a:latin typeface="Calibri"/>
              </a:rPr>
              <a:t>Detenute per la negoziazione?</a:t>
            </a:r>
          </a:p>
        </p:txBody>
      </p:sp>
      <p:sp>
        <p:nvSpPr>
          <p:cNvPr id="104" name="Rettangolo 103"/>
          <p:cNvSpPr/>
          <p:nvPr/>
        </p:nvSpPr>
        <p:spPr>
          <a:xfrm>
            <a:off x="7993868" y="4354494"/>
            <a:ext cx="1990564" cy="29740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a:endParaRPr>
          </a:p>
        </p:txBody>
      </p:sp>
      <p:sp>
        <p:nvSpPr>
          <p:cNvPr id="105" name="CasellaDiTesto 104"/>
          <p:cNvSpPr txBox="1"/>
          <p:nvPr/>
        </p:nvSpPr>
        <p:spPr>
          <a:xfrm>
            <a:off x="8256240" y="4334750"/>
            <a:ext cx="1440161" cy="307777"/>
          </a:xfrm>
          <a:prstGeom prst="rect">
            <a:avLst/>
          </a:prstGeom>
          <a:noFill/>
        </p:spPr>
        <p:txBody>
          <a:bodyPr wrap="square" rtlCol="0">
            <a:spAutoFit/>
          </a:bodyPr>
          <a:lstStyle/>
          <a:p>
            <a:pPr>
              <a:defRPr/>
            </a:pPr>
            <a:r>
              <a:rPr lang="it-IT" sz="1400" dirty="0">
                <a:solidFill>
                  <a:prstClr val="black"/>
                </a:solidFill>
                <a:latin typeface="Calibri"/>
              </a:rPr>
              <a:t>FVTOCI Option?</a:t>
            </a:r>
          </a:p>
        </p:txBody>
      </p:sp>
      <p:cxnSp>
        <p:nvCxnSpPr>
          <p:cNvPr id="110" name="Connettore 2 109"/>
          <p:cNvCxnSpPr/>
          <p:nvPr/>
        </p:nvCxnSpPr>
        <p:spPr>
          <a:xfrm>
            <a:off x="8904312" y="4678301"/>
            <a:ext cx="0" cy="980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CasellaDiTesto 110"/>
          <p:cNvSpPr txBox="1"/>
          <p:nvPr/>
        </p:nvSpPr>
        <p:spPr>
          <a:xfrm>
            <a:off x="9012322" y="4938002"/>
            <a:ext cx="504056" cy="307777"/>
          </a:xfrm>
          <a:prstGeom prst="rect">
            <a:avLst/>
          </a:prstGeom>
          <a:noFill/>
        </p:spPr>
        <p:txBody>
          <a:bodyPr wrap="square" rtlCol="0">
            <a:spAutoFit/>
          </a:bodyPr>
          <a:lstStyle/>
          <a:p>
            <a:pPr>
              <a:defRPr/>
            </a:pPr>
            <a:r>
              <a:rPr lang="it-IT" sz="1400" b="1" dirty="0">
                <a:solidFill>
                  <a:srgbClr val="006600"/>
                </a:solidFill>
                <a:latin typeface="Calibri"/>
              </a:rPr>
              <a:t>SI</a:t>
            </a:r>
            <a:endParaRPr lang="it-IT" b="1" dirty="0">
              <a:solidFill>
                <a:srgbClr val="006600"/>
              </a:solidFill>
              <a:latin typeface="Calibri"/>
            </a:endParaRPr>
          </a:p>
        </p:txBody>
      </p:sp>
      <p:cxnSp>
        <p:nvCxnSpPr>
          <p:cNvPr id="114" name="Connettore 2 113"/>
          <p:cNvCxnSpPr/>
          <p:nvPr/>
        </p:nvCxnSpPr>
        <p:spPr>
          <a:xfrm flipH="1" flipV="1">
            <a:off x="6744072" y="4523491"/>
            <a:ext cx="1188132" cy="5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CasellaDiTesto 117"/>
          <p:cNvSpPr txBox="1"/>
          <p:nvPr/>
        </p:nvSpPr>
        <p:spPr>
          <a:xfrm>
            <a:off x="7032104" y="4215714"/>
            <a:ext cx="504056" cy="307777"/>
          </a:xfrm>
          <a:prstGeom prst="rect">
            <a:avLst/>
          </a:prstGeom>
          <a:noFill/>
        </p:spPr>
        <p:txBody>
          <a:bodyPr wrap="square" rtlCol="0">
            <a:spAutoFit/>
          </a:bodyPr>
          <a:lstStyle/>
          <a:p>
            <a:pPr>
              <a:defRPr/>
            </a:pPr>
            <a:r>
              <a:rPr lang="it-IT" sz="1400" b="1" dirty="0">
                <a:solidFill>
                  <a:srgbClr val="FF0000"/>
                </a:solidFill>
                <a:latin typeface="Calibri"/>
              </a:rPr>
              <a:t>NO</a:t>
            </a:r>
            <a:endParaRPr lang="it-IT" b="1" dirty="0">
              <a:solidFill>
                <a:srgbClr val="FF0000"/>
              </a:solidFill>
              <a:latin typeface="Calibri"/>
            </a:endParaRPr>
          </a:p>
        </p:txBody>
      </p:sp>
      <p:cxnSp>
        <p:nvCxnSpPr>
          <p:cNvPr id="120" name="Connettore 2 119"/>
          <p:cNvCxnSpPr/>
          <p:nvPr/>
        </p:nvCxnSpPr>
        <p:spPr>
          <a:xfrm>
            <a:off x="6649380" y="2317072"/>
            <a:ext cx="22685" cy="3344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diritto 120"/>
          <p:cNvCxnSpPr/>
          <p:nvPr/>
        </p:nvCxnSpPr>
        <p:spPr>
          <a:xfrm flipV="1">
            <a:off x="6660722" y="2302668"/>
            <a:ext cx="1226111" cy="7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asellaDiTesto 122"/>
          <p:cNvSpPr txBox="1"/>
          <p:nvPr/>
        </p:nvSpPr>
        <p:spPr>
          <a:xfrm>
            <a:off x="7284132" y="2317073"/>
            <a:ext cx="504056" cy="307777"/>
          </a:xfrm>
          <a:prstGeom prst="rect">
            <a:avLst/>
          </a:prstGeom>
          <a:noFill/>
        </p:spPr>
        <p:txBody>
          <a:bodyPr wrap="square" rtlCol="0">
            <a:spAutoFit/>
          </a:bodyPr>
          <a:lstStyle/>
          <a:p>
            <a:pPr>
              <a:defRPr/>
            </a:pPr>
            <a:r>
              <a:rPr lang="it-IT" sz="1400" b="1" dirty="0">
                <a:solidFill>
                  <a:srgbClr val="006600"/>
                </a:solidFill>
                <a:latin typeface="Calibri"/>
              </a:rPr>
              <a:t>SI</a:t>
            </a:r>
            <a:endParaRPr lang="it-IT" b="1" dirty="0">
              <a:solidFill>
                <a:srgbClr val="006600"/>
              </a:solidFill>
              <a:latin typeface="Calibri"/>
            </a:endParaRPr>
          </a:p>
        </p:txBody>
      </p:sp>
      <p:cxnSp>
        <p:nvCxnSpPr>
          <p:cNvPr id="129" name="Connettore diritto 128"/>
          <p:cNvCxnSpPr/>
          <p:nvPr/>
        </p:nvCxnSpPr>
        <p:spPr>
          <a:xfrm>
            <a:off x="8904312" y="1844824"/>
            <a:ext cx="0" cy="372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p:cNvCxnSpPr/>
          <p:nvPr/>
        </p:nvCxnSpPr>
        <p:spPr>
          <a:xfrm>
            <a:off x="8904312" y="2780927"/>
            <a:ext cx="0" cy="1553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CasellaDiTesto 131"/>
          <p:cNvSpPr txBox="1"/>
          <p:nvPr/>
        </p:nvSpPr>
        <p:spPr>
          <a:xfrm>
            <a:off x="9012322" y="2972551"/>
            <a:ext cx="504056" cy="307777"/>
          </a:xfrm>
          <a:prstGeom prst="rect">
            <a:avLst/>
          </a:prstGeom>
          <a:noFill/>
        </p:spPr>
        <p:txBody>
          <a:bodyPr wrap="square" rtlCol="0">
            <a:spAutoFit/>
          </a:bodyPr>
          <a:lstStyle/>
          <a:p>
            <a:pPr>
              <a:defRPr/>
            </a:pPr>
            <a:r>
              <a:rPr lang="it-IT" sz="1400" b="1" dirty="0">
                <a:solidFill>
                  <a:srgbClr val="FF0000"/>
                </a:solidFill>
                <a:latin typeface="Calibri"/>
              </a:rPr>
              <a:t>NO</a:t>
            </a:r>
            <a:endParaRPr lang="it-IT" b="1" dirty="0">
              <a:solidFill>
                <a:srgbClr val="FF0000"/>
              </a:solidFill>
              <a:latin typeface="Calibri"/>
            </a:endParaRPr>
          </a:p>
        </p:txBody>
      </p:sp>
      <p:sp>
        <p:nvSpPr>
          <p:cNvPr id="3" name="CasellaDiTesto 2"/>
          <p:cNvSpPr txBox="1"/>
          <p:nvPr/>
        </p:nvSpPr>
        <p:spPr>
          <a:xfrm>
            <a:off x="4046490" y="839506"/>
            <a:ext cx="3960440" cy="369332"/>
          </a:xfrm>
          <a:prstGeom prst="rect">
            <a:avLst/>
          </a:prstGeom>
          <a:solidFill>
            <a:schemeClr val="accent6">
              <a:lumMod val="60000"/>
              <a:lumOff val="40000"/>
            </a:schemeClr>
          </a:solidFill>
          <a:ln>
            <a:solidFill>
              <a:srgbClr val="FF0000"/>
            </a:solidFill>
          </a:ln>
        </p:spPr>
        <p:txBody>
          <a:bodyPr wrap="square" rtlCol="0">
            <a:spAutoFit/>
          </a:bodyPr>
          <a:lstStyle/>
          <a:p>
            <a:pPr>
              <a:defRPr/>
            </a:pPr>
            <a:r>
              <a:rPr lang="it-IT" b="1" dirty="0">
                <a:solidFill>
                  <a:srgbClr val="FF0000"/>
                </a:solidFill>
                <a:latin typeface="Calibri"/>
              </a:rPr>
              <a:t>Classificazione e misurazione - ATTIVO</a:t>
            </a:r>
          </a:p>
        </p:txBody>
      </p:sp>
    </p:spTree>
    <p:extLst>
      <p:ext uri="{BB962C8B-B14F-4D97-AF65-F5344CB8AC3E}">
        <p14:creationId xmlns:p14="http://schemas.microsoft.com/office/powerpoint/2010/main" val="215385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2181225" y="1504950"/>
            <a:ext cx="7829550" cy="4300314"/>
          </a:xfrm>
          <a:prstGeom prst="rect">
            <a:avLst/>
          </a:prstGeom>
        </p:spPr>
      </p:pic>
      <p:cxnSp>
        <p:nvCxnSpPr>
          <p:cNvPr id="7" name="Connettore diritto 6"/>
          <p:cNvCxnSpPr/>
          <p:nvPr/>
        </p:nvCxnSpPr>
        <p:spPr>
          <a:xfrm>
            <a:off x="2855640" y="1772816"/>
            <a:ext cx="17281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1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79665"/>
            <a:ext cx="10515600" cy="703099"/>
          </a:xfrm>
        </p:spPr>
        <p:txBody>
          <a:bodyPr>
            <a:normAutofit/>
          </a:bodyPr>
          <a:lstStyle/>
          <a:p>
            <a:pPr algn="ctr"/>
            <a:r>
              <a:rPr lang="it-IT" sz="3200" dirty="0" smtClean="0">
                <a:latin typeface="Times New Roman" panose="02020603050405020304" pitchFamily="18" charset="0"/>
                <a:cs typeface="Times New Roman" panose="02020603050405020304" pitchFamily="18" charset="0"/>
              </a:rPr>
              <a:t>AGENDA</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1110953"/>
            <a:ext cx="10515600" cy="5066010"/>
          </a:xfrm>
        </p:spPr>
        <p:txBody>
          <a:bodyPr/>
          <a:lstStyle/>
          <a:p>
            <a:r>
              <a:rPr lang="it-IT" dirty="0" smtClean="0">
                <a:latin typeface="Times New Roman" panose="02020603050405020304" pitchFamily="18" charset="0"/>
                <a:cs typeface="Times New Roman" panose="02020603050405020304" pitchFamily="18" charset="0"/>
              </a:rPr>
              <a:t>IFRS 9, </a:t>
            </a:r>
            <a:r>
              <a:rPr lang="it-IT" i="1" dirty="0" smtClean="0">
                <a:latin typeface="Times New Roman" panose="02020603050405020304" pitchFamily="18" charset="0"/>
                <a:cs typeface="Times New Roman" panose="02020603050405020304" pitchFamily="18" charset="0"/>
              </a:rPr>
              <a:t>staging </a:t>
            </a:r>
            <a:r>
              <a:rPr lang="it-IT" dirty="0" smtClean="0">
                <a:latin typeface="Times New Roman" panose="02020603050405020304" pitchFamily="18" charset="0"/>
                <a:cs typeface="Times New Roman" panose="02020603050405020304" pitchFamily="18" charset="0"/>
              </a:rPr>
              <a:t>e criteri di valutazione dei crediti;</a:t>
            </a:r>
          </a:p>
          <a:p>
            <a:r>
              <a:rPr lang="it-IT" dirty="0" smtClean="0">
                <a:latin typeface="Times New Roman" panose="02020603050405020304" pitchFamily="18" charset="0"/>
                <a:cs typeface="Times New Roman" panose="02020603050405020304" pitchFamily="18" charset="0"/>
              </a:rPr>
              <a:t>Le misure di </a:t>
            </a:r>
            <a:r>
              <a:rPr lang="it-IT" i="1" dirty="0" smtClean="0">
                <a:latin typeface="Times New Roman" panose="02020603050405020304" pitchFamily="18" charset="0"/>
                <a:cs typeface="Times New Roman" panose="02020603050405020304" pitchFamily="18" charset="0"/>
              </a:rPr>
              <a:t>forbereance</a:t>
            </a:r>
            <a:r>
              <a:rPr lang="it-IT" dirty="0" smtClean="0">
                <a:latin typeface="Times New Roman" panose="02020603050405020304" pitchFamily="18" charset="0"/>
                <a:cs typeface="Times New Roman" panose="02020603050405020304" pitchFamily="18" charset="0"/>
              </a:rPr>
              <a:t>;</a:t>
            </a:r>
          </a:p>
          <a:p>
            <a:r>
              <a:rPr lang="it-IT" dirty="0" smtClean="0">
                <a:latin typeface="Times New Roman" panose="02020603050405020304" pitchFamily="18" charset="0"/>
                <a:cs typeface="Times New Roman" panose="02020603050405020304" pitchFamily="18" charset="0"/>
              </a:rPr>
              <a:t>La Centrale dei Rischi;</a:t>
            </a:r>
          </a:p>
          <a:p>
            <a:r>
              <a:rPr lang="it-IT" dirty="0" smtClean="0">
                <a:latin typeface="Times New Roman" panose="02020603050405020304" pitchFamily="18" charset="0"/>
                <a:cs typeface="Times New Roman" panose="02020603050405020304" pitchFamily="18" charset="0"/>
              </a:rPr>
              <a:t>Il </a:t>
            </a:r>
            <a:r>
              <a:rPr lang="it-IT" i="1" dirty="0" smtClean="0">
                <a:latin typeface="Times New Roman" panose="02020603050405020304" pitchFamily="18" charset="0"/>
                <a:cs typeface="Times New Roman" panose="02020603050405020304" pitchFamily="18" charset="0"/>
              </a:rPr>
              <a:t>Calendar Provisioning</a:t>
            </a:r>
            <a:r>
              <a:rPr lang="it-IT" dirty="0" smtClean="0">
                <a:latin typeface="Times New Roman" panose="02020603050405020304" pitchFamily="18" charset="0"/>
                <a:cs typeface="Times New Roman" panose="02020603050405020304" pitchFamily="18" charset="0"/>
              </a:rPr>
              <a:t>;</a:t>
            </a:r>
          </a:p>
          <a:p>
            <a:r>
              <a:rPr lang="it-IT" dirty="0" smtClean="0">
                <a:latin typeface="Times New Roman" panose="02020603050405020304" pitchFamily="18" charset="0"/>
                <a:cs typeface="Times New Roman" panose="02020603050405020304" pitchFamily="18" charset="0"/>
              </a:rPr>
              <a:t>La nuova definizione di </a:t>
            </a:r>
            <a:r>
              <a:rPr lang="it-IT" i="1" dirty="0" smtClean="0">
                <a:latin typeface="Times New Roman" panose="02020603050405020304" pitchFamily="18" charset="0"/>
                <a:cs typeface="Times New Roman" panose="02020603050405020304" pitchFamily="18" charset="0"/>
              </a:rPr>
              <a:t>default </a:t>
            </a:r>
            <a:r>
              <a:rPr lang="it-IT" dirty="0" smtClean="0">
                <a:latin typeface="Times New Roman" panose="02020603050405020304" pitchFamily="18" charset="0"/>
                <a:cs typeface="Times New Roman" panose="02020603050405020304" pitchFamily="18" charset="0"/>
              </a:rPr>
              <a:t>(</a:t>
            </a:r>
            <a:r>
              <a:rPr lang="it-IT" i="1" dirty="0" smtClean="0">
                <a:latin typeface="Times New Roman" panose="02020603050405020304" pitchFamily="18" charset="0"/>
                <a:cs typeface="Times New Roman" panose="02020603050405020304" pitchFamily="18" charset="0"/>
              </a:rPr>
              <a:t>New DoD</a:t>
            </a:r>
            <a:r>
              <a:rPr lang="it-IT" dirty="0" smtClean="0">
                <a:latin typeface="Times New Roman" panose="02020603050405020304" pitchFamily="18" charset="0"/>
                <a:cs typeface="Times New Roman" panose="02020603050405020304" pitchFamily="18" charset="0"/>
              </a:rPr>
              <a:t>);</a:t>
            </a:r>
          </a:p>
          <a:p>
            <a:r>
              <a:rPr lang="it-IT" dirty="0" smtClean="0">
                <a:latin typeface="Times New Roman" panose="02020603050405020304" pitchFamily="18" charset="0"/>
                <a:cs typeface="Times New Roman" panose="02020603050405020304" pitchFamily="18" charset="0"/>
              </a:rPr>
              <a:t>Il governo dei crediti deteriorati;</a:t>
            </a:r>
          </a:p>
          <a:p>
            <a:r>
              <a:rPr lang="it-IT" dirty="0" smtClean="0">
                <a:latin typeface="Times New Roman" panose="02020603050405020304" pitchFamily="18" charset="0"/>
                <a:cs typeface="Times New Roman" panose="02020603050405020304" pitchFamily="18" charset="0"/>
              </a:rPr>
              <a:t>Crisi di impresa ed erogazione del credito;</a:t>
            </a:r>
          </a:p>
          <a:p>
            <a:r>
              <a:rPr lang="it-IT" dirty="0" smtClean="0">
                <a:latin typeface="Times New Roman" panose="02020603050405020304" pitchFamily="18" charset="0"/>
                <a:cs typeface="Times New Roman" panose="02020603050405020304" pitchFamily="18" charset="0"/>
              </a:rPr>
              <a:t>Proposte del debitore e banche.</a:t>
            </a: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60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2184182" y="1052737"/>
            <a:ext cx="7823636" cy="5183857"/>
          </a:xfrm>
          <a:prstGeom prst="rect">
            <a:avLst/>
          </a:prstGeom>
        </p:spPr>
      </p:pic>
    </p:spTree>
    <p:extLst>
      <p:ext uri="{BB962C8B-B14F-4D97-AF65-F5344CB8AC3E}">
        <p14:creationId xmlns:p14="http://schemas.microsoft.com/office/powerpoint/2010/main" val="2393917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2711625" y="1412776"/>
            <a:ext cx="6601371" cy="4799788"/>
          </a:xfrm>
          <a:prstGeom prst="rect">
            <a:avLst/>
          </a:prstGeom>
        </p:spPr>
      </p:pic>
      <p:sp>
        <p:nvSpPr>
          <p:cNvPr id="4" name="CasellaDiTesto 3"/>
          <p:cNvSpPr txBox="1"/>
          <p:nvPr/>
        </p:nvSpPr>
        <p:spPr>
          <a:xfrm>
            <a:off x="4403812" y="974570"/>
            <a:ext cx="3384376" cy="369332"/>
          </a:xfrm>
          <a:prstGeom prst="rect">
            <a:avLst/>
          </a:prstGeom>
          <a:solidFill>
            <a:schemeClr val="accent6">
              <a:lumMod val="60000"/>
              <a:lumOff val="40000"/>
            </a:schemeClr>
          </a:solidFill>
          <a:ln>
            <a:solidFill>
              <a:srgbClr val="FF0000"/>
            </a:solidFill>
          </a:ln>
        </p:spPr>
        <p:txBody>
          <a:bodyPr wrap="square" rtlCol="0">
            <a:spAutoFit/>
          </a:bodyPr>
          <a:lstStyle/>
          <a:p>
            <a:pPr algn="ctr">
              <a:defRPr/>
            </a:pPr>
            <a:r>
              <a:rPr lang="it-IT" b="1" dirty="0">
                <a:solidFill>
                  <a:srgbClr val="FF0000"/>
                </a:solidFill>
                <a:latin typeface="Calibri"/>
              </a:rPr>
              <a:t>RACCORDO TRA PORTAFOGLI</a:t>
            </a:r>
          </a:p>
        </p:txBody>
      </p:sp>
    </p:spTree>
    <p:extLst>
      <p:ext uri="{BB962C8B-B14F-4D97-AF65-F5344CB8AC3E}">
        <p14:creationId xmlns:p14="http://schemas.microsoft.com/office/powerpoint/2010/main" val="356782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2207568" y="980729"/>
            <a:ext cx="8003232" cy="5588273"/>
          </a:xfrm>
          <a:prstGeom prst="rect">
            <a:avLst/>
          </a:prstGeom>
        </p:spPr>
      </p:pic>
    </p:spTree>
    <p:extLst>
      <p:ext uri="{BB962C8B-B14F-4D97-AF65-F5344CB8AC3E}">
        <p14:creationId xmlns:p14="http://schemas.microsoft.com/office/powerpoint/2010/main" val="132121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1815393" y="980728"/>
            <a:ext cx="8561214" cy="5256584"/>
          </a:xfrm>
          <a:prstGeom prst="rect">
            <a:avLst/>
          </a:prstGeom>
        </p:spPr>
      </p:pic>
    </p:spTree>
    <p:extLst>
      <p:ext uri="{BB962C8B-B14F-4D97-AF65-F5344CB8AC3E}">
        <p14:creationId xmlns:p14="http://schemas.microsoft.com/office/powerpoint/2010/main" val="26557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88641"/>
            <a:ext cx="8208912" cy="626269"/>
          </a:xfrm>
        </p:spPr>
        <p:txBody>
          <a:bodyPr>
            <a:noAutofit/>
          </a:bodyPr>
          <a:lstStyle/>
          <a:p>
            <a:pPr algn="ctr"/>
            <a:r>
              <a:rPr lang="it-IT" sz="3200" dirty="0">
                <a:solidFill>
                  <a:schemeClr val="accent6">
                    <a:lumMod val="75000"/>
                  </a:schemeClr>
                </a:solidFill>
                <a:latin typeface="Times New Roman" panose="02020603050405020304" pitchFamily="18" charset="0"/>
                <a:cs typeface="Times New Roman" panose="02020603050405020304" pitchFamily="18" charset="0"/>
              </a:rPr>
              <a:t>IMPATTI IFRS 9 SULLA GESTIONE</a:t>
            </a:r>
          </a:p>
        </p:txBody>
      </p:sp>
      <p:pic>
        <p:nvPicPr>
          <p:cNvPr id="5" name="Immagine 4"/>
          <p:cNvPicPr>
            <a:picLocks noChangeAspect="1"/>
          </p:cNvPicPr>
          <p:nvPr/>
        </p:nvPicPr>
        <p:blipFill>
          <a:blip r:embed="rId3"/>
          <a:stretch>
            <a:fillRect/>
          </a:stretch>
        </p:blipFill>
        <p:spPr>
          <a:xfrm>
            <a:off x="3123116" y="814910"/>
            <a:ext cx="5853205" cy="5604679"/>
          </a:xfrm>
          <a:prstGeom prst="rect">
            <a:avLst/>
          </a:prstGeom>
        </p:spPr>
      </p:pic>
      <p:cxnSp>
        <p:nvCxnSpPr>
          <p:cNvPr id="4" name="Connettore diritto 3"/>
          <p:cNvCxnSpPr/>
          <p:nvPr/>
        </p:nvCxnSpPr>
        <p:spPr>
          <a:xfrm>
            <a:off x="3647728" y="2924944"/>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p:cNvCxnSpPr/>
          <p:nvPr/>
        </p:nvCxnSpPr>
        <p:spPr>
          <a:xfrm>
            <a:off x="3791744" y="4149080"/>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3835079" y="5733256"/>
            <a:ext cx="721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5500216" y="5229200"/>
            <a:ext cx="2357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6816080" y="2636912"/>
            <a:ext cx="464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7896201" y="2636912"/>
            <a:ext cx="6072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a:off x="7896200" y="3645024"/>
            <a:ext cx="2964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7826549" y="4581128"/>
            <a:ext cx="7322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a:off x="4079776" y="2636912"/>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a:off x="5375920" y="2636912"/>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p:nvPr/>
        </p:nvCxnSpPr>
        <p:spPr>
          <a:xfrm>
            <a:off x="5375920" y="3501008"/>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a:xfrm>
            <a:off x="6672064" y="4149080"/>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617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332657"/>
            <a:ext cx="7886700" cy="626269"/>
          </a:xfrm>
        </p:spPr>
        <p:txBody>
          <a:bodyPr>
            <a:normAutofit/>
          </a:bodyPr>
          <a:lstStyle/>
          <a:p>
            <a:pPr algn="ctr"/>
            <a:r>
              <a:rPr lang="it-IT" sz="3200" dirty="0">
                <a:solidFill>
                  <a:schemeClr val="accent6">
                    <a:lumMod val="75000"/>
                  </a:schemeClr>
                </a:solidFill>
                <a:latin typeface="Times New Roman" panose="02020603050405020304" pitchFamily="18" charset="0"/>
                <a:cs typeface="Times New Roman" panose="02020603050405020304" pitchFamily="18" charset="0"/>
              </a:rPr>
              <a:t>IMPATTI IFRS 9 SULLA GESTIONE</a:t>
            </a:r>
          </a:p>
        </p:txBody>
      </p:sp>
      <p:sp>
        <p:nvSpPr>
          <p:cNvPr id="3" name="Segnaposto contenuto 2"/>
          <p:cNvSpPr>
            <a:spLocks noGrp="1"/>
          </p:cNvSpPr>
          <p:nvPr>
            <p:ph idx="1"/>
          </p:nvPr>
        </p:nvSpPr>
        <p:spPr>
          <a:xfrm>
            <a:off x="2152650" y="1268760"/>
            <a:ext cx="7886700" cy="5112568"/>
          </a:xfrm>
        </p:spPr>
        <p:txBody>
          <a:bodyPr>
            <a:normAutofit/>
          </a:bodyPr>
          <a:lstStyle/>
          <a:p>
            <a:pPr algn="just"/>
            <a:r>
              <a:rPr lang="it-IT" sz="2600" dirty="0">
                <a:latin typeface="Times New Roman" panose="02020603050405020304" pitchFamily="18" charset="0"/>
                <a:cs typeface="Times New Roman" panose="02020603050405020304" pitchFamily="18" charset="0"/>
              </a:rPr>
              <a:t>In termini più generali:</a:t>
            </a:r>
          </a:p>
          <a:p>
            <a:pPr lvl="1" algn="just">
              <a:buFont typeface="Times New Roman" panose="02020603050405020304" pitchFamily="18" charset="0"/>
              <a:buChar char="‒"/>
            </a:pPr>
            <a:endParaRPr lang="it-IT" i="1"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marL="342900" lvl="1" indent="0" algn="just">
              <a:buNone/>
            </a:pPr>
            <a:endParaRPr lang="it-IT" sz="135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marL="342900" lvl="1" indent="0" algn="just">
              <a:buNone/>
            </a:pPr>
            <a:endParaRPr lang="it-IT" dirty="0" smtClean="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3"/>
          <a:stretch>
            <a:fillRect/>
          </a:stretch>
        </p:blipFill>
        <p:spPr>
          <a:xfrm>
            <a:off x="2144007" y="1841228"/>
            <a:ext cx="7984441" cy="4396084"/>
          </a:xfrm>
          <a:prstGeom prst="rect">
            <a:avLst/>
          </a:prstGeom>
        </p:spPr>
      </p:pic>
    </p:spTree>
    <p:extLst>
      <p:ext uri="{BB962C8B-B14F-4D97-AF65-F5344CB8AC3E}">
        <p14:creationId xmlns:p14="http://schemas.microsoft.com/office/powerpoint/2010/main" val="1942531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52414" y="332657"/>
            <a:ext cx="7886700" cy="626269"/>
          </a:xfrm>
        </p:spPr>
        <p:txBody>
          <a:bodyPr>
            <a:normAutofit/>
          </a:bodyPr>
          <a:lstStyle/>
          <a:p>
            <a:pPr algn="ctr"/>
            <a:r>
              <a:rPr lang="it-IT" sz="3200" dirty="0">
                <a:solidFill>
                  <a:schemeClr val="accent6">
                    <a:lumMod val="75000"/>
                  </a:schemeClr>
                </a:solidFill>
                <a:latin typeface="Times New Roman" panose="02020603050405020304" pitchFamily="18" charset="0"/>
                <a:cs typeface="Times New Roman" panose="02020603050405020304" pitchFamily="18" charset="0"/>
              </a:rPr>
              <a:t>IMPATTI IFRS 9 SULLA GESTIONE</a:t>
            </a:r>
            <a:endParaRPr lang="it-IT" sz="3200" dirty="0">
              <a:solidFill>
                <a:srgbClr val="7030A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775521" y="1757362"/>
            <a:ext cx="2232248" cy="4098314"/>
          </a:xfrm>
        </p:spPr>
        <p:txBody>
          <a:bodyPr>
            <a:normAutofit/>
          </a:bodyPr>
          <a:lstStyle/>
          <a:p>
            <a:pPr marL="0" indent="0">
              <a:buNone/>
            </a:pPr>
            <a:r>
              <a:rPr lang="it-IT" dirty="0" smtClean="0">
                <a:latin typeface="Times New Roman" panose="02020603050405020304" pitchFamily="18" charset="0"/>
                <a:cs typeface="Times New Roman" panose="02020603050405020304" pitchFamily="18" charset="0"/>
              </a:rPr>
              <a:t>EBA Report - </a:t>
            </a:r>
            <a:r>
              <a:rPr lang="it-IT" i="1" dirty="0" smtClean="0">
                <a:latin typeface="Times New Roman" panose="02020603050405020304" pitchFamily="18" charset="0"/>
                <a:cs typeface="Times New Roman" panose="02020603050405020304" pitchFamily="18" charset="0"/>
              </a:rPr>
              <a:t>First </a:t>
            </a:r>
            <a:r>
              <a:rPr lang="it-IT" i="1" dirty="0" err="1" smtClean="0">
                <a:latin typeface="Times New Roman" panose="02020603050405020304" pitchFamily="18" charset="0"/>
                <a:cs typeface="Times New Roman" panose="02020603050405020304" pitchFamily="18" charset="0"/>
              </a:rPr>
              <a:t>Observation</a:t>
            </a:r>
            <a:r>
              <a:rPr lang="it-IT" i="1" dirty="0" smtClean="0">
                <a:latin typeface="Times New Roman" panose="02020603050405020304" pitchFamily="18" charset="0"/>
                <a:cs typeface="Times New Roman" panose="02020603050405020304" pitchFamily="18" charset="0"/>
              </a:rPr>
              <a:t> on the Impact and </a:t>
            </a:r>
            <a:r>
              <a:rPr lang="it-IT" i="1" dirty="0" err="1" smtClean="0">
                <a:latin typeface="Times New Roman" panose="02020603050405020304" pitchFamily="18" charset="0"/>
                <a:cs typeface="Times New Roman" panose="02020603050405020304" pitchFamily="18" charset="0"/>
              </a:rPr>
              <a:t>Implementation</a:t>
            </a:r>
            <a:r>
              <a:rPr lang="it-IT" i="1" dirty="0" smtClean="0">
                <a:latin typeface="Times New Roman" panose="02020603050405020304" pitchFamily="18" charset="0"/>
                <a:cs typeface="Times New Roman" panose="02020603050405020304" pitchFamily="18" charset="0"/>
              </a:rPr>
              <a:t> of IFRS 9 by EU </a:t>
            </a:r>
            <a:r>
              <a:rPr lang="it-IT" i="1" dirty="0" err="1" smtClean="0">
                <a:latin typeface="Times New Roman" panose="02020603050405020304" pitchFamily="18" charset="0"/>
                <a:cs typeface="Times New Roman" panose="02020603050405020304" pitchFamily="18" charset="0"/>
              </a:rPr>
              <a:t>Institutions</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 20.12.2018;</a:t>
            </a:r>
          </a:p>
          <a:p>
            <a:pPr lvl="1" algn="just">
              <a:buFont typeface="Times New Roman" panose="02020603050405020304" pitchFamily="18" charset="0"/>
              <a:buChar char="‒"/>
            </a:pPr>
            <a:endParaRPr lang="it-IT" i="1"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marL="342900" lvl="1" indent="0" algn="just">
              <a:buNone/>
            </a:pPr>
            <a:endParaRPr lang="it-IT" sz="135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dirty="0">
              <a:latin typeface="Times New Roman" panose="02020603050405020304" pitchFamily="18" charset="0"/>
              <a:cs typeface="Times New Roman" panose="02020603050405020304" pitchFamily="18" charset="0"/>
            </a:endParaRPr>
          </a:p>
          <a:p>
            <a:pPr marL="342900" lvl="1" indent="0" algn="just">
              <a:buNone/>
            </a:pPr>
            <a:endParaRPr lang="it-IT" dirty="0" smtClean="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3"/>
          <a:stretch>
            <a:fillRect/>
          </a:stretch>
        </p:blipFill>
        <p:spPr>
          <a:xfrm>
            <a:off x="4042333" y="1124744"/>
            <a:ext cx="6551169" cy="5184576"/>
          </a:xfrm>
          <a:prstGeom prst="rect">
            <a:avLst/>
          </a:prstGeom>
        </p:spPr>
      </p:pic>
      <p:pic>
        <p:nvPicPr>
          <p:cNvPr id="6" name="Immagine 5"/>
          <p:cNvPicPr>
            <a:picLocks noChangeAspect="1"/>
          </p:cNvPicPr>
          <p:nvPr/>
        </p:nvPicPr>
        <p:blipFill>
          <a:blip r:embed="rId4"/>
          <a:stretch>
            <a:fillRect/>
          </a:stretch>
        </p:blipFill>
        <p:spPr>
          <a:xfrm>
            <a:off x="2116548" y="4365105"/>
            <a:ext cx="1550194" cy="721519"/>
          </a:xfrm>
          <a:prstGeom prst="rect">
            <a:avLst/>
          </a:prstGeom>
        </p:spPr>
      </p:pic>
    </p:spTree>
    <p:extLst>
      <p:ext uri="{BB962C8B-B14F-4D97-AF65-F5344CB8AC3E}">
        <p14:creationId xmlns:p14="http://schemas.microsoft.com/office/powerpoint/2010/main" val="487001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260649"/>
            <a:ext cx="7886700" cy="626269"/>
          </a:xfrm>
        </p:spPr>
        <p:txBody>
          <a:bodyPr>
            <a:normAutofit/>
          </a:bodyPr>
          <a:lstStyle/>
          <a:p>
            <a:pPr algn="ctr"/>
            <a:r>
              <a:rPr lang="it-IT" sz="3200" dirty="0">
                <a:solidFill>
                  <a:schemeClr val="accent6">
                    <a:lumMod val="75000"/>
                  </a:schemeClr>
                </a:solidFill>
                <a:latin typeface="Times New Roman" panose="02020603050405020304" pitchFamily="18" charset="0"/>
                <a:cs typeface="Times New Roman" panose="02020603050405020304" pitchFamily="18" charset="0"/>
              </a:rPr>
              <a:t>IMPATTI IFRS 9 SULLA GESTIONE</a:t>
            </a:r>
            <a:endParaRPr lang="it-IT" sz="3200" dirty="0">
              <a:solidFill>
                <a:srgbClr val="7030A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3"/>
          <a:stretch>
            <a:fillRect/>
          </a:stretch>
        </p:blipFill>
        <p:spPr>
          <a:xfrm>
            <a:off x="2084824" y="2060848"/>
            <a:ext cx="8165816" cy="2952328"/>
          </a:xfrm>
          <a:prstGeom prst="rect">
            <a:avLst/>
          </a:prstGeom>
        </p:spPr>
      </p:pic>
    </p:spTree>
    <p:extLst>
      <p:ext uri="{BB962C8B-B14F-4D97-AF65-F5344CB8AC3E}">
        <p14:creationId xmlns:p14="http://schemas.microsoft.com/office/powerpoint/2010/main" val="4083225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76673"/>
            <a:ext cx="7886700" cy="626269"/>
          </a:xfrm>
        </p:spPr>
        <p:txBody>
          <a:bodyPr>
            <a:normAutofit/>
          </a:bodyPr>
          <a:lstStyle/>
          <a:p>
            <a:pPr algn="ctr"/>
            <a:r>
              <a:rPr lang="it-IT" sz="3200" dirty="0">
                <a:solidFill>
                  <a:schemeClr val="accent6">
                    <a:lumMod val="75000"/>
                  </a:schemeClr>
                </a:solidFill>
                <a:latin typeface="Times New Roman" panose="02020603050405020304" pitchFamily="18" charset="0"/>
                <a:cs typeface="Times New Roman" panose="02020603050405020304" pitchFamily="18" charset="0"/>
              </a:rPr>
              <a:t>IMPATTI IFRS 9 SULLA GESTIONE</a:t>
            </a:r>
            <a:endParaRPr lang="it-IT" sz="3200" dirty="0">
              <a:solidFill>
                <a:srgbClr val="7030A0"/>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3"/>
          <a:stretch>
            <a:fillRect/>
          </a:stretch>
        </p:blipFill>
        <p:spPr>
          <a:xfrm>
            <a:off x="1991544" y="1844825"/>
            <a:ext cx="8166896" cy="3168351"/>
          </a:xfrm>
          <a:prstGeom prst="rect">
            <a:avLst/>
          </a:prstGeom>
        </p:spPr>
      </p:pic>
    </p:spTree>
    <p:extLst>
      <p:ext uri="{BB962C8B-B14F-4D97-AF65-F5344CB8AC3E}">
        <p14:creationId xmlns:p14="http://schemas.microsoft.com/office/powerpoint/2010/main" val="3799217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76673"/>
            <a:ext cx="7886700" cy="626269"/>
          </a:xfrm>
        </p:spPr>
        <p:txBody>
          <a:bodyPr>
            <a:normAutofit/>
          </a:bodyPr>
          <a:lstStyle/>
          <a:p>
            <a:pPr algn="ctr"/>
            <a:r>
              <a:rPr lang="it-IT" sz="3200" dirty="0">
                <a:solidFill>
                  <a:schemeClr val="accent6">
                    <a:lumMod val="75000"/>
                  </a:schemeClr>
                </a:solidFill>
                <a:latin typeface="Times New Roman" panose="02020603050405020304" pitchFamily="18" charset="0"/>
                <a:cs typeface="Times New Roman" panose="02020603050405020304" pitchFamily="18" charset="0"/>
              </a:rPr>
              <a:t>IMPATTI IFRS 9 SULLA GESTIONE</a:t>
            </a:r>
            <a:endParaRPr lang="it-IT" sz="3200" dirty="0">
              <a:solidFill>
                <a:srgbClr val="7030A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3"/>
          <a:stretch>
            <a:fillRect/>
          </a:stretch>
        </p:blipFill>
        <p:spPr>
          <a:xfrm>
            <a:off x="1794982" y="1988840"/>
            <a:ext cx="8602037" cy="2880320"/>
          </a:xfrm>
          <a:prstGeom prst="rect">
            <a:avLst/>
          </a:prstGeom>
        </p:spPr>
      </p:pic>
    </p:spTree>
    <p:extLst>
      <p:ext uri="{BB962C8B-B14F-4D97-AF65-F5344CB8AC3E}">
        <p14:creationId xmlns:p14="http://schemas.microsoft.com/office/powerpoint/2010/main" val="937579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smtClean="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981200" y="822722"/>
            <a:ext cx="8229600" cy="5774630"/>
          </a:xfrm>
        </p:spPr>
        <p:txBody>
          <a:bodyPr>
            <a:normAutofit/>
          </a:bodyPr>
          <a:lstStyle/>
          <a:p>
            <a:pPr algn="just"/>
            <a:r>
              <a:rPr lang="it-IT"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partire dall’esercizio 2018 il bilancio bancario viene redatto in conformità al principio contabile IFRS 9</a:t>
            </a:r>
            <a:r>
              <a:rPr lang="it-IT" sz="2800" dirty="0">
                <a:latin typeface="Times New Roman" panose="02020603050405020304" pitchFamily="18" charset="0"/>
                <a:cs typeface="Times New Roman" panose="02020603050405020304" pitchFamily="18" charset="0"/>
              </a:rPr>
              <a:t>:</a:t>
            </a:r>
          </a:p>
          <a:p>
            <a:pPr lvl="1" algn="just"/>
            <a:endParaRPr lang="it-IT" sz="2400" dirty="0">
              <a:latin typeface="Times New Roman" panose="02020603050405020304" pitchFamily="18" charset="0"/>
              <a:cs typeface="Times New Roman" panose="02020603050405020304" pitchFamily="18" charset="0"/>
            </a:endParaRPr>
          </a:p>
          <a:p>
            <a:pPr lvl="1" algn="just"/>
            <a:r>
              <a:rPr lang="it-IT" sz="2400" u="sng" dirty="0">
                <a:latin typeface="Times New Roman" panose="02020603050405020304" pitchFamily="18" charset="0"/>
                <a:cs typeface="Times New Roman" panose="02020603050405020304" pitchFamily="18" charset="0"/>
              </a:rPr>
              <a:t>Regole di iscrizione e misurazione</a:t>
            </a:r>
            <a:r>
              <a:rPr lang="it-IT" sz="2400" dirty="0">
                <a:latin typeface="Times New Roman" panose="02020603050405020304" pitchFamily="18" charset="0"/>
                <a:cs typeface="Times New Roman" panose="02020603050405020304" pitchFamily="18" charset="0"/>
              </a:rPr>
              <a:t> (</a:t>
            </a:r>
            <a:r>
              <a:rPr lang="it-IT" sz="2400" dirty="0">
                <a:solidFill>
                  <a:srgbClr val="00B050"/>
                </a:solidFill>
                <a:latin typeface="Times New Roman" panose="02020603050405020304" pitchFamily="18" charset="0"/>
                <a:cs typeface="Times New Roman" panose="02020603050405020304" pitchFamily="18" charset="0"/>
              </a:rPr>
              <a:t>due </a:t>
            </a:r>
            <a:r>
              <a:rPr lang="it-IT" sz="2400" i="1" dirty="0">
                <a:solidFill>
                  <a:srgbClr val="00B050"/>
                </a:solidFill>
                <a:latin typeface="Times New Roman" panose="02020603050405020304" pitchFamily="18" charset="0"/>
                <a:cs typeface="Times New Roman" panose="02020603050405020304" pitchFamily="18" charset="0"/>
              </a:rPr>
              <a:t>test</a:t>
            </a:r>
            <a:r>
              <a:rPr lang="it-IT" sz="2400" dirty="0">
                <a:solidFill>
                  <a:srgbClr val="00B050"/>
                </a:solidFill>
                <a:latin typeface="Times New Roman" panose="02020603050405020304" pitchFamily="18" charset="0"/>
                <a:cs typeface="Times New Roman" panose="02020603050405020304" pitchFamily="18" charset="0"/>
              </a:rPr>
              <a:t> per crediti e titoli di debito – </a:t>
            </a:r>
            <a:r>
              <a:rPr lang="it-IT" sz="2400" b="1" dirty="0">
                <a:solidFill>
                  <a:srgbClr val="00B050"/>
                </a:solidFill>
                <a:latin typeface="Times New Roman" panose="02020603050405020304" pitchFamily="18" charset="0"/>
                <a:cs typeface="Times New Roman" panose="02020603050405020304" pitchFamily="18" charset="0"/>
              </a:rPr>
              <a:t>SPPI</a:t>
            </a:r>
            <a:r>
              <a:rPr lang="it-IT" sz="2400" dirty="0">
                <a:solidFill>
                  <a:srgbClr val="00B050"/>
                </a:solidFill>
                <a:latin typeface="Times New Roman" panose="02020603050405020304" pitchFamily="18" charset="0"/>
                <a:cs typeface="Times New Roman" panose="02020603050405020304" pitchFamily="18" charset="0"/>
              </a:rPr>
              <a:t> e </a:t>
            </a:r>
            <a:r>
              <a:rPr lang="it-IT" sz="2400" b="1" i="1" dirty="0">
                <a:solidFill>
                  <a:srgbClr val="00B050"/>
                </a:solidFill>
                <a:latin typeface="Times New Roman" panose="02020603050405020304" pitchFamily="18" charset="0"/>
                <a:cs typeface="Times New Roman" panose="02020603050405020304" pitchFamily="18" charset="0"/>
              </a:rPr>
              <a:t>Business Model</a:t>
            </a:r>
            <a:r>
              <a:rPr lang="it-IT" sz="2400" dirty="0">
                <a:latin typeface="Times New Roman" panose="02020603050405020304" pitchFamily="18" charset="0"/>
                <a:cs typeface="Times New Roman" panose="02020603050405020304" pitchFamily="18" charset="0"/>
              </a:rPr>
              <a:t>);</a:t>
            </a:r>
          </a:p>
          <a:p>
            <a:pPr lvl="1" algn="just"/>
            <a:r>
              <a:rPr lang="it-IT" sz="2400" u="sng" dirty="0">
                <a:latin typeface="Times New Roman" panose="02020603050405020304" pitchFamily="18" charset="0"/>
                <a:cs typeface="Times New Roman" panose="02020603050405020304" pitchFamily="18" charset="0"/>
              </a:rPr>
              <a:t>Nuovi criteri di valutazione</a:t>
            </a:r>
            <a:r>
              <a:rPr lang="it-IT" sz="2400" dirty="0">
                <a:latin typeface="Times New Roman" panose="02020603050405020304" pitchFamily="18" charset="0"/>
                <a:cs typeface="Times New Roman" panose="02020603050405020304" pitchFamily="18" charset="0"/>
              </a:rPr>
              <a:t>:</a:t>
            </a:r>
          </a:p>
          <a:p>
            <a:pPr lvl="2" algn="just"/>
            <a:r>
              <a:rPr lang="it-IT" sz="2000" b="1" dirty="0">
                <a:solidFill>
                  <a:srgbClr val="00B050"/>
                </a:solidFill>
                <a:latin typeface="Times New Roman" panose="02020603050405020304" pitchFamily="18" charset="0"/>
                <a:cs typeface="Times New Roman" panose="02020603050405020304" pitchFamily="18" charset="0"/>
              </a:rPr>
              <a:t>CA</a:t>
            </a:r>
            <a:r>
              <a:rPr lang="it-IT" sz="2000" dirty="0">
                <a:solidFill>
                  <a:srgbClr val="00B050"/>
                </a:solidFill>
                <a:latin typeface="Times New Roman" panose="02020603050405020304" pitchFamily="18" charset="0"/>
                <a:cs typeface="Times New Roman" panose="02020603050405020304" pitchFamily="18" charset="0"/>
              </a:rPr>
              <a:t> – Costo Ammortizzato;</a:t>
            </a:r>
          </a:p>
          <a:p>
            <a:pPr lvl="2" algn="just"/>
            <a:r>
              <a:rPr lang="it-IT" sz="2000" b="1" dirty="0">
                <a:solidFill>
                  <a:srgbClr val="00B050"/>
                </a:solidFill>
                <a:latin typeface="Times New Roman" panose="02020603050405020304" pitchFamily="18" charset="0"/>
                <a:cs typeface="Times New Roman" panose="02020603050405020304" pitchFamily="18" charset="0"/>
              </a:rPr>
              <a:t>FVTPL</a:t>
            </a:r>
            <a:r>
              <a:rPr lang="it-IT" sz="2000" dirty="0">
                <a:solidFill>
                  <a:srgbClr val="00B050"/>
                </a:solidFill>
                <a:latin typeface="Times New Roman" panose="02020603050405020304" pitchFamily="18" charset="0"/>
                <a:cs typeface="Times New Roman" panose="02020603050405020304" pitchFamily="18" charset="0"/>
              </a:rPr>
              <a:t> – </a:t>
            </a:r>
            <a:r>
              <a:rPr lang="it-IT" sz="2000" i="1" dirty="0">
                <a:solidFill>
                  <a:srgbClr val="00B050"/>
                </a:solidFill>
                <a:latin typeface="Times New Roman" panose="02020603050405020304" pitchFamily="18" charset="0"/>
                <a:cs typeface="Times New Roman" panose="02020603050405020304" pitchFamily="18" charset="0"/>
              </a:rPr>
              <a:t>Fair Value </a:t>
            </a:r>
            <a:r>
              <a:rPr lang="it-IT" sz="2000" i="1" dirty="0" err="1">
                <a:solidFill>
                  <a:srgbClr val="00B050"/>
                </a:solidFill>
                <a:latin typeface="Times New Roman" panose="02020603050405020304" pitchFamily="18" charset="0"/>
                <a:cs typeface="Times New Roman" panose="02020603050405020304" pitchFamily="18" charset="0"/>
              </a:rPr>
              <a:t>Through</a:t>
            </a:r>
            <a:r>
              <a:rPr lang="it-IT" sz="2000" i="1" dirty="0">
                <a:solidFill>
                  <a:srgbClr val="00B050"/>
                </a:solidFill>
                <a:latin typeface="Times New Roman" panose="02020603050405020304" pitchFamily="18" charset="0"/>
                <a:cs typeface="Times New Roman" panose="02020603050405020304" pitchFamily="18" charset="0"/>
              </a:rPr>
              <a:t> Profit &amp; </a:t>
            </a:r>
            <a:r>
              <a:rPr lang="it-IT" sz="2000" i="1" dirty="0" err="1">
                <a:solidFill>
                  <a:srgbClr val="00B050"/>
                </a:solidFill>
                <a:latin typeface="Times New Roman" panose="02020603050405020304" pitchFamily="18" charset="0"/>
                <a:cs typeface="Times New Roman" panose="02020603050405020304" pitchFamily="18" charset="0"/>
              </a:rPr>
              <a:t>Loss</a:t>
            </a:r>
            <a:r>
              <a:rPr lang="it-IT" sz="2000" dirty="0">
                <a:solidFill>
                  <a:srgbClr val="00B050"/>
                </a:solidFill>
                <a:latin typeface="Times New Roman" panose="02020603050405020304" pitchFamily="18" charset="0"/>
                <a:cs typeface="Times New Roman" panose="02020603050405020304" pitchFamily="18" charset="0"/>
              </a:rPr>
              <a:t>;</a:t>
            </a:r>
          </a:p>
          <a:p>
            <a:pPr lvl="2" algn="just"/>
            <a:r>
              <a:rPr lang="it-IT" sz="2000" b="1" dirty="0">
                <a:solidFill>
                  <a:srgbClr val="00B050"/>
                </a:solidFill>
                <a:latin typeface="Times New Roman" panose="02020603050405020304" pitchFamily="18" charset="0"/>
                <a:cs typeface="Times New Roman" panose="02020603050405020304" pitchFamily="18" charset="0"/>
              </a:rPr>
              <a:t>FVTOCI</a:t>
            </a:r>
            <a:r>
              <a:rPr lang="it-IT" sz="2000" dirty="0">
                <a:solidFill>
                  <a:srgbClr val="00B050"/>
                </a:solidFill>
                <a:latin typeface="Times New Roman" panose="02020603050405020304" pitchFamily="18" charset="0"/>
                <a:cs typeface="Times New Roman" panose="02020603050405020304" pitchFamily="18" charset="0"/>
              </a:rPr>
              <a:t> – </a:t>
            </a:r>
            <a:r>
              <a:rPr lang="it-IT" sz="2000" i="1" dirty="0">
                <a:solidFill>
                  <a:srgbClr val="00B050"/>
                </a:solidFill>
                <a:latin typeface="Times New Roman" panose="02020603050405020304" pitchFamily="18" charset="0"/>
                <a:cs typeface="Times New Roman" panose="02020603050405020304" pitchFamily="18" charset="0"/>
              </a:rPr>
              <a:t>Fair Value </a:t>
            </a:r>
            <a:r>
              <a:rPr lang="it-IT" sz="2000" i="1" dirty="0" err="1">
                <a:solidFill>
                  <a:srgbClr val="00B050"/>
                </a:solidFill>
                <a:latin typeface="Times New Roman" panose="02020603050405020304" pitchFamily="18" charset="0"/>
                <a:cs typeface="Times New Roman" panose="02020603050405020304" pitchFamily="18" charset="0"/>
              </a:rPr>
              <a:t>Through</a:t>
            </a:r>
            <a:r>
              <a:rPr lang="it-IT" sz="2000" i="1" dirty="0">
                <a:solidFill>
                  <a:srgbClr val="00B050"/>
                </a:solidFill>
                <a:latin typeface="Times New Roman" panose="02020603050405020304" pitchFamily="18" charset="0"/>
                <a:cs typeface="Times New Roman" panose="02020603050405020304" pitchFamily="18" charset="0"/>
              </a:rPr>
              <a:t> </a:t>
            </a:r>
            <a:r>
              <a:rPr lang="it-IT" sz="2000" i="1" dirty="0" err="1">
                <a:solidFill>
                  <a:srgbClr val="00B050"/>
                </a:solidFill>
                <a:latin typeface="Times New Roman" panose="02020603050405020304" pitchFamily="18" charset="0"/>
                <a:cs typeface="Times New Roman" panose="02020603050405020304" pitchFamily="18" charset="0"/>
              </a:rPr>
              <a:t>Other</a:t>
            </a:r>
            <a:r>
              <a:rPr lang="it-IT" sz="2000" i="1" dirty="0">
                <a:solidFill>
                  <a:srgbClr val="00B050"/>
                </a:solidFill>
                <a:latin typeface="Times New Roman" panose="02020603050405020304" pitchFamily="18" charset="0"/>
                <a:cs typeface="Times New Roman" panose="02020603050405020304" pitchFamily="18" charset="0"/>
              </a:rPr>
              <a:t> Comprehensive </a:t>
            </a:r>
            <a:r>
              <a:rPr lang="it-IT" sz="2000" i="1" dirty="0" err="1">
                <a:solidFill>
                  <a:srgbClr val="00B050"/>
                </a:solidFill>
                <a:latin typeface="Times New Roman" panose="02020603050405020304" pitchFamily="18" charset="0"/>
                <a:cs typeface="Times New Roman" panose="02020603050405020304" pitchFamily="18" charset="0"/>
              </a:rPr>
              <a:t>Income</a:t>
            </a:r>
            <a:r>
              <a:rPr lang="it-IT" sz="2000" dirty="0">
                <a:solidFill>
                  <a:srgbClr val="00B050"/>
                </a:solidFill>
                <a:latin typeface="Times New Roman" panose="02020603050405020304" pitchFamily="18" charset="0"/>
                <a:cs typeface="Times New Roman" panose="02020603050405020304" pitchFamily="18" charset="0"/>
              </a:rPr>
              <a:t>.</a:t>
            </a:r>
          </a:p>
          <a:p>
            <a:pPr lvl="1" algn="just"/>
            <a:r>
              <a:rPr lang="it-IT" sz="2400" u="sng" dirty="0">
                <a:latin typeface="Times New Roman" panose="02020603050405020304" pitchFamily="18" charset="0"/>
                <a:cs typeface="Times New Roman" panose="02020603050405020304" pitchFamily="18" charset="0"/>
              </a:rPr>
              <a:t>Nuove regole di </a:t>
            </a:r>
            <a:r>
              <a:rPr lang="it-IT" sz="2400" i="1" u="sng" dirty="0">
                <a:latin typeface="Times New Roman" panose="02020603050405020304" pitchFamily="18" charset="0"/>
                <a:cs typeface="Times New Roman" panose="02020603050405020304" pitchFamily="18" charset="0"/>
              </a:rPr>
              <a:t>impairment</a:t>
            </a:r>
            <a:r>
              <a:rPr lang="it-IT" sz="2400" dirty="0">
                <a:latin typeface="Times New Roman" panose="02020603050405020304" pitchFamily="18" charset="0"/>
                <a:cs typeface="Times New Roman" panose="02020603050405020304" pitchFamily="18" charset="0"/>
              </a:rPr>
              <a:t>:</a:t>
            </a:r>
          </a:p>
          <a:p>
            <a:pPr lvl="2" algn="just"/>
            <a:r>
              <a:rPr lang="it-IT" sz="2000" b="1" i="1" dirty="0">
                <a:solidFill>
                  <a:srgbClr val="00B050"/>
                </a:solidFill>
                <a:latin typeface="Times New Roman" panose="02020603050405020304" pitchFamily="18" charset="0"/>
                <a:cs typeface="Times New Roman" panose="02020603050405020304" pitchFamily="18" charset="0"/>
              </a:rPr>
              <a:t>Stage</a:t>
            </a:r>
            <a:r>
              <a:rPr lang="it-IT" sz="2000" b="1" dirty="0">
                <a:solidFill>
                  <a:srgbClr val="00B050"/>
                </a:solidFill>
                <a:latin typeface="Times New Roman" panose="02020603050405020304" pitchFamily="18" charset="0"/>
                <a:cs typeface="Times New Roman" panose="02020603050405020304" pitchFamily="18" charset="0"/>
              </a:rPr>
              <a:t> 1;</a:t>
            </a:r>
          </a:p>
          <a:p>
            <a:pPr lvl="2" algn="just"/>
            <a:r>
              <a:rPr lang="it-IT" sz="2000" b="1" i="1" dirty="0">
                <a:solidFill>
                  <a:srgbClr val="00B050"/>
                </a:solidFill>
                <a:latin typeface="Times New Roman" panose="02020603050405020304" pitchFamily="18" charset="0"/>
                <a:cs typeface="Times New Roman" panose="02020603050405020304" pitchFamily="18" charset="0"/>
              </a:rPr>
              <a:t>Stage</a:t>
            </a:r>
            <a:r>
              <a:rPr lang="it-IT" sz="2000" b="1" dirty="0">
                <a:solidFill>
                  <a:srgbClr val="00B050"/>
                </a:solidFill>
                <a:latin typeface="Times New Roman" panose="02020603050405020304" pitchFamily="18" charset="0"/>
                <a:cs typeface="Times New Roman" panose="02020603050405020304" pitchFamily="18" charset="0"/>
              </a:rPr>
              <a:t> 2;</a:t>
            </a:r>
          </a:p>
          <a:p>
            <a:pPr lvl="2" algn="just"/>
            <a:r>
              <a:rPr lang="it-IT" sz="2000" b="1" i="1" dirty="0">
                <a:solidFill>
                  <a:srgbClr val="00B050"/>
                </a:solidFill>
                <a:latin typeface="Times New Roman" panose="02020603050405020304" pitchFamily="18" charset="0"/>
                <a:cs typeface="Times New Roman" panose="02020603050405020304" pitchFamily="18" charset="0"/>
              </a:rPr>
              <a:t>Stage</a:t>
            </a:r>
            <a:r>
              <a:rPr lang="it-IT" sz="2000" b="1" dirty="0">
                <a:solidFill>
                  <a:srgbClr val="00B050"/>
                </a:solidFill>
                <a:latin typeface="Times New Roman" panose="02020603050405020304" pitchFamily="18" charset="0"/>
                <a:cs typeface="Times New Roman" panose="02020603050405020304" pitchFamily="18" charset="0"/>
              </a:rPr>
              <a:t> 3.</a:t>
            </a:r>
          </a:p>
        </p:txBody>
      </p:sp>
      <p:sp>
        <p:nvSpPr>
          <p:cNvPr id="4" name="CasellaDiTesto 3"/>
          <p:cNvSpPr txBox="1"/>
          <p:nvPr/>
        </p:nvSpPr>
        <p:spPr>
          <a:xfrm>
            <a:off x="3143672" y="2195572"/>
            <a:ext cx="6408712" cy="369332"/>
          </a:xfrm>
          <a:prstGeom prst="rect">
            <a:avLst/>
          </a:prstGeom>
          <a:solidFill>
            <a:schemeClr val="accent1">
              <a:lumMod val="20000"/>
              <a:lumOff val="80000"/>
            </a:schemeClr>
          </a:solidFill>
          <a:ln>
            <a:solidFill>
              <a:srgbClr val="002060"/>
            </a:solidFill>
          </a:ln>
        </p:spPr>
        <p:txBody>
          <a:bodyPr wrap="square" rtlCol="0">
            <a:spAutoFit/>
          </a:bodyPr>
          <a:lstStyle/>
          <a:p>
            <a:r>
              <a:rPr lang="it-IT" b="1" dirty="0">
                <a:solidFill>
                  <a:prstClr val="black"/>
                </a:solidFill>
                <a:latin typeface="Calibri"/>
              </a:rPr>
              <a:t>CIO’ IMPLICA IL RICORSO A NUOVI PROFILI DI RENDICONTAZIONE</a:t>
            </a:r>
          </a:p>
        </p:txBody>
      </p:sp>
    </p:spTree>
    <p:extLst>
      <p:ext uri="{BB962C8B-B14F-4D97-AF65-F5344CB8AC3E}">
        <p14:creationId xmlns:p14="http://schemas.microsoft.com/office/powerpoint/2010/main" val="175648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1138989" y="908720"/>
            <a:ext cx="10058400" cy="5688632"/>
          </a:xfrm>
        </p:spPr>
        <p:txBody>
          <a:bodyPr>
            <a:normAutofit lnSpcReduction="10000"/>
          </a:bodyPr>
          <a:lstStyle/>
          <a:p>
            <a:pPr marL="0" lvl="1" indent="0" algn="just">
              <a:spcBef>
                <a:spcPts val="1088"/>
              </a:spcBef>
              <a:spcAft>
                <a:spcPts val="550"/>
              </a:spcAft>
              <a:buClr>
                <a:schemeClr val="bg1"/>
              </a:buClr>
              <a:buNone/>
            </a:pPr>
            <a:r>
              <a:rPr lang="it-IT" sz="2400" b="1" dirty="0" smtClean="0">
                <a:solidFill>
                  <a:srgbClr val="FF0000"/>
                </a:solidFill>
                <a:latin typeface="Times New Roman" panose="02020603050405020304" pitchFamily="18" charset="0"/>
                <a:cs typeface="Times New Roman" panose="02020603050405020304" pitchFamily="18" charset="0"/>
              </a:rPr>
              <a:t>FIDO BANCARIO</a:t>
            </a:r>
            <a:r>
              <a:rPr lang="it-IT" sz="2400" dirty="0" smtClean="0">
                <a:solidFill>
                  <a:srgbClr val="FF0000"/>
                </a:solidFill>
                <a:latin typeface="Times New Roman" panose="02020603050405020304" pitchFamily="18" charset="0"/>
                <a:cs typeface="Times New Roman" panose="02020603050405020304" pitchFamily="18" charset="0"/>
              </a:rPr>
              <a:t>: facoltà </a:t>
            </a:r>
            <a:r>
              <a:rPr lang="it-IT" sz="2400" dirty="0">
                <a:solidFill>
                  <a:srgbClr val="FF0000"/>
                </a:solidFill>
                <a:latin typeface="Times New Roman" panose="02020603050405020304" pitchFamily="18" charset="0"/>
                <a:cs typeface="Times New Roman" panose="02020603050405020304" pitchFamily="18" charset="0"/>
              </a:rPr>
              <a:t>di un soggetto affidato di usufruire delle linee di credito concesse in una o più forme tecniche (nel linguaggio corrente ha anche altri significati);</a:t>
            </a:r>
          </a:p>
          <a:p>
            <a:pPr marL="0" lvl="1" algn="just">
              <a:spcBef>
                <a:spcPts val="1088"/>
              </a:spcBef>
              <a:spcAft>
                <a:spcPts val="550"/>
              </a:spcAft>
              <a:buClr>
                <a:schemeClr val="bg1"/>
              </a:buClr>
            </a:pPr>
            <a:endParaRPr lang="it-IT" sz="2000" dirty="0" smtClean="0">
              <a:latin typeface="Times New Roman" panose="02020603050405020304" pitchFamily="18" charset="0"/>
              <a:cs typeface="Times New Roman" panose="02020603050405020304" pitchFamily="18" charset="0"/>
            </a:endParaRPr>
          </a:p>
          <a:p>
            <a:pPr marL="0" lvl="1" algn="just">
              <a:spcBef>
                <a:spcPts val="1088"/>
              </a:spcBef>
              <a:spcAft>
                <a:spcPts val="550"/>
              </a:spcAft>
              <a:buClr>
                <a:schemeClr val="bg1"/>
              </a:buClr>
            </a:pPr>
            <a:r>
              <a:rPr lang="it-IT" sz="2000" dirty="0" smtClean="0">
                <a:latin typeface="Times New Roman" panose="02020603050405020304" pitchFamily="18" charset="0"/>
                <a:cs typeface="Times New Roman" panose="02020603050405020304" pitchFamily="18" charset="0"/>
              </a:rPr>
              <a:t>In </a:t>
            </a:r>
            <a:r>
              <a:rPr lang="it-IT" sz="2000" dirty="0">
                <a:latin typeface="Times New Roman" panose="02020603050405020304" pitchFamily="18" charset="0"/>
                <a:cs typeface="Times New Roman" panose="02020603050405020304" pitchFamily="18" charset="0"/>
              </a:rPr>
              <a:t>genere si distinguono:</a:t>
            </a:r>
          </a:p>
          <a:p>
            <a:pPr lvl="2" algn="just">
              <a:spcBef>
                <a:spcPts val="1088"/>
              </a:spcBef>
              <a:spcAft>
                <a:spcPts val="550"/>
              </a:spcAft>
              <a:buSzPct val="100000"/>
              <a:buFont typeface="Arial" charset="0"/>
              <a:buChar char="•"/>
            </a:pPr>
            <a:r>
              <a:rPr lang="it-IT" sz="2000" dirty="0">
                <a:latin typeface="Times New Roman" panose="02020603050405020304" pitchFamily="18" charset="0"/>
                <a:cs typeface="Times New Roman" panose="02020603050405020304" pitchFamily="18" charset="0"/>
              </a:rPr>
              <a:t> </a:t>
            </a:r>
            <a:r>
              <a:rPr lang="it-IT" sz="2000" dirty="0">
                <a:solidFill>
                  <a:srgbClr val="00B050"/>
                </a:solidFill>
                <a:latin typeface="Times New Roman" panose="02020603050405020304" pitchFamily="18" charset="0"/>
                <a:cs typeface="Times New Roman" panose="02020603050405020304" pitchFamily="18" charset="0"/>
              </a:rPr>
              <a:t>Fidi multipli;</a:t>
            </a:r>
          </a:p>
          <a:p>
            <a:pPr lvl="2" algn="just">
              <a:spcBef>
                <a:spcPts val="1088"/>
              </a:spcBef>
              <a:spcAft>
                <a:spcPts val="550"/>
              </a:spcAft>
              <a:buSzPct val="100000"/>
              <a:buFont typeface="Arial" charset="0"/>
              <a:buChar char="•"/>
            </a:pPr>
            <a:r>
              <a:rPr lang="it-IT" sz="2000" dirty="0">
                <a:solidFill>
                  <a:srgbClr val="00B050"/>
                </a:solidFill>
                <a:latin typeface="Times New Roman" panose="02020603050405020304" pitchFamily="18" charset="0"/>
                <a:cs typeface="Times New Roman" panose="02020603050405020304" pitchFamily="18" charset="0"/>
              </a:rPr>
              <a:t> Fidi in </a:t>
            </a:r>
            <a:r>
              <a:rPr lang="it-IT" sz="2000" i="1" dirty="0">
                <a:solidFill>
                  <a:srgbClr val="00B050"/>
                </a:solidFill>
                <a:latin typeface="Times New Roman" panose="02020603050405020304" pitchFamily="18" charset="0"/>
                <a:cs typeface="Times New Roman" panose="02020603050405020304" pitchFamily="18" charset="0"/>
              </a:rPr>
              <a:t>pool</a:t>
            </a:r>
            <a:r>
              <a:rPr lang="it-IT" sz="2000" dirty="0">
                <a:solidFill>
                  <a:srgbClr val="00B050"/>
                </a:solidFill>
                <a:latin typeface="Times New Roman" panose="02020603050405020304" pitchFamily="18" charset="0"/>
                <a:cs typeface="Times New Roman" panose="02020603050405020304" pitchFamily="18" charset="0"/>
              </a:rPr>
              <a:t>;</a:t>
            </a:r>
            <a:endParaRPr lang="it-IT" sz="2000" i="1" dirty="0">
              <a:solidFill>
                <a:srgbClr val="00B050"/>
              </a:solidFill>
              <a:latin typeface="Times New Roman" panose="02020603050405020304" pitchFamily="18" charset="0"/>
              <a:cs typeface="Times New Roman" panose="02020603050405020304" pitchFamily="18" charset="0"/>
            </a:endParaRPr>
          </a:p>
          <a:p>
            <a:pPr lvl="2" algn="just">
              <a:spcBef>
                <a:spcPts val="1088"/>
              </a:spcBef>
              <a:spcAft>
                <a:spcPts val="550"/>
              </a:spcAft>
              <a:buSzPct val="100000"/>
              <a:buFont typeface="Arial" charset="0"/>
              <a:buChar char="•"/>
            </a:pPr>
            <a:r>
              <a:rPr lang="it-IT" sz="2000" i="1" dirty="0">
                <a:solidFill>
                  <a:srgbClr val="00B050"/>
                </a:solidFill>
                <a:latin typeface="Times New Roman" panose="02020603050405020304" pitchFamily="18" charset="0"/>
                <a:cs typeface="Times New Roman" panose="02020603050405020304" pitchFamily="18" charset="0"/>
              </a:rPr>
              <a:t> </a:t>
            </a:r>
            <a:r>
              <a:rPr lang="it-IT" sz="2000" dirty="0">
                <a:solidFill>
                  <a:srgbClr val="00B050"/>
                </a:solidFill>
                <a:latin typeface="Times New Roman" panose="02020603050405020304" pitchFamily="18" charset="0"/>
                <a:cs typeface="Times New Roman" panose="02020603050405020304" pitchFamily="18" charset="0"/>
              </a:rPr>
              <a:t>Fidi per cassa e fidi di firma: mezzi di pagamento o garanzie;</a:t>
            </a:r>
            <a:endParaRPr lang="it-IT" sz="2000" i="1" dirty="0">
              <a:solidFill>
                <a:srgbClr val="00B050"/>
              </a:solidFill>
              <a:latin typeface="Times New Roman" panose="02020603050405020304" pitchFamily="18" charset="0"/>
              <a:cs typeface="Times New Roman" panose="02020603050405020304" pitchFamily="18" charset="0"/>
            </a:endParaRPr>
          </a:p>
          <a:p>
            <a:pPr lvl="2" algn="just">
              <a:spcBef>
                <a:spcPts val="1088"/>
              </a:spcBef>
              <a:spcAft>
                <a:spcPts val="550"/>
              </a:spcAft>
              <a:buSzPct val="100000"/>
              <a:buFont typeface="Arial" charset="0"/>
              <a:buChar char="•"/>
            </a:pPr>
            <a:r>
              <a:rPr lang="it-IT" sz="2000" dirty="0">
                <a:solidFill>
                  <a:srgbClr val="00B050"/>
                </a:solidFill>
                <a:latin typeface="Times New Roman" panose="02020603050405020304" pitchFamily="18" charset="0"/>
                <a:cs typeface="Times New Roman" panose="02020603050405020304" pitchFamily="18" charset="0"/>
              </a:rPr>
              <a:t> Fido accordato e fido </a:t>
            </a:r>
            <a:r>
              <a:rPr lang="it-IT" sz="2000" dirty="0" smtClean="0">
                <a:solidFill>
                  <a:srgbClr val="00B050"/>
                </a:solidFill>
                <a:latin typeface="Times New Roman" panose="02020603050405020304" pitchFamily="18" charset="0"/>
                <a:cs typeface="Times New Roman" panose="02020603050405020304" pitchFamily="18" charset="0"/>
              </a:rPr>
              <a:t>utilizzato</a:t>
            </a:r>
            <a:r>
              <a:rPr lang="it-IT" sz="2000" dirty="0">
                <a:solidFill>
                  <a:srgbClr val="00B050"/>
                </a:solidFill>
                <a:latin typeface="Times New Roman" panose="02020603050405020304" pitchFamily="18" charset="0"/>
                <a:cs typeface="Times New Roman" panose="02020603050405020304" pitchFamily="18" charset="0"/>
              </a:rPr>
              <a:t>.</a:t>
            </a:r>
          </a:p>
          <a:p>
            <a:pPr marL="842963" lvl="3" indent="-285750" algn="just">
              <a:spcBef>
                <a:spcPts val="1088"/>
              </a:spcBef>
              <a:spcAft>
                <a:spcPts val="550"/>
              </a:spcAft>
              <a:buSzPct val="10000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 posizioni anomale a ridosso del 100% (rischio) e dello 0% (costo-opportunità di fidi inutilizzati);</a:t>
            </a:r>
          </a:p>
          <a:p>
            <a:pPr marL="842963" lvl="3" indent="-285750" algn="just">
              <a:spcBef>
                <a:spcPts val="1088"/>
              </a:spcBef>
              <a:spcAft>
                <a:spcPts val="550"/>
              </a:spcAft>
              <a:buSzPct val="10000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 per alcune forme tecniche l’</a:t>
            </a:r>
            <a:r>
              <a:rPr lang="it-IT" altLang="ja-JP" dirty="0">
                <a:latin typeface="Times New Roman" panose="02020603050405020304" pitchFamily="18" charset="0"/>
                <a:cs typeface="Times New Roman" panose="02020603050405020304" pitchFamily="18" charset="0"/>
              </a:rPr>
              <a:t>accordato è pari all’utilizzato in ogni momento.</a:t>
            </a:r>
          </a:p>
          <a:p>
            <a:pPr algn="just"/>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1854120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1138989" y="908720"/>
            <a:ext cx="10058400" cy="5688632"/>
          </a:xfrm>
        </p:spPr>
        <p:txBody>
          <a:bodyPr>
            <a:normAutofit lnSpcReduction="10000"/>
          </a:bodyPr>
          <a:lstStyle/>
          <a:p>
            <a:pPr marL="0" lvl="1">
              <a:spcBef>
                <a:spcPts val="1088"/>
              </a:spcBef>
              <a:spcAft>
                <a:spcPts val="550"/>
              </a:spcAft>
              <a:buClr>
                <a:schemeClr val="bg1"/>
              </a:buClr>
            </a:pPr>
            <a:r>
              <a:rPr lang="it-IT" sz="2400" u="sng" dirty="0">
                <a:solidFill>
                  <a:srgbClr val="006600"/>
                </a:solidFill>
                <a:latin typeface="Times New Roman" panose="02020603050405020304" pitchFamily="18" charset="0"/>
                <a:cs typeface="Times New Roman" panose="02020603050405020304" pitchFamily="18" charset="0"/>
              </a:rPr>
              <a:t>Procedura di fido:</a:t>
            </a:r>
          </a:p>
          <a:p>
            <a:pPr marL="0" lvl="1" algn="just">
              <a:spcBef>
                <a:spcPts val="1088"/>
              </a:spcBef>
              <a:spcAft>
                <a:spcPts val="550"/>
              </a:spcAft>
              <a:buSzPct val="100000"/>
              <a:buFont typeface="Arial" charset="0"/>
              <a:buChar char="•"/>
            </a:pPr>
            <a:r>
              <a:rPr lang="it-IT" sz="2000" dirty="0">
                <a:latin typeface="Times New Roman" panose="02020603050405020304" pitchFamily="18" charset="0"/>
                <a:cs typeface="Times New Roman" panose="02020603050405020304" pitchFamily="18" charset="0"/>
              </a:rPr>
              <a:t> Richiesta in forma scritta presso lo sportello da parte della clientela;</a:t>
            </a:r>
          </a:p>
          <a:p>
            <a:pPr marL="0" lvl="1" algn="just">
              <a:spcBef>
                <a:spcPts val="1088"/>
              </a:spcBef>
              <a:spcAft>
                <a:spcPts val="550"/>
              </a:spcAft>
              <a:buSzPct val="100000"/>
              <a:buFont typeface="Arial" charset="0"/>
              <a:buChar char="•"/>
            </a:pPr>
            <a:r>
              <a:rPr lang="it-IT" sz="2000" dirty="0">
                <a:latin typeface="Times New Roman" panose="02020603050405020304" pitchFamily="18" charset="0"/>
                <a:cs typeface="Times New Roman" panose="02020603050405020304" pitchFamily="18" charset="0"/>
              </a:rPr>
              <a:t> Verifica della rispondenza alle strategie e ai vincoli esterni;</a:t>
            </a:r>
          </a:p>
          <a:p>
            <a:pPr marL="0" lvl="1" algn="just">
              <a:spcBef>
                <a:spcPts val="1088"/>
              </a:spcBef>
              <a:spcAft>
                <a:spcPts val="550"/>
              </a:spcAft>
              <a:buSzPct val="100000"/>
              <a:buFont typeface="Arial" charset="0"/>
              <a:buChar char="•"/>
            </a:pPr>
            <a:endParaRPr lang="it-IT" sz="20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1" algn="just">
              <a:spcBef>
                <a:spcPts val="1088"/>
              </a:spcBef>
              <a:spcAft>
                <a:spcPts val="550"/>
              </a:spcAft>
              <a:buSzPct val="100000"/>
              <a:buFont typeface="Arial" charset="0"/>
              <a:buChar char="•"/>
            </a:pPr>
            <a:r>
              <a:rPr lang="it-IT" sz="20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0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Decomposizione del processo decisionale:</a:t>
            </a:r>
          </a:p>
          <a:p>
            <a:pPr marL="647700" lvl="2" indent="-285750" algn="just">
              <a:spcBef>
                <a:spcPts val="1088"/>
              </a:spcBef>
              <a:spcAft>
                <a:spcPts val="550"/>
              </a:spcAft>
              <a:buSzPct val="100000"/>
              <a:buFont typeface="Wingdings" panose="05000000000000000000" pitchFamily="2" charset="2"/>
              <a:buChar char="ü"/>
            </a:pPr>
            <a:r>
              <a:rPr lang="it-IT" sz="2000" b="1" dirty="0">
                <a:latin typeface="Times New Roman" panose="02020603050405020304" pitchFamily="18" charset="0"/>
                <a:cs typeface="Times New Roman" panose="02020603050405020304" pitchFamily="18" charset="0"/>
              </a:rPr>
              <a:t>fase istruttoria</a:t>
            </a:r>
            <a:r>
              <a:rPr lang="it-IT" sz="2000" dirty="0">
                <a:latin typeface="Times New Roman" panose="02020603050405020304" pitchFamily="18" charset="0"/>
                <a:cs typeface="Times New Roman" panose="02020603050405020304" pitchFamily="18" charset="0"/>
              </a:rPr>
              <a:t>: generalmente effettuata in periferia, dai poteri deliberanti inferiori con parere non vincolante ai superiori, comprende una prima valutazione del merito di credito (definitiva oppure non vincolante);</a:t>
            </a:r>
          </a:p>
          <a:p>
            <a:pPr marL="647700" lvl="2" indent="-285750" algn="just">
              <a:spcBef>
                <a:spcPts val="1088"/>
              </a:spcBef>
              <a:spcAft>
                <a:spcPts val="550"/>
              </a:spcAft>
              <a:buSzPct val="100000"/>
              <a:buFont typeface="Wingdings" panose="05000000000000000000" pitchFamily="2" charset="2"/>
              <a:buChar char="ü"/>
            </a:pPr>
            <a:r>
              <a:rPr lang="it-IT" sz="2000" b="1" dirty="0">
                <a:latin typeface="Times New Roman" panose="02020603050405020304" pitchFamily="18" charset="0"/>
                <a:cs typeface="Times New Roman" panose="02020603050405020304" pitchFamily="18" charset="0"/>
              </a:rPr>
              <a:t>fase deliberativa</a:t>
            </a:r>
            <a:r>
              <a:rPr lang="it-IT" sz="2000" dirty="0">
                <a:latin typeface="Times New Roman" panose="02020603050405020304" pitchFamily="18" charset="0"/>
                <a:cs typeface="Times New Roman" panose="02020603050405020304" pitchFamily="18" charset="0"/>
              </a:rPr>
              <a:t>: soggetti cui i poteri di concessione del credito siano delegati dal </a:t>
            </a:r>
            <a:r>
              <a:rPr lang="it-IT" sz="2000" dirty="0" err="1">
                <a:latin typeface="Times New Roman" panose="02020603050405020304" pitchFamily="18" charset="0"/>
                <a:cs typeface="Times New Roman" panose="02020603050405020304" pitchFamily="18" charset="0"/>
              </a:rPr>
              <a:t>CdA</a:t>
            </a:r>
            <a:r>
              <a:rPr lang="it-IT" sz="2000" dirty="0">
                <a:latin typeface="Times New Roman" panose="02020603050405020304" pitchFamily="18" charset="0"/>
                <a:cs typeface="Times New Roman" panose="02020603050405020304" pitchFamily="18" charset="0"/>
              </a:rPr>
              <a:t> (periferia e centro), con ripartizione per forma tecnica e importo richiesto;</a:t>
            </a:r>
          </a:p>
          <a:p>
            <a:pPr marL="647700" lvl="2" indent="-285750" algn="just">
              <a:spcBef>
                <a:spcPts val="1088"/>
              </a:spcBef>
              <a:spcAft>
                <a:spcPts val="550"/>
              </a:spcAft>
              <a:buSzPct val="100000"/>
              <a:buFont typeface="Wingdings" panose="05000000000000000000" pitchFamily="2" charset="2"/>
              <a:buChar char="ü"/>
            </a:pPr>
            <a:r>
              <a:rPr lang="it-IT" sz="2000" b="1" dirty="0">
                <a:latin typeface="Times New Roman" panose="02020603050405020304" pitchFamily="18" charset="0"/>
                <a:cs typeface="Times New Roman" panose="02020603050405020304" pitchFamily="18" charset="0"/>
              </a:rPr>
              <a:t>fase esecutiva/gestionale</a:t>
            </a:r>
            <a:r>
              <a:rPr lang="it-IT" sz="2000" dirty="0">
                <a:latin typeface="Times New Roman" panose="02020603050405020304" pitchFamily="18" charset="0"/>
                <a:cs typeface="Times New Roman" panose="02020603050405020304" pitchFamily="18" charset="0"/>
              </a:rPr>
              <a:t>: a livello periferico, attiva la forma tecnica e gli importi pattuiti in funzione di un contratto, gestisce il rapporto in modo continuativo, risolvendone i problemi e verificandone la regolarità.</a:t>
            </a:r>
          </a:p>
          <a:p>
            <a:pPr algn="just"/>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1744183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1138989" y="908720"/>
            <a:ext cx="10058400" cy="5688632"/>
          </a:xfrm>
        </p:spPr>
        <p:txBody>
          <a:bodyPr>
            <a:normAutofit lnSpcReduction="10000"/>
          </a:bodyPr>
          <a:lstStyle/>
          <a:p>
            <a:pPr marL="0" lvl="1" indent="0" algn="just">
              <a:spcBef>
                <a:spcPts val="1088"/>
              </a:spcBef>
              <a:spcAft>
                <a:spcPts val="550"/>
              </a:spcAft>
              <a:buClr>
                <a:schemeClr val="bg1"/>
              </a:buClr>
              <a:buNone/>
            </a:pPr>
            <a:r>
              <a:rPr lang="it-IT" sz="2400" b="1" u="sng" dirty="0" smtClean="0">
                <a:solidFill>
                  <a:srgbClr val="002060"/>
                </a:solidFill>
                <a:latin typeface="Times New Roman" panose="02020603050405020304" pitchFamily="18" charset="0"/>
                <a:cs typeface="Times New Roman" panose="02020603050405020304" pitchFamily="18" charset="0"/>
              </a:rPr>
              <a:t>Controllo </a:t>
            </a:r>
            <a:r>
              <a:rPr lang="it-IT" sz="2400" b="1" u="sng" dirty="0">
                <a:solidFill>
                  <a:srgbClr val="002060"/>
                </a:solidFill>
                <a:latin typeface="Times New Roman" panose="02020603050405020304" pitchFamily="18" charset="0"/>
                <a:cs typeface="Times New Roman" panose="02020603050405020304" pitchFamily="18" charset="0"/>
              </a:rPr>
              <a:t>rischi</a:t>
            </a:r>
            <a:r>
              <a:rPr lang="it-IT" sz="2000" dirty="0">
                <a:latin typeface="Times New Roman" panose="02020603050405020304" pitchFamily="18" charset="0"/>
                <a:cs typeface="Times New Roman" panose="02020603050405020304" pitchFamily="18" charset="0"/>
              </a:rPr>
              <a:t> (verifica dell’eventuale grado di anomalia del credito): non solo insolvenza/inadempimento, ma anche puntualità nell’assolvimento delle obbligazioni contrattuali;</a:t>
            </a:r>
          </a:p>
          <a:p>
            <a:pPr marL="0" lvl="1" algn="just">
              <a:spcBef>
                <a:spcPts val="1088"/>
              </a:spcBef>
              <a:spcAft>
                <a:spcPts val="550"/>
              </a:spcAft>
              <a:buClr>
                <a:schemeClr val="bg1"/>
              </a:buClr>
            </a:pPr>
            <a:endParaRPr lang="it-IT" sz="2000" dirty="0" smtClean="0">
              <a:solidFill>
                <a:srgbClr val="FF0000"/>
              </a:solidFill>
              <a:latin typeface="Times New Roman" panose="02020603050405020304" pitchFamily="18" charset="0"/>
              <a:cs typeface="Times New Roman" panose="02020603050405020304" pitchFamily="18" charset="0"/>
            </a:endParaRPr>
          </a:p>
          <a:p>
            <a:pPr marL="0" lvl="1" algn="just">
              <a:spcBef>
                <a:spcPts val="1088"/>
              </a:spcBef>
              <a:spcAft>
                <a:spcPts val="550"/>
              </a:spcAft>
              <a:buClr>
                <a:schemeClr val="bg1"/>
              </a:buClr>
            </a:pPr>
            <a:r>
              <a:rPr lang="it-IT" sz="2000" dirty="0" smtClean="0">
                <a:solidFill>
                  <a:srgbClr val="FF0000"/>
                </a:solidFill>
                <a:latin typeface="Times New Roman" panose="02020603050405020304" pitchFamily="18" charset="0"/>
                <a:cs typeface="Times New Roman" panose="02020603050405020304" pitchFamily="18" charset="0"/>
              </a:rPr>
              <a:t>Pertanto</a:t>
            </a:r>
            <a:r>
              <a:rPr lang="it-IT" sz="2000" dirty="0">
                <a:solidFill>
                  <a:srgbClr val="FF0000"/>
                </a:solidFill>
                <a:latin typeface="Times New Roman" panose="02020603050405020304" pitchFamily="18" charset="0"/>
                <a:cs typeface="Times New Roman" panose="02020603050405020304" pitchFamily="18" charset="0"/>
              </a:rPr>
              <a:t>, un portafoglio di crediti presenta</a:t>
            </a:r>
            <a:r>
              <a:rPr lang="it-IT" sz="2000" dirty="0">
                <a:latin typeface="Times New Roman" panose="02020603050405020304" pitchFamily="18" charset="0"/>
                <a:cs typeface="Times New Roman" panose="02020603050405020304" pitchFamily="18" charset="0"/>
              </a:rPr>
              <a:t>:</a:t>
            </a:r>
          </a:p>
          <a:p>
            <a:pPr lvl="2" algn="just">
              <a:spcBef>
                <a:spcPts val="1088"/>
              </a:spcBef>
              <a:spcAft>
                <a:spcPts val="550"/>
              </a:spcAft>
              <a:buSzPct val="100000"/>
              <a:buFont typeface="Arial" charset="0"/>
              <a:buChar char="•"/>
            </a:pPr>
            <a:r>
              <a:rPr lang="it-IT" sz="2000" dirty="0">
                <a:latin typeface="Times New Roman" panose="02020603050405020304" pitchFamily="18" charset="0"/>
                <a:cs typeface="Times New Roman" panose="02020603050405020304" pitchFamily="18" charset="0"/>
              </a:rPr>
              <a:t> </a:t>
            </a:r>
            <a:r>
              <a:rPr lang="it-IT" sz="2000" dirty="0">
                <a:solidFill>
                  <a:srgbClr val="006600"/>
                </a:solidFill>
                <a:latin typeface="Times New Roman" panose="02020603050405020304" pitchFamily="18" charset="0"/>
                <a:cs typeface="Times New Roman" panose="02020603050405020304" pitchFamily="18" charset="0"/>
              </a:rPr>
              <a:t>crediti “vivi” (c.d. </a:t>
            </a:r>
            <a:r>
              <a:rPr lang="it-IT" sz="2000" i="1" dirty="0">
                <a:solidFill>
                  <a:srgbClr val="006600"/>
                </a:solidFill>
                <a:latin typeface="Times New Roman" panose="02020603050405020304" pitchFamily="18" charset="0"/>
                <a:cs typeface="Times New Roman" panose="02020603050405020304" pitchFamily="18" charset="0"/>
              </a:rPr>
              <a:t>in bonis</a:t>
            </a:r>
            <a:r>
              <a:rPr lang="it-IT" sz="2000" dirty="0">
                <a:solidFill>
                  <a:srgbClr val="006600"/>
                </a:solidFill>
                <a:latin typeface="Times New Roman" panose="02020603050405020304" pitchFamily="18" charset="0"/>
                <a:cs typeface="Times New Roman" panose="02020603050405020304" pitchFamily="18" charset="0"/>
              </a:rPr>
              <a:t>)</a:t>
            </a:r>
            <a:r>
              <a:rPr lang="it-IT" sz="2000" dirty="0">
                <a:latin typeface="Times New Roman" panose="02020603050405020304" pitchFamily="18" charset="0"/>
                <a:cs typeface="Times New Roman" panose="02020603050405020304" pitchFamily="18" charset="0"/>
              </a:rPr>
              <a:t>;</a:t>
            </a:r>
          </a:p>
          <a:p>
            <a:pPr lvl="2" algn="just">
              <a:spcBef>
                <a:spcPts val="1088"/>
              </a:spcBef>
              <a:spcAft>
                <a:spcPts val="550"/>
              </a:spcAft>
              <a:buSzPct val="100000"/>
            </a:pPr>
            <a:endParaRPr lang="it-IT" sz="2000" dirty="0">
              <a:latin typeface="Times New Roman" panose="02020603050405020304" pitchFamily="18" charset="0"/>
              <a:cs typeface="Times New Roman" panose="02020603050405020304" pitchFamily="18" charset="0"/>
            </a:endParaRPr>
          </a:p>
          <a:p>
            <a:pPr lvl="2" algn="just">
              <a:spcBef>
                <a:spcPts val="1088"/>
              </a:spcBef>
              <a:spcAft>
                <a:spcPts val="550"/>
              </a:spcAft>
              <a:buSzPct val="100000"/>
              <a:buFont typeface="Arial" charset="0"/>
              <a:buChar char="•"/>
            </a:pPr>
            <a:r>
              <a:rPr lang="it-IT" sz="2000" dirty="0">
                <a:latin typeface="Times New Roman" panose="02020603050405020304" pitchFamily="18" charset="0"/>
                <a:cs typeface="Times New Roman" panose="02020603050405020304" pitchFamily="18" charset="0"/>
              </a:rPr>
              <a:t> </a:t>
            </a:r>
            <a:r>
              <a:rPr lang="it-IT" sz="2000" dirty="0">
                <a:solidFill>
                  <a:srgbClr val="C00000"/>
                </a:solidFill>
                <a:latin typeface="Times New Roman" panose="02020603050405020304" pitchFamily="18" charset="0"/>
                <a:cs typeface="Times New Roman" panose="02020603050405020304" pitchFamily="18" charset="0"/>
              </a:rPr>
              <a:t>attività deteriorate </a:t>
            </a:r>
            <a:r>
              <a:rPr lang="it-IT" sz="2000" i="1" dirty="0">
                <a:solidFill>
                  <a:srgbClr val="C00000"/>
                </a:solidFill>
                <a:latin typeface="Times New Roman" panose="02020603050405020304" pitchFamily="18" charset="0"/>
                <a:cs typeface="Times New Roman" panose="02020603050405020304" pitchFamily="18" charset="0"/>
              </a:rPr>
              <a:t>(NPL – Non Performing Loans)</a:t>
            </a:r>
            <a:r>
              <a:rPr lang="it-IT" sz="2000" i="1" dirty="0">
                <a:latin typeface="Times New Roman" panose="02020603050405020304" pitchFamily="18" charset="0"/>
                <a:cs typeface="Times New Roman" panose="02020603050405020304" pitchFamily="18" charset="0"/>
              </a:rPr>
              <a:t>:</a:t>
            </a:r>
          </a:p>
          <a:p>
            <a:pPr marL="1477963" lvl="4" indent="-285750" algn="just">
              <a:spcBef>
                <a:spcPts val="1088"/>
              </a:spcBef>
              <a:spcAft>
                <a:spcPts val="550"/>
              </a:spcAft>
              <a:buSzPct val="100000"/>
              <a:buFont typeface="Wingdings" panose="05000000000000000000" pitchFamily="2" charset="2"/>
              <a:buChar char="ü"/>
            </a:pPr>
            <a:r>
              <a:rPr lang="it-IT" b="1" dirty="0">
                <a:latin typeface="Times New Roman" panose="02020603050405020304" pitchFamily="18" charset="0"/>
                <a:cs typeface="Times New Roman" panose="02020603050405020304" pitchFamily="18" charset="0"/>
              </a:rPr>
              <a:t>Sofferenze</a:t>
            </a:r>
            <a:r>
              <a:rPr lang="it-IT" dirty="0">
                <a:latin typeface="Times New Roman" panose="02020603050405020304" pitchFamily="18" charset="0"/>
                <a:cs typeface="Times New Roman" panose="02020603050405020304" pitchFamily="18" charset="0"/>
              </a:rPr>
              <a:t>: </a:t>
            </a:r>
          </a:p>
          <a:p>
            <a:pPr marL="1935163" lvl="5" indent="-285750" algn="just">
              <a:spcBef>
                <a:spcPts val="1088"/>
              </a:spcBef>
              <a:spcAft>
                <a:spcPts val="550"/>
              </a:spcAft>
              <a:buSzPct val="10000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tutti i crediti per cassa che l’intermediario ha posto in essere nei confronti di </a:t>
            </a:r>
            <a:r>
              <a:rPr lang="it-IT" u="sng" dirty="0">
                <a:latin typeface="Times New Roman" panose="02020603050405020304" pitchFamily="18" charset="0"/>
                <a:cs typeface="Times New Roman" panose="02020603050405020304" pitchFamily="18" charset="0"/>
              </a:rPr>
              <a:t>soggetti in stato di insolvenza</a:t>
            </a:r>
            <a:r>
              <a:rPr lang="it-IT" dirty="0">
                <a:latin typeface="Times New Roman" panose="02020603050405020304" pitchFamily="18" charset="0"/>
                <a:cs typeface="Times New Roman" panose="02020603050405020304" pitchFamily="18" charset="0"/>
              </a:rPr>
              <a:t>, anche non accertato giudizialmente, o in situazioni sostanzialmente equiparabili, indipendentemente dall’esistenza di garanzie o dalla previsione di perdite;</a:t>
            </a:r>
          </a:p>
          <a:p>
            <a:pPr algn="just"/>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768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1138989" y="908720"/>
            <a:ext cx="10058400" cy="5688632"/>
          </a:xfrm>
        </p:spPr>
        <p:txBody>
          <a:bodyPr>
            <a:normAutofit/>
          </a:bodyPr>
          <a:lstStyle/>
          <a:p>
            <a:pPr marL="1477963" lvl="4" indent="-285750" algn="just">
              <a:spcBef>
                <a:spcPts val="1088"/>
              </a:spcBef>
              <a:spcAft>
                <a:spcPts val="550"/>
              </a:spcAft>
              <a:buSzPct val="100000"/>
              <a:buFont typeface="Wingdings" panose="05000000000000000000" pitchFamily="2" charset="2"/>
              <a:buChar char="ü"/>
            </a:pPr>
            <a:r>
              <a:rPr lang="it-IT" b="1" dirty="0">
                <a:latin typeface="Times New Roman" panose="02020603050405020304" pitchFamily="18" charset="0"/>
                <a:cs typeface="Times New Roman" panose="02020603050405020304" pitchFamily="18" charset="0"/>
              </a:rPr>
              <a:t>inadempienze probabili:</a:t>
            </a:r>
          </a:p>
          <a:p>
            <a:pPr marL="1657350" lvl="3" indent="-285750" algn="jus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Esposizioni creditizie, diverse dalle sofferenze, per le quali la banca giudichi improbabile che, </a:t>
            </a:r>
            <a:r>
              <a:rPr lang="it-IT" u="sng" dirty="0">
                <a:latin typeface="Times New Roman" panose="02020603050405020304" pitchFamily="18" charset="0"/>
                <a:cs typeface="Times New Roman" panose="02020603050405020304" pitchFamily="18" charset="0"/>
              </a:rPr>
              <a:t>senza il ricorso ad azioni quali l’escussione delle garanzie</a:t>
            </a:r>
            <a:r>
              <a:rPr lang="it-IT" dirty="0">
                <a:latin typeface="Times New Roman" panose="02020603050405020304" pitchFamily="18" charset="0"/>
                <a:cs typeface="Times New Roman" panose="02020603050405020304" pitchFamily="18" charset="0"/>
              </a:rPr>
              <a:t>, il debitore adempia integralmente (in linea capitale e/o interessi) alle sue obbligazioni creditizie;</a:t>
            </a:r>
          </a:p>
          <a:p>
            <a:pPr marL="1657350" lvl="3" indent="-285750" algn="jus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Le esposizioni verso soggetti </a:t>
            </a:r>
            <a:r>
              <a:rPr lang="it-IT" i="1" dirty="0">
                <a:latin typeface="Times New Roman" panose="02020603050405020304" pitchFamily="18" charset="0"/>
                <a:cs typeface="Times New Roman" panose="02020603050405020304" pitchFamily="18" charset="0"/>
              </a:rPr>
              <a:t>retail </a:t>
            </a:r>
            <a:r>
              <a:rPr lang="it-IT" dirty="0">
                <a:latin typeface="Times New Roman" panose="02020603050405020304" pitchFamily="18" charset="0"/>
                <a:cs typeface="Times New Roman" panose="02020603050405020304" pitchFamily="18" charset="0"/>
              </a:rPr>
              <a:t>possono essere classificate nella categoria delle inadempienze probabili </a:t>
            </a:r>
            <a:r>
              <a:rPr lang="it-IT" dirty="0">
                <a:solidFill>
                  <a:srgbClr val="006600"/>
                </a:solidFill>
                <a:latin typeface="Times New Roman" panose="02020603050405020304" pitchFamily="18" charset="0"/>
                <a:cs typeface="Times New Roman" panose="02020603050405020304" pitchFamily="18" charset="0"/>
              </a:rPr>
              <a:t>a livello di singola transazione</a:t>
            </a:r>
            <a:r>
              <a:rPr lang="it-IT" dirty="0">
                <a:latin typeface="Times New Roman" panose="02020603050405020304" pitchFamily="18" charset="0"/>
                <a:cs typeface="Times New Roman" panose="02020603050405020304" pitchFamily="18" charset="0"/>
              </a:rPr>
              <a:t>, </a:t>
            </a:r>
            <a:r>
              <a:rPr lang="it-IT" dirty="0">
                <a:solidFill>
                  <a:srgbClr val="D60093"/>
                </a:solidFill>
                <a:latin typeface="Times New Roman" panose="02020603050405020304" pitchFamily="18" charset="0"/>
                <a:cs typeface="Times New Roman" panose="02020603050405020304" pitchFamily="18" charset="0"/>
              </a:rPr>
              <a:t>invece che di singolo debitore</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purché la banca valuti che non ricorrano le condizioni per classificare in tale categoria il complesso delle esposizioni verso il medesimo debitore</a:t>
            </a:r>
            <a:r>
              <a:rPr lang="it-IT" dirty="0">
                <a:latin typeface="Times New Roman" panose="02020603050405020304" pitchFamily="18" charset="0"/>
                <a:cs typeface="Times New Roman" panose="02020603050405020304" pitchFamily="18" charset="0"/>
              </a:rPr>
              <a:t>.</a:t>
            </a:r>
          </a:p>
          <a:p>
            <a:pPr marL="1477963" lvl="4" indent="-285750" algn="just">
              <a:spcBef>
                <a:spcPts val="1088"/>
              </a:spcBef>
              <a:spcAft>
                <a:spcPts val="550"/>
              </a:spcAft>
              <a:buSzPct val="100000"/>
              <a:buFont typeface="Wingdings" panose="05000000000000000000" pitchFamily="2" charset="2"/>
              <a:buChar char="ü"/>
            </a:pPr>
            <a:endParaRPr lang="it-IT" dirty="0">
              <a:latin typeface="Times New Roman" panose="02020603050405020304" pitchFamily="18" charset="0"/>
              <a:cs typeface="Times New Roman" panose="02020603050405020304" pitchFamily="18" charset="0"/>
            </a:endParaRPr>
          </a:p>
          <a:p>
            <a:pPr marL="1477963" lvl="4" indent="-285750" algn="just">
              <a:spcBef>
                <a:spcPts val="1088"/>
              </a:spcBef>
              <a:spcAft>
                <a:spcPts val="550"/>
              </a:spcAft>
              <a:buSzPct val="100000"/>
              <a:buFont typeface="Wingdings" panose="05000000000000000000" pitchFamily="2" charset="2"/>
              <a:buChar char="ü"/>
            </a:pPr>
            <a:r>
              <a:rPr lang="it-IT" b="1" dirty="0">
                <a:latin typeface="Times New Roman" panose="02020603050405020304" pitchFamily="18" charset="0"/>
                <a:cs typeface="Times New Roman" panose="02020603050405020304" pitchFamily="18" charset="0"/>
              </a:rPr>
              <a:t>esposizioni scadute e/o sconfinanti deteriorate:</a:t>
            </a:r>
          </a:p>
          <a:p>
            <a:pPr marL="1992313" lvl="5" indent="-342900" algn="just"/>
            <a:r>
              <a:rPr lang="it-IT" dirty="0">
                <a:latin typeface="Times New Roman" panose="02020603050405020304" pitchFamily="18" charset="0"/>
                <a:cs typeface="Times New Roman" panose="02020603050405020304" pitchFamily="18" charset="0"/>
              </a:rPr>
              <a:t>Esposizioni, diverse da quelle classificate tra le sofferenze o le inadempienze probabili, che, </a:t>
            </a:r>
            <a:r>
              <a:rPr lang="it-IT" dirty="0">
                <a:solidFill>
                  <a:srgbClr val="7030A0"/>
                </a:solidFill>
                <a:latin typeface="Times New Roman" panose="02020603050405020304" pitchFamily="18" charset="0"/>
                <a:cs typeface="Times New Roman" panose="02020603050405020304" pitchFamily="18" charset="0"/>
              </a:rPr>
              <a:t>alla data di riferimento della segnalazione, </a:t>
            </a:r>
            <a:r>
              <a:rPr lang="it-IT" u="sng" dirty="0">
                <a:solidFill>
                  <a:srgbClr val="7030A0"/>
                </a:solidFill>
                <a:latin typeface="Times New Roman" panose="02020603050405020304" pitchFamily="18" charset="0"/>
                <a:cs typeface="Times New Roman" panose="02020603050405020304" pitchFamily="18" charset="0"/>
              </a:rPr>
              <a:t>sono scadute e/o sconfinanti da oltre 90 giorni e superano una prefissata soglia di materialità</a:t>
            </a:r>
            <a:r>
              <a:rPr lang="it-IT" dirty="0">
                <a:latin typeface="Times New Roman" panose="02020603050405020304" pitchFamily="18" charset="0"/>
                <a:cs typeface="Times New Roman" panose="02020603050405020304" pitchFamily="18" charset="0"/>
              </a:rPr>
              <a:t>;</a:t>
            </a:r>
          </a:p>
          <a:p>
            <a:pPr algn="just"/>
            <a:endParaRPr lang="it-IT" sz="3600" dirty="0">
              <a:latin typeface="Times New Roman" pitchFamily="18" charset="0"/>
              <a:cs typeface="Times New Roman" pitchFamily="18" charset="0"/>
            </a:endParaRPr>
          </a:p>
        </p:txBody>
      </p:sp>
    </p:spTree>
    <p:extLst>
      <p:ext uri="{BB962C8B-B14F-4D97-AF65-F5344CB8AC3E}">
        <p14:creationId xmlns:p14="http://schemas.microsoft.com/office/powerpoint/2010/main" val="2144206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1585568" y="908720"/>
            <a:ext cx="10058400" cy="5688632"/>
          </a:xfrm>
        </p:spPr>
        <p:txBody>
          <a:bodyPr>
            <a:normAutofit/>
          </a:bodyPr>
          <a:lstStyle/>
          <a:p>
            <a:pPr lvl="2" algn="just"/>
            <a:r>
              <a:rPr lang="it-IT" dirty="0">
                <a:solidFill>
                  <a:srgbClr val="002060"/>
                </a:solidFill>
                <a:latin typeface="Times New Roman" panose="02020603050405020304" pitchFamily="18" charset="0"/>
                <a:cs typeface="Times New Roman" panose="02020603050405020304" pitchFamily="18" charset="0"/>
              </a:rPr>
              <a:t>APPROCCIO SINGOLO DEBITORE</a:t>
            </a:r>
            <a:r>
              <a:rPr lang="it-IT" dirty="0">
                <a:latin typeface="Times New Roman" panose="02020603050405020304" pitchFamily="18" charset="0"/>
                <a:cs typeface="Times New Roman" panose="02020603050405020304" pitchFamily="18" charset="0"/>
              </a:rPr>
              <a:t>:</a:t>
            </a:r>
          </a:p>
          <a:p>
            <a:pPr lvl="3" algn="just"/>
            <a:r>
              <a:rPr lang="it-IT" dirty="0">
                <a:latin typeface="Times New Roman" panose="02020603050405020304" pitchFamily="18" charset="0"/>
                <a:cs typeface="Times New Roman" panose="02020603050405020304" pitchFamily="18" charset="0"/>
              </a:rPr>
              <a:t>Soglia di materialità riferita alla quota scaduta e/o sconfinante: </a:t>
            </a:r>
            <a:r>
              <a:rPr lang="it-IT" dirty="0">
                <a:solidFill>
                  <a:srgbClr val="006600"/>
                </a:solidFill>
                <a:latin typeface="Times New Roman" panose="02020603050405020304" pitchFamily="18" charset="0"/>
                <a:cs typeface="Times New Roman" panose="02020603050405020304" pitchFamily="18" charset="0"/>
              </a:rPr>
              <a:t>pari al 5% del maggiore tra i due seguenti valori</a:t>
            </a:r>
            <a:r>
              <a:rPr lang="it-IT" dirty="0">
                <a:latin typeface="Times New Roman" panose="02020603050405020304" pitchFamily="18" charset="0"/>
                <a:cs typeface="Times New Roman" panose="02020603050405020304" pitchFamily="18" charset="0"/>
              </a:rPr>
              <a:t>:</a:t>
            </a:r>
          </a:p>
          <a:p>
            <a:pPr lvl="4" algn="just"/>
            <a:r>
              <a:rPr lang="it-IT" dirty="0" smtClean="0">
                <a:solidFill>
                  <a:srgbClr val="D60093"/>
                </a:solidFill>
                <a:latin typeface="Times New Roman" panose="02020603050405020304" pitchFamily="18" charset="0"/>
                <a:cs typeface="Times New Roman" panose="02020603050405020304" pitchFamily="18" charset="0"/>
              </a:rPr>
              <a:t>media </a:t>
            </a:r>
            <a:r>
              <a:rPr lang="it-IT" dirty="0">
                <a:solidFill>
                  <a:srgbClr val="D60093"/>
                </a:solidFill>
                <a:latin typeface="Times New Roman" panose="02020603050405020304" pitchFamily="18" charset="0"/>
                <a:cs typeface="Times New Roman" panose="02020603050405020304" pitchFamily="18" charset="0"/>
              </a:rPr>
              <a:t>delle quote scadute e/o sconfinanti sull'intera esposizione rilevate su base </a:t>
            </a:r>
            <a:r>
              <a:rPr lang="it-IT" dirty="0" smtClean="0">
                <a:solidFill>
                  <a:srgbClr val="D60093"/>
                </a:solidFill>
                <a:latin typeface="Times New Roman" panose="02020603050405020304" pitchFamily="18" charset="0"/>
                <a:cs typeface="Times New Roman" panose="02020603050405020304" pitchFamily="18" charset="0"/>
              </a:rPr>
              <a:t>giornaliera </a:t>
            </a:r>
            <a:r>
              <a:rPr lang="it-IT" dirty="0">
                <a:solidFill>
                  <a:srgbClr val="D60093"/>
                </a:solidFill>
                <a:latin typeface="Times New Roman" panose="02020603050405020304" pitchFamily="18" charset="0"/>
                <a:cs typeface="Times New Roman" panose="02020603050405020304" pitchFamily="18" charset="0"/>
              </a:rPr>
              <a:t>nell’ultimo trimestre precedente; </a:t>
            </a:r>
          </a:p>
          <a:p>
            <a:pPr lvl="4" algn="just"/>
            <a:r>
              <a:rPr lang="it-IT" dirty="0" smtClean="0">
                <a:solidFill>
                  <a:srgbClr val="D60093"/>
                </a:solidFill>
                <a:latin typeface="Times New Roman" panose="02020603050405020304" pitchFamily="18" charset="0"/>
                <a:cs typeface="Times New Roman" panose="02020603050405020304" pitchFamily="18" charset="0"/>
              </a:rPr>
              <a:t>quota </a:t>
            </a:r>
            <a:r>
              <a:rPr lang="it-IT" dirty="0">
                <a:solidFill>
                  <a:srgbClr val="D60093"/>
                </a:solidFill>
                <a:latin typeface="Times New Roman" panose="02020603050405020304" pitchFamily="18" charset="0"/>
                <a:cs typeface="Times New Roman" panose="02020603050405020304" pitchFamily="18" charset="0"/>
              </a:rPr>
              <a:t>scaduta e/o sconfinante sull'intera esposizione riferita alla data di riferimento della </a:t>
            </a:r>
            <a:r>
              <a:rPr lang="it-IT" dirty="0" smtClean="0">
                <a:solidFill>
                  <a:srgbClr val="D60093"/>
                </a:solidFill>
                <a:latin typeface="Times New Roman" panose="02020603050405020304" pitchFamily="18" charset="0"/>
                <a:cs typeface="Times New Roman" panose="02020603050405020304" pitchFamily="18" charset="0"/>
              </a:rPr>
              <a:t>segnalazione</a:t>
            </a:r>
            <a:r>
              <a:rPr lang="it-IT" dirty="0">
                <a:solidFill>
                  <a:srgbClr val="D60093"/>
                </a:solidFill>
                <a:latin typeface="Times New Roman" panose="02020603050405020304" pitchFamily="18" charset="0"/>
                <a:cs typeface="Times New Roman" panose="02020603050405020304" pitchFamily="18" charset="0"/>
              </a:rPr>
              <a:t>.</a:t>
            </a:r>
          </a:p>
          <a:p>
            <a:pPr lvl="2" algn="just"/>
            <a:r>
              <a:rPr lang="it-IT" dirty="0">
                <a:solidFill>
                  <a:srgbClr val="002060"/>
                </a:solidFill>
                <a:latin typeface="Times New Roman" panose="02020603050405020304" pitchFamily="18" charset="0"/>
                <a:cs typeface="Times New Roman" panose="02020603050405020304" pitchFamily="18" charset="0"/>
              </a:rPr>
              <a:t>APPROCCIO SINGOLA TRANSAZIONE (</a:t>
            </a:r>
            <a:r>
              <a:rPr lang="it-IT"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SOLO </a:t>
            </a:r>
            <a:r>
              <a:rPr lang="it-IT"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RETAIL</a:t>
            </a:r>
            <a:r>
              <a:rPr lang="it-IT" i="1" dirty="0">
                <a:solidFill>
                  <a:srgbClr val="002060"/>
                </a:solidFill>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a:t>
            </a:r>
          </a:p>
          <a:p>
            <a:pPr lvl="3" algn="just"/>
            <a:r>
              <a:rPr lang="it-IT" i="1" dirty="0" err="1">
                <a:latin typeface="Times New Roman" panose="02020603050405020304" pitchFamily="18" charset="0"/>
                <a:cs typeface="Times New Roman" panose="02020603050405020304" pitchFamily="18" charset="0"/>
              </a:rPr>
              <a:t>Pulling</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effect</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in base al quale, qualora la singola esposizione </a:t>
            </a:r>
            <a:r>
              <a:rPr lang="it-IT" i="1" dirty="0" err="1">
                <a:latin typeface="Times New Roman" panose="02020603050405020304" pitchFamily="18" charset="0"/>
                <a:cs typeface="Times New Roman" panose="02020603050405020304" pitchFamily="18" charset="0"/>
              </a:rPr>
              <a:t>past</a:t>
            </a:r>
            <a:r>
              <a:rPr lang="it-IT" i="1" dirty="0">
                <a:latin typeface="Times New Roman" panose="02020603050405020304" pitchFamily="18" charset="0"/>
                <a:cs typeface="Times New Roman" panose="02020603050405020304" pitchFamily="18" charset="0"/>
              </a:rPr>
              <a:t> due </a:t>
            </a:r>
            <a:r>
              <a:rPr lang="it-IT" dirty="0">
                <a:latin typeface="Times New Roman" panose="02020603050405020304" pitchFamily="18" charset="0"/>
                <a:cs typeface="Times New Roman" panose="02020603050405020304" pitchFamily="18" charset="0"/>
              </a:rPr>
              <a:t>sia pari o superiore a una determinata soglia di rilevanza, </a:t>
            </a:r>
            <a:r>
              <a:rPr lang="it-IT" b="1" dirty="0">
                <a:solidFill>
                  <a:srgbClr val="006600"/>
                </a:solidFill>
                <a:latin typeface="Times New Roman" panose="02020603050405020304" pitchFamily="18" charset="0"/>
                <a:cs typeface="Times New Roman" panose="02020603050405020304" pitchFamily="18" charset="0"/>
              </a:rPr>
              <a:t>il complesso delle esposizioni </a:t>
            </a:r>
            <a:r>
              <a:rPr lang="it-IT" dirty="0">
                <a:latin typeface="Times New Roman" panose="02020603050405020304" pitchFamily="18" charset="0"/>
                <a:cs typeface="Times New Roman" panose="02020603050405020304" pitchFamily="18" charset="0"/>
              </a:rPr>
              <a:t>verso il medesimo soggetto </a:t>
            </a:r>
            <a:r>
              <a:rPr lang="it-IT" i="1" dirty="0">
                <a:latin typeface="Times New Roman" panose="02020603050405020304" pitchFamily="18" charset="0"/>
                <a:cs typeface="Times New Roman" panose="02020603050405020304" pitchFamily="18" charset="0"/>
              </a:rPr>
              <a:t>retail </a:t>
            </a:r>
            <a:r>
              <a:rPr lang="it-IT" dirty="0">
                <a:latin typeface="Times New Roman" panose="02020603050405020304" pitchFamily="18" charset="0"/>
                <a:cs typeface="Times New Roman" panose="02020603050405020304" pitchFamily="18" charset="0"/>
              </a:rPr>
              <a:t>va considerato come scaduto e/o sconfinante deteriorato;</a:t>
            </a:r>
          </a:p>
          <a:p>
            <a:pPr lvl="3" algn="just"/>
            <a:r>
              <a:rPr lang="it-IT" dirty="0">
                <a:latin typeface="Times New Roman" panose="02020603050405020304" pitchFamily="18" charset="0"/>
                <a:cs typeface="Times New Roman" panose="02020603050405020304" pitchFamily="18" charset="0"/>
              </a:rPr>
              <a:t>Il </a:t>
            </a:r>
            <a:r>
              <a:rPr lang="it-IT" i="1" dirty="0" err="1">
                <a:latin typeface="Times New Roman" panose="02020603050405020304" pitchFamily="18" charset="0"/>
                <a:cs typeface="Times New Roman" panose="02020603050405020304" pitchFamily="18" charset="0"/>
              </a:rPr>
              <a:t>pulling</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effect</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scatta qualora </a:t>
            </a:r>
            <a:r>
              <a:rPr lang="it-IT" u="sng" dirty="0">
                <a:solidFill>
                  <a:srgbClr val="7030A0"/>
                </a:solidFill>
                <a:latin typeface="Times New Roman" panose="02020603050405020304" pitchFamily="18" charset="0"/>
                <a:cs typeface="Times New Roman" panose="02020603050405020304" pitchFamily="18" charset="0"/>
              </a:rPr>
              <a:t>l’intero ammontare delle esposizioni per cassa scadute e/o sconfinanti da oltre 90 giorni rapportato al complesso delle esposizioni per cassa verso il medesimo debitore sia pari o superiore al 20%.</a:t>
            </a:r>
            <a:endParaRPr lang="it-IT" b="1" u="sng" dirty="0">
              <a:solidFill>
                <a:srgbClr val="7030A0"/>
              </a:solidFill>
              <a:latin typeface="Times New Roman" panose="02020603050405020304" pitchFamily="18" charset="0"/>
              <a:cs typeface="Times New Roman" panose="02020603050405020304" pitchFamily="18" charset="0"/>
            </a:endParaRPr>
          </a:p>
          <a:p>
            <a:pPr lvl="2" algn="just"/>
            <a:endParaRPr lang="it-IT" sz="1600"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404037" y="3104715"/>
            <a:ext cx="1577163" cy="923330"/>
          </a:xfrm>
          <a:prstGeom prst="rect">
            <a:avLst/>
          </a:prstGeom>
          <a:noFill/>
          <a:ln w="28575">
            <a:solidFill>
              <a:srgbClr val="FF0000"/>
            </a:solidFill>
          </a:ln>
        </p:spPr>
        <p:txBody>
          <a:bodyPr wrap="square" rtlCol="0">
            <a:spAutoFit/>
          </a:bodyPr>
          <a:lstStyle/>
          <a:p>
            <a:pPr algn="ctr"/>
            <a:r>
              <a:rPr lang="it-IT" b="1" dirty="0" smtClean="0">
                <a:solidFill>
                  <a:srgbClr val="FF0000"/>
                </a:solidFill>
              </a:rPr>
              <a:t>ESPOSIZIONI SCADUTE E SCONFINANTI</a:t>
            </a:r>
            <a:endParaRPr lang="it-IT" b="1" dirty="0">
              <a:solidFill>
                <a:srgbClr val="FF0000"/>
              </a:solidFill>
            </a:endParaRPr>
          </a:p>
        </p:txBody>
      </p:sp>
      <p:sp>
        <p:nvSpPr>
          <p:cNvPr id="5" name="Parentesi graffa chiusa 4"/>
          <p:cNvSpPr/>
          <p:nvPr/>
        </p:nvSpPr>
        <p:spPr>
          <a:xfrm>
            <a:off x="2200940" y="1169581"/>
            <a:ext cx="308344" cy="483781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510757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1138989" y="908720"/>
            <a:ext cx="10058400" cy="5688632"/>
          </a:xfrm>
        </p:spPr>
        <p:txBody>
          <a:bodyPr>
            <a:normAutofit/>
          </a:bodyPr>
          <a:lstStyle/>
          <a:p>
            <a:pPr marL="800100" lvl="1" indent="-342900" algn="just">
              <a:buFont typeface="Arial" panose="020B0604020202020204" pitchFamily="34" charset="0"/>
              <a:buChar char="•"/>
            </a:pPr>
            <a:endParaRPr lang="it-IT" sz="2000" dirty="0" smtClean="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Viene </a:t>
            </a:r>
            <a:r>
              <a:rPr lang="it-IT" sz="2000" dirty="0">
                <a:latin typeface="Times New Roman" panose="02020603050405020304" pitchFamily="18" charset="0"/>
                <a:cs typeface="Times New Roman" panose="02020603050405020304" pitchFamily="18" charset="0"/>
              </a:rPr>
              <a:t>introdotta la categoria di ‘</a:t>
            </a:r>
            <a:r>
              <a:rPr lang="it-IT" sz="2000" dirty="0">
                <a:solidFill>
                  <a:srgbClr val="FF0000"/>
                </a:solidFill>
                <a:latin typeface="Times New Roman" panose="02020603050405020304" pitchFamily="18" charset="0"/>
                <a:cs typeface="Times New Roman" panose="02020603050405020304" pitchFamily="18" charset="0"/>
              </a:rPr>
              <a:t>esposizioni oggetto di concessioni</a:t>
            </a:r>
            <a:r>
              <a:rPr lang="it-IT" sz="2000" dirty="0">
                <a:latin typeface="Times New Roman" panose="02020603050405020304" pitchFamily="18" charset="0"/>
                <a:cs typeface="Times New Roman" panose="02020603050405020304" pitchFamily="18" charset="0"/>
              </a:rPr>
              <a:t>’ (che rappresenta un dettaglio delle diverse tipologie di credito deteriorato, come pure delle esposizioni </a:t>
            </a:r>
            <a:r>
              <a:rPr lang="it-IT" sz="2000" i="1" dirty="0">
                <a:latin typeface="Times New Roman" panose="02020603050405020304" pitchFamily="18" charset="0"/>
                <a:cs typeface="Times New Roman" panose="02020603050405020304" pitchFamily="18" charset="0"/>
              </a:rPr>
              <a:t>performing</a:t>
            </a:r>
            <a:r>
              <a:rPr lang="it-IT" sz="2000" dirty="0">
                <a:latin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endParaRPr lang="it-IT"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Si tratta delle c.d. esposizioni </a:t>
            </a:r>
            <a:r>
              <a:rPr lang="it-IT" sz="2000" i="1" dirty="0">
                <a:solidFill>
                  <a:srgbClr val="FF0000"/>
                </a:solidFill>
                <a:latin typeface="Times New Roman" panose="02020603050405020304" pitchFamily="18" charset="0"/>
                <a:cs typeface="Times New Roman" panose="02020603050405020304" pitchFamily="18" charset="0"/>
              </a:rPr>
              <a:t>forborne</a:t>
            </a:r>
            <a:r>
              <a:rPr lang="it-IT" sz="2000" dirty="0">
                <a:latin typeface="Times New Roman" panose="02020603050405020304" pitchFamily="18" charset="0"/>
                <a:cs typeface="Times New Roman" panose="02020603050405020304" pitchFamily="18" charset="0"/>
              </a:rPr>
              <a:t>. Affinché si possa procedere a tale classificazione </a:t>
            </a:r>
            <a:r>
              <a:rPr lang="it-IT" sz="2000" u="sng" dirty="0">
                <a:solidFill>
                  <a:srgbClr val="00B050"/>
                </a:solidFill>
                <a:latin typeface="Times New Roman" panose="02020603050405020304" pitchFamily="18" charset="0"/>
                <a:cs typeface="Times New Roman" panose="02020603050405020304" pitchFamily="18" charset="0"/>
              </a:rPr>
              <a:t>occorre ricorrano entrambe le seguenti condizioni</a:t>
            </a:r>
            <a:r>
              <a:rPr lang="it-IT" sz="2000" dirty="0">
                <a:latin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endParaRPr lang="it-IT" sz="2000" dirty="0">
              <a:latin typeface="Times New Roman" panose="02020603050405020304" pitchFamily="18" charset="0"/>
              <a:cs typeface="Times New Roman" panose="02020603050405020304" pitchFamily="18" charset="0"/>
            </a:endParaRPr>
          </a:p>
          <a:p>
            <a:pPr marL="1885950" lvl="3" indent="-285750" algn="just">
              <a:buFont typeface="Wingdings" panose="05000000000000000000" pitchFamily="2" charset="2"/>
              <a:buChar char="ü"/>
            </a:pPr>
            <a:r>
              <a:rPr lang="it-IT" dirty="0">
                <a:solidFill>
                  <a:srgbClr val="002060"/>
                </a:solidFill>
                <a:latin typeface="Times New Roman" panose="02020603050405020304" pitchFamily="18" charset="0"/>
                <a:cs typeface="Times New Roman" panose="02020603050405020304" pitchFamily="18" charset="0"/>
              </a:rPr>
              <a:t>Siano accertate delle difficoltà finanziarie in capo al debitore;</a:t>
            </a:r>
          </a:p>
          <a:p>
            <a:pPr marL="1885950" lvl="3" indent="-285750" algn="just">
              <a:buFont typeface="Wingdings" panose="05000000000000000000" pitchFamily="2" charset="2"/>
              <a:buChar char="ü"/>
            </a:pPr>
            <a:r>
              <a:rPr lang="it-IT" dirty="0">
                <a:solidFill>
                  <a:srgbClr val="002060"/>
                </a:solidFill>
                <a:latin typeface="Times New Roman" panose="02020603050405020304" pitchFamily="18" charset="0"/>
                <a:cs typeface="Times New Roman" panose="02020603050405020304" pitchFamily="18" charset="0"/>
              </a:rPr>
              <a:t>Il credito sia reso oggetto di una rinegoziazione (e ciò a prescindere dal fatto che tale rinegoziazione origini o meno delle perdite per la banca).</a:t>
            </a:r>
          </a:p>
        </p:txBody>
      </p:sp>
    </p:spTree>
    <p:extLst>
      <p:ext uri="{BB962C8B-B14F-4D97-AF65-F5344CB8AC3E}">
        <p14:creationId xmlns:p14="http://schemas.microsoft.com/office/powerpoint/2010/main" val="2221041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pic>
        <p:nvPicPr>
          <p:cNvPr id="6" name="Immagine 5"/>
          <p:cNvPicPr>
            <a:picLocks noChangeAspect="1"/>
          </p:cNvPicPr>
          <p:nvPr/>
        </p:nvPicPr>
        <p:blipFill>
          <a:blip r:embed="rId2"/>
          <a:stretch>
            <a:fillRect/>
          </a:stretch>
        </p:blipFill>
        <p:spPr>
          <a:xfrm>
            <a:off x="2171564" y="1099887"/>
            <a:ext cx="7848872" cy="5032970"/>
          </a:xfrm>
          <a:prstGeom prst="rect">
            <a:avLst/>
          </a:prstGeom>
        </p:spPr>
      </p:pic>
    </p:spTree>
    <p:extLst>
      <p:ext uri="{BB962C8B-B14F-4D97-AF65-F5344CB8AC3E}">
        <p14:creationId xmlns:p14="http://schemas.microsoft.com/office/powerpoint/2010/main" val="2683618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4" name="CasellaDiTesto 3"/>
          <p:cNvSpPr txBox="1"/>
          <p:nvPr/>
        </p:nvSpPr>
        <p:spPr>
          <a:xfrm>
            <a:off x="336884" y="1359568"/>
            <a:ext cx="3320716" cy="3970318"/>
          </a:xfrm>
          <a:prstGeom prst="rect">
            <a:avLst/>
          </a:prstGeom>
          <a:solidFill>
            <a:schemeClr val="bg2"/>
          </a:solidFill>
          <a:ln>
            <a:solidFill>
              <a:srgbClr val="002060"/>
            </a:solidFill>
          </a:ln>
        </p:spPr>
        <p:txBody>
          <a:bodyPr wrap="square" rtlCol="0">
            <a:spAutoFit/>
          </a:bodyPr>
          <a:lstStyle/>
          <a:p>
            <a:pPr algn="just"/>
            <a:r>
              <a:rPr lang="it-IT" dirty="0" smtClean="0">
                <a:solidFill>
                  <a:srgbClr val="7030A0"/>
                </a:solidFill>
              </a:rPr>
              <a:t>La concessione di una misura di </a:t>
            </a:r>
            <a:r>
              <a:rPr lang="it-IT" i="1" dirty="0" err="1" smtClean="0">
                <a:solidFill>
                  <a:srgbClr val="7030A0"/>
                </a:solidFill>
              </a:rPr>
              <a:t>forbereance</a:t>
            </a:r>
            <a:r>
              <a:rPr lang="it-IT" dirty="0" smtClean="0">
                <a:solidFill>
                  <a:srgbClr val="7030A0"/>
                </a:solidFill>
              </a:rPr>
              <a:t> (che genera una posizione </a:t>
            </a:r>
            <a:r>
              <a:rPr lang="it-IT" i="1" dirty="0" err="1" smtClean="0">
                <a:solidFill>
                  <a:srgbClr val="7030A0"/>
                </a:solidFill>
              </a:rPr>
              <a:t>forborne</a:t>
            </a:r>
            <a:r>
              <a:rPr lang="it-IT" dirty="0" smtClean="0">
                <a:solidFill>
                  <a:srgbClr val="7030A0"/>
                </a:solidFill>
              </a:rPr>
              <a:t>) ricorre quando:</a:t>
            </a:r>
          </a:p>
          <a:p>
            <a:pPr marL="342900" indent="-342900" algn="just">
              <a:buAutoNum type="alphaLcParenR"/>
            </a:pPr>
            <a:r>
              <a:rPr lang="it-IT" dirty="0" smtClean="0">
                <a:solidFill>
                  <a:srgbClr val="7030A0"/>
                </a:solidFill>
              </a:rPr>
              <a:t>Si effettua una concessione (proroga; rinegoziazione; consolidamento; sospensione; ecc.) che risulta preponderante rispetto alla posizione complessiva della controparte;</a:t>
            </a:r>
          </a:p>
          <a:p>
            <a:pPr marL="342900" indent="-342900" algn="just">
              <a:buAutoNum type="alphaLcParenR"/>
            </a:pPr>
            <a:r>
              <a:rPr lang="it-IT" dirty="0" smtClean="0">
                <a:solidFill>
                  <a:srgbClr val="7030A0"/>
                </a:solidFill>
              </a:rPr>
              <a:t>Il debitore si trova in una situazione di difficoltà finanziaria.</a:t>
            </a:r>
            <a:endParaRPr lang="it-IT" dirty="0"/>
          </a:p>
        </p:txBody>
      </p:sp>
      <p:sp>
        <p:nvSpPr>
          <p:cNvPr id="5" name="CasellaDiTesto 4"/>
          <p:cNvSpPr txBox="1"/>
          <p:nvPr/>
        </p:nvSpPr>
        <p:spPr>
          <a:xfrm>
            <a:off x="5979695" y="1203158"/>
            <a:ext cx="3862137" cy="646331"/>
          </a:xfrm>
          <a:prstGeom prst="rect">
            <a:avLst/>
          </a:prstGeom>
          <a:solidFill>
            <a:schemeClr val="accent1">
              <a:lumMod val="20000"/>
              <a:lumOff val="80000"/>
            </a:schemeClr>
          </a:solidFill>
          <a:ln>
            <a:solidFill>
              <a:srgbClr val="002060"/>
            </a:solidFill>
          </a:ln>
        </p:spPr>
        <p:txBody>
          <a:bodyPr wrap="square" rtlCol="0">
            <a:spAutoFit/>
          </a:bodyPr>
          <a:lstStyle/>
          <a:p>
            <a:pPr algn="ctr"/>
            <a:r>
              <a:rPr lang="it-IT" b="1" dirty="0" smtClean="0">
                <a:solidFill>
                  <a:srgbClr val="FF0000"/>
                </a:solidFill>
              </a:rPr>
              <a:t>MA COME SI ESCE DA TALE CONDIZIONE (SEGNALAZIONE)?</a:t>
            </a:r>
            <a:endParaRPr lang="it-IT" b="1" dirty="0">
              <a:solidFill>
                <a:srgbClr val="FF0000"/>
              </a:solidFill>
            </a:endParaRPr>
          </a:p>
        </p:txBody>
      </p:sp>
      <p:pic>
        <p:nvPicPr>
          <p:cNvPr id="6" name="Immagine 5"/>
          <p:cNvPicPr>
            <a:picLocks noChangeAspect="1"/>
          </p:cNvPicPr>
          <p:nvPr/>
        </p:nvPicPr>
        <p:blipFill>
          <a:blip r:embed="rId2"/>
          <a:stretch>
            <a:fillRect/>
          </a:stretch>
        </p:blipFill>
        <p:spPr>
          <a:xfrm>
            <a:off x="3966662" y="2051636"/>
            <a:ext cx="7820025" cy="4589797"/>
          </a:xfrm>
          <a:prstGeom prst="rect">
            <a:avLst/>
          </a:prstGeom>
        </p:spPr>
      </p:pic>
    </p:spTree>
    <p:extLst>
      <p:ext uri="{BB962C8B-B14F-4D97-AF65-F5344CB8AC3E}">
        <p14:creationId xmlns:p14="http://schemas.microsoft.com/office/powerpoint/2010/main" val="227307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pic>
        <p:nvPicPr>
          <p:cNvPr id="7" name="Immagine 6"/>
          <p:cNvPicPr>
            <a:picLocks noChangeAspect="1"/>
          </p:cNvPicPr>
          <p:nvPr/>
        </p:nvPicPr>
        <p:blipFill>
          <a:blip r:embed="rId2"/>
          <a:stretch>
            <a:fillRect/>
          </a:stretch>
        </p:blipFill>
        <p:spPr>
          <a:xfrm>
            <a:off x="2190750" y="1129967"/>
            <a:ext cx="7810500" cy="5295900"/>
          </a:xfrm>
          <a:prstGeom prst="rect">
            <a:avLst/>
          </a:prstGeom>
        </p:spPr>
      </p:pic>
    </p:spTree>
    <p:extLst>
      <p:ext uri="{BB962C8B-B14F-4D97-AF65-F5344CB8AC3E}">
        <p14:creationId xmlns:p14="http://schemas.microsoft.com/office/powerpoint/2010/main" val="120877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pic>
        <p:nvPicPr>
          <p:cNvPr id="4" name="Immagine 3"/>
          <p:cNvPicPr>
            <a:picLocks noChangeAspect="1"/>
          </p:cNvPicPr>
          <p:nvPr/>
        </p:nvPicPr>
        <p:blipFill>
          <a:blip r:embed="rId2"/>
          <a:stretch>
            <a:fillRect/>
          </a:stretch>
        </p:blipFill>
        <p:spPr>
          <a:xfrm>
            <a:off x="2190750" y="1274346"/>
            <a:ext cx="7810500" cy="5295900"/>
          </a:xfrm>
          <a:prstGeom prst="rect">
            <a:avLst/>
          </a:prstGeom>
        </p:spPr>
      </p:pic>
    </p:spTree>
    <p:extLst>
      <p:ext uri="{BB962C8B-B14F-4D97-AF65-F5344CB8AC3E}">
        <p14:creationId xmlns:p14="http://schemas.microsoft.com/office/powerpoint/2010/main" val="1251280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2014538" y="1065238"/>
            <a:ext cx="8162925" cy="5172075"/>
          </a:xfrm>
          <a:prstGeom prst="rect">
            <a:avLst/>
          </a:prstGeom>
        </p:spPr>
      </p:pic>
    </p:spTree>
    <p:extLst>
      <p:ext uri="{BB962C8B-B14F-4D97-AF65-F5344CB8AC3E}">
        <p14:creationId xmlns:p14="http://schemas.microsoft.com/office/powerpoint/2010/main" val="1755893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pic>
        <p:nvPicPr>
          <p:cNvPr id="5" name="Immagine 4"/>
          <p:cNvPicPr>
            <a:picLocks noChangeAspect="1"/>
          </p:cNvPicPr>
          <p:nvPr/>
        </p:nvPicPr>
        <p:blipFill>
          <a:blip r:embed="rId2"/>
          <a:stretch>
            <a:fillRect/>
          </a:stretch>
        </p:blipFill>
        <p:spPr>
          <a:xfrm>
            <a:off x="2200275" y="1187367"/>
            <a:ext cx="7791450" cy="5229225"/>
          </a:xfrm>
          <a:prstGeom prst="rect">
            <a:avLst/>
          </a:prstGeom>
        </p:spPr>
      </p:pic>
    </p:spTree>
    <p:extLst>
      <p:ext uri="{BB962C8B-B14F-4D97-AF65-F5344CB8AC3E}">
        <p14:creationId xmlns:p14="http://schemas.microsoft.com/office/powerpoint/2010/main" val="5807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1138989" y="908720"/>
            <a:ext cx="10058400" cy="5688632"/>
          </a:xfrm>
        </p:spPr>
        <p:txBody>
          <a:bodyPr>
            <a:normAutofit/>
          </a:bodyPr>
          <a:lstStyle/>
          <a:p>
            <a:pPr marL="0" lvl="2" indent="0" algn="just">
              <a:spcBef>
                <a:spcPts val="1088"/>
              </a:spcBef>
              <a:spcAft>
                <a:spcPts val="550"/>
              </a:spcAft>
              <a:buClr>
                <a:schemeClr val="bg1"/>
              </a:buClr>
              <a:buNone/>
            </a:pPr>
            <a:r>
              <a:rPr lang="it-IT" b="1" dirty="0">
                <a:latin typeface="Times New Roman" panose="02020603050405020304" pitchFamily="18" charset="0"/>
                <a:cs typeface="Times New Roman" panose="02020603050405020304" pitchFamily="18" charset="0"/>
              </a:rPr>
              <a:t>Sconfinamento</a:t>
            </a:r>
            <a:r>
              <a:rPr lang="it-IT" dirty="0">
                <a:latin typeface="Times New Roman" panose="02020603050405020304" pitchFamily="18" charset="0"/>
                <a:cs typeface="Times New Roman" panose="02020603050405020304" pitchFamily="18" charset="0"/>
              </a:rPr>
              <a:t> </a:t>
            </a:r>
            <a:r>
              <a:rPr lang="it-IT"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c/c primo segnale di anomalia</a:t>
            </a:r>
            <a:r>
              <a:rPr lang="it-IT" sz="2000" dirty="0">
                <a:latin typeface="Times New Roman" panose="02020603050405020304" pitchFamily="18" charset="0"/>
                <a:cs typeface="Times New Roman" panose="02020603050405020304" pitchFamily="18" charset="0"/>
              </a:rPr>
              <a:t>: </a:t>
            </a:r>
            <a:r>
              <a:rPr lang="it-IT" sz="2000" u="sng" dirty="0">
                <a:solidFill>
                  <a:srgbClr val="006600"/>
                </a:solidFill>
                <a:latin typeface="Times New Roman" panose="02020603050405020304" pitchFamily="18" charset="0"/>
                <a:cs typeface="Times New Roman" panose="02020603050405020304" pitchFamily="18" charset="0"/>
              </a:rPr>
              <a:t>fido usato temporaneamente in eccedenza rispetto all’accordato, indipendentemente dalla ragione (partite illiquide, effetti di valuta, …);</a:t>
            </a:r>
          </a:p>
          <a:p>
            <a:pPr marL="0" lvl="2" indent="0" algn="just">
              <a:spcBef>
                <a:spcPts val="1088"/>
              </a:spcBef>
              <a:spcAft>
                <a:spcPts val="550"/>
              </a:spcAft>
              <a:buClr>
                <a:schemeClr val="bg1"/>
              </a:buClr>
              <a:buNone/>
            </a:pPr>
            <a:r>
              <a:rPr lang="it-IT" sz="2000" dirty="0">
                <a:latin typeface="Times New Roman" panose="02020603050405020304" pitchFamily="18" charset="0"/>
                <a:cs typeface="Times New Roman" panose="02020603050405020304" pitchFamily="18" charset="0"/>
              </a:rPr>
              <a:t>In caso di ricorrenza, riesame della posizione: </a:t>
            </a:r>
            <a:r>
              <a:rPr lang="it-IT" sz="2000" dirty="0">
                <a:solidFill>
                  <a:srgbClr val="FF0000"/>
                </a:solidFill>
                <a:latin typeface="Times New Roman" panose="02020603050405020304" pitchFamily="18" charset="0"/>
                <a:cs typeface="Times New Roman" panose="02020603050405020304" pitchFamily="18" charset="0"/>
              </a:rPr>
              <a:t>affidamento </a:t>
            </a:r>
            <a:r>
              <a:rPr lang="it-IT" sz="2000" i="1" dirty="0">
                <a:solidFill>
                  <a:srgbClr val="FF0000"/>
                </a:solidFill>
                <a:latin typeface="Times New Roman" panose="02020603050405020304" pitchFamily="18" charset="0"/>
                <a:cs typeface="Times New Roman" panose="02020603050405020304" pitchFamily="18" charset="0"/>
              </a:rPr>
              <a:t>ex-post</a:t>
            </a:r>
            <a:r>
              <a:rPr lang="it-IT" sz="2000" dirty="0">
                <a:solidFill>
                  <a:srgbClr val="FF0000"/>
                </a:solidFill>
                <a:latin typeface="Times New Roman" panose="02020603050405020304" pitchFamily="18" charset="0"/>
                <a:cs typeface="Times New Roman" panose="02020603050405020304" pitchFamily="18" charset="0"/>
              </a:rPr>
              <a:t>, prolungamento scadenza, espansione delle linee, revoca/rientro;</a:t>
            </a:r>
          </a:p>
          <a:p>
            <a:pPr marL="0" lvl="2" algn="just">
              <a:spcBef>
                <a:spcPts val="1088"/>
              </a:spcBef>
              <a:spcAft>
                <a:spcPts val="550"/>
              </a:spcAft>
              <a:buClr>
                <a:schemeClr val="bg1"/>
              </a:buClr>
            </a:pPr>
            <a:r>
              <a:rPr lang="it-IT" b="1" u="sng" dirty="0">
                <a:latin typeface="Times New Roman" panose="02020603050405020304" pitchFamily="18" charset="0"/>
                <a:cs typeface="Times New Roman" panose="02020603050405020304" pitchFamily="18" charset="0"/>
              </a:rPr>
              <a:t>Altri segnali:</a:t>
            </a:r>
          </a:p>
          <a:p>
            <a:pPr marL="700088" lvl="3" indent="-285750" algn="just">
              <a:spcBef>
                <a:spcPts val="550"/>
              </a:spcBef>
              <a:spcAft>
                <a:spcPts val="550"/>
              </a:spcAf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difficoltà di rientro su posizioni temporanee di affidamento o di pagamento di rate di finanziamenti pregressi;</a:t>
            </a:r>
          </a:p>
          <a:p>
            <a:pPr marL="700088" lvl="3" indent="-285750" algn="just">
              <a:spcBef>
                <a:spcPts val="550"/>
              </a:spcBef>
              <a:spcAft>
                <a:spcPts val="550"/>
              </a:spcAf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assegni in sospeso, mancato pagamento di utenze o effetti;</a:t>
            </a:r>
          </a:p>
          <a:p>
            <a:pPr marL="700088" lvl="3" indent="-285750" algn="just">
              <a:spcBef>
                <a:spcPts val="550"/>
              </a:spcBef>
              <a:spcAft>
                <a:spcPts val="550"/>
              </a:spcAf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ritardi nei pagamenti degli stipendi, degli oneri previdenziali e fiscali;</a:t>
            </a:r>
          </a:p>
          <a:p>
            <a:pPr marL="700088" lvl="3" indent="-285750" algn="just">
              <a:spcBef>
                <a:spcPts val="550"/>
              </a:spcBef>
              <a:spcAft>
                <a:spcPts val="550"/>
              </a:spcAf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versamento di assegni propri tratti su altri istituti;</a:t>
            </a:r>
          </a:p>
          <a:p>
            <a:pPr marL="700088" lvl="3" indent="-285750" algn="just">
              <a:spcBef>
                <a:spcPts val="550"/>
              </a:spcBef>
              <a:spcAft>
                <a:spcPts val="550"/>
              </a:spcAf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nuovi affidamenti presso concorrenti.</a:t>
            </a:r>
          </a:p>
        </p:txBody>
      </p:sp>
    </p:spTree>
    <p:extLst>
      <p:ext uri="{BB962C8B-B14F-4D97-AF65-F5344CB8AC3E}">
        <p14:creationId xmlns:p14="http://schemas.microsoft.com/office/powerpoint/2010/main" val="2961307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MISURE DI </a:t>
            </a:r>
            <a:r>
              <a:rPr lang="it-IT" sz="3200" i="1" dirty="0" smtClean="0">
                <a:latin typeface="Times New Roman" pitchFamily="18" charset="0"/>
                <a:cs typeface="Times New Roman" pitchFamily="18" charset="0"/>
              </a:rPr>
              <a:t>FORBEREANCE</a:t>
            </a:r>
            <a:endParaRPr lang="it-IT" sz="3200" dirty="0">
              <a:latin typeface="Times New Roman" pitchFamily="18" charset="0"/>
              <a:cs typeface="Times New Roman" pitchFamily="18" charset="0"/>
            </a:endParaRPr>
          </a:p>
        </p:txBody>
      </p:sp>
      <p:pic>
        <p:nvPicPr>
          <p:cNvPr id="5" name="Immagine 4"/>
          <p:cNvPicPr>
            <a:picLocks noChangeAspect="1"/>
          </p:cNvPicPr>
          <p:nvPr/>
        </p:nvPicPr>
        <p:blipFill>
          <a:blip r:embed="rId2"/>
          <a:stretch>
            <a:fillRect/>
          </a:stretch>
        </p:blipFill>
        <p:spPr>
          <a:xfrm>
            <a:off x="1724025" y="1045995"/>
            <a:ext cx="8743950" cy="5343525"/>
          </a:xfrm>
          <a:prstGeom prst="rect">
            <a:avLst/>
          </a:prstGeom>
        </p:spPr>
      </p:pic>
    </p:spTree>
    <p:extLst>
      <p:ext uri="{BB962C8B-B14F-4D97-AF65-F5344CB8AC3E}">
        <p14:creationId xmlns:p14="http://schemas.microsoft.com/office/powerpoint/2010/main" val="1887594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861237" y="908720"/>
            <a:ext cx="10675089" cy="5688632"/>
          </a:xfrm>
        </p:spPr>
        <p:txBody>
          <a:bodyPr/>
          <a:lstStyle/>
          <a:p>
            <a:pPr algn="just"/>
            <a:r>
              <a:rPr lang="it-IT" b="1" dirty="0" smtClean="0">
                <a:solidFill>
                  <a:srgbClr val="006600"/>
                </a:solidFill>
                <a:latin typeface="Times New Roman" pitchFamily="18" charset="0"/>
                <a:cs typeface="Times New Roman" pitchFamily="18" charset="0"/>
              </a:rPr>
              <a:t>Cosa è la Centrale Rischi</a:t>
            </a:r>
          </a:p>
          <a:p>
            <a:pPr lvl="1" algn="just"/>
            <a:endParaRPr lang="it-IT" dirty="0" smtClean="0">
              <a:latin typeface="Times New Roman" panose="02020603050405020304" pitchFamily="18" charset="0"/>
              <a:cs typeface="Times New Roman" panose="02020603050405020304" pitchFamily="18" charset="0"/>
            </a:endParaRPr>
          </a:p>
          <a:p>
            <a:pPr lvl="1" algn="just"/>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Centrale dei rischi (CR) </a:t>
            </a:r>
            <a:r>
              <a:rPr lang="it-IT" dirty="0">
                <a:solidFill>
                  <a:srgbClr val="FF0000"/>
                </a:solidFill>
                <a:latin typeface="Times New Roman" panose="02020603050405020304" pitchFamily="18" charset="0"/>
                <a:cs typeface="Times New Roman" panose="02020603050405020304" pitchFamily="18" charset="0"/>
              </a:rPr>
              <a:t>è un sistema informativo, gestito dalla Banca d’Italia, che raccoglie le informazioni fornite da banche e società finanziarie (di seguito “intermediari”) sui crediti che esse concedono ai loro clienti</a:t>
            </a:r>
            <a:r>
              <a:rPr lang="it-IT" dirty="0">
                <a:latin typeface="Times New Roman" panose="02020603050405020304" pitchFamily="18" charset="0"/>
                <a:cs typeface="Times New Roman" panose="02020603050405020304" pitchFamily="18" charset="0"/>
              </a:rPr>
              <a:t>. Le informazioni non hanno valore certificativo. </a:t>
            </a:r>
          </a:p>
          <a:p>
            <a:pPr lvl="1" algn="just"/>
            <a:endParaRPr lang="it-IT" dirty="0" smtClean="0">
              <a:latin typeface="Times New Roman" panose="02020603050405020304" pitchFamily="18" charset="0"/>
              <a:cs typeface="Times New Roman" panose="02020603050405020304" pitchFamily="18" charset="0"/>
            </a:endParaRPr>
          </a:p>
          <a:p>
            <a:pPr lvl="1" algn="just"/>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CR comunica </a:t>
            </a:r>
            <a:r>
              <a:rPr lang="it-IT" b="1" dirty="0">
                <a:latin typeface="Times New Roman" panose="02020603050405020304" pitchFamily="18" charset="0"/>
                <a:cs typeface="Times New Roman" panose="02020603050405020304" pitchFamily="18" charset="0"/>
              </a:rPr>
              <a:t>mensilmente</a:t>
            </a:r>
            <a:r>
              <a:rPr lang="it-IT" dirty="0">
                <a:latin typeface="Times New Roman" panose="02020603050405020304" pitchFamily="18" charset="0"/>
                <a:cs typeface="Times New Roman" panose="02020603050405020304" pitchFamily="18" charset="0"/>
              </a:rPr>
              <a:t> agli intermediari il debito totale verso il sistema creditizio di ciascun cliente segnalato. </a:t>
            </a:r>
          </a:p>
        </p:txBody>
      </p:sp>
    </p:spTree>
    <p:extLst>
      <p:ext uri="{BB962C8B-B14F-4D97-AF65-F5344CB8AC3E}">
        <p14:creationId xmlns:p14="http://schemas.microsoft.com/office/powerpoint/2010/main" val="1098907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861237" y="908720"/>
            <a:ext cx="10675089" cy="5688632"/>
          </a:xfrm>
        </p:spPr>
        <p:txBody>
          <a:bodyPr>
            <a:normAutofit/>
          </a:bodyPr>
          <a:lstStyle/>
          <a:p>
            <a:pPr algn="just"/>
            <a:r>
              <a:rPr lang="it-IT" b="1" dirty="0" smtClean="0">
                <a:solidFill>
                  <a:srgbClr val="006600"/>
                </a:solidFill>
                <a:latin typeface="Times New Roman" pitchFamily="18" charset="0"/>
                <a:cs typeface="Times New Roman" pitchFamily="18" charset="0"/>
              </a:rPr>
              <a:t>Cosa non è la Centrale Rischi</a:t>
            </a:r>
          </a:p>
          <a:p>
            <a:pPr lvl="1" algn="just"/>
            <a:endParaRPr lang="it-IT" sz="2400" dirty="0" smtClean="0">
              <a:latin typeface="Times New Roman" panose="02020603050405020304" pitchFamily="18" charset="0"/>
              <a:cs typeface="Times New Roman" panose="02020603050405020304" pitchFamily="18" charset="0"/>
            </a:endParaRPr>
          </a:p>
          <a:p>
            <a:pPr lvl="1" algn="just"/>
            <a:r>
              <a:rPr lang="it-IT" sz="2400" dirty="0" smtClean="0">
                <a:latin typeface="Times New Roman" panose="02020603050405020304" pitchFamily="18" charset="0"/>
                <a:cs typeface="Times New Roman" panose="02020603050405020304" pitchFamily="18" charset="0"/>
              </a:rPr>
              <a:t>La </a:t>
            </a:r>
            <a:r>
              <a:rPr lang="it-IT" sz="2400" dirty="0">
                <a:latin typeface="Times New Roman" panose="02020603050405020304" pitchFamily="18" charset="0"/>
                <a:cs typeface="Times New Roman" panose="02020603050405020304" pitchFamily="18" charset="0"/>
              </a:rPr>
              <a:t>CR </a:t>
            </a:r>
            <a:r>
              <a:rPr lang="it-IT" sz="2400" b="1" dirty="0">
                <a:latin typeface="Times New Roman" panose="02020603050405020304" pitchFamily="18" charset="0"/>
                <a:cs typeface="Times New Roman" panose="02020603050405020304" pitchFamily="18" charset="0"/>
              </a:rPr>
              <a:t>non</a:t>
            </a:r>
            <a:r>
              <a:rPr lang="it-IT" sz="2400" dirty="0">
                <a:latin typeface="Times New Roman" panose="02020603050405020304" pitchFamily="18" charset="0"/>
                <a:cs typeface="Times New Roman" panose="02020603050405020304" pitchFamily="18" charset="0"/>
              </a:rPr>
              <a:t> è una “</a:t>
            </a:r>
            <a:r>
              <a:rPr lang="it-IT" sz="2400" dirty="0" err="1">
                <a:latin typeface="Times New Roman" panose="02020603050405020304" pitchFamily="18" charset="0"/>
                <a:cs typeface="Times New Roman" panose="02020603050405020304" pitchFamily="18" charset="0"/>
              </a:rPr>
              <a:t>black</a:t>
            </a:r>
            <a:r>
              <a:rPr lang="it-IT" sz="2400" dirty="0">
                <a:latin typeface="Times New Roman" panose="02020603050405020304" pitchFamily="18" charset="0"/>
                <a:cs typeface="Times New Roman" panose="02020603050405020304" pitchFamily="18" charset="0"/>
              </a:rPr>
              <a:t> list” relativa cioè unicamente ai cattivi pagatori, né un archivio dei ritardi di pagamento: </a:t>
            </a:r>
            <a:r>
              <a:rPr lang="it-IT" sz="2400" u="sng" dirty="0">
                <a:solidFill>
                  <a:srgbClr val="FF0000"/>
                </a:solidFill>
                <a:latin typeface="Times New Roman" panose="02020603050405020304" pitchFamily="18" charset="0"/>
                <a:cs typeface="Times New Roman" panose="02020603050405020304" pitchFamily="18" charset="0"/>
              </a:rPr>
              <a:t>la Centrale dei rischi raccoglie, infatti, informazioni positive e negative</a:t>
            </a:r>
            <a:r>
              <a:rPr lang="it-IT" sz="2400" dirty="0">
                <a:latin typeface="Times New Roman" panose="02020603050405020304" pitchFamily="18" charset="0"/>
                <a:cs typeface="Times New Roman" panose="02020603050405020304" pitchFamily="18" charset="0"/>
              </a:rPr>
              <a:t>. </a:t>
            </a:r>
          </a:p>
          <a:p>
            <a:pPr lvl="1" algn="just"/>
            <a:r>
              <a:rPr lang="it-IT" sz="2400" dirty="0">
                <a:latin typeface="Times New Roman" panose="02020603050405020304" pitchFamily="18" charset="0"/>
                <a:cs typeface="Times New Roman" panose="02020603050405020304" pitchFamily="18" charset="0"/>
              </a:rPr>
              <a:t>L’iscrizione in CR non determina automatismi di valutazione del merito creditizio della clientela (</a:t>
            </a:r>
            <a:r>
              <a:rPr lang="it-IT" sz="2400" dirty="0">
                <a:solidFill>
                  <a:srgbClr val="0070C0"/>
                </a:solidFill>
                <a:latin typeface="Times New Roman" panose="02020603050405020304" pitchFamily="18" charset="0"/>
                <a:cs typeface="Times New Roman" panose="02020603050405020304" pitchFamily="18" charset="0"/>
              </a:rPr>
              <a:t>la CR è solo uno degli elementi informativi a disposizione delle banche e degli intermediari finanziari</a:t>
            </a:r>
            <a:r>
              <a:rPr lang="it-IT" sz="2400" dirty="0">
                <a:latin typeface="Times New Roman" panose="02020603050405020304" pitchFamily="18" charset="0"/>
                <a:cs typeface="Times New Roman" panose="02020603050405020304" pitchFamily="18" charset="0"/>
              </a:rPr>
              <a:t>). </a:t>
            </a:r>
          </a:p>
          <a:p>
            <a:pPr lvl="1" algn="just"/>
            <a:r>
              <a:rPr lang="it-IT" sz="2400" dirty="0">
                <a:solidFill>
                  <a:srgbClr val="3333FF"/>
                </a:solidFill>
                <a:latin typeface="Times New Roman" panose="02020603050405020304" pitchFamily="18" charset="0"/>
                <a:cs typeface="Times New Roman" panose="02020603050405020304" pitchFamily="18" charset="0"/>
              </a:rPr>
              <a:t>Il mancato pagamento di una rata non determina automaticamente una classificazione negativa </a:t>
            </a:r>
            <a:r>
              <a:rPr lang="it-IT" sz="2400" dirty="0">
                <a:latin typeface="Times New Roman" panose="02020603050405020304" pitchFamily="18" charset="0"/>
                <a:cs typeface="Times New Roman" panose="02020603050405020304" pitchFamily="18" charset="0"/>
              </a:rPr>
              <a:t>(come ad esempio la classificazione a sofferenza). </a:t>
            </a:r>
          </a:p>
          <a:p>
            <a:pPr lvl="1" algn="just"/>
            <a:r>
              <a:rPr lang="it-IT" sz="2400" dirty="0">
                <a:latin typeface="Times New Roman" panose="02020603050405020304" pitchFamily="18" charset="0"/>
                <a:cs typeface="Times New Roman" panose="02020603050405020304" pitchFamily="18" charset="0"/>
              </a:rPr>
              <a:t>I dati CR </a:t>
            </a:r>
            <a:r>
              <a:rPr lang="it-IT" sz="2400" b="1" dirty="0">
                <a:latin typeface="Times New Roman" panose="02020603050405020304" pitchFamily="18" charset="0"/>
                <a:cs typeface="Times New Roman" panose="02020603050405020304" pitchFamily="18" charset="0"/>
              </a:rPr>
              <a:t>non</a:t>
            </a:r>
            <a:r>
              <a:rPr lang="it-IT" sz="2400" dirty="0">
                <a:latin typeface="Times New Roman" panose="02020603050405020304" pitchFamily="18" charset="0"/>
                <a:cs typeface="Times New Roman" panose="02020603050405020304" pitchFamily="18" charset="0"/>
              </a:rPr>
              <a:t> hanno natura certificativa dell’esposizione della clientela verso il sistema creditizio e sono segnalati sulla base di criteri convenzionali di rappresentazione nel relativo modello dei dati. </a:t>
            </a:r>
            <a:endParaRPr lang="it-IT" sz="2400" dirty="0" smtClean="0">
              <a:latin typeface="Times New Roman" pitchFamily="18" charset="0"/>
              <a:cs typeface="Times New Roman" pitchFamily="18" charset="0"/>
            </a:endParaRPr>
          </a:p>
          <a:p>
            <a:pPr lvl="1" algn="just"/>
            <a:endParaRPr lang="it-IT"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65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861237" y="908720"/>
            <a:ext cx="10675089" cy="5688632"/>
          </a:xfrm>
        </p:spPr>
        <p:txBody>
          <a:bodyPr>
            <a:normAutofit/>
          </a:bodyPr>
          <a:lstStyle/>
          <a:p>
            <a:pPr algn="just"/>
            <a:r>
              <a:rPr lang="it-IT" b="1" dirty="0" smtClean="0">
                <a:solidFill>
                  <a:srgbClr val="006600"/>
                </a:solidFill>
                <a:latin typeface="Times New Roman" pitchFamily="18" charset="0"/>
                <a:cs typeface="Times New Roman" pitchFamily="18" charset="0"/>
              </a:rPr>
              <a:t>Le Centrali Rischi Private</a:t>
            </a:r>
          </a:p>
          <a:p>
            <a:pPr lvl="1" algn="just"/>
            <a:endParaRPr lang="it-IT" sz="2400" dirty="0" smtClean="0">
              <a:latin typeface="Times New Roman" panose="02020603050405020304" pitchFamily="18" charset="0"/>
              <a:cs typeface="Times New Roman" panose="02020603050405020304" pitchFamily="18" charset="0"/>
            </a:endParaRPr>
          </a:p>
          <a:p>
            <a:pPr lvl="1" algn="just"/>
            <a:r>
              <a:rPr lang="it-IT" sz="2400" dirty="0" smtClean="0">
                <a:latin typeface="Times New Roman" panose="02020603050405020304" pitchFamily="18" charset="0"/>
                <a:cs typeface="Times New Roman" panose="02020603050405020304" pitchFamily="18" charset="0"/>
              </a:rPr>
              <a:t>In </a:t>
            </a:r>
            <a:r>
              <a:rPr lang="it-IT" sz="2400" dirty="0">
                <a:latin typeface="Times New Roman" panose="02020603050405020304" pitchFamily="18" charset="0"/>
                <a:cs typeface="Times New Roman" panose="02020603050405020304" pitchFamily="18" charset="0"/>
              </a:rPr>
              <a:t>Italia operano anche altri sistemi di rilevazione centralizzata dei rischi – denominati </a:t>
            </a:r>
            <a:r>
              <a:rPr lang="it-IT"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Sistemi di informazioni creditizie (SIC</a:t>
            </a:r>
            <a:r>
              <a:rPr lang="it-IT" sz="2400" dirty="0">
                <a:latin typeface="Times New Roman" panose="02020603050405020304" pitchFamily="18" charset="0"/>
                <a:cs typeface="Times New Roman" panose="02020603050405020304" pitchFamily="18" charset="0"/>
              </a:rPr>
              <a:t>) – di natura privata e non gestiti dalla Banca </a:t>
            </a:r>
            <a:r>
              <a:rPr lang="it-IT" sz="2400" dirty="0" smtClean="0">
                <a:latin typeface="Times New Roman" panose="02020603050405020304" pitchFamily="18" charset="0"/>
                <a:cs typeface="Times New Roman" panose="02020603050405020304" pitchFamily="18" charset="0"/>
              </a:rPr>
              <a:t>d'Italia;</a:t>
            </a:r>
          </a:p>
          <a:p>
            <a:pPr lvl="1" algn="just"/>
            <a:endParaRPr lang="it-IT" sz="2400" dirty="0" smtClean="0">
              <a:latin typeface="Times New Roman" panose="02020603050405020304" pitchFamily="18" charset="0"/>
              <a:cs typeface="Times New Roman" panose="02020603050405020304" pitchFamily="18" charset="0"/>
            </a:endParaRPr>
          </a:p>
          <a:p>
            <a:pPr lvl="1" algn="just"/>
            <a:r>
              <a:rPr lang="it-IT" sz="2400" dirty="0" smtClean="0">
                <a:latin typeface="Times New Roman" panose="02020603050405020304" pitchFamily="18" charset="0"/>
                <a:cs typeface="Times New Roman" panose="02020603050405020304" pitchFamily="18" charset="0"/>
              </a:rPr>
              <a:t>Il </a:t>
            </a:r>
            <a:r>
              <a:rPr lang="it-IT" sz="2400" dirty="0">
                <a:latin typeface="Times New Roman" panose="02020603050405020304" pitchFamily="18" charset="0"/>
                <a:cs typeface="Times New Roman" panose="02020603050405020304" pitchFamily="18" charset="0"/>
              </a:rPr>
              <a:t>funzionamento dei SIC è disciplinato dal “</a:t>
            </a:r>
            <a:r>
              <a:rPr lang="it-IT" sz="2400" dirty="0">
                <a:solidFill>
                  <a:srgbClr val="3333FF"/>
                </a:solidFill>
                <a:latin typeface="Times New Roman" panose="02020603050405020304" pitchFamily="18" charset="0"/>
                <a:cs typeface="Times New Roman" panose="02020603050405020304" pitchFamily="18" charset="0"/>
              </a:rPr>
              <a:t>codice di deontologia e di buona condotta per i sistemi informativi gestiti da soggetti privati in tema di crediti al consumo, affidabilità e puntualità nei pagamenti</a:t>
            </a:r>
            <a:r>
              <a:rPr lang="it-IT" sz="2400" dirty="0">
                <a:latin typeface="Times New Roman" panose="02020603050405020304" pitchFamily="18" charset="0"/>
                <a:cs typeface="Times New Roman" panose="02020603050405020304" pitchFamily="18" charset="0"/>
              </a:rPr>
              <a:t>” (in </a:t>
            </a:r>
            <a:r>
              <a:rPr lang="it-IT" sz="2400" dirty="0" smtClean="0">
                <a:latin typeface="Times New Roman" panose="02020603050405020304" pitchFamily="18" charset="0"/>
                <a:cs typeface="Times New Roman" panose="02020603050405020304" pitchFamily="18" charset="0"/>
              </a:rPr>
              <a:t>G.U</a:t>
            </a:r>
            <a:r>
              <a:rPr lang="it-IT" sz="2400" dirty="0">
                <a:latin typeface="Times New Roman" panose="02020603050405020304" pitchFamily="18" charset="0"/>
                <a:cs typeface="Times New Roman" panose="02020603050405020304" pitchFamily="18" charset="0"/>
              </a:rPr>
              <a:t>. 23 dicembre 2004, n. 300) emanato ai sensi dell’art. 117 del Testo Unico sulla Privacy (D.lgs. 196/2003). </a:t>
            </a:r>
            <a:endParaRPr lang="it-IT"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171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861237" y="908720"/>
            <a:ext cx="10675089" cy="5688632"/>
          </a:xfrm>
        </p:spPr>
        <p:txBody>
          <a:bodyPr>
            <a:normAutofit lnSpcReduction="10000"/>
          </a:bodyPr>
          <a:lstStyle/>
          <a:p>
            <a:pPr algn="just"/>
            <a:r>
              <a:rPr lang="it-IT" b="1" dirty="0" smtClean="0">
                <a:solidFill>
                  <a:srgbClr val="006600"/>
                </a:solidFill>
                <a:latin typeface="Times New Roman" pitchFamily="18" charset="0"/>
                <a:cs typeface="Times New Roman" pitchFamily="18" charset="0"/>
              </a:rPr>
              <a:t>A cosa serve la Centrale Rischi </a:t>
            </a:r>
          </a:p>
          <a:p>
            <a:pPr algn="just"/>
            <a:endParaRPr lang="it-IT" sz="2400" dirty="0" smtClean="0">
              <a:latin typeface="Times New Roman" panose="02020603050405020304" pitchFamily="18" charset="0"/>
              <a:cs typeface="Times New Roman" panose="02020603050405020304" pitchFamily="18" charset="0"/>
            </a:endParaRPr>
          </a:p>
          <a:p>
            <a:pPr lvl="1" algn="just"/>
            <a:r>
              <a:rPr lang="it-IT" sz="2400" dirty="0">
                <a:solidFill>
                  <a:srgbClr val="FF0000"/>
                </a:solidFill>
                <a:latin typeface="Times New Roman" panose="02020603050405020304" pitchFamily="18" charset="0"/>
                <a:cs typeface="Times New Roman" panose="02020603050405020304" pitchFamily="18" charset="0"/>
              </a:rPr>
              <a:t>La CR fornisce agli intermediari informazioni utili per valutare il merito di credito della </a:t>
            </a:r>
            <a:r>
              <a:rPr lang="it-IT" sz="2400" dirty="0" smtClean="0">
                <a:solidFill>
                  <a:srgbClr val="FF0000"/>
                </a:solidFill>
                <a:latin typeface="Times New Roman" panose="02020603050405020304" pitchFamily="18" charset="0"/>
                <a:cs typeface="Times New Roman" panose="02020603050405020304" pitchFamily="18" charset="0"/>
              </a:rPr>
              <a:t>clientela</a:t>
            </a:r>
            <a:r>
              <a:rPr lang="it-IT" sz="2400" dirty="0">
                <a:latin typeface="Times New Roman" panose="02020603050405020304" pitchFamily="18" charset="0"/>
                <a:cs typeface="Times New Roman" panose="02020603050405020304" pitchFamily="18" charset="0"/>
              </a:rPr>
              <a:t>;</a:t>
            </a:r>
          </a:p>
          <a:p>
            <a:pPr lvl="1" algn="just"/>
            <a:r>
              <a:rPr lang="it-IT" sz="2400" dirty="0">
                <a:latin typeface="Times New Roman" panose="02020603050405020304" pitchFamily="18" charset="0"/>
                <a:cs typeface="Times New Roman" panose="02020603050405020304" pitchFamily="18" charset="0"/>
              </a:rPr>
              <a:t>Gli intermediari, utilizzando i dati della CR, </a:t>
            </a:r>
            <a:r>
              <a:rPr lang="it-IT" sz="2400" u="sng" dirty="0">
                <a:solidFill>
                  <a:srgbClr val="0070C0"/>
                </a:solidFill>
                <a:latin typeface="Times New Roman" panose="02020603050405020304" pitchFamily="18" charset="0"/>
                <a:cs typeface="Times New Roman" panose="02020603050405020304" pitchFamily="18" charset="0"/>
              </a:rPr>
              <a:t>possono impiegare in modo più efficiente le loro risorse e migliorare la qualità del portafoglio crediti</a:t>
            </a:r>
            <a:r>
              <a:rPr lang="it-IT" sz="2400" dirty="0">
                <a:latin typeface="Times New Roman" panose="02020603050405020304" pitchFamily="18" charset="0"/>
                <a:cs typeface="Times New Roman" panose="02020603050405020304" pitchFamily="18" charset="0"/>
              </a:rPr>
              <a:t>. I benefici per la clientela “meritevole” sono rappresentati da un più agevole accesso al credito o da un accesso al credito a migliori </a:t>
            </a:r>
            <a:r>
              <a:rPr lang="it-IT" sz="2400" dirty="0" smtClean="0">
                <a:latin typeface="Times New Roman" panose="02020603050405020304" pitchFamily="18" charset="0"/>
                <a:cs typeface="Times New Roman" panose="02020603050405020304" pitchFamily="18" charset="0"/>
              </a:rPr>
              <a:t>condizioni; </a:t>
            </a:r>
            <a:endParaRPr lang="it-IT" sz="2400" dirty="0">
              <a:latin typeface="Times New Roman" panose="02020603050405020304" pitchFamily="18" charset="0"/>
              <a:cs typeface="Times New Roman" panose="02020603050405020304" pitchFamily="18" charset="0"/>
            </a:endParaRPr>
          </a:p>
          <a:p>
            <a:pPr lvl="1" algn="just"/>
            <a:r>
              <a:rPr lang="it-IT" sz="2400" dirty="0">
                <a:solidFill>
                  <a:srgbClr val="FFC000"/>
                </a:solidFill>
                <a:latin typeface="Times New Roman" panose="02020603050405020304" pitchFamily="18" charset="0"/>
                <a:cs typeface="Times New Roman" panose="02020603050405020304" pitchFamily="18" charset="0"/>
              </a:rPr>
              <a:t>Il miglioramento complessivo della gestione del rischio di credito degli intermediari contribuisce a rafforzare la stabilità del sistema </a:t>
            </a:r>
            <a:r>
              <a:rPr lang="it-IT" sz="2400" dirty="0" smtClean="0">
                <a:solidFill>
                  <a:srgbClr val="FFC000"/>
                </a:solidFill>
                <a:latin typeface="Times New Roman" panose="02020603050405020304" pitchFamily="18" charset="0"/>
                <a:cs typeface="Times New Roman" panose="02020603050405020304" pitchFamily="18" charset="0"/>
              </a:rPr>
              <a:t>creditizio;</a:t>
            </a:r>
          </a:p>
          <a:p>
            <a:pPr lvl="1" algn="just"/>
            <a:r>
              <a:rPr lang="it-IT" sz="2400" dirty="0" smtClean="0">
                <a:latin typeface="Times New Roman" panose="02020603050405020304" pitchFamily="18" charset="0"/>
                <a:cs typeface="Times New Roman" panose="02020603050405020304" pitchFamily="18" charset="0"/>
              </a:rPr>
              <a:t>La </a:t>
            </a:r>
            <a:r>
              <a:rPr lang="it-IT" sz="2400" dirty="0">
                <a:latin typeface="Times New Roman" panose="02020603050405020304" pitchFamily="18" charset="0"/>
                <a:cs typeface="Times New Roman" panose="02020603050405020304" pitchFamily="18" charset="0"/>
              </a:rPr>
              <a:t>Banca d’Italia utilizza le informazioni della CR per svolgere i propri compiti istituzionali (ad esempio, vigilanza sulle banche e gli altri intermediari finanziari, ricerca, conduzione della politica monetaria nell’ambito del Sistema Europeo di Banche Centrali). </a:t>
            </a:r>
            <a:endParaRPr lang="it-IT" sz="67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55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861237" y="908720"/>
            <a:ext cx="10675089" cy="5688632"/>
          </a:xfrm>
        </p:spPr>
        <p:txBody>
          <a:bodyPr>
            <a:normAutofit/>
          </a:bodyPr>
          <a:lstStyle/>
          <a:p>
            <a:pPr algn="just"/>
            <a:r>
              <a:rPr lang="it-IT" sz="2800" u="sng" dirty="0" smtClean="0">
                <a:solidFill>
                  <a:srgbClr val="7030A0"/>
                </a:solidFill>
                <a:latin typeface="Times New Roman" panose="02020603050405020304" pitchFamily="18" charset="0"/>
                <a:cs typeface="Times New Roman" panose="02020603050405020304" pitchFamily="18" charset="0"/>
              </a:rPr>
              <a:t>Partecipano </a:t>
            </a:r>
            <a:r>
              <a:rPr lang="it-IT" sz="2800" u="sng" dirty="0">
                <a:solidFill>
                  <a:srgbClr val="7030A0"/>
                </a:solidFill>
                <a:latin typeface="Times New Roman" panose="02020603050405020304" pitchFamily="18" charset="0"/>
                <a:cs typeface="Times New Roman" panose="02020603050405020304" pitchFamily="18" charset="0"/>
              </a:rPr>
              <a:t>al servizio centralizzato dei rischi i seguenti soggetti</a:t>
            </a:r>
            <a:r>
              <a:rPr lang="it-IT" sz="2800" dirty="0">
                <a:latin typeface="Times New Roman" panose="02020603050405020304" pitchFamily="18" charset="0"/>
                <a:cs typeface="Times New Roman" panose="02020603050405020304" pitchFamily="18" charset="0"/>
              </a:rPr>
              <a:t>: </a:t>
            </a:r>
          </a:p>
          <a:p>
            <a:pPr lvl="1" algn="just"/>
            <a:endParaRPr lang="it-IT" sz="2600" dirty="0" smtClean="0">
              <a:latin typeface="Times New Roman" panose="02020603050405020304" pitchFamily="18" charset="0"/>
              <a:cs typeface="Times New Roman" panose="02020603050405020304" pitchFamily="18" charset="0"/>
            </a:endParaRPr>
          </a:p>
          <a:p>
            <a:pPr lvl="1" algn="just"/>
            <a:r>
              <a:rPr lang="it-IT" sz="2600" dirty="0" smtClean="0">
                <a:latin typeface="Times New Roman" panose="02020603050405020304" pitchFamily="18" charset="0"/>
                <a:cs typeface="Times New Roman" panose="02020603050405020304" pitchFamily="18" charset="0"/>
              </a:rPr>
              <a:t>la </a:t>
            </a:r>
            <a:r>
              <a:rPr lang="it-IT" sz="2600" b="1" dirty="0">
                <a:latin typeface="Times New Roman" panose="02020603050405020304" pitchFamily="18" charset="0"/>
                <a:cs typeface="Times New Roman" panose="02020603050405020304" pitchFamily="18" charset="0"/>
              </a:rPr>
              <a:t>Banca d’Italia</a:t>
            </a:r>
            <a:r>
              <a:rPr lang="it-IT" sz="2600" dirty="0">
                <a:latin typeface="Times New Roman" panose="02020603050405020304" pitchFamily="18" charset="0"/>
                <a:cs typeface="Times New Roman" panose="02020603050405020304" pitchFamily="18" charset="0"/>
              </a:rPr>
              <a:t>, che gestisce il servizio;</a:t>
            </a:r>
          </a:p>
          <a:p>
            <a:pPr lvl="1" algn="just"/>
            <a:r>
              <a:rPr lang="it-IT" sz="2600" dirty="0" smtClean="0">
                <a:latin typeface="Times New Roman" panose="02020603050405020304" pitchFamily="18" charset="0"/>
                <a:cs typeface="Times New Roman" panose="02020603050405020304" pitchFamily="18" charset="0"/>
              </a:rPr>
              <a:t>gli </a:t>
            </a:r>
            <a:r>
              <a:rPr lang="it-IT" sz="2600" b="1" dirty="0">
                <a:latin typeface="Times New Roman" panose="02020603050405020304" pitchFamily="18" charset="0"/>
                <a:cs typeface="Times New Roman" panose="02020603050405020304" pitchFamily="18" charset="0"/>
              </a:rPr>
              <a:t>intermediari segnalanti</a:t>
            </a:r>
            <a:r>
              <a:rPr lang="it-IT" sz="2600" dirty="0">
                <a:latin typeface="Times New Roman" panose="02020603050405020304" pitchFamily="18" charset="0"/>
                <a:cs typeface="Times New Roman" panose="02020603050405020304" pitchFamily="18" charset="0"/>
              </a:rPr>
              <a:t>:</a:t>
            </a:r>
          </a:p>
          <a:p>
            <a:pPr lvl="1" algn="just"/>
            <a:r>
              <a:rPr lang="it-IT" sz="2600" dirty="0">
                <a:latin typeface="Times New Roman" panose="02020603050405020304" pitchFamily="18" charset="0"/>
                <a:cs typeface="Times New Roman" panose="02020603050405020304" pitchFamily="18" charset="0"/>
              </a:rPr>
              <a:t>l</a:t>
            </a:r>
            <a:r>
              <a:rPr lang="it-IT" sz="2600" dirty="0" smtClean="0">
                <a:latin typeface="Times New Roman" panose="02020603050405020304" pitchFamily="18" charset="0"/>
                <a:cs typeface="Times New Roman" panose="02020603050405020304" pitchFamily="18" charset="0"/>
              </a:rPr>
              <a:t>e </a:t>
            </a:r>
            <a:r>
              <a:rPr lang="it-IT" sz="2600" dirty="0">
                <a:latin typeface="Times New Roman" panose="02020603050405020304" pitchFamily="18" charset="0"/>
                <a:cs typeface="Times New Roman" panose="02020603050405020304" pitchFamily="18" charset="0"/>
              </a:rPr>
              <a:t>banche iscritte nell'albo di cui all'art. 13 del Testo </a:t>
            </a:r>
            <a:r>
              <a:rPr lang="it-IT" sz="2600" dirty="0" smtClean="0">
                <a:latin typeface="Times New Roman" panose="02020603050405020304" pitchFamily="18" charset="0"/>
                <a:cs typeface="Times New Roman" panose="02020603050405020304" pitchFamily="18" charset="0"/>
              </a:rPr>
              <a:t>unico bancario </a:t>
            </a:r>
            <a:r>
              <a:rPr lang="it-IT" sz="2600" dirty="0">
                <a:latin typeface="Times New Roman" panose="02020603050405020304" pitchFamily="18" charset="0"/>
                <a:cs typeface="Times New Roman" panose="02020603050405020304" pitchFamily="18" charset="0"/>
              </a:rPr>
              <a:t>(banche italiane e filiali di banche comunitarie </a:t>
            </a:r>
            <a:r>
              <a:rPr lang="it-IT" sz="2600" dirty="0" smtClean="0">
                <a:latin typeface="Times New Roman" panose="02020603050405020304" pitchFamily="18" charset="0"/>
                <a:cs typeface="Times New Roman" panose="02020603050405020304" pitchFamily="18" charset="0"/>
              </a:rPr>
              <a:t>ed extracomunitarie </a:t>
            </a:r>
            <a:r>
              <a:rPr lang="it-IT" sz="2600" dirty="0">
                <a:latin typeface="Times New Roman" panose="02020603050405020304" pitchFamily="18" charset="0"/>
                <a:cs typeface="Times New Roman" panose="02020603050405020304" pitchFamily="18" charset="0"/>
              </a:rPr>
              <a:t>stabilite nel territorio della Repubblica);</a:t>
            </a:r>
          </a:p>
          <a:p>
            <a:pPr lvl="1" algn="just"/>
            <a:r>
              <a:rPr lang="it-IT" sz="2600" dirty="0" smtClean="0">
                <a:latin typeface="Times New Roman" panose="02020603050405020304" pitchFamily="18" charset="0"/>
                <a:cs typeface="Times New Roman" panose="02020603050405020304" pitchFamily="18" charset="0"/>
              </a:rPr>
              <a:t>le </a:t>
            </a:r>
            <a:r>
              <a:rPr lang="it-IT" sz="2600" dirty="0">
                <a:latin typeface="Times New Roman" panose="02020603050405020304" pitchFamily="18" charset="0"/>
                <a:cs typeface="Times New Roman" panose="02020603050405020304" pitchFamily="18" charset="0"/>
              </a:rPr>
              <a:t>società finanziarie iscritte nell'albo unico di cui </a:t>
            </a:r>
            <a:r>
              <a:rPr lang="it-IT" sz="2600" dirty="0" smtClean="0">
                <a:latin typeface="Times New Roman" panose="02020603050405020304" pitchFamily="18" charset="0"/>
                <a:cs typeface="Times New Roman" panose="02020603050405020304" pitchFamily="18" charset="0"/>
              </a:rPr>
              <a:t>all’articolo 106 </a:t>
            </a:r>
            <a:r>
              <a:rPr lang="it-IT" sz="2600" dirty="0">
                <a:latin typeface="Times New Roman" panose="02020603050405020304" pitchFamily="18" charset="0"/>
                <a:cs typeface="Times New Roman" panose="02020603050405020304" pitchFamily="18" charset="0"/>
              </a:rPr>
              <a:t>del Testo unico bancario;</a:t>
            </a:r>
          </a:p>
          <a:p>
            <a:pPr lvl="1" algn="just"/>
            <a:r>
              <a:rPr lang="it-IT" sz="2600" dirty="0" smtClean="0">
                <a:latin typeface="Times New Roman" panose="02020603050405020304" pitchFamily="18" charset="0"/>
                <a:cs typeface="Times New Roman" panose="02020603050405020304" pitchFamily="18" charset="0"/>
              </a:rPr>
              <a:t>le </a:t>
            </a:r>
            <a:r>
              <a:rPr lang="it-IT" sz="2600" dirty="0">
                <a:latin typeface="Times New Roman" panose="02020603050405020304" pitchFamily="18" charset="0"/>
                <a:cs typeface="Times New Roman" panose="02020603050405020304" pitchFamily="18" charset="0"/>
              </a:rPr>
              <a:t>società di cartolarizzazione dei crediti (c.d. società </a:t>
            </a:r>
            <a:r>
              <a:rPr lang="it-IT" sz="2600" dirty="0" smtClean="0">
                <a:latin typeface="Times New Roman" panose="02020603050405020304" pitchFamily="18" charset="0"/>
                <a:cs typeface="Times New Roman" panose="02020603050405020304" pitchFamily="18" charset="0"/>
              </a:rPr>
              <a:t>veicolo o SV</a:t>
            </a:r>
            <a:r>
              <a:rPr lang="it-IT" sz="2600" dirty="0">
                <a:latin typeface="Times New Roman" panose="02020603050405020304" pitchFamily="18" charset="0"/>
                <a:cs typeface="Times New Roman" panose="02020603050405020304" pitchFamily="18" charset="0"/>
              </a:rPr>
              <a:t>) e le società cessionarie per la garanzia di </a:t>
            </a:r>
            <a:r>
              <a:rPr lang="it-IT" sz="2600" dirty="0" smtClean="0">
                <a:latin typeface="Times New Roman" panose="02020603050405020304" pitchFamily="18" charset="0"/>
                <a:cs typeface="Times New Roman" panose="02020603050405020304" pitchFamily="18" charset="0"/>
              </a:rPr>
              <a:t>obbligazioni bancarie </a:t>
            </a:r>
            <a:r>
              <a:rPr lang="it-IT" sz="2600" dirty="0">
                <a:latin typeface="Times New Roman" panose="02020603050405020304" pitchFamily="18" charset="0"/>
                <a:cs typeface="Times New Roman" panose="02020603050405020304" pitchFamily="18" charset="0"/>
              </a:rPr>
              <a:t>(c.d. società di covered bond) di cui alla legge </a:t>
            </a:r>
            <a:r>
              <a:rPr lang="it-IT" sz="2600" dirty="0" smtClean="0">
                <a:latin typeface="Times New Roman" panose="02020603050405020304" pitchFamily="18" charset="0"/>
                <a:cs typeface="Times New Roman" panose="02020603050405020304" pitchFamily="18" charset="0"/>
              </a:rPr>
              <a:t>30 aprile </a:t>
            </a:r>
            <a:r>
              <a:rPr lang="it-IT" sz="2600" dirty="0">
                <a:latin typeface="Times New Roman" panose="02020603050405020304" pitchFamily="18" charset="0"/>
                <a:cs typeface="Times New Roman" panose="02020603050405020304" pitchFamily="18" charset="0"/>
              </a:rPr>
              <a:t>1999, n. 130</a:t>
            </a:r>
            <a:r>
              <a:rPr lang="it-IT" sz="2600" dirty="0" smtClean="0">
                <a:latin typeface="Times New Roman" panose="02020603050405020304" pitchFamily="18" charset="0"/>
                <a:cs typeface="Times New Roman" panose="02020603050405020304" pitchFamily="18" charset="0"/>
              </a:rPr>
              <a:t>;</a:t>
            </a:r>
            <a:endParaRPr lang="it-IT"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00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861237" y="908720"/>
            <a:ext cx="6826103" cy="5688632"/>
          </a:xfrm>
        </p:spPr>
        <p:txBody>
          <a:bodyPr>
            <a:normAutofit/>
          </a:bodyPr>
          <a:lstStyle/>
          <a:p>
            <a:endParaRPr lang="it-IT" dirty="0"/>
          </a:p>
          <a:p>
            <a:pPr lvl="1" algn="just"/>
            <a:r>
              <a:rPr lang="it-IT" sz="2400" dirty="0">
                <a:latin typeface="Times New Roman" panose="02020603050405020304" pitchFamily="18" charset="0"/>
                <a:cs typeface="Times New Roman" panose="02020603050405020304" pitchFamily="18" charset="0"/>
              </a:rPr>
              <a:t>gli Organismi di Investimento Collettivo del Risparmio (OICR</a:t>
            </a:r>
            <a:r>
              <a:rPr lang="it-IT" sz="2400" dirty="0" smtClean="0">
                <a:latin typeface="Times New Roman" panose="02020603050405020304" pitchFamily="18" charset="0"/>
                <a:cs typeface="Times New Roman" panose="02020603050405020304" pitchFamily="18" charset="0"/>
              </a:rPr>
              <a:t>) che </a:t>
            </a:r>
            <a:r>
              <a:rPr lang="it-IT" sz="2400" dirty="0">
                <a:latin typeface="Times New Roman" panose="02020603050405020304" pitchFamily="18" charset="0"/>
                <a:cs typeface="Times New Roman" panose="02020603050405020304" pitchFamily="18" charset="0"/>
              </a:rPr>
              <a:t>investono in crediti;</a:t>
            </a:r>
          </a:p>
          <a:p>
            <a:pPr lvl="1" algn="just"/>
            <a:r>
              <a:rPr lang="it-IT" sz="2400" dirty="0">
                <a:latin typeface="Times New Roman" panose="02020603050405020304" pitchFamily="18" charset="0"/>
                <a:cs typeface="Times New Roman" panose="02020603050405020304" pitchFamily="18" charset="0"/>
              </a:rPr>
              <a:t>le società di assicurazioni, se erogano crediti</a:t>
            </a:r>
            <a:r>
              <a:rPr lang="it-IT" sz="2400" dirty="0" smtClean="0">
                <a:latin typeface="Times New Roman" panose="02020603050405020304" pitchFamily="18" charset="0"/>
                <a:cs typeface="Times New Roman" panose="02020603050405020304" pitchFamily="18" charset="0"/>
              </a:rPr>
              <a:t>.</a:t>
            </a:r>
          </a:p>
          <a:p>
            <a:pPr lvl="1" algn="just"/>
            <a:r>
              <a:rPr lang="it-IT" sz="2400" dirty="0" smtClean="0">
                <a:latin typeface="Times New Roman" panose="02020603050405020304" pitchFamily="18" charset="0"/>
                <a:cs typeface="Times New Roman" panose="02020603050405020304" pitchFamily="18" charset="0"/>
              </a:rPr>
              <a:t>i </a:t>
            </a:r>
            <a:r>
              <a:rPr lang="it-IT" sz="2400" b="1" dirty="0">
                <a:latin typeface="Times New Roman" panose="02020603050405020304" pitchFamily="18" charset="0"/>
                <a:cs typeface="Times New Roman" panose="02020603050405020304" pitchFamily="18" charset="0"/>
              </a:rPr>
              <a:t>soggetti segnalati</a:t>
            </a:r>
            <a:r>
              <a:rPr lang="it-IT" sz="2400" dirty="0">
                <a:latin typeface="Times New Roman" panose="02020603050405020304" pitchFamily="18" charset="0"/>
                <a:cs typeface="Times New Roman" panose="02020603050405020304" pitchFamily="18" charset="0"/>
              </a:rPr>
              <a:t>, cioè le persone fisiche, le imprese </a:t>
            </a:r>
            <a:r>
              <a:rPr lang="it-IT" sz="2400" dirty="0" smtClean="0">
                <a:latin typeface="Times New Roman" panose="02020603050405020304" pitchFamily="18" charset="0"/>
                <a:cs typeface="Times New Roman" panose="02020603050405020304" pitchFamily="18" charset="0"/>
              </a:rPr>
              <a:t>iscritte alla </a:t>
            </a:r>
            <a:r>
              <a:rPr lang="it-IT" sz="2400" dirty="0">
                <a:latin typeface="Times New Roman" panose="02020603050405020304" pitchFamily="18" charset="0"/>
                <a:cs typeface="Times New Roman" panose="02020603050405020304" pitchFamily="18" charset="0"/>
              </a:rPr>
              <a:t>Camera di commercio, le associazioni, le ditte individuali, </a:t>
            </a:r>
            <a:r>
              <a:rPr lang="it-IT" sz="2400" dirty="0" smtClean="0">
                <a:latin typeface="Times New Roman" panose="02020603050405020304" pitchFamily="18" charset="0"/>
                <a:cs typeface="Times New Roman" panose="02020603050405020304" pitchFamily="18" charset="0"/>
              </a:rPr>
              <a:t>le amministrazioni </a:t>
            </a:r>
            <a:r>
              <a:rPr lang="it-IT" sz="2400" dirty="0">
                <a:latin typeface="Times New Roman" panose="02020603050405020304" pitchFamily="18" charset="0"/>
                <a:cs typeface="Times New Roman" panose="02020603050405020304" pitchFamily="18" charset="0"/>
              </a:rPr>
              <a:t>pubbliche etc. che hanno rapporti di credito </a:t>
            </a:r>
            <a:r>
              <a:rPr lang="it-IT" sz="2400" dirty="0" smtClean="0">
                <a:latin typeface="Times New Roman" panose="02020603050405020304" pitchFamily="18" charset="0"/>
                <a:cs typeface="Times New Roman" panose="02020603050405020304" pitchFamily="18" charset="0"/>
              </a:rPr>
              <a:t>e/o garanzia </a:t>
            </a:r>
            <a:r>
              <a:rPr lang="it-IT" sz="2400" dirty="0">
                <a:latin typeface="Times New Roman" panose="02020603050405020304" pitchFamily="18" charset="0"/>
                <a:cs typeface="Times New Roman" panose="02020603050405020304" pitchFamily="18" charset="0"/>
              </a:rPr>
              <a:t>con un intermediario segnalante.</a:t>
            </a:r>
          </a:p>
        </p:txBody>
      </p:sp>
      <p:pic>
        <p:nvPicPr>
          <p:cNvPr id="4" name="Immagine 3"/>
          <p:cNvPicPr>
            <a:picLocks noChangeAspect="1"/>
          </p:cNvPicPr>
          <p:nvPr/>
        </p:nvPicPr>
        <p:blipFill>
          <a:blip r:embed="rId2"/>
          <a:stretch>
            <a:fillRect/>
          </a:stretch>
        </p:blipFill>
        <p:spPr>
          <a:xfrm>
            <a:off x="8304959" y="1103570"/>
            <a:ext cx="3279656" cy="4117015"/>
          </a:xfrm>
          <a:prstGeom prst="rect">
            <a:avLst/>
          </a:prstGeom>
        </p:spPr>
      </p:pic>
    </p:spTree>
    <p:extLst>
      <p:ext uri="{BB962C8B-B14F-4D97-AF65-F5344CB8AC3E}">
        <p14:creationId xmlns:p14="http://schemas.microsoft.com/office/powerpoint/2010/main" val="117988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584791" y="908720"/>
            <a:ext cx="8165805" cy="5688632"/>
          </a:xfrm>
        </p:spPr>
        <p:txBody>
          <a:bodyPr>
            <a:normAutofit/>
          </a:bodyPr>
          <a:lstStyle/>
          <a:p>
            <a:pPr algn="just"/>
            <a:r>
              <a:rPr lang="it-IT" b="1" dirty="0" smtClean="0">
                <a:solidFill>
                  <a:srgbClr val="006600"/>
                </a:solidFill>
                <a:latin typeface="Times New Roman" panose="02020603050405020304" pitchFamily="18" charset="0"/>
                <a:cs typeface="Times New Roman" panose="02020603050405020304" pitchFamily="18" charset="0"/>
              </a:rPr>
              <a:t>Chi può conoscere i dati di Centrale Rischi</a:t>
            </a:r>
            <a:endParaRPr lang="it-IT" b="1" dirty="0">
              <a:solidFill>
                <a:srgbClr val="006600"/>
              </a:solidFill>
              <a:latin typeface="Times New Roman" panose="02020603050405020304" pitchFamily="18" charset="0"/>
              <a:cs typeface="Times New Roman" panose="02020603050405020304" pitchFamily="18" charset="0"/>
            </a:endParaRPr>
          </a:p>
          <a:p>
            <a:pPr lvl="1" algn="just"/>
            <a:endParaRPr lang="it-IT" sz="2400" dirty="0" smtClean="0">
              <a:latin typeface="Times New Roman" panose="02020603050405020304" pitchFamily="18" charset="0"/>
              <a:cs typeface="Times New Roman" panose="02020603050405020304" pitchFamily="18" charset="0"/>
            </a:endParaRPr>
          </a:p>
          <a:p>
            <a:pPr lvl="1" algn="just"/>
            <a:r>
              <a:rPr lang="it-IT" sz="2400" dirty="0" smtClean="0">
                <a:solidFill>
                  <a:srgbClr val="FF0000"/>
                </a:solidFill>
                <a:latin typeface="Times New Roman" panose="02020603050405020304" pitchFamily="18" charset="0"/>
                <a:cs typeface="Times New Roman" panose="02020603050405020304" pitchFamily="18" charset="0"/>
              </a:rPr>
              <a:t>I dati </a:t>
            </a:r>
            <a:r>
              <a:rPr lang="it-IT" sz="2400" dirty="0">
                <a:solidFill>
                  <a:srgbClr val="FF0000"/>
                </a:solidFill>
                <a:latin typeface="Times New Roman" panose="02020603050405020304" pitchFamily="18" charset="0"/>
                <a:cs typeface="Times New Roman" panose="02020603050405020304" pitchFamily="18" charset="0"/>
              </a:rPr>
              <a:t>CR possono essere conosciuti da</a:t>
            </a:r>
            <a:r>
              <a:rPr lang="it-IT" sz="2400" dirty="0">
                <a:latin typeface="Times New Roman" panose="02020603050405020304" pitchFamily="18" charset="0"/>
                <a:cs typeface="Times New Roman" panose="02020603050405020304" pitchFamily="18" charset="0"/>
              </a:rPr>
              <a:t>: intermediari partecipanti; i soggetti segnalati; Banca d’Italia e altre Autorità di controllo; Autorità </a:t>
            </a:r>
            <a:r>
              <a:rPr lang="it-IT" sz="2400" dirty="0" smtClean="0">
                <a:latin typeface="Times New Roman" panose="02020603050405020304" pitchFamily="18" charset="0"/>
                <a:cs typeface="Times New Roman" panose="02020603050405020304" pitchFamily="18" charset="0"/>
              </a:rPr>
              <a:t>Giudiziaria</a:t>
            </a:r>
            <a:r>
              <a:rPr lang="it-IT"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informazioni CR sono nominative e hanno carattere riservato</a:t>
            </a:r>
            <a:r>
              <a:rPr lang="it-IT" sz="2400" dirty="0" smtClean="0">
                <a:latin typeface="Times New Roman" panose="02020603050405020304" pitchFamily="18" charset="0"/>
                <a:cs typeface="Times New Roman" panose="02020603050405020304" pitchFamily="18" charset="0"/>
              </a:rPr>
              <a:t>;</a:t>
            </a:r>
          </a:p>
          <a:p>
            <a:pPr lvl="1" algn="just"/>
            <a:endParaRPr lang="it-IT" sz="2400" dirty="0" smtClean="0">
              <a:latin typeface="Times New Roman" panose="02020603050405020304" pitchFamily="18" charset="0"/>
              <a:cs typeface="Times New Roman" panose="02020603050405020304" pitchFamily="18" charset="0"/>
            </a:endParaRPr>
          </a:p>
          <a:p>
            <a:pPr lvl="1" algn="just"/>
            <a:r>
              <a:rPr lang="it-IT" sz="2400" dirty="0" smtClean="0">
                <a:solidFill>
                  <a:srgbClr val="3333FF"/>
                </a:solidFill>
                <a:latin typeface="Times New Roman" panose="02020603050405020304" pitchFamily="18" charset="0"/>
                <a:cs typeface="Times New Roman" panose="02020603050405020304" pitchFamily="18" charset="0"/>
              </a:rPr>
              <a:t>La </a:t>
            </a:r>
            <a:r>
              <a:rPr lang="it-IT" sz="2400" dirty="0">
                <a:solidFill>
                  <a:srgbClr val="3333FF"/>
                </a:solidFill>
                <a:latin typeface="Times New Roman" panose="02020603050405020304" pitchFamily="18" charset="0"/>
                <a:cs typeface="Times New Roman" panose="02020603050405020304" pitchFamily="18" charset="0"/>
              </a:rPr>
              <a:t>Banca d’Italia non è tenuta ad acquisire il consenso per il trattamento delle informazioni di CR in quanto le utilizza per finalità di controllo degli intermediari e dei mercati creditizi e finanziari e di tutela della loro stabilità </a:t>
            </a:r>
            <a:r>
              <a:rPr lang="it-IT" sz="2400" dirty="0">
                <a:latin typeface="Times New Roman" panose="02020603050405020304" pitchFamily="18" charset="0"/>
                <a:cs typeface="Times New Roman" panose="02020603050405020304" pitchFamily="18" charset="0"/>
              </a:rPr>
              <a:t>(cfr. Testo Unico sulla </a:t>
            </a:r>
            <a:r>
              <a:rPr lang="it-IT" sz="2400" i="1" dirty="0">
                <a:latin typeface="Times New Roman" panose="02020603050405020304" pitchFamily="18" charset="0"/>
                <a:cs typeface="Times New Roman" panose="02020603050405020304" pitchFamily="18" charset="0"/>
              </a:rPr>
              <a:t>Privacy</a:t>
            </a:r>
            <a:r>
              <a:rPr lang="it-IT" sz="2400" dirty="0">
                <a:latin typeface="Times New Roman" panose="02020603050405020304" pitchFamily="18" charset="0"/>
                <a:cs typeface="Times New Roman" panose="02020603050405020304" pitchFamily="18" charset="0"/>
              </a:rPr>
              <a:t>). </a:t>
            </a:r>
            <a:endParaRPr lang="it-IT" sz="2400" dirty="0" smtClean="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9091191" y="1427309"/>
            <a:ext cx="2847289" cy="3867705"/>
          </a:xfrm>
          <a:prstGeom prst="rect">
            <a:avLst/>
          </a:prstGeom>
        </p:spPr>
      </p:pic>
    </p:spTree>
    <p:extLst>
      <p:ext uri="{BB962C8B-B14F-4D97-AF65-F5344CB8AC3E}">
        <p14:creationId xmlns:p14="http://schemas.microsoft.com/office/powerpoint/2010/main" val="142291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8640"/>
            <a:ext cx="8229600" cy="634082"/>
          </a:xfrm>
        </p:spPr>
        <p:txBody>
          <a:bodyPr>
            <a:noAutofit/>
          </a:bodyPr>
          <a:lstStyle/>
          <a:p>
            <a:r>
              <a:rPr lang="it-IT" sz="3200" dirty="0">
                <a:latin typeface="Times New Roman" panose="02020603050405020304" pitchFamily="18" charset="0"/>
                <a:cs typeface="Times New Roman" panose="02020603050405020304" pitchFamily="18" charset="0"/>
              </a:rPr>
              <a:t>IFRS   9</a:t>
            </a: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2133600" y="1005036"/>
            <a:ext cx="7924800" cy="5448300"/>
          </a:xfrm>
          <a:prstGeom prst="rect">
            <a:avLst/>
          </a:prstGeom>
        </p:spPr>
      </p:pic>
    </p:spTree>
    <p:extLst>
      <p:ext uri="{BB962C8B-B14F-4D97-AF65-F5344CB8AC3E}">
        <p14:creationId xmlns:p14="http://schemas.microsoft.com/office/powerpoint/2010/main" val="2117048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606055" y="972515"/>
            <a:ext cx="11238615" cy="5688632"/>
          </a:xfrm>
        </p:spPr>
        <p:txBody>
          <a:bodyPr>
            <a:normAutofit/>
          </a:bodyPr>
          <a:lstStyle/>
          <a:p>
            <a:pPr algn="just"/>
            <a:r>
              <a:rPr lang="it-IT" b="1" dirty="0" smtClean="0">
                <a:solidFill>
                  <a:srgbClr val="006600"/>
                </a:solidFill>
                <a:latin typeface="Times New Roman" panose="02020603050405020304" pitchFamily="18" charset="0"/>
                <a:cs typeface="Times New Roman" panose="02020603050405020304" pitchFamily="18" charset="0"/>
              </a:rPr>
              <a:t>Come si accede ai dati di CR</a:t>
            </a:r>
            <a:endParaRPr lang="it-IT" b="1" dirty="0">
              <a:solidFill>
                <a:srgbClr val="006600"/>
              </a:solidFill>
              <a:latin typeface="Times New Roman" panose="02020603050405020304" pitchFamily="18" charset="0"/>
              <a:cs typeface="Times New Roman" panose="02020603050405020304" pitchFamily="18" charset="0"/>
            </a:endParaRPr>
          </a:p>
          <a:p>
            <a:pPr lvl="1"/>
            <a:endParaRPr lang="it-IT" dirty="0" smtClean="0">
              <a:latin typeface="Times New Roman" panose="02020603050405020304" pitchFamily="18" charset="0"/>
              <a:cs typeface="Times New Roman" panose="02020603050405020304" pitchFamily="18" charset="0"/>
            </a:endParaRPr>
          </a:p>
          <a:p>
            <a:pPr lvl="1" algn="just"/>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servizio è gratuito e i dati sono disponibili dal 1° gennaio </a:t>
            </a:r>
            <a:r>
              <a:rPr lang="it-IT" dirty="0" smtClean="0">
                <a:latin typeface="Times New Roman" panose="02020603050405020304" pitchFamily="18" charset="0"/>
                <a:cs typeface="Times New Roman" panose="02020603050405020304" pitchFamily="18" charset="0"/>
              </a:rPr>
              <a:t>1989</a:t>
            </a:r>
            <a:r>
              <a:rPr lang="it-IT" dirty="0">
                <a:latin typeface="Times New Roman" panose="02020603050405020304" pitchFamily="18" charset="0"/>
                <a:cs typeface="Times New Roman" panose="02020603050405020304" pitchFamily="18" charset="0"/>
              </a:rPr>
              <a:t>;</a:t>
            </a:r>
          </a:p>
          <a:p>
            <a:pPr lvl="1" algn="just"/>
            <a:r>
              <a:rPr lang="it-IT" b="1" dirty="0">
                <a:latin typeface="Times New Roman" panose="02020603050405020304" pitchFamily="18" charset="0"/>
                <a:cs typeface="Times New Roman" panose="02020603050405020304" pitchFamily="18" charset="0"/>
              </a:rPr>
              <a:t>Dove? </a:t>
            </a:r>
            <a:r>
              <a:rPr lang="it-IT" dirty="0">
                <a:latin typeface="Times New Roman" panose="02020603050405020304" pitchFamily="18" charset="0"/>
                <a:cs typeface="Times New Roman" panose="02020603050405020304" pitchFamily="18" charset="0"/>
              </a:rPr>
              <a:t>Presso una delle Filiali della Banca </a:t>
            </a:r>
            <a:r>
              <a:rPr lang="it-IT" dirty="0" smtClean="0">
                <a:latin typeface="Times New Roman" panose="02020603050405020304" pitchFamily="18" charset="0"/>
                <a:cs typeface="Times New Roman" panose="02020603050405020304" pitchFamily="18" charset="0"/>
              </a:rPr>
              <a:t>d’Italia; </a:t>
            </a:r>
            <a:endParaRPr lang="it-IT" dirty="0">
              <a:latin typeface="Times New Roman" panose="02020603050405020304" pitchFamily="18" charset="0"/>
              <a:cs typeface="Times New Roman" panose="02020603050405020304" pitchFamily="18" charset="0"/>
            </a:endParaRPr>
          </a:p>
          <a:p>
            <a:pPr lvl="1" algn="just"/>
            <a:r>
              <a:rPr lang="it-IT" b="1" dirty="0">
                <a:latin typeface="Times New Roman" panose="02020603050405020304" pitchFamily="18" charset="0"/>
                <a:cs typeface="Times New Roman" panose="02020603050405020304" pitchFamily="18" charset="0"/>
              </a:rPr>
              <a:t>Come? </a:t>
            </a:r>
            <a:r>
              <a:rPr lang="it-IT" dirty="0">
                <a:latin typeface="Times New Roman" panose="02020603050405020304" pitchFamily="18" charset="0"/>
                <a:cs typeface="Times New Roman" panose="02020603050405020304" pitchFamily="18" charset="0"/>
              </a:rPr>
              <a:t>Modulo di accesso ai dati CR inviato via posta, </a:t>
            </a:r>
            <a:r>
              <a:rPr lang="it-IT" dirty="0" err="1">
                <a:latin typeface="Times New Roman" panose="02020603050405020304" pitchFamily="18" charset="0"/>
                <a:cs typeface="Times New Roman" panose="02020603050405020304" pitchFamily="18" charset="0"/>
              </a:rPr>
              <a:t>pec</a:t>
            </a:r>
            <a:r>
              <a:rPr lang="it-IT" dirty="0">
                <a:latin typeface="Times New Roman" panose="02020603050405020304" pitchFamily="18" charset="0"/>
                <a:cs typeface="Times New Roman" panose="02020603050405020304" pitchFamily="18" charset="0"/>
              </a:rPr>
              <a:t>, fax o per consegna allo sportello in filiale. L’elenco delle Filiali è consultabile sul sito della Banca d’Italia al seguente </a:t>
            </a:r>
            <a:r>
              <a:rPr lang="it-IT" i="1" dirty="0">
                <a:latin typeface="Times New Roman" panose="02020603050405020304" pitchFamily="18" charset="0"/>
                <a:cs typeface="Times New Roman" panose="02020603050405020304" pitchFamily="18" charset="0"/>
              </a:rPr>
              <a:t>link</a:t>
            </a:r>
            <a:r>
              <a:rPr lang="it-IT" dirty="0">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457200" lvl="1" indent="0">
              <a:buNone/>
            </a:pPr>
            <a:endParaRPr lang="it-IT" dirty="0">
              <a:latin typeface="Times New Roman" panose="02020603050405020304" pitchFamily="18" charset="0"/>
              <a:cs typeface="Times New Roman" panose="02020603050405020304" pitchFamily="18" charset="0"/>
            </a:endParaRPr>
          </a:p>
          <a:p>
            <a:pPr marL="457200" lvl="1" indent="0">
              <a:buNone/>
            </a:pPr>
            <a:r>
              <a:rPr lang="it-IT" dirty="0" smtClean="0">
                <a:solidFill>
                  <a:srgbClr val="0070C0"/>
                </a:solidFill>
                <a:latin typeface="Times New Roman" panose="02020603050405020304" pitchFamily="18" charset="0"/>
                <a:cs typeface="Times New Roman" panose="02020603050405020304" pitchFamily="18" charset="0"/>
              </a:rPr>
              <a:t>https</a:t>
            </a:r>
            <a:r>
              <a:rPr lang="it-IT" dirty="0">
                <a:solidFill>
                  <a:srgbClr val="0070C0"/>
                </a:solidFill>
                <a:latin typeface="Times New Roman" panose="02020603050405020304" pitchFamily="18" charset="0"/>
                <a:cs typeface="Times New Roman" panose="02020603050405020304" pitchFamily="18" charset="0"/>
              </a:rPr>
              <a:t>://</a:t>
            </a:r>
            <a:r>
              <a:rPr lang="it-IT" dirty="0" smtClean="0">
                <a:solidFill>
                  <a:srgbClr val="0070C0"/>
                </a:solidFill>
                <a:latin typeface="Times New Roman" panose="02020603050405020304" pitchFamily="18" charset="0"/>
                <a:cs typeface="Times New Roman" panose="02020603050405020304" pitchFamily="18" charset="0"/>
              </a:rPr>
              <a:t>www.bancaditalia.it/chi-siamo/organizzazione/filiali/index.html</a:t>
            </a:r>
            <a:r>
              <a:rPr lang="it-IT" dirty="0">
                <a:solidFill>
                  <a:srgbClr val="0070C0"/>
                </a:solidFill>
                <a:latin typeface="Times New Roman" panose="02020603050405020304" pitchFamily="18" charset="0"/>
                <a:cs typeface="Times New Roman" panose="02020603050405020304" pitchFamily="18" charset="0"/>
              </a:rPr>
              <a:t>. </a:t>
            </a:r>
            <a:endParaRPr lang="it-IT" sz="76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036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606055" y="972515"/>
            <a:ext cx="11238615" cy="5688632"/>
          </a:xfrm>
        </p:spPr>
        <p:txBody>
          <a:bodyPr>
            <a:normAutofit/>
          </a:bodyPr>
          <a:lstStyle/>
          <a:p>
            <a:pPr algn="just"/>
            <a:r>
              <a:rPr lang="it-IT" sz="3300" b="1" dirty="0" smtClean="0">
                <a:solidFill>
                  <a:srgbClr val="006600"/>
                </a:solidFill>
                <a:latin typeface="Times New Roman" panose="02020603050405020304" pitchFamily="18" charset="0"/>
                <a:cs typeface="Times New Roman" panose="02020603050405020304" pitchFamily="18" charset="0"/>
              </a:rPr>
              <a:t>Quali sono le informazioni raccolte dalla C.R.</a:t>
            </a:r>
            <a:endParaRPr lang="it-IT" sz="3300" b="1" dirty="0">
              <a:solidFill>
                <a:srgbClr val="006600"/>
              </a:solidFill>
              <a:latin typeface="Times New Roman" panose="02020603050405020304" pitchFamily="18" charset="0"/>
              <a:cs typeface="Times New Roman" panose="02020603050405020304" pitchFamily="18" charset="0"/>
            </a:endParaRPr>
          </a:p>
          <a:p>
            <a:pPr lvl="1"/>
            <a:endParaRPr lang="it-IT" dirty="0" smtClean="0">
              <a:latin typeface="Times New Roman" panose="02020603050405020304" pitchFamily="18" charset="0"/>
              <a:cs typeface="Times New Roman" panose="02020603050405020304" pitchFamily="18" charset="0"/>
            </a:endParaRPr>
          </a:p>
          <a:p>
            <a:pPr lvl="1" algn="just"/>
            <a:r>
              <a:rPr lang="it-IT" sz="2400" dirty="0">
                <a:solidFill>
                  <a:srgbClr val="FF0000"/>
                </a:solidFill>
                <a:latin typeface="Times New Roman" panose="02020603050405020304" pitchFamily="18" charset="0"/>
                <a:cs typeface="Times New Roman" panose="02020603050405020304" pitchFamily="18" charset="0"/>
              </a:rPr>
              <a:t>Le informazioni che riguardano i rapporti di credito e/o garanzia di persone fisiche e persone non fisiche (anche in </a:t>
            </a:r>
            <a:r>
              <a:rPr lang="it-IT" sz="2400" b="1" dirty="0" err="1">
                <a:solidFill>
                  <a:srgbClr val="FF0000"/>
                </a:solidFill>
                <a:latin typeface="Times New Roman" panose="02020603050405020304" pitchFamily="18" charset="0"/>
                <a:cs typeface="Times New Roman" panose="02020603050405020304" pitchFamily="18" charset="0"/>
              </a:rPr>
              <a:t>cointestazione</a:t>
            </a:r>
            <a:r>
              <a:rPr lang="it-IT" sz="2400" b="1" dirty="0">
                <a:solidFill>
                  <a:srgbClr val="FF0000"/>
                </a:solidFill>
                <a:latin typeface="Times New Roman" panose="02020603050405020304" pitchFamily="18" charset="0"/>
                <a:cs typeface="Times New Roman" panose="02020603050405020304" pitchFamily="18" charset="0"/>
              </a:rPr>
              <a:t> </a:t>
            </a:r>
            <a:r>
              <a:rPr lang="it-IT" sz="2400" dirty="0">
                <a:solidFill>
                  <a:srgbClr val="FF0000"/>
                </a:solidFill>
                <a:latin typeface="Times New Roman" panose="02020603050405020304" pitchFamily="18" charset="0"/>
                <a:cs typeface="Times New Roman" panose="02020603050405020304" pitchFamily="18" charset="0"/>
              </a:rPr>
              <a:t>con altri soggetti) con gli intermediari segnalanti. </a:t>
            </a:r>
          </a:p>
          <a:p>
            <a:pPr lvl="5"/>
            <a:endParaRPr lang="it-IT" sz="1600" dirty="0" smtClean="0">
              <a:latin typeface="Times New Roman" panose="02020603050405020304" pitchFamily="18" charset="0"/>
              <a:cs typeface="Times New Roman" panose="02020603050405020304" pitchFamily="18" charset="0"/>
            </a:endParaRPr>
          </a:p>
          <a:p>
            <a:pPr lvl="5"/>
            <a:endParaRPr lang="it-IT" sz="1600" dirty="0">
              <a:latin typeface="Times New Roman" panose="02020603050405020304" pitchFamily="18" charset="0"/>
              <a:cs typeface="Times New Roman" panose="02020603050405020304" pitchFamily="18" charset="0"/>
            </a:endParaRPr>
          </a:p>
          <a:p>
            <a:pPr lvl="5"/>
            <a:endParaRPr lang="it-IT" sz="1600" dirty="0" smtClean="0">
              <a:latin typeface="Times New Roman" panose="02020603050405020304" pitchFamily="18" charset="0"/>
              <a:cs typeface="Times New Roman" panose="02020603050405020304" pitchFamily="18" charset="0"/>
            </a:endParaRPr>
          </a:p>
          <a:p>
            <a:pPr lvl="5" algn="just"/>
            <a:r>
              <a:rPr lang="it-IT" sz="2400" dirty="0" smtClean="0">
                <a:latin typeface="Times New Roman" panose="02020603050405020304" pitchFamily="18" charset="0"/>
                <a:cs typeface="Times New Roman" panose="02020603050405020304" pitchFamily="18" charset="0"/>
              </a:rPr>
              <a:t>Gli </a:t>
            </a:r>
            <a:r>
              <a:rPr lang="it-IT" sz="2400" dirty="0">
                <a:latin typeface="Times New Roman" panose="02020603050405020304" pitchFamily="18" charset="0"/>
                <a:cs typeface="Times New Roman" panose="02020603050405020304" pitchFamily="18" charset="0"/>
              </a:rPr>
              <a:t>intermediari segnalano alla CR i rapporti in capo a ciascun cliente aggregandoli secondo uno schema stabilito dalla Banca d’Italia. </a:t>
            </a:r>
            <a:r>
              <a:rPr lang="it-IT" sz="2400" dirty="0">
                <a:solidFill>
                  <a:srgbClr val="0070C0"/>
                </a:solidFill>
                <a:latin typeface="Times New Roman" panose="02020603050405020304" pitchFamily="18" charset="0"/>
                <a:cs typeface="Times New Roman" panose="02020603050405020304" pitchFamily="18" charset="0"/>
              </a:rPr>
              <a:t>La CR pertanto non rileva informazioni sui singoli rapporti/contratti</a:t>
            </a:r>
            <a:r>
              <a:rPr lang="it-IT" sz="2400" dirty="0" smtClean="0">
                <a:latin typeface="Times New Roman" panose="02020603050405020304" pitchFamily="18" charset="0"/>
                <a:cs typeface="Times New Roman" panose="02020603050405020304" pitchFamily="18" charset="0"/>
              </a:rPr>
              <a:t>. </a:t>
            </a:r>
            <a:endParaRPr lang="it-IT" sz="9600" dirty="0" smtClean="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361897" y="3315474"/>
            <a:ext cx="2511551" cy="2500535"/>
          </a:xfrm>
          <a:prstGeom prst="rect">
            <a:avLst/>
          </a:prstGeom>
        </p:spPr>
      </p:pic>
    </p:spTree>
    <p:extLst>
      <p:ext uri="{BB962C8B-B14F-4D97-AF65-F5344CB8AC3E}">
        <p14:creationId xmlns:p14="http://schemas.microsoft.com/office/powerpoint/2010/main" val="2552350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606055" y="972515"/>
            <a:ext cx="11238615" cy="5688632"/>
          </a:xfrm>
        </p:spPr>
        <p:txBody>
          <a:bodyPr>
            <a:normAutofit fontScale="92500" lnSpcReduction="20000"/>
          </a:bodyPr>
          <a:lstStyle/>
          <a:p>
            <a:pPr algn="just"/>
            <a:r>
              <a:rPr lang="it-IT" sz="3500" b="1" dirty="0" smtClean="0">
                <a:solidFill>
                  <a:srgbClr val="006600"/>
                </a:solidFill>
                <a:latin typeface="Times New Roman" panose="02020603050405020304" pitchFamily="18" charset="0"/>
                <a:cs typeface="Times New Roman" panose="02020603050405020304" pitchFamily="18" charset="0"/>
              </a:rPr>
              <a:t>Come funziona la C.R.</a:t>
            </a:r>
            <a:endParaRPr lang="it-IT" sz="3500" b="1" dirty="0">
              <a:solidFill>
                <a:srgbClr val="006600"/>
              </a:solidFill>
              <a:latin typeface="Times New Roman" panose="02020603050405020304" pitchFamily="18" charset="0"/>
              <a:cs typeface="Times New Roman" panose="02020603050405020304" pitchFamily="18" charset="0"/>
            </a:endParaRPr>
          </a:p>
          <a:p>
            <a:pPr lvl="1"/>
            <a:endParaRPr lang="it-IT"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it-IT" sz="3000" b="1" dirty="0">
                <a:solidFill>
                  <a:srgbClr val="FF0000"/>
                </a:solidFill>
                <a:latin typeface="Times New Roman" panose="02020603050405020304" pitchFamily="18" charset="0"/>
                <a:cs typeface="Times New Roman" panose="02020603050405020304" pitchFamily="18" charset="0"/>
              </a:rPr>
              <a:t>Rilevazione mensile </a:t>
            </a:r>
            <a:endParaRPr lang="it-IT" sz="3000" dirty="0">
              <a:solidFill>
                <a:srgbClr val="FF0000"/>
              </a:solidFill>
              <a:latin typeface="Times New Roman" panose="02020603050405020304" pitchFamily="18" charset="0"/>
              <a:cs typeface="Times New Roman" panose="02020603050405020304" pitchFamily="18" charset="0"/>
            </a:endParaRPr>
          </a:p>
          <a:p>
            <a:pPr lvl="1" algn="just"/>
            <a:r>
              <a:rPr lang="it-IT" dirty="0">
                <a:latin typeface="Times New Roman" panose="02020603050405020304" pitchFamily="18" charset="0"/>
                <a:cs typeface="Times New Roman" panose="02020603050405020304" pitchFamily="18" charset="0"/>
              </a:rPr>
              <a:t>Gli intermediari sono tenuti a comunicare </a:t>
            </a:r>
            <a:r>
              <a:rPr lang="it-IT" dirty="0">
                <a:solidFill>
                  <a:srgbClr val="3333FF"/>
                </a:solidFill>
                <a:latin typeface="Times New Roman" panose="02020603050405020304" pitchFamily="18" charset="0"/>
                <a:cs typeface="Times New Roman" panose="02020603050405020304" pitchFamily="18" charset="0"/>
              </a:rPr>
              <a:t>mensilmente</a:t>
            </a:r>
            <a:r>
              <a:rPr lang="it-IT" dirty="0">
                <a:latin typeface="Times New Roman" panose="02020603050405020304" pitchFamily="18" charset="0"/>
                <a:cs typeface="Times New Roman" panose="02020603050405020304" pitchFamily="18" charset="0"/>
              </a:rPr>
              <a:t> alla Banca d’Italia i rapporti di credito e/o garanzia con la propria clientela. </a:t>
            </a:r>
          </a:p>
          <a:p>
            <a:pPr lvl="1" algn="just"/>
            <a:r>
              <a:rPr lang="it-IT" dirty="0">
                <a:latin typeface="Times New Roman" panose="02020603050405020304" pitchFamily="18" charset="0"/>
                <a:cs typeface="Times New Roman" panose="02020603050405020304" pitchFamily="18" charset="0"/>
              </a:rPr>
              <a:t>Le segnalazioni mostrano la situazione di ciascun cliente all’ultimo giorno del mese e </a:t>
            </a:r>
            <a:r>
              <a:rPr lang="it-IT"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devono essere inviate entro il 25° giorno del mese successivo</a:t>
            </a:r>
            <a:r>
              <a:rPr lang="it-IT"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it-IT" sz="3000" b="1" dirty="0">
                <a:solidFill>
                  <a:srgbClr val="FF0000"/>
                </a:solidFill>
                <a:latin typeface="Times New Roman" panose="02020603050405020304" pitchFamily="18" charset="0"/>
                <a:cs typeface="Times New Roman" panose="02020603050405020304" pitchFamily="18" charset="0"/>
              </a:rPr>
              <a:t>Rilevazioni inframensili </a:t>
            </a:r>
            <a:endParaRPr lang="it-IT" sz="3000" dirty="0">
              <a:solidFill>
                <a:srgbClr val="FF0000"/>
              </a:solidFill>
              <a:latin typeface="Times New Roman" panose="02020603050405020304" pitchFamily="18" charset="0"/>
              <a:cs typeface="Times New Roman" panose="02020603050405020304" pitchFamily="18" charset="0"/>
            </a:endParaRPr>
          </a:p>
          <a:p>
            <a:pPr lvl="1" algn="just"/>
            <a:r>
              <a:rPr lang="it-IT" dirty="0">
                <a:solidFill>
                  <a:srgbClr val="3333FF"/>
                </a:solidFill>
                <a:latin typeface="Times New Roman" panose="02020603050405020304" pitchFamily="18" charset="0"/>
                <a:cs typeface="Times New Roman" panose="02020603050405020304" pitchFamily="18" charset="0"/>
              </a:rPr>
              <a:t>Nel corso del mese</a:t>
            </a:r>
            <a:r>
              <a:rPr lang="it-IT" dirty="0">
                <a:latin typeface="Times New Roman" panose="02020603050405020304" pitchFamily="18" charset="0"/>
                <a:cs typeface="Times New Roman" panose="02020603050405020304" pitchFamily="18" charset="0"/>
              </a:rPr>
              <a:t>, gli intermediari comunicano tempestivamente alla CR informazioni di tipo </a:t>
            </a:r>
            <a:r>
              <a:rPr lang="it-IT" dirty="0">
                <a:solidFill>
                  <a:srgbClr val="FFC000"/>
                </a:solidFill>
                <a:latin typeface="Times New Roman" panose="02020603050405020304" pitchFamily="18" charset="0"/>
                <a:cs typeface="Times New Roman" panose="02020603050405020304" pitchFamily="18" charset="0"/>
              </a:rPr>
              <a:t>qualitativo</a:t>
            </a:r>
            <a:r>
              <a:rPr lang="it-IT" dirty="0">
                <a:latin typeface="Times New Roman" panose="02020603050405020304" pitchFamily="18" charset="0"/>
                <a:cs typeface="Times New Roman" panose="02020603050405020304" pitchFamily="18" charset="0"/>
              </a:rPr>
              <a:t> (che non contengono importi): </a:t>
            </a:r>
          </a:p>
          <a:p>
            <a:pPr marL="857250" lvl="2" indent="0" algn="just">
              <a:buNone/>
            </a:pPr>
            <a:r>
              <a:rPr lang="it-IT" dirty="0">
                <a:latin typeface="Times New Roman" panose="02020603050405020304" pitchFamily="18" charset="0"/>
                <a:cs typeface="Times New Roman" panose="02020603050405020304" pitchFamily="18" charset="0"/>
              </a:rPr>
              <a:t>1) gli eventi che hanno interessato la propria clientela; </a:t>
            </a:r>
            <a:r>
              <a:rPr lang="it-IT" dirty="0">
                <a:solidFill>
                  <a:srgbClr val="7030A0"/>
                </a:solidFill>
                <a:latin typeface="Times New Roman" panose="02020603050405020304" pitchFamily="18" charset="0"/>
                <a:cs typeface="Times New Roman" panose="02020603050405020304" pitchFamily="18" charset="0"/>
              </a:rPr>
              <a:t>in particolare comunicano il passaggio dei crediti a sofferenza e l’estinzione della segnalazione a sofferenza</a:t>
            </a:r>
            <a:r>
              <a:rPr lang="it-IT" dirty="0">
                <a:latin typeface="Times New Roman" panose="02020603050405020304" pitchFamily="18" charset="0"/>
                <a:cs typeface="Times New Roman" panose="02020603050405020304" pitchFamily="18" charset="0"/>
              </a:rPr>
              <a:t>; </a:t>
            </a:r>
          </a:p>
          <a:p>
            <a:pPr marL="857250" lvl="2" indent="0" algn="just">
              <a:buNone/>
            </a:pPr>
            <a:r>
              <a:rPr lang="it-IT" dirty="0">
                <a:latin typeface="Times New Roman" panose="02020603050405020304" pitchFamily="18" charset="0"/>
                <a:cs typeface="Times New Roman" panose="02020603050405020304" pitchFamily="18" charset="0"/>
              </a:rPr>
              <a:t>2) </a:t>
            </a:r>
            <a:r>
              <a:rPr lang="it-IT" dirty="0">
                <a:solidFill>
                  <a:srgbClr val="7030A0"/>
                </a:solidFill>
                <a:latin typeface="Times New Roman" panose="02020603050405020304" pitchFamily="18" charset="0"/>
                <a:cs typeface="Times New Roman" panose="02020603050405020304" pitchFamily="18" charset="0"/>
              </a:rPr>
              <a:t>la regolarizzazione dei ritardi di pagamento relativi ai singoli finanziamenti a scadenza e il “rientro” degli sconfinamenti persistenti da più di 90 giorni riguardanti finanziamenti </a:t>
            </a:r>
            <a:r>
              <a:rPr lang="it-IT" i="1" dirty="0" smtClean="0">
                <a:solidFill>
                  <a:srgbClr val="7030A0"/>
                </a:solidFill>
                <a:latin typeface="Times New Roman" panose="02020603050405020304" pitchFamily="18" charset="0"/>
                <a:cs typeface="Times New Roman" panose="02020603050405020304" pitchFamily="18" charset="0"/>
              </a:rPr>
              <a:t>revolving</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924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606055" y="972515"/>
            <a:ext cx="11238615" cy="5688632"/>
          </a:xfrm>
        </p:spPr>
        <p:txBody>
          <a:bodyPr>
            <a:normAutofit/>
          </a:bodyPr>
          <a:lstStyle/>
          <a:p>
            <a:pPr algn="just"/>
            <a:r>
              <a:rPr lang="it-IT" sz="2800" b="1" dirty="0">
                <a:solidFill>
                  <a:srgbClr val="FF0000"/>
                </a:solidFill>
                <a:latin typeface="Times New Roman" panose="02020603050405020304" pitchFamily="18" charset="0"/>
                <a:cs typeface="Times New Roman" panose="02020603050405020304" pitchFamily="18" charset="0"/>
              </a:rPr>
              <a:t>Soglia di segnalazione </a:t>
            </a:r>
            <a:endParaRPr lang="it-IT" sz="2800" dirty="0">
              <a:solidFill>
                <a:srgbClr val="FF0000"/>
              </a:solidFill>
              <a:latin typeface="Times New Roman" panose="02020603050405020304" pitchFamily="18" charset="0"/>
              <a:cs typeface="Times New Roman" panose="02020603050405020304" pitchFamily="18" charset="0"/>
            </a:endParaRPr>
          </a:p>
          <a:p>
            <a:pPr lvl="1" algn="just"/>
            <a:r>
              <a:rPr lang="it-IT" sz="2400" dirty="0">
                <a:latin typeface="Times New Roman" panose="02020603050405020304" pitchFamily="18" charset="0"/>
                <a:cs typeface="Times New Roman" panose="02020603050405020304" pitchFamily="18" charset="0"/>
              </a:rPr>
              <a:t>Gli intermediari segnalano l’intera posizione nei confronti del singolo cliente se, alla data di riferimento (fine mese), </a:t>
            </a:r>
            <a:r>
              <a:rPr lang="it-IT" sz="2400" dirty="0">
                <a:solidFill>
                  <a:srgbClr val="0070C0"/>
                </a:solidFill>
                <a:latin typeface="Times New Roman" panose="02020603050405020304" pitchFamily="18" charset="0"/>
                <a:cs typeface="Times New Roman" panose="02020603050405020304" pitchFamily="18" charset="0"/>
              </a:rPr>
              <a:t>essa è pari o superiore a </a:t>
            </a:r>
            <a:r>
              <a:rPr lang="it-IT" sz="2400" dirty="0" smtClean="0">
                <a:solidFill>
                  <a:srgbClr val="0070C0"/>
                </a:solidFill>
                <a:latin typeface="Times New Roman" panose="02020603050405020304" pitchFamily="18" charset="0"/>
                <a:cs typeface="Times New Roman" panose="02020603050405020304" pitchFamily="18" charset="0"/>
              </a:rPr>
              <a:t>30.000 </a:t>
            </a:r>
            <a:r>
              <a:rPr lang="it-IT" sz="2400" dirty="0">
                <a:solidFill>
                  <a:srgbClr val="0070C0"/>
                </a:solidFill>
                <a:latin typeface="Times New Roman" panose="02020603050405020304" pitchFamily="18" charset="0"/>
                <a:cs typeface="Times New Roman" panose="02020603050405020304" pitchFamily="18" charset="0"/>
              </a:rPr>
              <a:t>euro</a:t>
            </a:r>
            <a:r>
              <a:rPr lang="it-IT" sz="2400" dirty="0">
                <a:latin typeface="Times New Roman" panose="02020603050405020304" pitchFamily="18" charset="0"/>
                <a:cs typeface="Times New Roman" panose="02020603050405020304" pitchFamily="18" charset="0"/>
              </a:rPr>
              <a:t>. </a:t>
            </a:r>
          </a:p>
          <a:p>
            <a:pPr lvl="1" algn="just"/>
            <a:r>
              <a:rPr lang="it-IT"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crediti in sofferenza e i passaggi a perdita di sofferenze vanno comunque segnalati, a prescindere dall’importo</a:t>
            </a:r>
            <a:r>
              <a:rPr lang="it-IT" sz="2400" dirty="0">
                <a:latin typeface="Times New Roman" panose="02020603050405020304" pitchFamily="18" charset="0"/>
                <a:cs typeface="Times New Roman" panose="02020603050405020304" pitchFamily="18" charset="0"/>
              </a:rPr>
              <a:t>. </a:t>
            </a:r>
          </a:p>
          <a:p>
            <a:pPr algn="just"/>
            <a:endParaRPr lang="it-IT" sz="2800" b="1" dirty="0" smtClean="0">
              <a:latin typeface="Times New Roman" panose="02020603050405020304" pitchFamily="18" charset="0"/>
              <a:cs typeface="Times New Roman" panose="02020603050405020304" pitchFamily="18" charset="0"/>
            </a:endParaRPr>
          </a:p>
          <a:p>
            <a:pPr algn="just"/>
            <a:r>
              <a:rPr lang="it-IT" sz="2800" b="1" dirty="0" smtClean="0">
                <a:solidFill>
                  <a:srgbClr val="FF0000"/>
                </a:solidFill>
                <a:latin typeface="Times New Roman" panose="02020603050405020304" pitchFamily="18" charset="0"/>
                <a:cs typeface="Times New Roman" panose="02020603050405020304" pitchFamily="18" charset="0"/>
              </a:rPr>
              <a:t>Cessazione </a:t>
            </a:r>
            <a:r>
              <a:rPr lang="it-IT" sz="2800" b="1" dirty="0">
                <a:solidFill>
                  <a:srgbClr val="FF0000"/>
                </a:solidFill>
                <a:latin typeface="Times New Roman" panose="02020603050405020304" pitchFamily="18" charset="0"/>
                <a:cs typeface="Times New Roman" panose="02020603050405020304" pitchFamily="18" charset="0"/>
              </a:rPr>
              <a:t>della segnalazione </a:t>
            </a:r>
            <a:endParaRPr lang="it-IT" sz="2800" dirty="0">
              <a:solidFill>
                <a:srgbClr val="FF0000"/>
              </a:solidFill>
              <a:latin typeface="Times New Roman" panose="02020603050405020304" pitchFamily="18" charset="0"/>
              <a:cs typeface="Times New Roman" panose="02020603050405020304" pitchFamily="18" charset="0"/>
            </a:endParaRPr>
          </a:p>
          <a:p>
            <a:pPr lvl="1" algn="just"/>
            <a:r>
              <a:rPr lang="it-IT" sz="2400" u="sng" dirty="0">
                <a:solidFill>
                  <a:srgbClr val="00B050"/>
                </a:solidFill>
                <a:latin typeface="Times New Roman" panose="02020603050405020304" pitchFamily="18" charset="0"/>
                <a:cs typeface="Times New Roman" panose="02020603050405020304" pitchFamily="18" charset="0"/>
              </a:rPr>
              <a:t>Gli intermediari non devono più inviare la segnalazione a partire dal mese nel corso del quale la posizione complessiva del cliente è scesa sotto la </a:t>
            </a:r>
            <a:r>
              <a:rPr lang="it-IT" sz="2400" i="1" u="sng" dirty="0">
                <a:solidFill>
                  <a:srgbClr val="00B050"/>
                </a:solidFill>
                <a:latin typeface="Times New Roman" panose="02020603050405020304" pitchFamily="18" charset="0"/>
                <a:cs typeface="Times New Roman" panose="02020603050405020304" pitchFamily="18" charset="0"/>
              </a:rPr>
              <a:t>soglia di segnalazione </a:t>
            </a:r>
            <a:r>
              <a:rPr lang="it-IT" sz="2400" u="sng" dirty="0">
                <a:solidFill>
                  <a:srgbClr val="00B050"/>
                </a:solidFill>
                <a:latin typeface="Times New Roman" panose="02020603050405020304" pitchFamily="18" charset="0"/>
                <a:cs typeface="Times New Roman" panose="02020603050405020304" pitchFamily="18" charset="0"/>
              </a:rPr>
              <a:t>oppure è estinta</a:t>
            </a:r>
            <a:r>
              <a:rPr lang="it-IT" sz="2400" dirty="0">
                <a:latin typeface="Times New Roman" panose="02020603050405020304" pitchFamily="18" charset="0"/>
                <a:cs typeface="Times New Roman" panose="02020603050405020304" pitchFamily="18" charset="0"/>
              </a:rPr>
              <a:t>. </a:t>
            </a:r>
          </a:p>
          <a:p>
            <a:pPr lvl="1" algn="just"/>
            <a:r>
              <a:rPr lang="it-IT" sz="2400" dirty="0">
                <a:latin typeface="Times New Roman" panose="02020603050405020304" pitchFamily="18" charset="0"/>
                <a:cs typeface="Times New Roman" panose="02020603050405020304" pitchFamily="18" charset="0"/>
              </a:rPr>
              <a:t>Il venir meno dell’obbligo di segnalazione </a:t>
            </a:r>
            <a:r>
              <a:rPr lang="it-IT" sz="2400" b="1" dirty="0">
                <a:latin typeface="Times New Roman" panose="02020603050405020304" pitchFamily="18" charset="0"/>
                <a:cs typeface="Times New Roman" panose="02020603050405020304" pitchFamily="18" charset="0"/>
              </a:rPr>
              <a:t>non</a:t>
            </a:r>
            <a:r>
              <a:rPr lang="it-IT" sz="2400" dirty="0">
                <a:latin typeface="Times New Roman" panose="02020603050405020304" pitchFamily="18" charset="0"/>
                <a:cs typeface="Times New Roman" panose="02020603050405020304" pitchFamily="18" charset="0"/>
              </a:rPr>
              <a:t> comporta la cancellazione delle segnalazioni relative alle date precedenti. </a:t>
            </a:r>
          </a:p>
        </p:txBody>
      </p:sp>
    </p:spTree>
    <p:extLst>
      <p:ext uri="{BB962C8B-B14F-4D97-AF65-F5344CB8AC3E}">
        <p14:creationId xmlns:p14="http://schemas.microsoft.com/office/powerpoint/2010/main" val="23168369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606055" y="972515"/>
            <a:ext cx="11238615" cy="5688632"/>
          </a:xfrm>
        </p:spPr>
        <p:txBody>
          <a:bodyPr>
            <a:normAutofit/>
          </a:bodyPr>
          <a:lstStyle/>
          <a:p>
            <a:pPr algn="just"/>
            <a:r>
              <a:rPr lang="it-IT" sz="2800" b="1" dirty="0">
                <a:solidFill>
                  <a:srgbClr val="FF0000"/>
                </a:solidFill>
                <a:latin typeface="Times New Roman" panose="02020603050405020304" pitchFamily="18" charset="0"/>
                <a:cs typeface="Times New Roman" panose="02020603050405020304" pitchFamily="18" charset="0"/>
              </a:rPr>
              <a:t>Rettifiche alle segnalazioni </a:t>
            </a:r>
            <a:endParaRPr lang="it-IT" sz="2800" dirty="0">
              <a:solidFill>
                <a:srgbClr val="FF0000"/>
              </a:solidFill>
              <a:latin typeface="Times New Roman" panose="02020603050405020304" pitchFamily="18" charset="0"/>
              <a:cs typeface="Times New Roman" panose="02020603050405020304" pitchFamily="18" charset="0"/>
            </a:endParaRPr>
          </a:p>
          <a:p>
            <a:pPr lvl="1" algn="just"/>
            <a:endParaRPr lang="it-IT" sz="2400" dirty="0" smtClean="0">
              <a:latin typeface="Times New Roman" panose="02020603050405020304" pitchFamily="18" charset="0"/>
              <a:cs typeface="Times New Roman" panose="02020603050405020304" pitchFamily="18" charset="0"/>
            </a:endParaRPr>
          </a:p>
          <a:p>
            <a:pPr lvl="1" algn="just"/>
            <a:r>
              <a:rPr lang="it-IT" sz="2400" dirty="0" smtClean="0">
                <a:latin typeface="Times New Roman" panose="02020603050405020304" pitchFamily="18" charset="0"/>
                <a:cs typeface="Times New Roman" panose="02020603050405020304" pitchFamily="18" charset="0"/>
              </a:rPr>
              <a:t>Se </a:t>
            </a:r>
            <a:r>
              <a:rPr lang="it-IT" sz="2400" dirty="0">
                <a:latin typeface="Times New Roman" panose="02020603050405020304" pitchFamily="18" charset="0"/>
                <a:cs typeface="Times New Roman" panose="02020603050405020304" pitchFamily="18" charset="0"/>
              </a:rPr>
              <a:t>ci sono </a:t>
            </a:r>
            <a:r>
              <a:rPr lang="it-IT" sz="2400" b="1" dirty="0">
                <a:latin typeface="Times New Roman" panose="02020603050405020304" pitchFamily="18" charset="0"/>
                <a:cs typeface="Times New Roman" panose="02020603050405020304" pitchFamily="18" charset="0"/>
              </a:rPr>
              <a:t>errori</a:t>
            </a:r>
            <a:r>
              <a:rPr lang="it-IT" sz="2400" dirty="0">
                <a:latin typeface="Times New Roman" panose="02020603050405020304" pitchFamily="18" charset="0"/>
                <a:cs typeface="Times New Roman" panose="02020603050405020304" pitchFamily="18" charset="0"/>
              </a:rPr>
              <a:t> nelle segnalazioni trasmesse, </a:t>
            </a:r>
            <a:r>
              <a:rPr lang="it-IT" sz="2400" u="sng" dirty="0">
                <a:solidFill>
                  <a:srgbClr val="002060"/>
                </a:solidFill>
                <a:latin typeface="Times New Roman" panose="02020603050405020304" pitchFamily="18" charset="0"/>
                <a:cs typeface="Times New Roman" panose="02020603050405020304" pitchFamily="18" charset="0"/>
              </a:rPr>
              <a:t>gli intermediari devono inviare subito le relative </a:t>
            </a:r>
            <a:r>
              <a:rPr lang="it-IT" sz="2400" u="sng" dirty="0" smtClean="0">
                <a:solidFill>
                  <a:srgbClr val="002060"/>
                </a:solidFill>
                <a:latin typeface="Times New Roman" panose="02020603050405020304" pitchFamily="18" charset="0"/>
                <a:cs typeface="Times New Roman" panose="02020603050405020304" pitchFamily="18" charset="0"/>
              </a:rPr>
              <a:t>rettifiche</a:t>
            </a:r>
            <a:r>
              <a:rPr lang="it-IT" sz="2400" dirty="0">
                <a:latin typeface="Times New Roman" panose="02020603050405020304" pitchFamily="18" charset="0"/>
                <a:cs typeface="Times New Roman" panose="02020603050405020304" pitchFamily="18" charset="0"/>
              </a:rPr>
              <a:t>;</a:t>
            </a:r>
          </a:p>
          <a:p>
            <a:pPr lvl="1" algn="just"/>
            <a:r>
              <a:rPr lang="it-IT" sz="2400" dirty="0">
                <a:latin typeface="Times New Roman" panose="02020603050405020304" pitchFamily="18" charset="0"/>
                <a:cs typeface="Times New Roman" panose="02020603050405020304" pitchFamily="18" charset="0"/>
              </a:rPr>
              <a:t>La CR acquisisce le rettifiche e le comunica immediatamente a tutti gli intermediari che avevano ricevuto l’informazione errata. Il processo di aggiornamento è continuo; ne consegue che i dati presenti negli archivi della CR possono subire variazioni anche in intervalli di tempo </a:t>
            </a:r>
            <a:r>
              <a:rPr lang="it-IT" sz="2400" dirty="0" smtClean="0">
                <a:latin typeface="Times New Roman" panose="02020603050405020304" pitchFamily="18" charset="0"/>
                <a:cs typeface="Times New Roman" panose="02020603050405020304" pitchFamily="18" charset="0"/>
              </a:rPr>
              <a:t>minimi</a:t>
            </a:r>
            <a:r>
              <a:rPr lang="it-IT" sz="2400" dirty="0">
                <a:latin typeface="Times New Roman" panose="02020603050405020304" pitchFamily="18" charset="0"/>
                <a:cs typeface="Times New Roman" panose="02020603050405020304" pitchFamily="18" charset="0"/>
              </a:rPr>
              <a:t>;</a:t>
            </a:r>
          </a:p>
          <a:p>
            <a:pPr lvl="1" algn="just"/>
            <a:r>
              <a:rPr lang="it-IT" sz="2400" u="sng" dirty="0">
                <a:solidFill>
                  <a:srgbClr val="0070C0"/>
                </a:solidFill>
                <a:latin typeface="Times New Roman" panose="02020603050405020304" pitchFamily="18" charset="0"/>
                <a:cs typeface="Times New Roman" panose="02020603050405020304" pitchFamily="18" charset="0"/>
              </a:rPr>
              <a:t>Solo gli intermediari possono rettificare i dati segnalati</a:t>
            </a:r>
            <a:r>
              <a:rPr lang="it-IT" sz="2400" dirty="0">
                <a:latin typeface="Times New Roman" panose="02020603050405020304" pitchFamily="18" charset="0"/>
                <a:cs typeface="Times New Roman" panose="02020603050405020304" pitchFamily="18" charset="0"/>
              </a:rPr>
              <a:t>; essi sono infatti i titolari dei rapporti con la clientela e dispongono della relativa documentazione. Gli intermediari sono gli unici responsabili dell'esattezza delle informazioni trasmesse alla CR. La Banca d’Italia non può modificare di propria iniziativa le segnalazioni ricevute. </a:t>
            </a: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776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606055" y="972515"/>
            <a:ext cx="11238615" cy="5688632"/>
          </a:xfrm>
        </p:spPr>
        <p:txBody>
          <a:bodyPr>
            <a:normAutofit/>
          </a:bodyPr>
          <a:lstStyle/>
          <a:p>
            <a:pPr algn="just"/>
            <a:r>
              <a:rPr lang="it-IT" b="1" dirty="0" smtClean="0">
                <a:solidFill>
                  <a:srgbClr val="006600"/>
                </a:solidFill>
                <a:latin typeface="Times New Roman" panose="02020603050405020304" pitchFamily="18" charset="0"/>
                <a:cs typeface="Times New Roman" panose="02020603050405020304" pitchFamily="18" charset="0"/>
              </a:rPr>
              <a:t>Quali servizi fornisce la C.R. ai segnalanti</a:t>
            </a:r>
            <a:endParaRPr lang="it-IT" b="1" dirty="0">
              <a:solidFill>
                <a:srgbClr val="006600"/>
              </a:solidFill>
              <a:latin typeface="Times New Roman" panose="02020603050405020304" pitchFamily="18" charset="0"/>
              <a:cs typeface="Times New Roman" panose="02020603050405020304" pitchFamily="18" charset="0"/>
            </a:endParaRPr>
          </a:p>
          <a:p>
            <a:pPr lvl="1"/>
            <a:endParaRPr lang="it-IT" dirty="0" smtClean="0">
              <a:latin typeface="Times New Roman" panose="02020603050405020304" pitchFamily="18" charset="0"/>
              <a:cs typeface="Times New Roman" panose="02020603050405020304" pitchFamily="18" charset="0"/>
            </a:endParaRPr>
          </a:p>
          <a:p>
            <a:pPr lvl="1" algn="just"/>
            <a:r>
              <a:rPr lang="it-IT" b="1" dirty="0">
                <a:solidFill>
                  <a:srgbClr val="FF0000"/>
                </a:solidFill>
                <a:latin typeface="Times New Roman" panose="02020603050405020304" pitchFamily="18" charset="0"/>
                <a:cs typeface="Times New Roman" panose="02020603050405020304" pitchFamily="18" charset="0"/>
              </a:rPr>
              <a:t>Flusso di ritorno </a:t>
            </a:r>
            <a:endParaRPr lang="it-IT" dirty="0">
              <a:solidFill>
                <a:srgbClr val="FF0000"/>
              </a:solidFill>
              <a:latin typeface="Times New Roman" panose="02020603050405020304" pitchFamily="18" charset="0"/>
              <a:cs typeface="Times New Roman" panose="02020603050405020304" pitchFamily="18" charset="0"/>
            </a:endParaRPr>
          </a:p>
          <a:p>
            <a:pPr lvl="2" algn="just"/>
            <a:endParaRPr lang="it-IT" dirty="0" smtClean="0">
              <a:latin typeface="Times New Roman" panose="02020603050405020304" pitchFamily="18" charset="0"/>
              <a:cs typeface="Times New Roman" panose="02020603050405020304" pitchFamily="18" charset="0"/>
            </a:endParaRPr>
          </a:p>
          <a:p>
            <a:pPr lvl="2" algn="just"/>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CR aggrega le segnalazioni trasmesse mensilmente dai singoli intermediari, calcolando la posizione complessiva del soggetto segnalato verso il sistema creditizio e finanziario (</a:t>
            </a:r>
            <a:r>
              <a:rPr lang="it-IT" i="1" dirty="0">
                <a:latin typeface="Times New Roman" panose="02020603050405020304" pitchFamily="18" charset="0"/>
                <a:cs typeface="Times New Roman" panose="02020603050405020304" pitchFamily="18" charset="0"/>
              </a:rPr>
              <a:t>posizione globale di rischio</a:t>
            </a:r>
            <a:r>
              <a:rPr lang="it-IT" dirty="0">
                <a:latin typeface="Times New Roman" panose="02020603050405020304" pitchFamily="18" charset="0"/>
                <a:cs typeface="Times New Roman" panose="02020603050405020304" pitchFamily="18" charset="0"/>
              </a:rPr>
              <a:t>), che non riporta quindi il dettaglio degli intermediari segnalanti </a:t>
            </a:r>
          </a:p>
        </p:txBody>
      </p:sp>
    </p:spTree>
    <p:extLst>
      <p:ext uri="{BB962C8B-B14F-4D97-AF65-F5344CB8AC3E}">
        <p14:creationId xmlns:p14="http://schemas.microsoft.com/office/powerpoint/2010/main" val="36743569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5411972" y="972515"/>
            <a:ext cx="6432698" cy="5688632"/>
          </a:xfrm>
        </p:spPr>
        <p:txBody>
          <a:bodyPr>
            <a:normAutofit/>
          </a:bodyPr>
          <a:lstStyle/>
          <a:p>
            <a:pPr lvl="1"/>
            <a:endParaRPr lang="it-IT" dirty="0" smtClean="0">
              <a:latin typeface="Times New Roman" panose="02020603050405020304" pitchFamily="18" charset="0"/>
              <a:cs typeface="Times New Roman" panose="02020603050405020304" pitchFamily="18" charset="0"/>
            </a:endParaRPr>
          </a:p>
          <a:p>
            <a:pPr lvl="1"/>
            <a:endParaRPr lang="it-IT" dirty="0" smtClean="0">
              <a:latin typeface="Times New Roman" panose="02020603050405020304" pitchFamily="18" charset="0"/>
              <a:cs typeface="Times New Roman" panose="02020603050405020304" pitchFamily="18" charset="0"/>
            </a:endParaRPr>
          </a:p>
          <a:p>
            <a:pPr algn="just"/>
            <a:r>
              <a:rPr lang="it-IT" sz="2400" dirty="0">
                <a:solidFill>
                  <a:srgbClr val="0070C0"/>
                </a:solidFill>
                <a:latin typeface="Times New Roman" panose="02020603050405020304" pitchFamily="18" charset="0"/>
                <a:cs typeface="Times New Roman" panose="02020603050405020304" pitchFamily="18" charset="0"/>
              </a:rPr>
              <a:t>La CR invia quindi mensilmente a ogni intermediario le </a:t>
            </a:r>
            <a:r>
              <a:rPr lang="it-IT" sz="2400" i="1" dirty="0">
                <a:solidFill>
                  <a:srgbClr val="0070C0"/>
                </a:solidFill>
                <a:latin typeface="Times New Roman" panose="02020603050405020304" pitchFamily="18" charset="0"/>
                <a:cs typeface="Times New Roman" panose="02020603050405020304" pitchFamily="18" charset="0"/>
              </a:rPr>
              <a:t>posizioni globali di rischio </a:t>
            </a:r>
            <a:r>
              <a:rPr lang="it-IT" sz="2400" dirty="0">
                <a:solidFill>
                  <a:srgbClr val="0070C0"/>
                </a:solidFill>
                <a:latin typeface="Times New Roman" panose="02020603050405020304" pitchFamily="18" charset="0"/>
                <a:cs typeface="Times New Roman" panose="02020603050405020304" pitchFamily="18" charset="0"/>
              </a:rPr>
              <a:t>di tutti i nominativi dallo stesso segnalati e dei loro coobbligati</a:t>
            </a:r>
            <a:r>
              <a:rPr lang="it-IT" sz="2400" dirty="0">
                <a:latin typeface="Times New Roman" panose="02020603050405020304" pitchFamily="18" charset="0"/>
                <a:cs typeface="Times New Roman" panose="02020603050405020304" pitchFamily="18" charset="0"/>
              </a:rPr>
              <a:t>. </a:t>
            </a:r>
          </a:p>
          <a:p>
            <a:pPr algn="just"/>
            <a:endParaRPr lang="it-IT" sz="2400"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Il </a:t>
            </a:r>
            <a:r>
              <a:rPr lang="it-IT" sz="2400" i="1" dirty="0">
                <a:latin typeface="Times New Roman" panose="02020603050405020304" pitchFamily="18" charset="0"/>
                <a:cs typeface="Times New Roman" panose="02020603050405020304" pitchFamily="18" charset="0"/>
              </a:rPr>
              <a:t>flusso di ritorno </a:t>
            </a:r>
            <a:r>
              <a:rPr lang="it-IT" sz="2400" dirty="0">
                <a:latin typeface="Times New Roman" panose="02020603050405020304" pitchFamily="18" charset="0"/>
                <a:cs typeface="Times New Roman" panose="02020603050405020304" pitchFamily="18" charset="0"/>
              </a:rPr>
              <a:t>viene trasmesso al termine della rilevazione mensile. </a:t>
            </a:r>
          </a:p>
        </p:txBody>
      </p:sp>
      <p:pic>
        <p:nvPicPr>
          <p:cNvPr id="4" name="Immagine 3"/>
          <p:cNvPicPr>
            <a:picLocks noChangeAspect="1"/>
          </p:cNvPicPr>
          <p:nvPr/>
        </p:nvPicPr>
        <p:blipFill>
          <a:blip r:embed="rId2"/>
          <a:stretch>
            <a:fillRect/>
          </a:stretch>
        </p:blipFill>
        <p:spPr>
          <a:xfrm>
            <a:off x="600423" y="1556562"/>
            <a:ext cx="4473965" cy="3664023"/>
          </a:xfrm>
          <a:prstGeom prst="rect">
            <a:avLst/>
          </a:prstGeom>
        </p:spPr>
      </p:pic>
    </p:spTree>
    <p:extLst>
      <p:ext uri="{BB962C8B-B14F-4D97-AF65-F5344CB8AC3E}">
        <p14:creationId xmlns:p14="http://schemas.microsoft.com/office/powerpoint/2010/main" val="3244529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733647" y="822722"/>
            <a:ext cx="11111023" cy="5838425"/>
          </a:xfrm>
        </p:spPr>
        <p:txBody>
          <a:bodyPr>
            <a:normAutofit/>
          </a:bodyPr>
          <a:lstStyle/>
          <a:p>
            <a:pPr algn="just"/>
            <a:r>
              <a:rPr lang="it-IT" sz="2800" b="1" dirty="0" smtClean="0">
                <a:solidFill>
                  <a:srgbClr val="FF0000"/>
                </a:solidFill>
                <a:latin typeface="Times New Roman" panose="02020603050405020304" pitchFamily="18" charset="0"/>
                <a:cs typeface="Times New Roman" panose="02020603050405020304" pitchFamily="18" charset="0"/>
              </a:rPr>
              <a:t>Prima </a:t>
            </a:r>
            <a:r>
              <a:rPr lang="it-IT" sz="2800" b="1" dirty="0">
                <a:solidFill>
                  <a:srgbClr val="FF0000"/>
                </a:solidFill>
                <a:latin typeface="Times New Roman" panose="02020603050405020304" pitchFamily="18" charset="0"/>
                <a:cs typeface="Times New Roman" panose="02020603050405020304" pitchFamily="18" charset="0"/>
              </a:rPr>
              <a:t>informazione </a:t>
            </a:r>
            <a:endParaRPr lang="it-IT" sz="2800" dirty="0">
              <a:solidFill>
                <a:srgbClr val="FF0000"/>
              </a:solidFill>
              <a:latin typeface="Times New Roman" panose="02020603050405020304" pitchFamily="18" charset="0"/>
              <a:cs typeface="Times New Roman" panose="02020603050405020304" pitchFamily="18" charset="0"/>
            </a:endParaRPr>
          </a:p>
          <a:p>
            <a:pPr lvl="1" algn="just"/>
            <a:r>
              <a:rPr lang="it-IT" sz="2400" dirty="0">
                <a:latin typeface="Times New Roman" panose="02020603050405020304" pitchFamily="18" charset="0"/>
                <a:cs typeface="Times New Roman" panose="02020603050405020304" pitchFamily="18" charset="0"/>
              </a:rPr>
              <a:t>Gli intermediari, oltre a ricevere mensilmente con il </a:t>
            </a:r>
            <a:r>
              <a:rPr lang="it-IT" sz="2400" i="1" dirty="0">
                <a:latin typeface="Times New Roman" panose="02020603050405020304" pitchFamily="18" charset="0"/>
                <a:cs typeface="Times New Roman" panose="02020603050405020304" pitchFamily="18" charset="0"/>
              </a:rPr>
              <a:t>flusso di ritorno </a:t>
            </a:r>
            <a:r>
              <a:rPr lang="it-IT" sz="2400" dirty="0">
                <a:latin typeface="Times New Roman" panose="02020603050405020304" pitchFamily="18" charset="0"/>
                <a:cs typeface="Times New Roman" panose="02020603050405020304" pitchFamily="18" charset="0"/>
              </a:rPr>
              <a:t>i dati sui nominativi segnalati, </a:t>
            </a:r>
            <a:r>
              <a:rPr lang="it-IT" sz="2400" dirty="0">
                <a:solidFill>
                  <a:srgbClr val="0070C0"/>
                </a:solidFill>
                <a:latin typeface="Times New Roman" panose="02020603050405020304" pitchFamily="18" charset="0"/>
                <a:cs typeface="Times New Roman" panose="02020603050405020304" pitchFamily="18" charset="0"/>
              </a:rPr>
              <a:t>possono chiedere alla CR informazioni sui seguenti soggetti e i loro coobbligati</a:t>
            </a:r>
            <a:r>
              <a:rPr lang="it-IT" sz="2400" dirty="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servizio di prima informazione</a:t>
            </a:r>
            <a:r>
              <a:rPr lang="it-IT" sz="2400" dirty="0">
                <a:latin typeface="Times New Roman" panose="02020603050405020304" pitchFamily="18" charset="0"/>
                <a:cs typeface="Times New Roman" panose="02020603050405020304" pitchFamily="18" charset="0"/>
              </a:rPr>
              <a:t>): </a:t>
            </a:r>
          </a:p>
          <a:p>
            <a:pPr lvl="2" algn="just"/>
            <a:endParaRPr lang="it-IT" sz="2000" dirty="0" smtClean="0">
              <a:latin typeface="Times New Roman" panose="02020603050405020304" pitchFamily="18" charset="0"/>
              <a:cs typeface="Times New Roman" panose="02020603050405020304" pitchFamily="18" charset="0"/>
            </a:endParaRPr>
          </a:p>
          <a:p>
            <a:pPr lvl="2" algn="just"/>
            <a:r>
              <a:rPr lang="it-IT" sz="2000" dirty="0" smtClean="0">
                <a:latin typeface="Times New Roman" panose="02020603050405020304" pitchFamily="18" charset="0"/>
                <a:cs typeface="Times New Roman" panose="02020603050405020304" pitchFamily="18" charset="0"/>
              </a:rPr>
              <a:t>coloro </a:t>
            </a:r>
            <a:r>
              <a:rPr lang="it-IT" sz="2000" dirty="0">
                <a:latin typeface="Times New Roman" panose="02020603050405020304" pitchFamily="18" charset="0"/>
                <a:cs typeface="Times New Roman" panose="02020603050405020304" pitchFamily="18" charset="0"/>
              </a:rPr>
              <a:t>che si sono rivolti all’intermediario per un affidamento o </a:t>
            </a:r>
            <a:r>
              <a:rPr lang="it-IT" sz="2000" dirty="0" smtClean="0">
                <a:latin typeface="Times New Roman" panose="02020603050405020304" pitchFamily="18" charset="0"/>
                <a:cs typeface="Times New Roman" panose="02020603050405020304" pitchFamily="18" charset="0"/>
              </a:rPr>
              <a:t>per prestare </a:t>
            </a:r>
            <a:r>
              <a:rPr lang="it-IT" sz="2000" dirty="0">
                <a:latin typeface="Times New Roman" panose="02020603050405020304" pitchFamily="18" charset="0"/>
                <a:cs typeface="Times New Roman" panose="02020603050405020304" pitchFamily="18" charset="0"/>
              </a:rPr>
              <a:t>una garanzia;</a:t>
            </a:r>
          </a:p>
          <a:p>
            <a:pPr lvl="2" algn="just"/>
            <a:r>
              <a:rPr lang="it-IT" sz="2000" dirty="0" smtClean="0">
                <a:latin typeface="Times New Roman" panose="02020603050405020304" pitchFamily="18" charset="0"/>
                <a:cs typeface="Times New Roman" panose="02020603050405020304" pitchFamily="18" charset="0"/>
              </a:rPr>
              <a:t>coloro </a:t>
            </a:r>
            <a:r>
              <a:rPr lang="it-IT" sz="2000" dirty="0">
                <a:latin typeface="Times New Roman" panose="02020603050405020304" pitchFamily="18" charset="0"/>
                <a:cs typeface="Times New Roman" panose="02020603050405020304" pitchFamily="18" charset="0"/>
              </a:rPr>
              <a:t>che sono già clienti dell’intermediario ma non raggiungono </a:t>
            </a:r>
            <a:r>
              <a:rPr lang="it-IT" sz="2000" dirty="0" smtClean="0">
                <a:latin typeface="Times New Roman" panose="02020603050405020304" pitchFamily="18" charset="0"/>
                <a:cs typeface="Times New Roman" panose="02020603050405020304" pitchFamily="18" charset="0"/>
              </a:rPr>
              <a:t>la </a:t>
            </a:r>
            <a:r>
              <a:rPr lang="it-IT" sz="2000" i="1" dirty="0" smtClean="0">
                <a:latin typeface="Times New Roman" panose="02020603050405020304" pitchFamily="18" charset="0"/>
                <a:cs typeface="Times New Roman" panose="02020603050405020304" pitchFamily="18" charset="0"/>
              </a:rPr>
              <a:t>soglia </a:t>
            </a:r>
            <a:r>
              <a:rPr lang="it-IT" sz="2000" i="1" dirty="0">
                <a:latin typeface="Times New Roman" panose="02020603050405020304" pitchFamily="18" charset="0"/>
                <a:cs typeface="Times New Roman" panose="02020603050405020304" pitchFamily="18" charset="0"/>
              </a:rPr>
              <a:t>di segnalazione </a:t>
            </a:r>
            <a:r>
              <a:rPr lang="it-IT" sz="2000" dirty="0">
                <a:latin typeface="Times New Roman" panose="02020603050405020304" pitchFamily="18" charset="0"/>
                <a:cs typeface="Times New Roman" panose="02020603050405020304" pitchFamily="18" charset="0"/>
              </a:rPr>
              <a:t>in CR.</a:t>
            </a:r>
            <a:endParaRPr lang="it-IT" sz="14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6368904" y="3710763"/>
            <a:ext cx="4901608" cy="2950384"/>
          </a:xfrm>
          <a:prstGeom prst="rect">
            <a:avLst/>
          </a:prstGeom>
        </p:spPr>
      </p:pic>
      <p:sp>
        <p:nvSpPr>
          <p:cNvPr id="6" name="CasellaDiTesto 5"/>
          <p:cNvSpPr txBox="1"/>
          <p:nvPr/>
        </p:nvSpPr>
        <p:spPr>
          <a:xfrm>
            <a:off x="1244010" y="4647346"/>
            <a:ext cx="4933506" cy="1077218"/>
          </a:xfrm>
          <a:prstGeom prst="rect">
            <a:avLst/>
          </a:prstGeom>
          <a:solidFill>
            <a:schemeClr val="accent1">
              <a:lumMod val="20000"/>
              <a:lumOff val="80000"/>
            </a:schemeClr>
          </a:solidFill>
          <a:ln w="38100">
            <a:solidFill>
              <a:srgbClr val="002060"/>
            </a:solidFill>
          </a:ln>
        </p:spPr>
        <p:txBody>
          <a:bodyPr wrap="square" rtlCol="0">
            <a:spAutoFit/>
          </a:bodyPr>
          <a:lstStyle/>
          <a:p>
            <a:pPr algn="just"/>
            <a:r>
              <a:rPr lang="it-IT" sz="1600" dirty="0"/>
              <a:t>Le richieste possono essere avanzate esclusivamente per finalità connesse con l’assunzione e la gestione del rischio di credito: i diretti interessati possono richiedere i dettagli delle richieste avanzate a loro nome. </a:t>
            </a:r>
          </a:p>
        </p:txBody>
      </p:sp>
    </p:spTree>
    <p:extLst>
      <p:ext uri="{BB962C8B-B14F-4D97-AF65-F5344CB8AC3E}">
        <p14:creationId xmlns:p14="http://schemas.microsoft.com/office/powerpoint/2010/main" val="2891138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3" name="Immagine 2"/>
          <p:cNvPicPr>
            <a:picLocks noChangeAspect="1"/>
          </p:cNvPicPr>
          <p:nvPr/>
        </p:nvPicPr>
        <p:blipFill>
          <a:blip r:embed="rId2"/>
          <a:stretch>
            <a:fillRect/>
          </a:stretch>
        </p:blipFill>
        <p:spPr>
          <a:xfrm>
            <a:off x="768765" y="1544468"/>
            <a:ext cx="10654470" cy="4350493"/>
          </a:xfrm>
          <a:prstGeom prst="rect">
            <a:avLst/>
          </a:prstGeom>
        </p:spPr>
      </p:pic>
    </p:spTree>
    <p:extLst>
      <p:ext uri="{BB962C8B-B14F-4D97-AF65-F5344CB8AC3E}">
        <p14:creationId xmlns:p14="http://schemas.microsoft.com/office/powerpoint/2010/main" val="1849859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4" name="Immagine 3"/>
          <p:cNvPicPr>
            <a:picLocks noChangeAspect="1"/>
          </p:cNvPicPr>
          <p:nvPr/>
        </p:nvPicPr>
        <p:blipFill>
          <a:blip r:embed="rId2"/>
          <a:stretch>
            <a:fillRect/>
          </a:stretch>
        </p:blipFill>
        <p:spPr>
          <a:xfrm>
            <a:off x="981931" y="1789891"/>
            <a:ext cx="10228138" cy="3861880"/>
          </a:xfrm>
          <a:prstGeom prst="rect">
            <a:avLst/>
          </a:prstGeom>
        </p:spPr>
      </p:pic>
    </p:spTree>
    <p:extLst>
      <p:ext uri="{BB962C8B-B14F-4D97-AF65-F5344CB8AC3E}">
        <p14:creationId xmlns:p14="http://schemas.microsoft.com/office/powerpoint/2010/main" val="2454298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210444"/>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1703512" y="836712"/>
            <a:ext cx="8712968" cy="5832648"/>
          </a:xfrm>
        </p:spPr>
        <p:txBody>
          <a:bodyPr>
            <a:normAutofit/>
          </a:bodyPr>
          <a:lstStyle/>
          <a:p>
            <a:pPr algn="just"/>
            <a:r>
              <a:rPr lang="it-IT"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Classificazione</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dirty="0">
                <a:latin typeface="Times New Roman" panose="02020603050405020304" pitchFamily="18" charset="0"/>
                <a:cs typeface="Times New Roman" panose="02020603050405020304" pitchFamily="18" charset="0"/>
              </a:rPr>
              <a:t>Le categorie si riducono da 4 a 3, classificate per criterio di </a:t>
            </a:r>
            <a:r>
              <a:rPr lang="it-IT" sz="2400" dirty="0">
                <a:solidFill>
                  <a:srgbClr val="FF0000"/>
                </a:solidFill>
                <a:latin typeface="Times New Roman" panose="02020603050405020304" pitchFamily="18" charset="0"/>
                <a:cs typeface="Times New Roman" panose="02020603050405020304" pitchFamily="18" charset="0"/>
              </a:rPr>
              <a:t>valutazione</a:t>
            </a:r>
            <a:r>
              <a:rPr lang="it-IT" sz="2400" dirty="0">
                <a:latin typeface="Times New Roman" panose="02020603050405020304" pitchFamily="18" charset="0"/>
                <a:cs typeface="Times New Roman" panose="02020603050405020304" pitchFamily="18" charset="0"/>
              </a:rPr>
              <a:t> e </a:t>
            </a:r>
            <a:r>
              <a:rPr lang="it-IT" sz="2400" dirty="0">
                <a:solidFill>
                  <a:srgbClr val="339933"/>
                </a:solidFill>
                <a:latin typeface="Times New Roman" panose="02020603050405020304" pitchFamily="18" charset="0"/>
                <a:cs typeface="Times New Roman" panose="02020603050405020304" pitchFamily="18" charset="0"/>
              </a:rPr>
              <a:t>contropartita</a:t>
            </a:r>
            <a:r>
              <a:rPr lang="it-IT" sz="2400" dirty="0">
                <a:latin typeface="Times New Roman" panose="02020603050405020304" pitchFamily="18" charset="0"/>
                <a:cs typeface="Times New Roman" panose="02020603050405020304" pitchFamily="18" charset="0"/>
              </a:rPr>
              <a:t>, sulla base di due </a:t>
            </a:r>
            <a:r>
              <a:rPr lang="it-IT" sz="2400" i="1" dirty="0">
                <a:latin typeface="Times New Roman" panose="02020603050405020304" pitchFamily="18" charset="0"/>
                <a:cs typeface="Times New Roman" panose="02020603050405020304" pitchFamily="18" charset="0"/>
              </a:rPr>
              <a:t>driver</a:t>
            </a:r>
            <a:r>
              <a:rPr lang="it-IT" sz="2400" dirty="0">
                <a:latin typeface="Times New Roman" panose="02020603050405020304" pitchFamily="18" charset="0"/>
                <a:cs typeface="Times New Roman" panose="02020603050405020304" pitchFamily="18" charset="0"/>
              </a:rPr>
              <a:t>:</a:t>
            </a:r>
          </a:p>
          <a:p>
            <a:pPr marL="1028700" lvl="2" indent="-342900" algn="just">
              <a:buFont typeface="+mj-lt"/>
              <a:buAutoNum type="alphaLcParenR"/>
            </a:pPr>
            <a:r>
              <a:rPr lang="it-IT" sz="1800" b="1" i="1" dirty="0">
                <a:solidFill>
                  <a:srgbClr val="0070C0"/>
                </a:solidFill>
                <a:latin typeface="Times New Roman" panose="02020603050405020304" pitchFamily="18" charset="0"/>
                <a:cs typeface="Times New Roman" panose="02020603050405020304" pitchFamily="18" charset="0"/>
              </a:rPr>
              <a:t>Business Model</a:t>
            </a:r>
            <a:r>
              <a:rPr lang="it-IT" sz="1800" b="1" dirty="0">
                <a:latin typeface="Times New Roman" panose="02020603050405020304" pitchFamily="18" charset="0"/>
                <a:cs typeface="Times New Roman" panose="02020603050405020304" pitchFamily="18" charset="0"/>
              </a:rPr>
              <a:t>;</a:t>
            </a:r>
          </a:p>
          <a:p>
            <a:pPr marL="1028700" lvl="2" indent="-342900" algn="just">
              <a:buFont typeface="+mj-lt"/>
              <a:buAutoNum type="alphaLcParenR"/>
            </a:pPr>
            <a:r>
              <a:rPr lang="it-IT" sz="1800" b="1" i="1" dirty="0">
                <a:solidFill>
                  <a:srgbClr val="FF0066"/>
                </a:solidFill>
                <a:latin typeface="Times New Roman" panose="02020603050405020304" pitchFamily="18" charset="0"/>
                <a:cs typeface="Times New Roman" panose="02020603050405020304" pitchFamily="18" charset="0"/>
              </a:rPr>
              <a:t>SPPI</a:t>
            </a:r>
            <a:r>
              <a:rPr lang="it-IT" sz="1800" b="1"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i="1"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i="1" u="sng" dirty="0">
                <a:solidFill>
                  <a:srgbClr val="0070C0"/>
                </a:solidFill>
                <a:latin typeface="Times New Roman" panose="02020603050405020304" pitchFamily="18" charset="0"/>
                <a:cs typeface="Times New Roman" panose="02020603050405020304" pitchFamily="18" charset="0"/>
              </a:rPr>
              <a:t>Business model</a:t>
            </a:r>
            <a:r>
              <a:rPr lang="it-IT" sz="2400" dirty="0">
                <a:latin typeface="Times New Roman" panose="02020603050405020304" pitchFamily="18" charset="0"/>
                <a:cs typeface="Times New Roman" panose="02020603050405020304" pitchFamily="18" charset="0"/>
              </a:rPr>
              <a:t>:</a:t>
            </a:r>
          </a:p>
          <a:p>
            <a:pPr marL="1028700" lvl="2" indent="-342900" algn="just">
              <a:buFont typeface="+mj-lt"/>
              <a:buAutoNum type="arabicPeriod"/>
            </a:pPr>
            <a:r>
              <a:rPr lang="it-IT" sz="1800" dirty="0">
                <a:latin typeface="Times New Roman" panose="02020603050405020304" pitchFamily="18" charset="0"/>
                <a:cs typeface="Times New Roman" panose="02020603050405020304" pitchFamily="18" charset="0"/>
              </a:rPr>
              <a:t>Incasso dei flussi di cassa dello strumento con strategia di valorizzazione a medio e lungo termine (</a:t>
            </a:r>
            <a:r>
              <a:rPr lang="it-IT" sz="1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HTC</a:t>
            </a:r>
            <a:r>
              <a:rPr lang="it-IT" sz="1800" dirty="0">
                <a:latin typeface="Times New Roman" panose="02020603050405020304" pitchFamily="18" charset="0"/>
                <a:cs typeface="Times New Roman" panose="02020603050405020304" pitchFamily="18" charset="0"/>
              </a:rPr>
              <a:t>);</a:t>
            </a:r>
          </a:p>
          <a:p>
            <a:pPr marL="1028700" lvl="2" indent="-342900" algn="just">
              <a:buFont typeface="+mj-lt"/>
              <a:buAutoNum type="arabicPeriod"/>
            </a:pPr>
            <a:r>
              <a:rPr lang="it-IT" sz="1800" dirty="0">
                <a:latin typeface="Times New Roman" panose="02020603050405020304" pitchFamily="18" charset="0"/>
                <a:cs typeface="Times New Roman" panose="02020603050405020304" pitchFamily="18" charset="0"/>
              </a:rPr>
              <a:t>Vendite quali componenti integranti della strategia, unitamente all’incasso dei flussi contrattuali (</a:t>
            </a:r>
            <a:r>
              <a:rPr lang="it-IT" sz="1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HTC&amp;S</a:t>
            </a:r>
            <a:r>
              <a:rPr lang="it-IT" sz="1800" dirty="0">
                <a:latin typeface="Times New Roman" panose="02020603050405020304" pitchFamily="18" charset="0"/>
                <a:cs typeface="Times New Roman" panose="02020603050405020304" pitchFamily="18" charset="0"/>
              </a:rPr>
              <a:t>);</a:t>
            </a:r>
          </a:p>
          <a:p>
            <a:pPr marL="1028700" lvl="2" indent="-342900" algn="just">
              <a:buFont typeface="+mj-lt"/>
              <a:buAutoNum type="arabicPeriod"/>
            </a:pPr>
            <a:r>
              <a:rPr lang="it-IT" sz="1800" dirty="0">
                <a:latin typeface="Times New Roman" panose="02020603050405020304" pitchFamily="18" charset="0"/>
                <a:cs typeface="Times New Roman" panose="02020603050405020304" pitchFamily="18" charset="0"/>
              </a:rPr>
              <a:t>Strategie diverse dalla precedenti (</a:t>
            </a:r>
            <a:r>
              <a:rPr lang="it-IT" sz="18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Trading</a:t>
            </a:r>
            <a:r>
              <a:rPr lang="it-IT" sz="1800" dirty="0">
                <a:latin typeface="Times New Roman" panose="02020603050405020304" pitchFamily="18" charset="0"/>
                <a:cs typeface="Times New Roman" panose="02020603050405020304" pitchFamily="18" charset="0"/>
              </a:rPr>
              <a:t>).</a:t>
            </a:r>
          </a:p>
        </p:txBody>
      </p:sp>
      <p:sp>
        <p:nvSpPr>
          <p:cNvPr id="4" name="CasellaDiTesto 3"/>
          <p:cNvSpPr txBox="1"/>
          <p:nvPr/>
        </p:nvSpPr>
        <p:spPr>
          <a:xfrm>
            <a:off x="2495600" y="5373216"/>
            <a:ext cx="7452828" cy="1077218"/>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pPr algn="just" defTabSz="685800"/>
            <a:r>
              <a:rPr lang="it-IT" sz="1600" b="1" dirty="0">
                <a:solidFill>
                  <a:prstClr val="black"/>
                </a:solidFill>
                <a:latin typeface="Calibri" panose="020F0502020204030204"/>
              </a:rPr>
              <a:t>IL BM RIFLETTE L’INTENTO MANAGERIALE SULLA BASE DEL QUALE SONO GESTITE LE ATTIVITA’ FINANZIARIE. IL BM VIENE IDENTIFICATO SULLA BASE DI RAGGRUPPAMENTI OMOGENEI DI STRUMENTI FINANZIARI – GESTITI IN MODO SIMILARE – AI FINI DEL RAGGIUNGIMENTO DI UN DETERMINATO OBIETTIVO DI </a:t>
            </a:r>
            <a:r>
              <a:rPr lang="it-IT" sz="1600" b="1" i="1" dirty="0">
                <a:solidFill>
                  <a:prstClr val="black"/>
                </a:solidFill>
                <a:latin typeface="Calibri" panose="020F0502020204030204"/>
              </a:rPr>
              <a:t>BUSINESS.</a:t>
            </a:r>
            <a:endParaRPr lang="it-IT" sz="1600" i="1" dirty="0">
              <a:solidFill>
                <a:prstClr val="black"/>
              </a:solidFill>
              <a:latin typeface="Calibri" panose="020F0502020204030204"/>
            </a:endParaRPr>
          </a:p>
        </p:txBody>
      </p:sp>
    </p:spTree>
    <p:extLst>
      <p:ext uri="{BB962C8B-B14F-4D97-AF65-F5344CB8AC3E}">
        <p14:creationId xmlns:p14="http://schemas.microsoft.com/office/powerpoint/2010/main" val="714654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3" name="Immagine 2"/>
          <p:cNvPicPr>
            <a:picLocks noChangeAspect="1"/>
          </p:cNvPicPr>
          <p:nvPr/>
        </p:nvPicPr>
        <p:blipFill>
          <a:blip r:embed="rId2"/>
          <a:stretch>
            <a:fillRect/>
          </a:stretch>
        </p:blipFill>
        <p:spPr>
          <a:xfrm>
            <a:off x="1107143" y="2033081"/>
            <a:ext cx="10195405" cy="3492230"/>
          </a:xfrm>
          <a:prstGeom prst="rect">
            <a:avLst/>
          </a:prstGeom>
        </p:spPr>
      </p:pic>
    </p:spTree>
    <p:extLst>
      <p:ext uri="{BB962C8B-B14F-4D97-AF65-F5344CB8AC3E}">
        <p14:creationId xmlns:p14="http://schemas.microsoft.com/office/powerpoint/2010/main" val="8067256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4" name="Immagine 3"/>
          <p:cNvPicPr>
            <a:picLocks noChangeAspect="1"/>
          </p:cNvPicPr>
          <p:nvPr/>
        </p:nvPicPr>
        <p:blipFill>
          <a:blip r:embed="rId3"/>
          <a:stretch>
            <a:fillRect/>
          </a:stretch>
        </p:blipFill>
        <p:spPr>
          <a:xfrm>
            <a:off x="709815" y="1546699"/>
            <a:ext cx="10686509" cy="2873206"/>
          </a:xfrm>
          <a:prstGeom prst="rect">
            <a:avLst/>
          </a:prstGeom>
        </p:spPr>
      </p:pic>
      <p:pic>
        <p:nvPicPr>
          <p:cNvPr id="5" name="Immagine 4"/>
          <p:cNvPicPr>
            <a:picLocks noChangeAspect="1"/>
          </p:cNvPicPr>
          <p:nvPr/>
        </p:nvPicPr>
        <p:blipFill>
          <a:blip r:embed="rId4"/>
          <a:stretch>
            <a:fillRect/>
          </a:stretch>
        </p:blipFill>
        <p:spPr>
          <a:xfrm>
            <a:off x="826851" y="4354752"/>
            <a:ext cx="10362185" cy="875678"/>
          </a:xfrm>
          <a:prstGeom prst="rect">
            <a:avLst/>
          </a:prstGeom>
        </p:spPr>
      </p:pic>
    </p:spTree>
    <p:extLst>
      <p:ext uri="{BB962C8B-B14F-4D97-AF65-F5344CB8AC3E}">
        <p14:creationId xmlns:p14="http://schemas.microsoft.com/office/powerpoint/2010/main" val="4213612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7" name="Immagine 6"/>
          <p:cNvPicPr>
            <a:picLocks noChangeAspect="1"/>
          </p:cNvPicPr>
          <p:nvPr/>
        </p:nvPicPr>
        <p:blipFill>
          <a:blip r:embed="rId2"/>
          <a:stretch>
            <a:fillRect/>
          </a:stretch>
        </p:blipFill>
        <p:spPr>
          <a:xfrm>
            <a:off x="1106783" y="918503"/>
            <a:ext cx="9978434" cy="5498135"/>
          </a:xfrm>
          <a:prstGeom prst="rect">
            <a:avLst/>
          </a:prstGeom>
        </p:spPr>
      </p:pic>
    </p:spTree>
    <p:extLst>
      <p:ext uri="{BB962C8B-B14F-4D97-AF65-F5344CB8AC3E}">
        <p14:creationId xmlns:p14="http://schemas.microsoft.com/office/powerpoint/2010/main" val="542547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3" name="Immagine 2"/>
          <p:cNvPicPr>
            <a:picLocks noChangeAspect="1"/>
          </p:cNvPicPr>
          <p:nvPr/>
        </p:nvPicPr>
        <p:blipFill>
          <a:blip r:embed="rId2"/>
          <a:stretch>
            <a:fillRect/>
          </a:stretch>
        </p:blipFill>
        <p:spPr>
          <a:xfrm>
            <a:off x="1219119" y="680484"/>
            <a:ext cx="9753761" cy="6049926"/>
          </a:xfrm>
          <a:prstGeom prst="rect">
            <a:avLst/>
          </a:prstGeom>
        </p:spPr>
      </p:pic>
    </p:spTree>
    <p:extLst>
      <p:ext uri="{BB962C8B-B14F-4D97-AF65-F5344CB8AC3E}">
        <p14:creationId xmlns:p14="http://schemas.microsoft.com/office/powerpoint/2010/main" val="42737315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4" name="Immagine 3"/>
          <p:cNvPicPr>
            <a:picLocks noChangeAspect="1"/>
          </p:cNvPicPr>
          <p:nvPr/>
        </p:nvPicPr>
        <p:blipFill>
          <a:blip r:embed="rId2"/>
          <a:stretch>
            <a:fillRect/>
          </a:stretch>
        </p:blipFill>
        <p:spPr>
          <a:xfrm>
            <a:off x="1686522" y="822722"/>
            <a:ext cx="8818956" cy="5844141"/>
          </a:xfrm>
          <a:prstGeom prst="rect">
            <a:avLst/>
          </a:prstGeom>
        </p:spPr>
      </p:pic>
    </p:spTree>
    <p:extLst>
      <p:ext uri="{BB962C8B-B14F-4D97-AF65-F5344CB8AC3E}">
        <p14:creationId xmlns:p14="http://schemas.microsoft.com/office/powerpoint/2010/main" val="38255068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3" name="Immagine 2"/>
          <p:cNvPicPr>
            <a:picLocks noChangeAspect="1"/>
          </p:cNvPicPr>
          <p:nvPr/>
        </p:nvPicPr>
        <p:blipFill>
          <a:blip r:embed="rId2"/>
          <a:stretch>
            <a:fillRect/>
          </a:stretch>
        </p:blipFill>
        <p:spPr>
          <a:xfrm>
            <a:off x="1380507" y="822722"/>
            <a:ext cx="9430986" cy="5802830"/>
          </a:xfrm>
          <a:prstGeom prst="rect">
            <a:avLst/>
          </a:prstGeom>
        </p:spPr>
      </p:pic>
    </p:spTree>
    <p:extLst>
      <p:ext uri="{BB962C8B-B14F-4D97-AF65-F5344CB8AC3E}">
        <p14:creationId xmlns:p14="http://schemas.microsoft.com/office/powerpoint/2010/main" val="1240594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 – ESEMPI </a:t>
            </a:r>
            <a:endParaRPr lang="it-IT" sz="3200" dirty="0">
              <a:latin typeface="Times New Roman" pitchFamily="18" charset="0"/>
              <a:cs typeface="Times New Roman" pitchFamily="18" charset="0"/>
            </a:endParaRPr>
          </a:p>
        </p:txBody>
      </p:sp>
      <p:pic>
        <p:nvPicPr>
          <p:cNvPr id="4" name="Immagine 3"/>
          <p:cNvPicPr>
            <a:picLocks noChangeAspect="1"/>
          </p:cNvPicPr>
          <p:nvPr/>
        </p:nvPicPr>
        <p:blipFill>
          <a:blip r:embed="rId2"/>
          <a:stretch>
            <a:fillRect/>
          </a:stretch>
        </p:blipFill>
        <p:spPr>
          <a:xfrm>
            <a:off x="1598812" y="901995"/>
            <a:ext cx="8994376" cy="5637028"/>
          </a:xfrm>
          <a:prstGeom prst="rect">
            <a:avLst/>
          </a:prstGeom>
        </p:spPr>
      </p:pic>
    </p:spTree>
    <p:extLst>
      <p:ext uri="{BB962C8B-B14F-4D97-AF65-F5344CB8AC3E}">
        <p14:creationId xmlns:p14="http://schemas.microsoft.com/office/powerpoint/2010/main" val="37730795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706090"/>
          </a:xfrm>
        </p:spPr>
        <p:txBody>
          <a:bodyPr>
            <a:normAutofit/>
          </a:bodyPr>
          <a:lstStyle/>
          <a:p>
            <a:r>
              <a:rPr lang="it-IT" sz="3200" dirty="0" smtClean="0">
                <a:latin typeface="Times New Roman" pitchFamily="18" charset="0"/>
                <a:cs typeface="Times New Roman" pitchFamily="18" charset="0"/>
              </a:rPr>
              <a:t>CENTRALE RISCHI</a:t>
            </a:r>
            <a:endParaRPr lang="it-IT" sz="3200" dirty="0">
              <a:latin typeface="Times New Roman" pitchFamily="18" charset="0"/>
              <a:cs typeface="Times New Roman" pitchFamily="18" charset="0"/>
            </a:endParaRPr>
          </a:p>
        </p:txBody>
      </p:sp>
      <p:sp>
        <p:nvSpPr>
          <p:cNvPr id="3" name="CasellaDiTesto 2"/>
          <p:cNvSpPr txBox="1"/>
          <p:nvPr/>
        </p:nvSpPr>
        <p:spPr>
          <a:xfrm>
            <a:off x="721242" y="988828"/>
            <a:ext cx="10749516" cy="5324535"/>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it-IT" sz="2000" b="1" dirty="0" smtClean="0">
                <a:latin typeface="Times New Roman" panose="02020603050405020304" pitchFamily="18" charset="0"/>
                <a:cs typeface="Times New Roman" panose="02020603050405020304" pitchFamily="18" charset="0"/>
              </a:rPr>
              <a:t>In termini di segnalazione una distinzione </a:t>
            </a:r>
            <a:r>
              <a:rPr lang="it-IT" sz="2000" b="1" dirty="0">
                <a:latin typeface="Times New Roman" panose="02020603050405020304" pitchFamily="18" charset="0"/>
                <a:cs typeface="Times New Roman" panose="02020603050405020304" pitchFamily="18" charset="0"/>
              </a:rPr>
              <a:t>va operata a seconda che si sia in presenza di esposizioni oggetto di concessione deteriorate (“</a:t>
            </a:r>
            <a:r>
              <a:rPr lang="it-IT" sz="2000" b="1" i="1" dirty="0">
                <a:latin typeface="Times New Roman" panose="02020603050405020304" pitchFamily="18" charset="0"/>
                <a:cs typeface="Times New Roman" panose="02020603050405020304" pitchFamily="18" charset="0"/>
              </a:rPr>
              <a:t>Non-performing </a:t>
            </a:r>
            <a:r>
              <a:rPr lang="it-IT" sz="2000" b="1" i="1" dirty="0" err="1">
                <a:latin typeface="Times New Roman" panose="02020603050405020304" pitchFamily="18" charset="0"/>
                <a:cs typeface="Times New Roman" panose="02020603050405020304" pitchFamily="18" charset="0"/>
              </a:rPr>
              <a:t>exposures</a:t>
            </a:r>
            <a:r>
              <a:rPr lang="it-IT" sz="2000" b="1" i="1" dirty="0">
                <a:latin typeface="Times New Roman" panose="02020603050405020304" pitchFamily="18" charset="0"/>
                <a:cs typeface="Times New Roman" panose="02020603050405020304" pitchFamily="18" charset="0"/>
              </a:rPr>
              <a:t> with </a:t>
            </a:r>
            <a:r>
              <a:rPr lang="it-IT" sz="2000" b="1" i="1" dirty="0" err="1">
                <a:latin typeface="Times New Roman" panose="02020603050405020304" pitchFamily="18" charset="0"/>
                <a:cs typeface="Times New Roman" panose="02020603050405020304" pitchFamily="18" charset="0"/>
              </a:rPr>
              <a:t>forbearance</a:t>
            </a:r>
            <a:r>
              <a:rPr lang="it-IT" sz="2000" b="1" i="1" dirty="0">
                <a:latin typeface="Times New Roman" panose="02020603050405020304" pitchFamily="18" charset="0"/>
                <a:cs typeface="Times New Roman" panose="02020603050405020304" pitchFamily="18" charset="0"/>
              </a:rPr>
              <a:t> </a:t>
            </a:r>
            <a:r>
              <a:rPr lang="it-IT" sz="2000" b="1" i="1" dirty="0" err="1">
                <a:latin typeface="Times New Roman" panose="02020603050405020304" pitchFamily="18" charset="0"/>
                <a:cs typeface="Times New Roman" panose="02020603050405020304" pitchFamily="18" charset="0"/>
              </a:rPr>
              <a:t>measures</a:t>
            </a:r>
            <a:r>
              <a:rPr lang="it-IT" sz="2000" b="1" dirty="0">
                <a:latin typeface="Times New Roman" panose="02020603050405020304" pitchFamily="18" charset="0"/>
                <a:cs typeface="Times New Roman" panose="02020603050405020304" pitchFamily="18" charset="0"/>
              </a:rPr>
              <a:t>”) oppure no.</a:t>
            </a:r>
          </a:p>
          <a:p>
            <a:pPr algn="just"/>
            <a:endParaRPr lang="it-IT"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b="1" dirty="0" smtClean="0">
                <a:solidFill>
                  <a:srgbClr val="FF0000"/>
                </a:solidFill>
                <a:latin typeface="Times New Roman" panose="02020603050405020304" pitchFamily="18" charset="0"/>
                <a:cs typeface="Times New Roman" panose="02020603050405020304" pitchFamily="18" charset="0"/>
              </a:rPr>
              <a:t>Nel </a:t>
            </a:r>
            <a:r>
              <a:rPr lang="it-IT" sz="2000" b="1" dirty="0">
                <a:solidFill>
                  <a:srgbClr val="FF0000"/>
                </a:solidFill>
                <a:latin typeface="Times New Roman" panose="02020603050405020304" pitchFamily="18" charset="0"/>
                <a:cs typeface="Times New Roman" panose="02020603050405020304" pitchFamily="18" charset="0"/>
              </a:rPr>
              <a:t>caso di concessione deteriorate </a:t>
            </a:r>
            <a:r>
              <a:rPr lang="it-IT" sz="2000" dirty="0">
                <a:latin typeface="Times New Roman" panose="02020603050405020304" pitchFamily="18" charset="0"/>
                <a:cs typeface="Times New Roman" panose="02020603050405020304" pitchFamily="18" charset="0"/>
              </a:rPr>
              <a:t>la segnalazione avviene attraverso la valorizzazione ESPOSIZIONE OGGETTO DI CONCESSIONE DETERIORATA </a:t>
            </a:r>
            <a:r>
              <a:rPr lang="it-IT" sz="2000" dirty="0" smtClean="0">
                <a:latin typeface="Times New Roman" panose="02020603050405020304" pitchFamily="18" charset="0"/>
                <a:cs typeface="Times New Roman" panose="02020603050405020304" pitchFamily="18" charset="0"/>
              </a:rPr>
              <a:t>sulle </a:t>
            </a:r>
            <a:r>
              <a:rPr lang="it-IT" sz="2000" dirty="0">
                <a:latin typeface="Times New Roman" panose="02020603050405020304" pitchFamily="18" charset="0"/>
                <a:cs typeface="Times New Roman" panose="02020603050405020304" pitchFamily="18" charset="0"/>
              </a:rPr>
              <a:t>singole linee di credito interessate, un </a:t>
            </a:r>
            <a:r>
              <a:rPr lang="it-IT" sz="2000" i="1" dirty="0" err="1">
                <a:latin typeface="Times New Roman" panose="02020603050405020304" pitchFamily="18" charset="0"/>
                <a:cs typeface="Times New Roman" panose="02020603050405020304" pitchFamily="18" charset="0"/>
              </a:rPr>
              <a:t>alert</a:t>
            </a:r>
            <a:r>
              <a:rPr lang="it-IT" sz="2000" dirty="0">
                <a:latin typeface="Times New Roman" panose="02020603050405020304" pitchFamily="18" charset="0"/>
                <a:cs typeface="Times New Roman" panose="02020603050405020304" pitchFamily="18" charset="0"/>
              </a:rPr>
              <a:t> ulteriore che si affianca alla indicazione come NPL, UTP o morosità, ma questa specificazione ci ricorda che, ovviamente, durante il periodo di tolleranza, il credito non potrebbe mutare il suo </a:t>
            </a:r>
            <a:r>
              <a:rPr lang="it-IT" sz="2000" i="1" dirty="0">
                <a:latin typeface="Times New Roman" panose="02020603050405020304" pitchFamily="18" charset="0"/>
                <a:cs typeface="Times New Roman" panose="02020603050405020304" pitchFamily="18" charset="0"/>
              </a:rPr>
              <a:t>status</a:t>
            </a:r>
            <a:r>
              <a:rPr lang="it-IT" sz="2000" dirty="0">
                <a:latin typeface="Times New Roman" panose="02020603050405020304" pitchFamily="18" charset="0"/>
                <a:cs typeface="Times New Roman" panose="02020603050405020304" pitchFamily="18" charset="0"/>
              </a:rPr>
              <a:t>, e dunque rimane quello di origine.   Non si configurano però come concessioni quegli accordi – “raggiunti tra il debitore e un </a:t>
            </a:r>
            <a:r>
              <a:rPr lang="it-IT" sz="2000" i="1" dirty="0">
                <a:latin typeface="Times New Roman" panose="02020603050405020304" pitchFamily="18" charset="0"/>
                <a:cs typeface="Times New Roman" panose="02020603050405020304" pitchFamily="18" charset="0"/>
              </a:rPr>
              <a:t>pool</a:t>
            </a:r>
            <a:r>
              <a:rPr lang="it-IT" sz="2000" dirty="0">
                <a:latin typeface="Times New Roman" panose="02020603050405020304" pitchFamily="18" charset="0"/>
                <a:cs typeface="Times New Roman" panose="02020603050405020304" pitchFamily="18" charset="0"/>
              </a:rPr>
              <a:t> di intermediari – grazie ai quali le linee di credito esistenti vengono temporaneamente </a:t>
            </a:r>
            <a:r>
              <a:rPr lang="it-IT" sz="2000" i="1" dirty="0">
                <a:latin typeface="Times New Roman" panose="02020603050405020304" pitchFamily="18" charset="0"/>
                <a:cs typeface="Times New Roman" panose="02020603050405020304" pitchFamily="18" charset="0"/>
              </a:rPr>
              <a:t>congelate</a:t>
            </a:r>
            <a:r>
              <a:rPr lang="it-IT" sz="2000" dirty="0">
                <a:latin typeface="Times New Roman" panose="02020603050405020304" pitchFamily="18" charset="0"/>
                <a:cs typeface="Times New Roman" panose="02020603050405020304" pitchFamily="18" charset="0"/>
              </a:rPr>
              <a:t> in vista di una formale ristrutturazione, ma tali accordi comunque non interrompono il calcolo dei giorni di scaduto rilevanti ai fini della classificazione delle esposizioni fra quelle “scadute e/o sconfinanti</a:t>
            </a:r>
            <a:r>
              <a:rPr lang="it-IT" sz="2000" dirty="0" smtClean="0">
                <a:latin typeface="Times New Roman" panose="02020603050405020304" pitchFamily="18" charset="0"/>
                <a:cs typeface="Times New Roman" panose="02020603050405020304" pitchFamily="18" charset="0"/>
              </a:rPr>
              <a:t>”.</a:t>
            </a:r>
            <a:endParaRPr lang="it-IT" sz="2000" dirty="0">
              <a:latin typeface="Times New Roman" panose="02020603050405020304" pitchFamily="18" charset="0"/>
              <a:cs typeface="Times New Roman" panose="02020603050405020304" pitchFamily="18" charset="0"/>
            </a:endParaRPr>
          </a:p>
          <a:p>
            <a:pPr algn="just"/>
            <a:endParaRPr lang="it-IT"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b="1" dirty="0" smtClean="0">
                <a:solidFill>
                  <a:srgbClr val="FF0000"/>
                </a:solidFill>
                <a:latin typeface="Times New Roman" panose="02020603050405020304" pitchFamily="18" charset="0"/>
                <a:cs typeface="Times New Roman" panose="02020603050405020304" pitchFamily="18" charset="0"/>
              </a:rPr>
              <a:t>Se </a:t>
            </a:r>
            <a:r>
              <a:rPr lang="it-IT" sz="2000" b="1" dirty="0">
                <a:solidFill>
                  <a:srgbClr val="FF0000"/>
                </a:solidFill>
                <a:latin typeface="Times New Roman" panose="02020603050405020304" pitchFamily="18" charset="0"/>
                <a:cs typeface="Times New Roman" panose="02020603050405020304" pitchFamily="18" charset="0"/>
              </a:rPr>
              <a:t>invece il credito </a:t>
            </a:r>
            <a:r>
              <a:rPr lang="it-IT" sz="2000" b="1" dirty="0" smtClean="0">
                <a:solidFill>
                  <a:srgbClr val="FF0000"/>
                </a:solidFill>
                <a:latin typeface="Times New Roman" panose="02020603050405020304" pitchFamily="18" charset="0"/>
                <a:cs typeface="Times New Roman" panose="02020603050405020304" pitchFamily="18" charset="0"/>
              </a:rPr>
              <a:t>rinegoziato </a:t>
            </a:r>
            <a:r>
              <a:rPr lang="it-IT" sz="2000" b="1" dirty="0">
                <a:solidFill>
                  <a:srgbClr val="FF0000"/>
                </a:solidFill>
                <a:latin typeface="Times New Roman" panose="02020603050405020304" pitchFamily="18" charset="0"/>
                <a:cs typeface="Times New Roman" panose="02020603050405020304" pitchFamily="18" charset="0"/>
              </a:rPr>
              <a:t>è in origine </a:t>
            </a:r>
            <a:r>
              <a:rPr lang="it-IT" sz="2000" b="1" i="1" dirty="0">
                <a:solidFill>
                  <a:srgbClr val="FF0000"/>
                </a:solidFill>
                <a:latin typeface="Times New Roman" panose="02020603050405020304" pitchFamily="18" charset="0"/>
                <a:cs typeface="Times New Roman" panose="02020603050405020304" pitchFamily="18" charset="0"/>
              </a:rPr>
              <a:t>in bonis</a:t>
            </a:r>
            <a:r>
              <a:rPr lang="it-IT" sz="2000" dirty="0">
                <a:latin typeface="Times New Roman" panose="02020603050405020304" pitchFamily="18" charset="0"/>
                <a:cs typeface="Times New Roman" panose="02020603050405020304" pitchFamily="18" charset="0"/>
              </a:rPr>
              <a:t>, allora la voce è ESPOSIZIONE OGGETTO DI CONCESSIONE </a:t>
            </a:r>
            <a:r>
              <a:rPr lang="it-IT" sz="2000" i="1" dirty="0">
                <a:latin typeface="Times New Roman" panose="02020603050405020304" pitchFamily="18" charset="0"/>
                <a:cs typeface="Times New Roman" panose="02020603050405020304" pitchFamily="18" charset="0"/>
              </a:rPr>
              <a:t>IN BONIS</a:t>
            </a:r>
            <a:r>
              <a:rPr lang="it-IT" sz="2000" dirty="0">
                <a:latin typeface="Times New Roman" panose="02020603050405020304" pitchFamily="18" charset="0"/>
                <a:cs typeface="Times New Roman" panose="02020603050405020304" pitchFamily="18" charset="0"/>
              </a:rPr>
              <a:t>, che può essere cosi indicato 0 = NO; 1 = OGGETTO DI UN’UNICA CONCESSIONE; 2 = OGGETTO DI PIU’ DI UNA CONCESSIONE</a:t>
            </a:r>
            <a:r>
              <a:rPr lang="it-IT" sz="2000"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517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smtClean="0"/>
              <a:t>CALENDAR PROVISIONING</a:t>
            </a:r>
            <a:endParaRPr lang="it-IT" sz="3600" i="1" dirty="0"/>
          </a:p>
        </p:txBody>
      </p:sp>
      <p:sp>
        <p:nvSpPr>
          <p:cNvPr id="32771" name="Rectangle 3"/>
          <p:cNvSpPr>
            <a:spLocks noGrp="1" noChangeArrowheads="1"/>
          </p:cNvSpPr>
          <p:nvPr>
            <p:ph type="body" idx="1"/>
          </p:nvPr>
        </p:nvSpPr>
        <p:spPr>
          <a:xfrm>
            <a:off x="1774825" y="908051"/>
            <a:ext cx="8642350" cy="5689600"/>
          </a:xfrm>
        </p:spPr>
        <p:txBody>
          <a:bodyPr/>
          <a:lstStyle/>
          <a:p>
            <a:pPr lvl="1" algn="just" eaLnBrk="1" hangingPunct="1"/>
            <a:r>
              <a:rPr lang="it-IT" dirty="0" smtClean="0"/>
              <a:t>Sul tema della ‘</a:t>
            </a:r>
            <a:r>
              <a:rPr lang="it-IT" b="1" dirty="0" smtClean="0">
                <a:solidFill>
                  <a:srgbClr val="006600"/>
                </a:solidFill>
              </a:rPr>
              <a:t>qualità del credito</a:t>
            </a:r>
            <a:r>
              <a:rPr lang="it-IT" dirty="0" smtClean="0"/>
              <a:t>’ si ricordano in breve </a:t>
            </a:r>
            <a:r>
              <a:rPr lang="it-IT" u="sng" dirty="0" smtClean="0">
                <a:solidFill>
                  <a:srgbClr val="FF0000"/>
                </a:solidFill>
              </a:rPr>
              <a:t>le disposizioni di cui all’</a:t>
            </a:r>
            <a:r>
              <a:rPr lang="it-IT" i="1" u="sng" dirty="0" smtClean="0">
                <a:solidFill>
                  <a:srgbClr val="FF0000"/>
                </a:solidFill>
              </a:rPr>
              <a:t>Addendum</a:t>
            </a:r>
            <a:r>
              <a:rPr lang="it-IT" u="sng" dirty="0" smtClean="0">
                <a:solidFill>
                  <a:srgbClr val="FF0000"/>
                </a:solidFill>
              </a:rPr>
              <a:t> sugli NPL o NPE</a:t>
            </a:r>
            <a:r>
              <a:rPr lang="it-IT" dirty="0" smtClean="0"/>
              <a:t> (</a:t>
            </a:r>
            <a:r>
              <a:rPr lang="it-IT" dirty="0" smtClean="0">
                <a:solidFill>
                  <a:srgbClr val="006600"/>
                </a:solidFill>
                <a:effectLst>
                  <a:outerShdw blurRad="38100" dist="38100" dir="2700000" algn="tl">
                    <a:srgbClr val="000000">
                      <a:alpha val="43137"/>
                    </a:srgbClr>
                  </a:outerShdw>
                </a:effectLst>
              </a:rPr>
              <a:t>BCE marzo 2018</a:t>
            </a:r>
            <a:r>
              <a:rPr lang="it-IT" dirty="0" smtClean="0"/>
              <a:t>):</a:t>
            </a:r>
          </a:p>
          <a:p>
            <a:pPr marL="1200150" lvl="2" indent="-342900" algn="just" defTabSz="190500">
              <a:spcBef>
                <a:spcPts val="300"/>
              </a:spcBef>
              <a:spcAft>
                <a:spcPts val="300"/>
              </a:spcAft>
              <a:buClr>
                <a:schemeClr val="accent2"/>
              </a:buClr>
            </a:pPr>
            <a:r>
              <a:rPr lang="it-IT" sz="2000" dirty="0">
                <a:latin typeface="Times New Roman" panose="02020603050405020304" pitchFamily="18" charset="0"/>
                <a:cs typeface="Times New Roman" panose="02020603050405020304" pitchFamily="18" charset="0"/>
              </a:rPr>
              <a:t>si applica alle </a:t>
            </a:r>
            <a:r>
              <a:rPr lang="it-IT" sz="2000" b="1" dirty="0">
                <a:solidFill>
                  <a:srgbClr val="0070C0"/>
                </a:solidFill>
                <a:latin typeface="Times New Roman" panose="02020603050405020304" pitchFamily="18" charset="0"/>
                <a:cs typeface="Times New Roman" panose="02020603050405020304" pitchFamily="18" charset="0"/>
              </a:rPr>
              <a:t>banche significative </a:t>
            </a:r>
            <a:r>
              <a:rPr lang="it-IT" sz="2000" b="1" dirty="0">
                <a:latin typeface="Times New Roman" panose="02020603050405020304" pitchFamily="18" charset="0"/>
                <a:cs typeface="Times New Roman" panose="02020603050405020304" pitchFamily="18" charset="0"/>
              </a:rPr>
              <a:t>sottoposte alla vigilanza unica BCE (MVU ovvero SSM – obbligo di secondo pilastro);</a:t>
            </a:r>
          </a:p>
          <a:p>
            <a:pPr marL="1200150" lvl="2" indent="-342900" algn="just" defTabSz="190500">
              <a:spcBef>
                <a:spcPts val="300"/>
              </a:spcBef>
              <a:spcAft>
                <a:spcPts val="300"/>
              </a:spcAft>
              <a:buClr>
                <a:schemeClr val="accent2"/>
              </a:buClr>
            </a:pPr>
            <a:r>
              <a:rPr lang="it-IT" sz="2000" dirty="0">
                <a:latin typeface="Times New Roman" panose="02020603050405020304" pitchFamily="18" charset="0"/>
                <a:cs typeface="Times New Roman" panose="02020603050405020304" pitchFamily="18" charset="0"/>
              </a:rPr>
              <a:t>Fa riferimento alle </a:t>
            </a:r>
            <a:r>
              <a:rPr lang="it-IT" sz="2000" b="1" dirty="0">
                <a:latin typeface="Times New Roman" panose="02020603050405020304" pitchFamily="18" charset="0"/>
                <a:cs typeface="Times New Roman" panose="02020603050405020304" pitchFamily="18" charset="0"/>
              </a:rPr>
              <a:t>nuove NPE classificate come tali </a:t>
            </a:r>
            <a:r>
              <a:rPr lang="it-IT" sz="2000" b="1" dirty="0">
                <a:solidFill>
                  <a:srgbClr val="0070C0"/>
                </a:solidFill>
                <a:latin typeface="Times New Roman" panose="02020603050405020304" pitchFamily="18" charset="0"/>
                <a:cs typeface="Times New Roman" panose="02020603050405020304" pitchFamily="18" charset="0"/>
              </a:rPr>
              <a:t>a partire dall’1 aprile 2018</a:t>
            </a:r>
            <a:r>
              <a:rPr lang="it-IT" sz="2000" b="1" dirty="0">
                <a:latin typeface="Times New Roman" panose="02020603050405020304" pitchFamily="18" charset="0"/>
                <a:cs typeface="Times New Roman" panose="02020603050405020304" pitchFamily="18" charset="0"/>
              </a:rPr>
              <a:t>;</a:t>
            </a:r>
          </a:p>
          <a:p>
            <a:pPr marL="1200150" lvl="2" indent="-342900" algn="just" defTabSz="190500">
              <a:spcBef>
                <a:spcPts val="300"/>
              </a:spcBef>
              <a:spcAft>
                <a:spcPts val="300"/>
              </a:spcAft>
              <a:buClr>
                <a:schemeClr val="accent2"/>
              </a:buClr>
            </a:pPr>
            <a:r>
              <a:rPr lang="it-IT" sz="2000" dirty="0">
                <a:latin typeface="Times New Roman" panose="02020603050405020304" pitchFamily="18" charset="0"/>
                <a:cs typeface="Times New Roman" panose="02020603050405020304" pitchFamily="18" charset="0"/>
              </a:rPr>
              <a:t>Contiene </a:t>
            </a:r>
            <a:r>
              <a:rPr lang="it-IT" sz="2000" b="1" dirty="0">
                <a:solidFill>
                  <a:srgbClr val="0070C0"/>
                </a:solidFill>
                <a:latin typeface="Times New Roman" panose="02020603050405020304" pitchFamily="18" charset="0"/>
                <a:cs typeface="Times New Roman" panose="02020603050405020304" pitchFamily="18" charset="0"/>
              </a:rPr>
              <a:t>aspettative di accantonamenti prudenziali su NPL</a:t>
            </a:r>
            <a:r>
              <a:rPr lang="it-IT" sz="2000" dirty="0">
                <a:solidFill>
                  <a:srgbClr val="0070C0"/>
                </a:solidFill>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a:t>
            </a:r>
            <a:r>
              <a:rPr lang="it-IT" sz="2000" i="1" dirty="0">
                <a:latin typeface="Times New Roman" panose="02020603050405020304" pitchFamily="18" charset="0"/>
                <a:cs typeface="Times New Roman" panose="02020603050405020304" pitchFamily="18" charset="0"/>
              </a:rPr>
              <a:t>ne consegue che potrebbe essere necessario innalzare il grado di copertura dei rischi qualora il trattamento contabile non sia reputato prudente in una prospettiva di vigilanza</a:t>
            </a:r>
            <a:r>
              <a:rPr lang="it-IT" sz="2000" dirty="0">
                <a:latin typeface="Times New Roman" panose="02020603050405020304" pitchFamily="18" charset="0"/>
                <a:cs typeface="Times New Roman" panose="02020603050405020304" pitchFamily="18" charset="0"/>
              </a:rPr>
              <a:t>);</a:t>
            </a:r>
          </a:p>
          <a:p>
            <a:pPr marL="1200150" lvl="2" indent="-342900" algn="just" defTabSz="190500">
              <a:spcBef>
                <a:spcPts val="300"/>
              </a:spcBef>
              <a:spcAft>
                <a:spcPts val="300"/>
              </a:spcAft>
              <a:buClr>
                <a:schemeClr val="accent2"/>
              </a:buClr>
            </a:pPr>
            <a:r>
              <a:rPr lang="it-IT" sz="2000" dirty="0">
                <a:latin typeface="Times New Roman" panose="02020603050405020304" pitchFamily="18" charset="0"/>
                <a:cs typeface="Times New Roman" panose="02020603050405020304" pitchFamily="18" charset="0"/>
              </a:rPr>
              <a:t>È </a:t>
            </a:r>
            <a:r>
              <a:rPr lang="it-IT" sz="2000" b="1" dirty="0">
                <a:latin typeface="Times New Roman" panose="02020603050405020304" pitchFamily="18" charset="0"/>
                <a:cs typeface="Times New Roman" panose="02020603050405020304" pitchFamily="18" charset="0"/>
              </a:rPr>
              <a:t>non vincolante</a:t>
            </a:r>
            <a:r>
              <a:rPr lang="it-IT" sz="2000" dirty="0">
                <a:latin typeface="Times New Roman" panose="02020603050405020304" pitchFamily="18" charset="0"/>
                <a:cs typeface="Times New Roman" panose="02020603050405020304" pitchFamily="18" charset="0"/>
              </a:rPr>
              <a:t>, ma costituisce una base per il «dialogo di vigilanza»</a:t>
            </a:r>
          </a:p>
          <a:p>
            <a:pPr marL="1200150" lvl="2" indent="-342900" algn="just" defTabSz="190500">
              <a:spcBef>
                <a:spcPts val="300"/>
              </a:spcBef>
              <a:spcAft>
                <a:spcPts val="300"/>
              </a:spcAft>
              <a:buClr>
                <a:schemeClr val="accent2"/>
              </a:buClr>
            </a:pPr>
            <a:r>
              <a:rPr lang="it-IT" sz="2000" dirty="0">
                <a:latin typeface="Times New Roman" panose="02020603050405020304" pitchFamily="18" charset="0"/>
                <a:cs typeface="Times New Roman" panose="02020603050405020304" pitchFamily="18" charset="0"/>
              </a:rPr>
              <a:t>Prevede una sorta di «</a:t>
            </a:r>
            <a:r>
              <a:rPr lang="it-IT" sz="2000" i="1" dirty="0" err="1">
                <a:latin typeface="Times New Roman" panose="02020603050405020304" pitchFamily="18" charset="0"/>
                <a:cs typeface="Times New Roman" panose="02020603050405020304" pitchFamily="18" charset="0"/>
              </a:rPr>
              <a:t>comply</a:t>
            </a:r>
            <a:r>
              <a:rPr lang="it-IT" sz="2000" i="1" dirty="0">
                <a:latin typeface="Times New Roman" panose="02020603050405020304" pitchFamily="18" charset="0"/>
                <a:cs typeface="Times New Roman" panose="02020603050405020304" pitchFamily="18" charset="0"/>
              </a:rPr>
              <a:t> or </a:t>
            </a:r>
            <a:r>
              <a:rPr lang="it-IT" sz="2000" i="1" dirty="0" err="1">
                <a:latin typeface="Times New Roman" panose="02020603050405020304" pitchFamily="18" charset="0"/>
                <a:cs typeface="Times New Roman" panose="02020603050405020304" pitchFamily="18" charset="0"/>
              </a:rPr>
              <a:t>explain</a:t>
            </a:r>
            <a:r>
              <a:rPr lang="it-IT" sz="2000" dirty="0">
                <a:latin typeface="Times New Roman" panose="02020603050405020304" pitchFamily="18" charset="0"/>
                <a:cs typeface="Times New Roman" panose="02020603050405020304" pitchFamily="18" charset="0"/>
              </a:rPr>
              <a:t>»;</a:t>
            </a:r>
          </a:p>
          <a:p>
            <a:pPr marL="1200150" lvl="2" indent="-342900" algn="just" defTabSz="190500">
              <a:spcBef>
                <a:spcPts val="300"/>
              </a:spcBef>
              <a:spcAft>
                <a:spcPts val="300"/>
              </a:spcAft>
              <a:buClr>
                <a:schemeClr val="accent2"/>
              </a:buClr>
            </a:pPr>
            <a:r>
              <a:rPr lang="it-IT" sz="2000" dirty="0">
                <a:latin typeface="Times New Roman" panose="02020603050405020304" pitchFamily="18" charset="0"/>
                <a:cs typeface="Times New Roman" panose="02020603050405020304" pitchFamily="18" charset="0"/>
              </a:rPr>
              <a:t>Sfocerà, per ogni singola banca, in una «valutazione di vigilanza», la quale sarà presa in considerazione nell’ambito del processo SREP del Meccanismo di Vigilanza Unico.</a:t>
            </a:r>
          </a:p>
          <a:p>
            <a:pPr lvl="2" algn="just" eaLnBrk="1" hangingPunct="1"/>
            <a:endParaRPr lang="it-IT" dirty="0" smtClean="0"/>
          </a:p>
        </p:txBody>
      </p:sp>
    </p:spTree>
    <p:extLst>
      <p:ext uri="{BB962C8B-B14F-4D97-AF65-F5344CB8AC3E}">
        <p14:creationId xmlns:p14="http://schemas.microsoft.com/office/powerpoint/2010/main" val="23698984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08051"/>
            <a:ext cx="8642350" cy="5689600"/>
          </a:xfrm>
        </p:spPr>
        <p:txBody>
          <a:bodyPr/>
          <a:lstStyle/>
          <a:p>
            <a:pPr lvl="1" algn="just" eaLnBrk="1" hangingPunct="1"/>
            <a:endParaRPr lang="it-IT" dirty="0"/>
          </a:p>
          <a:p>
            <a:pPr lvl="1" algn="just" eaLnBrk="1" hangingPunct="1"/>
            <a:endParaRPr lang="it-IT" dirty="0" smtClean="0"/>
          </a:p>
          <a:p>
            <a:pPr lvl="1" algn="just" eaLnBrk="1" hangingPunct="1"/>
            <a:endParaRPr lang="it-IT" dirty="0"/>
          </a:p>
          <a:p>
            <a:pPr lvl="1" algn="just" eaLnBrk="1" hangingPunct="1"/>
            <a:endParaRPr lang="it-IT" dirty="0" smtClean="0"/>
          </a:p>
          <a:p>
            <a:pPr lvl="1" algn="just" eaLnBrk="1" hangingPunct="1"/>
            <a:endParaRPr lang="it-IT" dirty="0"/>
          </a:p>
          <a:p>
            <a:pPr lvl="1" algn="just" eaLnBrk="1" hangingPunct="1"/>
            <a:endParaRPr lang="it-IT" dirty="0" smtClean="0"/>
          </a:p>
          <a:p>
            <a:pPr lvl="1" algn="just" eaLnBrk="1" hangingPunct="1"/>
            <a:endParaRPr lang="it-IT" dirty="0" smtClean="0"/>
          </a:p>
          <a:p>
            <a:pPr lvl="1" algn="just" eaLnBrk="1" hangingPunct="1"/>
            <a:r>
              <a:rPr lang="it-IT" dirty="0" smtClean="0"/>
              <a:t>Sono fornite indicazioni circa i tre tipi di esposizione:</a:t>
            </a:r>
          </a:p>
          <a:p>
            <a:pPr lvl="2" algn="just" eaLnBrk="1" hangingPunct="1"/>
            <a:endParaRPr lang="it-IT" dirty="0" smtClean="0"/>
          </a:p>
        </p:txBody>
      </p:sp>
      <p:pic>
        <p:nvPicPr>
          <p:cNvPr id="2" name="Immagine 1"/>
          <p:cNvPicPr>
            <a:picLocks noChangeAspect="1"/>
          </p:cNvPicPr>
          <p:nvPr/>
        </p:nvPicPr>
        <p:blipFill>
          <a:blip r:embed="rId2"/>
          <a:stretch>
            <a:fillRect/>
          </a:stretch>
        </p:blipFill>
        <p:spPr>
          <a:xfrm>
            <a:off x="2657475" y="1052736"/>
            <a:ext cx="6877050" cy="3219450"/>
          </a:xfrm>
          <a:prstGeom prst="rect">
            <a:avLst/>
          </a:prstGeom>
        </p:spPr>
      </p:pic>
      <p:sp>
        <p:nvSpPr>
          <p:cNvPr id="3" name="CasellaDiTesto 2"/>
          <p:cNvSpPr txBox="1"/>
          <p:nvPr/>
        </p:nvSpPr>
        <p:spPr>
          <a:xfrm>
            <a:off x="3287688" y="5229200"/>
            <a:ext cx="6336704" cy="923330"/>
          </a:xfrm>
          <a:prstGeom prst="rect">
            <a:avLst/>
          </a:prstGeom>
          <a:solidFill>
            <a:schemeClr val="accent1"/>
          </a:solidFill>
          <a:ln w="38100">
            <a:solidFill>
              <a:srgbClr val="002060"/>
            </a:solidFill>
          </a:ln>
        </p:spPr>
        <p:txBody>
          <a:bodyPr wrap="square" rtlCol="0">
            <a:spAutoFit/>
          </a:bodyPr>
          <a:lstStyle/>
          <a:p>
            <a:pPr algn="just"/>
            <a:r>
              <a:rPr lang="it-IT" dirty="0">
                <a:solidFill>
                  <a:srgbClr val="000000"/>
                </a:solidFill>
                <a:latin typeface="Times New Roman"/>
              </a:rPr>
              <a:t>le NPE si considerano </a:t>
            </a:r>
            <a:r>
              <a:rPr lang="it-IT" b="1" u="sng" dirty="0">
                <a:solidFill>
                  <a:srgbClr val="000000"/>
                </a:solidFill>
                <a:latin typeface="Times New Roman"/>
              </a:rPr>
              <a:t>interamente garantite</a:t>
            </a:r>
            <a:r>
              <a:rPr lang="it-IT" dirty="0">
                <a:solidFill>
                  <a:srgbClr val="000000"/>
                </a:solidFill>
                <a:latin typeface="Times New Roman"/>
              </a:rPr>
              <a:t> se dispongono di una protezione dal rischio di credito, che sia superiore alle aperture di credito, </a:t>
            </a:r>
            <a:r>
              <a:rPr lang="it-IT" dirty="0">
                <a:solidFill>
                  <a:srgbClr val="002060"/>
                </a:solidFill>
                <a:effectLst>
                  <a:outerShdw blurRad="38100" dist="38100" dir="2700000" algn="tl">
                    <a:srgbClr val="000000">
                      <a:alpha val="43137"/>
                    </a:srgbClr>
                  </a:outerShdw>
                </a:effectLst>
                <a:latin typeface="Times New Roman"/>
              </a:rPr>
              <a:t>attuali utilizzate e potenziali non utilizzate</a:t>
            </a:r>
            <a:r>
              <a:rPr lang="it-IT" dirty="0">
                <a:solidFill>
                  <a:srgbClr val="000000"/>
                </a:solidFill>
                <a:latin typeface="Times New Roman"/>
              </a:rPr>
              <a:t>, del debitore. </a:t>
            </a:r>
          </a:p>
        </p:txBody>
      </p:sp>
    </p:spTree>
    <p:extLst>
      <p:ext uri="{BB962C8B-B14F-4D97-AF65-F5344CB8AC3E}">
        <p14:creationId xmlns:p14="http://schemas.microsoft.com/office/powerpoint/2010/main" val="279117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04665"/>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2152650" y="1340768"/>
            <a:ext cx="7886700" cy="4752528"/>
          </a:xfrm>
        </p:spPr>
        <p:txBody>
          <a:bodyPr>
            <a:normAutofit/>
          </a:bodyPr>
          <a:lstStyle/>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i="1" u="sng" dirty="0">
                <a:solidFill>
                  <a:srgbClr val="FF0066"/>
                </a:solidFill>
                <a:latin typeface="Times New Roman" panose="02020603050405020304" pitchFamily="18" charset="0"/>
                <a:cs typeface="Times New Roman" panose="02020603050405020304" pitchFamily="18" charset="0"/>
              </a:rPr>
              <a:t>SPPI</a:t>
            </a:r>
            <a:r>
              <a:rPr lang="it-IT" sz="2400" i="1" dirty="0">
                <a:solidFill>
                  <a:srgbClr val="FF0066"/>
                </a:solidFill>
                <a:latin typeface="Times New Roman" panose="02020603050405020304" pitchFamily="18" charset="0"/>
                <a:cs typeface="Times New Roman" panose="02020603050405020304" pitchFamily="18" charset="0"/>
              </a:rPr>
              <a:t> </a:t>
            </a:r>
            <a:r>
              <a:rPr lang="it-IT" sz="2400" dirty="0">
                <a:solidFill>
                  <a:srgbClr val="FF0066"/>
                </a:solidFill>
                <a:latin typeface="Times New Roman" panose="02020603050405020304" pitchFamily="18" charset="0"/>
                <a:cs typeface="Times New Roman" panose="02020603050405020304" pitchFamily="18" charset="0"/>
              </a:rPr>
              <a:t>(</a:t>
            </a:r>
            <a:r>
              <a:rPr lang="it-IT" sz="2400" i="1" dirty="0" err="1">
                <a:solidFill>
                  <a:srgbClr val="FF0066"/>
                </a:solidFill>
                <a:latin typeface="Times New Roman" panose="02020603050405020304" pitchFamily="18" charset="0"/>
                <a:cs typeface="Times New Roman" panose="02020603050405020304" pitchFamily="18" charset="0"/>
              </a:rPr>
              <a:t>Solely</a:t>
            </a:r>
            <a:r>
              <a:rPr lang="it-IT" sz="2400" i="1" dirty="0">
                <a:solidFill>
                  <a:srgbClr val="FF0066"/>
                </a:solidFill>
                <a:latin typeface="Times New Roman" panose="02020603050405020304" pitchFamily="18" charset="0"/>
                <a:cs typeface="Times New Roman" panose="02020603050405020304" pitchFamily="18" charset="0"/>
              </a:rPr>
              <a:t> </a:t>
            </a:r>
            <a:r>
              <a:rPr lang="it-IT" sz="2400" i="1" dirty="0" err="1">
                <a:solidFill>
                  <a:srgbClr val="FF0066"/>
                </a:solidFill>
                <a:latin typeface="Times New Roman" panose="02020603050405020304" pitchFamily="18" charset="0"/>
                <a:cs typeface="Times New Roman" panose="02020603050405020304" pitchFamily="18" charset="0"/>
              </a:rPr>
              <a:t>Payments</a:t>
            </a:r>
            <a:r>
              <a:rPr lang="it-IT" sz="2400" i="1" dirty="0">
                <a:solidFill>
                  <a:srgbClr val="FF0066"/>
                </a:solidFill>
                <a:latin typeface="Times New Roman" panose="02020603050405020304" pitchFamily="18" charset="0"/>
                <a:cs typeface="Times New Roman" panose="02020603050405020304" pitchFamily="18" charset="0"/>
              </a:rPr>
              <a:t> of </a:t>
            </a:r>
            <a:r>
              <a:rPr lang="it-IT" sz="2400" i="1" dirty="0" err="1">
                <a:solidFill>
                  <a:srgbClr val="FF0066"/>
                </a:solidFill>
                <a:latin typeface="Times New Roman" panose="02020603050405020304" pitchFamily="18" charset="0"/>
                <a:cs typeface="Times New Roman" panose="02020603050405020304" pitchFamily="18" charset="0"/>
              </a:rPr>
              <a:t>Principal</a:t>
            </a:r>
            <a:r>
              <a:rPr lang="it-IT" sz="2400" i="1" dirty="0">
                <a:solidFill>
                  <a:srgbClr val="FF0066"/>
                </a:solidFill>
                <a:latin typeface="Times New Roman" panose="02020603050405020304" pitchFamily="18" charset="0"/>
                <a:cs typeface="Times New Roman" panose="02020603050405020304" pitchFamily="18" charset="0"/>
              </a:rPr>
              <a:t> and </a:t>
            </a:r>
            <a:r>
              <a:rPr lang="it-IT" sz="2400" i="1" dirty="0" err="1">
                <a:solidFill>
                  <a:srgbClr val="FF0066"/>
                </a:solidFill>
                <a:latin typeface="Times New Roman" panose="02020603050405020304" pitchFamily="18" charset="0"/>
                <a:cs typeface="Times New Roman" panose="02020603050405020304" pitchFamily="18" charset="0"/>
              </a:rPr>
              <a:t>Interest</a:t>
            </a:r>
            <a:r>
              <a:rPr lang="it-IT" sz="2400" dirty="0">
                <a:solidFill>
                  <a:srgbClr val="FF0066"/>
                </a:solidFill>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a:t>
            </a:r>
          </a:p>
          <a:p>
            <a:pPr lvl="2" algn="just">
              <a:buFont typeface="Times New Roman" panose="02020603050405020304" pitchFamily="18" charset="0"/>
              <a:buChar char="‒"/>
            </a:pPr>
            <a:endParaRPr lang="it-IT"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it-IT" sz="1800" dirty="0">
                <a:latin typeface="Times New Roman" panose="02020603050405020304" pitchFamily="18" charset="0"/>
                <a:cs typeface="Times New Roman" panose="02020603050405020304" pitchFamily="18" charset="0"/>
              </a:rPr>
              <a:t>Attraverso tale </a:t>
            </a:r>
            <a:r>
              <a:rPr lang="it-IT" sz="1800" i="1" dirty="0">
                <a:latin typeface="Times New Roman" panose="02020603050405020304" pitchFamily="18" charset="0"/>
                <a:cs typeface="Times New Roman" panose="02020603050405020304" pitchFamily="18" charset="0"/>
              </a:rPr>
              <a:t>test</a:t>
            </a:r>
            <a:r>
              <a:rPr lang="it-IT" sz="1800" dirty="0">
                <a:latin typeface="Times New Roman" panose="02020603050405020304" pitchFamily="18" charset="0"/>
                <a:cs typeface="Times New Roman" panose="02020603050405020304" pitchFamily="18" charset="0"/>
              </a:rPr>
              <a:t> si verifica </a:t>
            </a:r>
            <a:r>
              <a:rPr lang="it-IT"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 le condizioni contrattuali dell’attività finanziaria in esame generano flussi di cassa che rappresentano </a:t>
            </a:r>
            <a:r>
              <a:rPr lang="it-IT" sz="1800"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esclusivamente il pagamento del capitale e degli interessi</a:t>
            </a:r>
            <a:r>
              <a:rPr lang="it-IT" sz="1800" dirty="0">
                <a:latin typeface="Times New Roman" panose="02020603050405020304" pitchFamily="18" charset="0"/>
                <a:cs typeface="Times New Roman" panose="02020603050405020304" pitchFamily="18" charset="0"/>
              </a:rPr>
              <a:t>;</a:t>
            </a:r>
          </a:p>
          <a:p>
            <a:pPr lvl="2" algn="just">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it-IT" sz="1800" dirty="0">
                <a:latin typeface="Times New Roman" panose="02020603050405020304" pitchFamily="18" charset="0"/>
                <a:cs typeface="Times New Roman" panose="02020603050405020304" pitchFamily="18" charset="0"/>
              </a:rPr>
              <a:t>In altri termini, obiettivo di tale </a:t>
            </a:r>
            <a:r>
              <a:rPr lang="it-IT" sz="1800" i="1" dirty="0">
                <a:latin typeface="Times New Roman" panose="02020603050405020304" pitchFamily="18" charset="0"/>
                <a:cs typeface="Times New Roman" panose="02020603050405020304" pitchFamily="18" charset="0"/>
              </a:rPr>
              <a:t>test</a:t>
            </a:r>
            <a:r>
              <a:rPr lang="it-IT" sz="1800" dirty="0">
                <a:latin typeface="Times New Roman" panose="02020603050405020304" pitchFamily="18" charset="0"/>
                <a:cs typeface="Times New Roman" panose="02020603050405020304" pitchFamily="18" charset="0"/>
              </a:rPr>
              <a:t> </a:t>
            </a:r>
            <a:r>
              <a:rPr lang="it-IT" sz="1800" dirty="0">
                <a:solidFill>
                  <a:schemeClr val="accent6">
                    <a:lumMod val="75000"/>
                  </a:schemeClr>
                </a:solidFill>
                <a:latin typeface="Times New Roman" panose="02020603050405020304" pitchFamily="18" charset="0"/>
                <a:cs typeface="Times New Roman" panose="02020603050405020304" pitchFamily="18" charset="0"/>
              </a:rPr>
              <a:t>è l’individuazione di strumenti con caratteristiche diverse dai tradizionali contratti di credito</a:t>
            </a:r>
            <a:r>
              <a:rPr lang="it-IT" sz="1800" dirty="0">
                <a:latin typeface="Times New Roman" panose="02020603050405020304" pitchFamily="18" charset="0"/>
                <a:cs typeface="Times New Roman" panose="02020603050405020304" pitchFamily="18" charset="0"/>
              </a:rPr>
              <a:t>: si noti, inoltre, che l’interesse deve essere valutato con riferimento a 3 componenti (</a:t>
            </a:r>
            <a:r>
              <a:rPr lang="it-IT" sz="1800" i="1" dirty="0">
                <a:latin typeface="Times New Roman" panose="02020603050405020304" pitchFamily="18" charset="0"/>
                <a:cs typeface="Times New Roman" panose="02020603050405020304" pitchFamily="18" charset="0"/>
              </a:rPr>
              <a:t>time </a:t>
            </a:r>
            <a:r>
              <a:rPr lang="it-IT" sz="1800" i="1" dirty="0" err="1">
                <a:latin typeface="Times New Roman" panose="02020603050405020304" pitchFamily="18" charset="0"/>
                <a:cs typeface="Times New Roman" panose="02020603050405020304" pitchFamily="18" charset="0"/>
              </a:rPr>
              <a:t>value</a:t>
            </a:r>
            <a:r>
              <a:rPr lang="it-IT" sz="1800" i="1" dirty="0">
                <a:latin typeface="Times New Roman" panose="02020603050405020304" pitchFamily="18" charset="0"/>
                <a:cs typeface="Times New Roman" panose="02020603050405020304" pitchFamily="18" charset="0"/>
              </a:rPr>
              <a:t> of </a:t>
            </a:r>
            <a:r>
              <a:rPr lang="it-IT" sz="1800" i="1" dirty="0" err="1">
                <a:latin typeface="Times New Roman" panose="02020603050405020304" pitchFamily="18" charset="0"/>
                <a:cs typeface="Times New Roman" panose="02020603050405020304" pitchFamily="18" charset="0"/>
              </a:rPr>
              <a:t>money</a:t>
            </a:r>
            <a:r>
              <a:rPr lang="it-IT" sz="1800" dirty="0">
                <a:latin typeface="Times New Roman" panose="02020603050405020304" pitchFamily="18" charset="0"/>
                <a:cs typeface="Times New Roman" panose="02020603050405020304" pitchFamily="18" charset="0"/>
              </a:rPr>
              <a:t>; rischio di credito; ulteriori componenti).</a:t>
            </a:r>
          </a:p>
        </p:txBody>
      </p:sp>
      <p:sp>
        <p:nvSpPr>
          <p:cNvPr id="4" name="CasellaDiTesto 3"/>
          <p:cNvSpPr txBox="1"/>
          <p:nvPr/>
        </p:nvSpPr>
        <p:spPr>
          <a:xfrm>
            <a:off x="3143673" y="5374958"/>
            <a:ext cx="6316653" cy="646331"/>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pPr algn="just" defTabSz="685800"/>
            <a:r>
              <a:rPr lang="it-IT" b="1" dirty="0">
                <a:solidFill>
                  <a:prstClr val="black"/>
                </a:solidFill>
                <a:latin typeface="Calibri" panose="020F0502020204030204"/>
              </a:rPr>
              <a:t>TALE TEST VA EFFETTUATO SOLO AL MOMENTO DELLA ISCRIZIONE INIZIALE IN BILANCIO (E PER SINGOLO STRUMENTO)</a:t>
            </a:r>
            <a:endParaRPr lang="it-IT" dirty="0">
              <a:solidFill>
                <a:prstClr val="black"/>
              </a:solidFill>
              <a:latin typeface="Calibri" panose="020F0502020204030204"/>
            </a:endParaRPr>
          </a:p>
        </p:txBody>
      </p:sp>
    </p:spTree>
    <p:extLst>
      <p:ext uri="{BB962C8B-B14F-4D97-AF65-F5344CB8AC3E}">
        <p14:creationId xmlns:p14="http://schemas.microsoft.com/office/powerpoint/2010/main" val="42533972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pic>
        <p:nvPicPr>
          <p:cNvPr id="4" name="Immagine 3"/>
          <p:cNvPicPr>
            <a:picLocks noChangeAspect="1"/>
          </p:cNvPicPr>
          <p:nvPr/>
        </p:nvPicPr>
        <p:blipFill>
          <a:blip r:embed="rId2"/>
          <a:stretch>
            <a:fillRect/>
          </a:stretch>
        </p:blipFill>
        <p:spPr>
          <a:xfrm>
            <a:off x="2567608" y="2531170"/>
            <a:ext cx="7550072" cy="3058071"/>
          </a:xfrm>
          <a:prstGeom prst="rect">
            <a:avLst/>
          </a:prstGeom>
        </p:spPr>
      </p:pic>
      <p:sp>
        <p:nvSpPr>
          <p:cNvPr id="5" name="CasellaDiTesto 4"/>
          <p:cNvSpPr txBox="1"/>
          <p:nvPr/>
        </p:nvSpPr>
        <p:spPr>
          <a:xfrm>
            <a:off x="2958268" y="1124745"/>
            <a:ext cx="6768752" cy="830997"/>
          </a:xfrm>
          <a:prstGeom prst="rect">
            <a:avLst/>
          </a:prstGeom>
          <a:solidFill>
            <a:schemeClr val="accent1"/>
          </a:solidFill>
          <a:ln w="28575">
            <a:solidFill>
              <a:srgbClr val="002060"/>
            </a:solidFill>
          </a:ln>
        </p:spPr>
        <p:txBody>
          <a:bodyPr wrap="square" rtlCol="0">
            <a:spAutoFit/>
          </a:bodyPr>
          <a:lstStyle/>
          <a:p>
            <a:pPr algn="ctr"/>
            <a:r>
              <a:rPr lang="it-IT" sz="2400" dirty="0">
                <a:solidFill>
                  <a:srgbClr val="000000"/>
                </a:solidFill>
                <a:latin typeface="Times New Roman" panose="02020603050405020304" pitchFamily="18" charset="0"/>
                <a:cs typeface="Times New Roman" panose="02020603050405020304" pitchFamily="18" charset="0"/>
              </a:rPr>
              <a:t>Le aspettative di vigilanza per nuove NPE </a:t>
            </a:r>
            <a:r>
              <a:rPr lang="it-IT" sz="2400" b="1" dirty="0">
                <a:solidFill>
                  <a:srgbClr val="000000"/>
                </a:solidFill>
                <a:latin typeface="Times New Roman" panose="02020603050405020304" pitchFamily="18" charset="0"/>
                <a:cs typeface="Times New Roman" panose="02020603050405020304" pitchFamily="18" charset="0"/>
              </a:rPr>
              <a:t>garantite</a:t>
            </a:r>
            <a:r>
              <a:rPr lang="it-IT" sz="2400" dirty="0">
                <a:solidFill>
                  <a:srgbClr val="000000"/>
                </a:solidFill>
                <a:latin typeface="Times New Roman" panose="02020603050405020304" pitchFamily="18" charset="0"/>
                <a:cs typeface="Times New Roman" panose="02020603050405020304" pitchFamily="18" charset="0"/>
              </a:rPr>
              <a:t> o </a:t>
            </a:r>
            <a:r>
              <a:rPr lang="it-IT" sz="2400" b="1" dirty="0">
                <a:solidFill>
                  <a:srgbClr val="000000"/>
                </a:solidFill>
                <a:latin typeface="Times New Roman" panose="02020603050405020304" pitchFamily="18" charset="0"/>
                <a:cs typeface="Times New Roman" panose="02020603050405020304" pitchFamily="18" charset="0"/>
              </a:rPr>
              <a:t>parzialmente garantite</a:t>
            </a:r>
            <a:r>
              <a:rPr lang="it-IT" sz="2400" dirty="0">
                <a:solidFill>
                  <a:srgbClr val="000000"/>
                </a:solidFill>
                <a:latin typeface="Times New Roman" panose="02020603050405020304" pitchFamily="18" charset="0"/>
                <a:cs typeface="Times New Roman" panose="02020603050405020304" pitchFamily="18" charset="0"/>
              </a:rPr>
              <a:t>: la progressione nel tempo</a:t>
            </a:r>
            <a:endParaRPr lang="it-IT" sz="2400" dirty="0">
              <a:solidFill>
                <a:srgbClr val="000000"/>
              </a:solidFill>
              <a:latin typeface="Times New Roman"/>
            </a:endParaRPr>
          </a:p>
        </p:txBody>
      </p:sp>
    </p:spTree>
    <p:extLst>
      <p:ext uri="{BB962C8B-B14F-4D97-AF65-F5344CB8AC3E}">
        <p14:creationId xmlns:p14="http://schemas.microsoft.com/office/powerpoint/2010/main" val="15396625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6" name="CasellaDiTesto 5"/>
          <p:cNvSpPr txBox="1"/>
          <p:nvPr/>
        </p:nvSpPr>
        <p:spPr>
          <a:xfrm>
            <a:off x="2909646" y="1085635"/>
            <a:ext cx="6606734" cy="1015663"/>
          </a:xfrm>
          <a:prstGeom prst="rect">
            <a:avLst/>
          </a:prstGeom>
          <a:solidFill>
            <a:srgbClr val="FFFF00"/>
          </a:solidFill>
          <a:ln w="28575">
            <a:solidFill>
              <a:srgbClr val="FF0000"/>
            </a:solidFill>
          </a:ln>
        </p:spPr>
        <p:txBody>
          <a:bodyPr wrap="square" rtlCol="0">
            <a:spAutoFit/>
          </a:bodyPr>
          <a:lstStyle/>
          <a:p>
            <a:pPr algn="just"/>
            <a:r>
              <a:rPr lang="it-IT" sz="2000" b="1" dirty="0">
                <a:solidFill>
                  <a:srgbClr val="000000"/>
                </a:solidFill>
                <a:latin typeface="Times New Roman"/>
              </a:rPr>
              <a:t>Con comunicato dell’11.7.2018 la BCE ha annunciato di applicare le medesime regole anche per gli </a:t>
            </a:r>
            <a:r>
              <a:rPr lang="it-IT" sz="2000" b="1" i="1" dirty="0">
                <a:solidFill>
                  <a:srgbClr val="000000"/>
                </a:solidFill>
                <a:latin typeface="Times New Roman"/>
              </a:rPr>
              <a:t>stock</a:t>
            </a:r>
            <a:r>
              <a:rPr lang="it-IT" sz="2000" b="1" dirty="0">
                <a:solidFill>
                  <a:srgbClr val="000000"/>
                </a:solidFill>
                <a:latin typeface="Times New Roman"/>
              </a:rPr>
              <a:t> di NPE in essere (</a:t>
            </a:r>
            <a:r>
              <a:rPr lang="it-IT" sz="2000" b="1" i="1" dirty="0">
                <a:solidFill>
                  <a:srgbClr val="000000"/>
                </a:solidFill>
                <a:latin typeface="Times New Roman"/>
              </a:rPr>
              <a:t>ovvero classificate come tali al 31.3.2018</a:t>
            </a:r>
            <a:r>
              <a:rPr lang="it-IT" sz="2000" b="1" dirty="0">
                <a:solidFill>
                  <a:srgbClr val="000000"/>
                </a:solidFill>
                <a:latin typeface="Times New Roman"/>
              </a:rPr>
              <a:t>)</a:t>
            </a:r>
          </a:p>
        </p:txBody>
      </p:sp>
      <p:sp>
        <p:nvSpPr>
          <p:cNvPr id="2" name="CasellaDiTesto 1"/>
          <p:cNvSpPr txBox="1"/>
          <p:nvPr/>
        </p:nvSpPr>
        <p:spPr>
          <a:xfrm>
            <a:off x="2067381" y="2728660"/>
            <a:ext cx="8291264" cy="3508653"/>
          </a:xfrm>
          <a:prstGeom prst="rect">
            <a:avLst/>
          </a:prstGeom>
          <a:noFill/>
        </p:spPr>
        <p:txBody>
          <a:bodyPr wrap="square" rtlCol="0">
            <a:spAutoFit/>
          </a:bodyPr>
          <a:lstStyle/>
          <a:p>
            <a:pPr marL="342900" indent="-342900" algn="just">
              <a:buFont typeface="Arial" panose="020B0604020202020204" pitchFamily="34" charset="0"/>
              <a:buChar char="•"/>
            </a:pPr>
            <a:r>
              <a:rPr lang="it-IT" sz="2000" dirty="0">
                <a:solidFill>
                  <a:srgbClr val="000000"/>
                </a:solidFill>
                <a:latin typeface="Times New Roman"/>
              </a:rPr>
              <a:t>Le raccomandazioni specifiche per le singole banche relative agli accantonamenti per le </a:t>
            </a:r>
            <a:r>
              <a:rPr lang="it-IT" sz="2000" b="1" dirty="0">
                <a:solidFill>
                  <a:srgbClr val="000000"/>
                </a:solidFill>
                <a:latin typeface="Times New Roman"/>
              </a:rPr>
              <a:t>consistenze</a:t>
            </a:r>
            <a:r>
              <a:rPr lang="it-IT" sz="2000" dirty="0">
                <a:solidFill>
                  <a:srgbClr val="000000"/>
                </a:solidFill>
                <a:latin typeface="Times New Roman"/>
              </a:rPr>
              <a:t> di NPE sono state elaborate in due fasi:</a:t>
            </a:r>
          </a:p>
          <a:p>
            <a:pPr marL="342900" indent="-342900" algn="just">
              <a:buFont typeface="Arial" panose="020B0604020202020204" pitchFamily="34" charset="0"/>
              <a:buChar char="•"/>
            </a:pPr>
            <a:endParaRPr lang="it-IT" sz="2000" dirty="0">
              <a:solidFill>
                <a:srgbClr val="000000"/>
              </a:solidFill>
              <a:latin typeface="Times New Roman"/>
            </a:endParaRPr>
          </a:p>
          <a:p>
            <a:pPr marL="800100" lvl="1" indent="-342900" algn="just">
              <a:buFont typeface="Arial" panose="020B0604020202020204" pitchFamily="34" charset="0"/>
              <a:buChar char="•"/>
            </a:pPr>
            <a:r>
              <a:rPr lang="it-IT" dirty="0">
                <a:solidFill>
                  <a:srgbClr val="0070C0"/>
                </a:solidFill>
                <a:latin typeface="Times New Roman"/>
              </a:rPr>
              <a:t>In una </a:t>
            </a:r>
            <a:r>
              <a:rPr lang="it-IT" b="1" dirty="0">
                <a:solidFill>
                  <a:srgbClr val="0070C0"/>
                </a:solidFill>
                <a:latin typeface="Times New Roman"/>
              </a:rPr>
              <a:t>prima fase </a:t>
            </a:r>
            <a:r>
              <a:rPr lang="it-IT" dirty="0">
                <a:solidFill>
                  <a:srgbClr val="0070C0"/>
                </a:solidFill>
                <a:latin typeface="Times New Roman"/>
              </a:rPr>
              <a:t>le banche sono state suddivise in tre gruppi comparabili sulla base dell’incidenza netta degli NPL a fine 2017, cioè </a:t>
            </a:r>
            <a:r>
              <a:rPr lang="it-IT" u="sng" dirty="0">
                <a:solidFill>
                  <a:srgbClr val="0070C0"/>
                </a:solidFill>
                <a:latin typeface="Times New Roman"/>
              </a:rPr>
              <a:t>bassa</a:t>
            </a:r>
            <a:r>
              <a:rPr lang="it-IT" dirty="0">
                <a:solidFill>
                  <a:srgbClr val="0070C0"/>
                </a:solidFill>
                <a:latin typeface="Times New Roman"/>
              </a:rPr>
              <a:t> (&lt; 5%), </a:t>
            </a:r>
            <a:r>
              <a:rPr lang="it-IT" u="sng" dirty="0">
                <a:solidFill>
                  <a:srgbClr val="0070C0"/>
                </a:solidFill>
                <a:latin typeface="Times New Roman"/>
              </a:rPr>
              <a:t>media</a:t>
            </a:r>
            <a:r>
              <a:rPr lang="it-IT" dirty="0">
                <a:solidFill>
                  <a:srgbClr val="0070C0"/>
                </a:solidFill>
                <a:latin typeface="Times New Roman"/>
              </a:rPr>
              <a:t> (tra il 5 e il 12,5%) o </a:t>
            </a:r>
            <a:r>
              <a:rPr lang="it-IT" u="sng" dirty="0">
                <a:solidFill>
                  <a:srgbClr val="0070C0"/>
                </a:solidFill>
                <a:latin typeface="Times New Roman"/>
              </a:rPr>
              <a:t>elevata</a:t>
            </a:r>
            <a:r>
              <a:rPr lang="it-IT" dirty="0">
                <a:solidFill>
                  <a:srgbClr val="0070C0"/>
                </a:solidFill>
                <a:latin typeface="Times New Roman"/>
              </a:rPr>
              <a:t> incidenza (&gt; 12,5%);</a:t>
            </a:r>
          </a:p>
          <a:p>
            <a:pPr marL="800100" lvl="1" indent="-342900" algn="just">
              <a:buFont typeface="Arial" panose="020B0604020202020204" pitchFamily="34" charset="0"/>
              <a:buChar char="•"/>
            </a:pPr>
            <a:endParaRPr lang="it-IT" dirty="0">
              <a:solidFill>
                <a:srgbClr val="0070C0"/>
              </a:solidFill>
              <a:latin typeface="Times New Roman"/>
            </a:endParaRPr>
          </a:p>
          <a:p>
            <a:pPr marL="800100" lvl="1" indent="-342900" algn="just">
              <a:buFont typeface="Arial" panose="020B0604020202020204" pitchFamily="34" charset="0"/>
              <a:buChar char="•"/>
            </a:pPr>
            <a:r>
              <a:rPr lang="it-IT" dirty="0">
                <a:solidFill>
                  <a:srgbClr val="0070C0"/>
                </a:solidFill>
                <a:latin typeface="Times New Roman"/>
              </a:rPr>
              <a:t>Per ciascun gruppo è stato previsto un percorso di graduale convergenza verso l’aspettativa di copertura al 100%, separatamente per NPE garantite e non garantite, </a:t>
            </a:r>
            <a:r>
              <a:rPr lang="it-IT" u="sng" dirty="0">
                <a:solidFill>
                  <a:srgbClr val="0070C0"/>
                </a:solidFill>
                <a:latin typeface="Times New Roman"/>
              </a:rPr>
              <a:t>con l’obiettivo di conseguire accantonamenti adeguati per gli NPL pregressi e la stessa copertura per le consistenze e i flussi di NPE a medio termine</a:t>
            </a:r>
            <a:r>
              <a:rPr lang="it-IT" dirty="0">
                <a:solidFill>
                  <a:srgbClr val="0070C0"/>
                </a:solidFill>
                <a:latin typeface="Times New Roman"/>
              </a:rPr>
              <a:t>;</a:t>
            </a:r>
          </a:p>
        </p:txBody>
      </p:sp>
    </p:spTree>
    <p:extLst>
      <p:ext uri="{BB962C8B-B14F-4D97-AF65-F5344CB8AC3E}">
        <p14:creationId xmlns:p14="http://schemas.microsoft.com/office/powerpoint/2010/main" val="3146139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pic>
        <p:nvPicPr>
          <p:cNvPr id="3" name="Immagine 2"/>
          <p:cNvPicPr>
            <a:picLocks noChangeAspect="1"/>
          </p:cNvPicPr>
          <p:nvPr/>
        </p:nvPicPr>
        <p:blipFill>
          <a:blip r:embed="rId2"/>
          <a:stretch>
            <a:fillRect/>
          </a:stretch>
        </p:blipFill>
        <p:spPr>
          <a:xfrm>
            <a:off x="2672805" y="1412776"/>
            <a:ext cx="6846390" cy="4608512"/>
          </a:xfrm>
          <a:prstGeom prst="rect">
            <a:avLst/>
          </a:prstGeom>
        </p:spPr>
      </p:pic>
    </p:spTree>
    <p:extLst>
      <p:ext uri="{BB962C8B-B14F-4D97-AF65-F5344CB8AC3E}">
        <p14:creationId xmlns:p14="http://schemas.microsoft.com/office/powerpoint/2010/main" val="11207242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4" name="CasellaDiTesto 3"/>
          <p:cNvSpPr txBox="1"/>
          <p:nvPr/>
        </p:nvSpPr>
        <p:spPr>
          <a:xfrm>
            <a:off x="1847528" y="1844825"/>
            <a:ext cx="8291264" cy="2585323"/>
          </a:xfrm>
          <a:prstGeom prst="rect">
            <a:avLst/>
          </a:prstGeom>
          <a:noFill/>
        </p:spPr>
        <p:txBody>
          <a:bodyPr wrap="square" rtlCol="0">
            <a:spAutoFit/>
          </a:bodyPr>
          <a:lstStyle/>
          <a:p>
            <a:pPr marL="800100" lvl="1" indent="-342900" algn="just">
              <a:buFont typeface="Arial" panose="020B0604020202020204" pitchFamily="34" charset="0"/>
              <a:buChar char="•"/>
            </a:pPr>
            <a:r>
              <a:rPr lang="it-IT" dirty="0">
                <a:solidFill>
                  <a:srgbClr val="0070C0"/>
                </a:solidFill>
                <a:latin typeface="Times New Roman"/>
              </a:rPr>
              <a:t>In una </a:t>
            </a:r>
            <a:r>
              <a:rPr lang="it-IT" b="1" dirty="0">
                <a:solidFill>
                  <a:srgbClr val="0070C0"/>
                </a:solidFill>
                <a:latin typeface="Times New Roman"/>
              </a:rPr>
              <a:t>seconda fase </a:t>
            </a:r>
            <a:r>
              <a:rPr lang="it-IT" dirty="0">
                <a:solidFill>
                  <a:srgbClr val="0070C0"/>
                </a:solidFill>
                <a:latin typeface="Times New Roman"/>
              </a:rPr>
              <a:t>è stata effettuata per ciascuna banca una valutazione della capacità sino alla fine del 2026 guardando al potenziale impatto;</a:t>
            </a:r>
          </a:p>
          <a:p>
            <a:pPr marL="800100" lvl="1" indent="-342900" algn="just">
              <a:buFont typeface="Arial" panose="020B0604020202020204" pitchFamily="34" charset="0"/>
              <a:buChar char="•"/>
            </a:pPr>
            <a:endParaRPr lang="it-IT" dirty="0">
              <a:solidFill>
                <a:srgbClr val="0070C0"/>
              </a:solidFill>
              <a:latin typeface="Times New Roman"/>
            </a:endParaRPr>
          </a:p>
          <a:p>
            <a:pPr marL="800100" lvl="1" indent="-342900" algn="just">
              <a:buFont typeface="Arial" panose="020B0604020202020204" pitchFamily="34" charset="0"/>
              <a:buChar char="•"/>
            </a:pPr>
            <a:r>
              <a:rPr lang="it-IT" dirty="0">
                <a:solidFill>
                  <a:srgbClr val="0070C0"/>
                </a:solidFill>
                <a:latin typeface="Times New Roman"/>
              </a:rPr>
              <a:t>Successivamente ogni singolo caso è stato analizzato nel dettaglio dal GVC, con particolare attenzione alle situazioni in cui era stato rilevato qualche potenziale problema di capacità; in questo modo si è potuto determinare se il percorso di graduale convergenza in esame era adeguato oppure se occorrevano aggiustamenti o un particolare trattamento al di fuori del perimetro dei gruppi di confronto stabiliti.</a:t>
            </a:r>
          </a:p>
        </p:txBody>
      </p:sp>
    </p:spTree>
    <p:extLst>
      <p:ext uri="{BB962C8B-B14F-4D97-AF65-F5344CB8AC3E}">
        <p14:creationId xmlns:p14="http://schemas.microsoft.com/office/powerpoint/2010/main" val="1766014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08051"/>
            <a:ext cx="8642350" cy="5689600"/>
          </a:xfrm>
        </p:spPr>
        <p:txBody>
          <a:bodyPr/>
          <a:lstStyle/>
          <a:p>
            <a:pPr lvl="1" algn="just" eaLnBrk="1" hangingPunct="1"/>
            <a:r>
              <a:rPr lang="it-IT" dirty="0"/>
              <a:t>Il 25 aprile 2019 </a:t>
            </a:r>
            <a:r>
              <a:rPr lang="it-IT" dirty="0" smtClean="0"/>
              <a:t>è stato </a:t>
            </a:r>
            <a:r>
              <a:rPr lang="it-IT" dirty="0"/>
              <a:t>pubblicato nella </a:t>
            </a:r>
            <a:r>
              <a:rPr lang="it-IT" dirty="0" smtClean="0"/>
              <a:t>GG.UU. dell’UE </a:t>
            </a:r>
            <a:r>
              <a:rPr lang="it-IT" dirty="0"/>
              <a:t>il Regolamento (UE) 2019/630 che modifica il Regolamento (UE) n. 575/2013 </a:t>
            </a:r>
            <a:r>
              <a:rPr lang="it-IT" u="sng" dirty="0">
                <a:solidFill>
                  <a:srgbClr val="7030A0"/>
                </a:solidFill>
              </a:rPr>
              <a:t>per quanto riguarda la copertura minima delle perdite sulle esposizioni </a:t>
            </a:r>
            <a:r>
              <a:rPr lang="it-IT" u="sng" dirty="0" smtClean="0">
                <a:solidFill>
                  <a:srgbClr val="7030A0"/>
                </a:solidFill>
              </a:rPr>
              <a:t>deteriorate</a:t>
            </a:r>
            <a:r>
              <a:rPr lang="it-IT" dirty="0" smtClean="0"/>
              <a:t>;</a:t>
            </a:r>
          </a:p>
          <a:p>
            <a:pPr lvl="1" algn="just" eaLnBrk="1" hangingPunct="1"/>
            <a:endParaRPr lang="it-IT" dirty="0" smtClean="0"/>
          </a:p>
          <a:p>
            <a:pPr lvl="1" algn="just" eaLnBrk="1" hangingPunct="1"/>
            <a:r>
              <a:rPr lang="it-IT" dirty="0" smtClean="0"/>
              <a:t>Il </a:t>
            </a:r>
            <a:r>
              <a:rPr lang="it-IT" dirty="0"/>
              <a:t>nuovo atto giuridico, che stabilisce il trattamento prudenziale regolamentare di </a:t>
            </a:r>
            <a:r>
              <a:rPr lang="it-IT" b="1" dirty="0">
                <a:solidFill>
                  <a:srgbClr val="FF0000"/>
                </a:solidFill>
              </a:rPr>
              <a:t>primo pilastro </a:t>
            </a:r>
            <a:r>
              <a:rPr lang="it-IT" u="sng" dirty="0">
                <a:solidFill>
                  <a:srgbClr val="006600"/>
                </a:solidFill>
                <a:effectLst>
                  <a:outerShdw blurRad="38100" dist="38100" dir="2700000" algn="tl">
                    <a:srgbClr val="000000">
                      <a:alpha val="43137"/>
                    </a:srgbClr>
                  </a:outerShdw>
                </a:effectLst>
              </a:rPr>
              <a:t>per le NPE sorte da crediti erogati a partire dal 26 aprile </a:t>
            </a:r>
            <a:r>
              <a:rPr lang="it-IT" u="sng" dirty="0" smtClean="0">
                <a:solidFill>
                  <a:srgbClr val="006600"/>
                </a:solidFill>
                <a:effectLst>
                  <a:outerShdw blurRad="38100" dist="38100" dir="2700000" algn="tl">
                    <a:srgbClr val="000000">
                      <a:alpha val="43137"/>
                    </a:srgbClr>
                  </a:outerShdw>
                </a:effectLst>
              </a:rPr>
              <a:t>2019</a:t>
            </a:r>
            <a:r>
              <a:rPr lang="it-IT" dirty="0" smtClean="0"/>
              <a:t>, </a:t>
            </a:r>
            <a:r>
              <a:rPr lang="it-IT" dirty="0">
                <a:solidFill>
                  <a:srgbClr val="0070C0"/>
                </a:solidFill>
                <a:effectLst>
                  <a:outerShdw blurRad="38100" dist="38100" dir="2700000" algn="tl">
                    <a:srgbClr val="000000">
                      <a:alpha val="43137"/>
                    </a:srgbClr>
                  </a:outerShdw>
                </a:effectLst>
              </a:rPr>
              <a:t>impone una deduzione dai fondi propri per le esposizioni deteriorate non sufficientemente coperte da accantonamenti o altre </a:t>
            </a:r>
            <a:r>
              <a:rPr lang="it-IT" dirty="0" smtClean="0">
                <a:solidFill>
                  <a:srgbClr val="0070C0"/>
                </a:solidFill>
                <a:effectLst>
                  <a:outerShdw blurRad="38100" dist="38100" dir="2700000" algn="tl">
                    <a:srgbClr val="000000">
                      <a:alpha val="43137"/>
                    </a:srgbClr>
                  </a:outerShdw>
                </a:effectLst>
              </a:rPr>
              <a:t>rettifiche</a:t>
            </a:r>
            <a:r>
              <a:rPr lang="it-IT" dirty="0"/>
              <a:t>;</a:t>
            </a:r>
            <a:endParaRPr lang="it-IT" dirty="0" smtClean="0"/>
          </a:p>
        </p:txBody>
      </p:sp>
    </p:spTree>
    <p:extLst>
      <p:ext uri="{BB962C8B-B14F-4D97-AF65-F5344CB8AC3E}">
        <p14:creationId xmlns:p14="http://schemas.microsoft.com/office/powerpoint/2010/main" val="37332311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750615"/>
            <a:ext cx="8642350" cy="5847036"/>
          </a:xfrm>
        </p:spPr>
        <p:txBody>
          <a:bodyPr/>
          <a:lstStyle/>
          <a:p>
            <a:pPr lvl="1" algn="just" eaLnBrk="1" hangingPunct="1"/>
            <a:r>
              <a:rPr lang="it-IT" dirty="0"/>
              <a:t>Il trattamento delle NPE nell’ambito del </a:t>
            </a:r>
            <a:r>
              <a:rPr lang="it-IT" b="1" dirty="0">
                <a:solidFill>
                  <a:srgbClr val="FF0000"/>
                </a:solidFill>
              </a:rPr>
              <a:t>primo</a:t>
            </a:r>
            <a:r>
              <a:rPr lang="it-IT" dirty="0"/>
              <a:t> </a:t>
            </a:r>
            <a:r>
              <a:rPr lang="it-IT" b="1" dirty="0">
                <a:solidFill>
                  <a:srgbClr val="FF0000"/>
                </a:solidFill>
              </a:rPr>
              <a:t>pilastro</a:t>
            </a:r>
            <a:r>
              <a:rPr lang="it-IT" dirty="0"/>
              <a:t> si applica appieno: </a:t>
            </a:r>
            <a:endParaRPr lang="it-IT" dirty="0" smtClean="0"/>
          </a:p>
          <a:p>
            <a:pPr marL="1371600" lvl="2" indent="-514350" algn="just" eaLnBrk="1" hangingPunct="1">
              <a:buAutoNum type="arabicParenR"/>
            </a:pPr>
            <a:r>
              <a:rPr lang="it-IT" dirty="0" smtClean="0"/>
              <a:t>per </a:t>
            </a:r>
            <a:r>
              <a:rPr lang="it-IT" dirty="0"/>
              <a:t>le </a:t>
            </a:r>
            <a:r>
              <a:rPr lang="it-IT" u="sng" dirty="0">
                <a:solidFill>
                  <a:srgbClr val="006600"/>
                </a:solidFill>
                <a:effectLst>
                  <a:outerShdw blurRad="38100" dist="38100" dir="2700000" algn="tl">
                    <a:srgbClr val="000000">
                      <a:alpha val="43137"/>
                    </a:srgbClr>
                  </a:outerShdw>
                </a:effectLst>
              </a:rPr>
              <a:t>NPE non garantite</a:t>
            </a:r>
            <a:r>
              <a:rPr lang="it-IT" dirty="0"/>
              <a:t>, </a:t>
            </a:r>
            <a:r>
              <a:rPr lang="it-IT" dirty="0">
                <a:solidFill>
                  <a:srgbClr val="0070C0"/>
                </a:solidFill>
              </a:rPr>
              <a:t>dopo 3 anni dalla classificazione come esposizioni deteriorate</a:t>
            </a:r>
            <a:r>
              <a:rPr lang="it-IT" dirty="0"/>
              <a:t>, </a:t>
            </a:r>
            <a:endParaRPr lang="it-IT" dirty="0" smtClean="0"/>
          </a:p>
          <a:p>
            <a:pPr marL="1371600" lvl="2" indent="-514350" algn="just" eaLnBrk="1" hangingPunct="1">
              <a:buAutoNum type="arabicParenR"/>
            </a:pPr>
            <a:r>
              <a:rPr lang="it-IT" u="sng" dirty="0" smtClean="0">
                <a:solidFill>
                  <a:srgbClr val="006600"/>
                </a:solidFill>
                <a:effectLst>
                  <a:outerShdw blurRad="38100" dist="38100" dir="2700000" algn="tl">
                    <a:srgbClr val="000000">
                      <a:alpha val="43137"/>
                    </a:srgbClr>
                  </a:outerShdw>
                </a:effectLst>
              </a:rPr>
              <a:t>per </a:t>
            </a:r>
            <a:r>
              <a:rPr lang="it-IT" u="sng" dirty="0">
                <a:solidFill>
                  <a:srgbClr val="006600"/>
                </a:solidFill>
                <a:effectLst>
                  <a:outerShdw blurRad="38100" dist="38100" dir="2700000" algn="tl">
                    <a:srgbClr val="000000">
                      <a:alpha val="43137"/>
                    </a:srgbClr>
                  </a:outerShdw>
                </a:effectLst>
              </a:rPr>
              <a:t>le NPE garantite con garanzie reali su immobili e i prestiti sugli immobili residenziali garantiti da un fornitore di protezione ammissibile</a:t>
            </a:r>
            <a:r>
              <a:rPr lang="it-IT" dirty="0"/>
              <a:t> ai sensi del Regolamento (UE) n. 575/2013, </a:t>
            </a:r>
            <a:r>
              <a:rPr lang="it-IT" dirty="0">
                <a:solidFill>
                  <a:srgbClr val="0070C0"/>
                </a:solidFill>
              </a:rPr>
              <a:t>dopo 9 anni dalla classificazione come esposizione </a:t>
            </a:r>
            <a:r>
              <a:rPr lang="it-IT" dirty="0" smtClean="0">
                <a:solidFill>
                  <a:srgbClr val="0070C0"/>
                </a:solidFill>
              </a:rPr>
              <a:t>deteriorate</a:t>
            </a:r>
            <a:r>
              <a:rPr lang="it-IT" dirty="0" smtClean="0"/>
              <a:t>;</a:t>
            </a:r>
          </a:p>
          <a:p>
            <a:pPr marL="1371600" lvl="2" indent="-514350" algn="just" eaLnBrk="1" hangingPunct="1">
              <a:buAutoNum type="arabicParenR"/>
            </a:pPr>
            <a:r>
              <a:rPr lang="it-IT" u="sng" dirty="0" smtClean="0">
                <a:solidFill>
                  <a:srgbClr val="006600"/>
                </a:solidFill>
                <a:effectLst>
                  <a:outerShdw blurRad="38100" dist="38100" dir="2700000" algn="tl">
                    <a:srgbClr val="000000">
                      <a:alpha val="43137"/>
                    </a:srgbClr>
                  </a:outerShdw>
                </a:effectLst>
              </a:rPr>
              <a:t>per </a:t>
            </a:r>
            <a:r>
              <a:rPr lang="it-IT" u="sng" dirty="0">
                <a:solidFill>
                  <a:srgbClr val="006600"/>
                </a:solidFill>
                <a:effectLst>
                  <a:outerShdw blurRad="38100" dist="38100" dir="2700000" algn="tl">
                    <a:srgbClr val="000000">
                      <a:alpha val="43137"/>
                    </a:srgbClr>
                  </a:outerShdw>
                </a:effectLst>
              </a:rPr>
              <a:t>le altre NPE garantite</a:t>
            </a:r>
            <a:r>
              <a:rPr lang="it-IT" dirty="0"/>
              <a:t>, </a:t>
            </a:r>
            <a:r>
              <a:rPr lang="it-IT" dirty="0">
                <a:solidFill>
                  <a:srgbClr val="0070C0"/>
                </a:solidFill>
              </a:rPr>
              <a:t>dopo 7 anni dalla classificazione come esposizioni deteriorate</a:t>
            </a:r>
            <a:r>
              <a:rPr lang="it-IT" dirty="0"/>
              <a:t>. </a:t>
            </a:r>
            <a:endParaRPr lang="it-IT" dirty="0" smtClean="0"/>
          </a:p>
        </p:txBody>
      </p:sp>
      <p:sp>
        <p:nvSpPr>
          <p:cNvPr id="2" name="CasellaDiTesto 1"/>
          <p:cNvSpPr txBox="1"/>
          <p:nvPr/>
        </p:nvSpPr>
        <p:spPr>
          <a:xfrm>
            <a:off x="2639616" y="5517233"/>
            <a:ext cx="7416824" cy="1015663"/>
          </a:xfrm>
          <a:prstGeom prst="rect">
            <a:avLst/>
          </a:prstGeom>
          <a:solidFill>
            <a:srgbClr val="FFFF00"/>
          </a:solidFill>
          <a:ln w="38100">
            <a:solidFill>
              <a:srgbClr val="FF0000"/>
            </a:solidFill>
          </a:ln>
        </p:spPr>
        <p:txBody>
          <a:bodyPr wrap="square" rtlCol="0">
            <a:spAutoFit/>
          </a:bodyPr>
          <a:lstStyle/>
          <a:p>
            <a:pPr marL="0" lvl="1" algn="just"/>
            <a:r>
              <a:rPr lang="it-IT" sz="2000" b="1" dirty="0">
                <a:solidFill>
                  <a:srgbClr val="000000"/>
                </a:solidFill>
                <a:latin typeface="Times New Roman"/>
              </a:rPr>
              <a:t>Inoltre sono specificati percorsi di convergenza verso la piena applicazione per le esposizioni garantite e non garantite con meno di 3/7/9 anni dalla classificazione come esposizioni deteriorate </a:t>
            </a:r>
          </a:p>
        </p:txBody>
      </p:sp>
    </p:spTree>
    <p:extLst>
      <p:ext uri="{BB962C8B-B14F-4D97-AF65-F5344CB8AC3E}">
        <p14:creationId xmlns:p14="http://schemas.microsoft.com/office/powerpoint/2010/main" val="35189451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algn="just">
              <a:buFont typeface="Times New Roman" panose="02020603050405020304" pitchFamily="18" charset="0"/>
              <a:buChar char="‒"/>
            </a:pPr>
            <a:r>
              <a:rPr lang="it-IT" sz="2800" dirty="0">
                <a:solidFill>
                  <a:srgbClr val="FF0000"/>
                </a:solidFill>
                <a:effectLst>
                  <a:outerShdw blurRad="38100" dist="38100" dir="2700000" algn="tl">
                    <a:srgbClr val="000000">
                      <a:alpha val="43137"/>
                    </a:srgbClr>
                  </a:outerShdw>
                </a:effectLst>
              </a:rPr>
              <a:t>Sono tre le principali differenze tra il trattamento delle NPE nell’ambito del </a:t>
            </a:r>
            <a:r>
              <a:rPr lang="it-IT" sz="2800" u="sng" dirty="0">
                <a:solidFill>
                  <a:srgbClr val="FF0000"/>
                </a:solidFill>
                <a:effectLst>
                  <a:outerShdw blurRad="38100" dist="38100" dir="2700000" algn="tl">
                    <a:srgbClr val="000000">
                      <a:alpha val="43137"/>
                    </a:srgbClr>
                  </a:outerShdw>
                </a:effectLst>
              </a:rPr>
              <a:t>primo pilastro</a:t>
            </a:r>
            <a:r>
              <a:rPr lang="it-IT" sz="2800" dirty="0">
                <a:solidFill>
                  <a:srgbClr val="FF0000"/>
                </a:solidFill>
                <a:effectLst>
                  <a:outerShdw blurRad="38100" dist="38100" dir="2700000" algn="tl">
                    <a:srgbClr val="000000">
                      <a:alpha val="43137"/>
                    </a:srgbClr>
                  </a:outerShdw>
                </a:effectLst>
              </a:rPr>
              <a:t>, ai sensi del CRR, e l’approccio di </a:t>
            </a:r>
            <a:r>
              <a:rPr lang="it-IT" sz="2800" u="sng" dirty="0">
                <a:solidFill>
                  <a:srgbClr val="FF0000"/>
                </a:solidFill>
                <a:effectLst>
                  <a:outerShdw blurRad="38100" dist="38100" dir="2700000" algn="tl">
                    <a:srgbClr val="000000">
                      <a:alpha val="43137"/>
                    </a:srgbClr>
                  </a:outerShdw>
                </a:effectLst>
              </a:rPr>
              <a:t>secondo pilastro</a:t>
            </a:r>
            <a:r>
              <a:rPr lang="it-IT" sz="2800" dirty="0">
                <a:solidFill>
                  <a:srgbClr val="FF0000"/>
                </a:solidFill>
                <a:effectLst>
                  <a:outerShdw blurRad="38100" dist="38100" dir="2700000" algn="tl">
                    <a:srgbClr val="000000">
                      <a:alpha val="43137"/>
                    </a:srgbClr>
                  </a:outerShdw>
                </a:effectLst>
              </a:rPr>
              <a:t> della BCE:</a:t>
            </a:r>
          </a:p>
          <a:p>
            <a:pPr lvl="1" algn="just">
              <a:buFont typeface="Arial" panose="020B0604020202020204" pitchFamily="34" charset="0"/>
              <a:buChar char="•"/>
            </a:pPr>
            <a:endParaRPr lang="it-IT" sz="2400" dirty="0"/>
          </a:p>
          <a:p>
            <a:pPr lvl="1" algn="just">
              <a:buFont typeface="Arial" panose="020B0604020202020204" pitchFamily="34" charset="0"/>
              <a:buChar char="•"/>
            </a:pPr>
            <a:r>
              <a:rPr lang="it-IT" sz="2400" dirty="0"/>
              <a:t>Innanzitutto, il trattamento di </a:t>
            </a:r>
            <a:r>
              <a:rPr lang="it-IT" sz="2400" dirty="0">
                <a:solidFill>
                  <a:srgbClr val="FF0000"/>
                </a:solidFill>
              </a:rPr>
              <a:t>primo pilastro </a:t>
            </a:r>
            <a:r>
              <a:rPr lang="it-IT" sz="2400" dirty="0"/>
              <a:t>definito dal CRR impone a tutte le banche </a:t>
            </a:r>
            <a:r>
              <a:rPr lang="it-IT" sz="2400" u="sng" dirty="0">
                <a:solidFill>
                  <a:srgbClr val="006600"/>
                </a:solidFill>
              </a:rPr>
              <a:t>di effettuare una deduzione dai fondi propri in modo automatico ove le esposizioni deteriorate non siano sufficientemente coperte da accantonamenti o altre rettifiche</a:t>
            </a:r>
            <a:r>
              <a:rPr lang="it-IT" sz="2400" dirty="0"/>
              <a:t>;</a:t>
            </a:r>
          </a:p>
          <a:p>
            <a:pPr lvl="1" algn="just">
              <a:buFont typeface="Arial" panose="020B0604020202020204" pitchFamily="34" charset="0"/>
              <a:buChar char="•"/>
            </a:pPr>
            <a:r>
              <a:rPr lang="it-IT" sz="2400" dirty="0"/>
              <a:t>Non hanno invece natura vincolante e seguono un approccio in tre fasi le aspettative di vigilanza della BCE riguardo agli accantonamenti prudenziali nell’ambito del </a:t>
            </a:r>
            <a:r>
              <a:rPr lang="it-IT" sz="2400" dirty="0">
                <a:solidFill>
                  <a:srgbClr val="FF0000"/>
                </a:solidFill>
              </a:rPr>
              <a:t>secondo pilastro</a:t>
            </a:r>
            <a:r>
              <a:rPr lang="it-IT" sz="2400" dirty="0"/>
              <a:t>;</a:t>
            </a:r>
            <a:r>
              <a:rPr lang="it-IT" sz="2400" dirty="0">
                <a:solidFill>
                  <a:srgbClr val="FF0000"/>
                </a:solidFill>
              </a:rPr>
              <a:t> </a:t>
            </a:r>
          </a:p>
        </p:txBody>
      </p:sp>
    </p:spTree>
    <p:extLst>
      <p:ext uri="{BB962C8B-B14F-4D97-AF65-F5344CB8AC3E}">
        <p14:creationId xmlns:p14="http://schemas.microsoft.com/office/powerpoint/2010/main" val="37851077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r>
              <a:rPr lang="it-IT" sz="2400" dirty="0"/>
              <a:t>In particolare, le aspettative comunicate:</a:t>
            </a:r>
          </a:p>
          <a:p>
            <a:pPr marL="1314450" lvl="2" indent="-457200" algn="just">
              <a:buFont typeface="+mj-lt"/>
              <a:buAutoNum type="arabicPeriod"/>
            </a:pPr>
            <a:r>
              <a:rPr lang="it-IT" sz="2000" dirty="0">
                <a:solidFill>
                  <a:srgbClr val="0070C0"/>
                </a:solidFill>
              </a:rPr>
              <a:t>costituiscono il punto di partenza del dialogo di vigilanza;</a:t>
            </a:r>
          </a:p>
          <a:p>
            <a:pPr marL="1314450" lvl="2" indent="-457200" algn="just">
              <a:buFont typeface="+mj-lt"/>
              <a:buAutoNum type="arabicPeriod"/>
            </a:pPr>
            <a:r>
              <a:rPr lang="it-IT" sz="2000" dirty="0">
                <a:solidFill>
                  <a:srgbClr val="0070C0"/>
                </a:solidFill>
              </a:rPr>
              <a:t>dipendono da una valutazione caso per caso sulla scorta di una discussione approfondita nel corso del dialogo di vigilanza (inclusa un’analisi delle circostanze specifiche della singola banca);</a:t>
            </a:r>
          </a:p>
          <a:p>
            <a:pPr marL="1314450" lvl="2" indent="-457200" algn="just">
              <a:buFont typeface="+mj-lt"/>
              <a:buAutoNum type="arabicPeriod"/>
            </a:pPr>
            <a:r>
              <a:rPr lang="it-IT" sz="2000" dirty="0">
                <a:solidFill>
                  <a:srgbClr val="0070C0"/>
                </a:solidFill>
              </a:rPr>
              <a:t>una misura di vigilanza di secondo pilastro può essere applicata nel contesto del ciclo SREP. </a:t>
            </a:r>
          </a:p>
          <a:p>
            <a:pPr lvl="1" algn="just"/>
            <a:endParaRPr lang="it-IT" sz="2400" dirty="0"/>
          </a:p>
          <a:p>
            <a:pPr lvl="1" algn="just"/>
            <a:r>
              <a:rPr lang="it-IT" sz="2400" dirty="0"/>
              <a:t>In secondo luogo, il trattamento di </a:t>
            </a:r>
            <a:r>
              <a:rPr lang="it-IT" sz="2400" u="sng" dirty="0">
                <a:solidFill>
                  <a:srgbClr val="FF0000"/>
                </a:solidFill>
              </a:rPr>
              <a:t>primo pilastro definito dal CRR</a:t>
            </a:r>
            <a:r>
              <a:rPr lang="it-IT" sz="2400" dirty="0"/>
              <a:t> e l’approccio di vigilanza relativo </a:t>
            </a:r>
            <a:r>
              <a:rPr lang="it-IT" sz="2400" u="sng" dirty="0">
                <a:solidFill>
                  <a:srgbClr val="FF0000"/>
                </a:solidFill>
              </a:rPr>
              <a:t>agli NPL nuovi e pregressi nell’ambito del secondo pilastro</a:t>
            </a:r>
            <a:r>
              <a:rPr lang="it-IT" sz="2400" dirty="0">
                <a:solidFill>
                  <a:srgbClr val="FF0000"/>
                </a:solidFill>
              </a:rPr>
              <a:t> </a:t>
            </a:r>
            <a:r>
              <a:rPr lang="it-IT" sz="2400" dirty="0"/>
              <a:t>differiscono leggermente in termini di calibrazione del calendario:</a:t>
            </a:r>
          </a:p>
          <a:p>
            <a:pPr lvl="2" algn="just"/>
            <a:r>
              <a:rPr lang="it-IT" sz="2000" dirty="0"/>
              <a:t> </a:t>
            </a:r>
            <a:r>
              <a:rPr lang="it-IT" sz="2000" dirty="0">
                <a:solidFill>
                  <a:srgbClr val="006600"/>
                </a:solidFill>
              </a:rPr>
              <a:t>2/7 anni di anzianità per le NPE non garantite/garantite nell’ambito del secondo pilastro </a:t>
            </a:r>
            <a:r>
              <a:rPr lang="it-IT" sz="2000" dirty="0"/>
              <a:t>rispetto </a:t>
            </a:r>
            <a:r>
              <a:rPr lang="it-IT" sz="2000" dirty="0">
                <a:solidFill>
                  <a:srgbClr val="7030A0"/>
                </a:solidFill>
              </a:rPr>
              <a:t>a 3/7/9 anni di anzianità per le NPE non garantite/garantite (</a:t>
            </a:r>
            <a:r>
              <a:rPr lang="it-IT" sz="2000" i="1" dirty="0">
                <a:solidFill>
                  <a:srgbClr val="7030A0"/>
                </a:solidFill>
              </a:rPr>
              <a:t>con garanzie non immobiliari</a:t>
            </a:r>
            <a:r>
              <a:rPr lang="it-IT" sz="2000" dirty="0">
                <a:solidFill>
                  <a:srgbClr val="7030A0"/>
                </a:solidFill>
              </a:rPr>
              <a:t>)/garantite con garanzie immobiliari.</a:t>
            </a:r>
            <a:endParaRPr lang="it-IT" sz="1400" dirty="0">
              <a:solidFill>
                <a:srgbClr val="7030A0"/>
              </a:solidFill>
            </a:endParaRPr>
          </a:p>
        </p:txBody>
      </p:sp>
    </p:spTree>
    <p:extLst>
      <p:ext uri="{BB962C8B-B14F-4D97-AF65-F5344CB8AC3E}">
        <p14:creationId xmlns:p14="http://schemas.microsoft.com/office/powerpoint/2010/main" val="42122180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r>
              <a:rPr lang="it-IT" sz="2400" dirty="0">
                <a:solidFill>
                  <a:srgbClr val="FF0000"/>
                </a:solidFill>
              </a:rPr>
              <a:t>Inoltre differiscono anche i percorsi per la realizzazione degli aggiustamenti nel caso dell’approccio di </a:t>
            </a:r>
            <a:r>
              <a:rPr lang="it-IT" sz="2400" b="1" dirty="0">
                <a:solidFill>
                  <a:srgbClr val="FF0000"/>
                </a:solidFill>
              </a:rPr>
              <a:t>secondo pilastro </a:t>
            </a:r>
            <a:r>
              <a:rPr lang="it-IT" sz="2400" dirty="0">
                <a:solidFill>
                  <a:srgbClr val="FF0000"/>
                </a:solidFill>
              </a:rPr>
              <a:t>della BCE</a:t>
            </a:r>
            <a:r>
              <a:rPr lang="it-IT" sz="2400" dirty="0"/>
              <a:t> e </a:t>
            </a:r>
            <a:r>
              <a:rPr lang="it-IT" sz="2400" dirty="0">
                <a:solidFill>
                  <a:srgbClr val="002060"/>
                </a:solidFill>
              </a:rPr>
              <a:t>la piena applicazione nell’ambito del </a:t>
            </a:r>
            <a:r>
              <a:rPr lang="it-IT" sz="2400" b="1" dirty="0">
                <a:solidFill>
                  <a:srgbClr val="002060"/>
                </a:solidFill>
              </a:rPr>
              <a:t>primo pilastro </a:t>
            </a:r>
            <a:r>
              <a:rPr lang="it-IT" sz="2400" dirty="0">
                <a:solidFill>
                  <a:srgbClr val="002060"/>
                </a:solidFill>
              </a:rPr>
              <a:t>(</a:t>
            </a:r>
            <a:r>
              <a:rPr lang="it-IT" sz="2400" i="1" dirty="0">
                <a:solidFill>
                  <a:srgbClr val="002060"/>
                </a:solidFill>
              </a:rPr>
              <a:t>ossia copertura al 100%</a:t>
            </a:r>
            <a:r>
              <a:rPr lang="it-IT" sz="2400" dirty="0">
                <a:solidFill>
                  <a:srgbClr val="002060"/>
                </a:solidFill>
              </a:rPr>
              <a:t>). </a:t>
            </a:r>
            <a:endParaRPr lang="it-IT" sz="2000" dirty="0">
              <a:solidFill>
                <a:srgbClr val="002060"/>
              </a:solidFill>
            </a:endParaRPr>
          </a:p>
        </p:txBody>
      </p:sp>
      <p:pic>
        <p:nvPicPr>
          <p:cNvPr id="2" name="Immagine 1"/>
          <p:cNvPicPr>
            <a:picLocks noChangeAspect="1"/>
          </p:cNvPicPr>
          <p:nvPr/>
        </p:nvPicPr>
        <p:blipFill>
          <a:blip r:embed="rId2"/>
          <a:stretch>
            <a:fillRect/>
          </a:stretch>
        </p:blipFill>
        <p:spPr>
          <a:xfrm>
            <a:off x="2999656" y="2581944"/>
            <a:ext cx="6192688" cy="4015707"/>
          </a:xfrm>
          <a:prstGeom prst="rect">
            <a:avLst/>
          </a:prstGeom>
        </p:spPr>
      </p:pic>
    </p:spTree>
    <p:extLst>
      <p:ext uri="{BB962C8B-B14F-4D97-AF65-F5344CB8AC3E}">
        <p14:creationId xmlns:p14="http://schemas.microsoft.com/office/powerpoint/2010/main" val="20455751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r>
              <a:rPr lang="it-IT" sz="2400" dirty="0"/>
              <a:t>In terzo luogo, </a:t>
            </a:r>
            <a:r>
              <a:rPr lang="it-IT" sz="2400" u="sng" dirty="0">
                <a:solidFill>
                  <a:srgbClr val="0070C0"/>
                </a:solidFill>
              </a:rPr>
              <a:t>vi è una significativa differenza in termini di ambito di applicazione</a:t>
            </a:r>
            <a:r>
              <a:rPr lang="it-IT" sz="2400" dirty="0"/>
              <a:t>; il trattamento di </a:t>
            </a:r>
            <a:r>
              <a:rPr lang="it-IT" sz="2400" dirty="0">
                <a:solidFill>
                  <a:srgbClr val="FF0000"/>
                </a:solidFill>
              </a:rPr>
              <a:t>primo pilastro </a:t>
            </a:r>
            <a:r>
              <a:rPr lang="it-IT" sz="2400" dirty="0"/>
              <a:t>riguarda, infatti, </a:t>
            </a:r>
            <a:r>
              <a:rPr lang="it-IT" sz="2400" dirty="0">
                <a:solidFill>
                  <a:srgbClr val="7030A0"/>
                </a:solidFill>
                <a:effectLst>
                  <a:outerShdw blurRad="38100" dist="38100" dir="2700000" algn="tl">
                    <a:srgbClr val="000000">
                      <a:alpha val="43137"/>
                    </a:srgbClr>
                  </a:outerShdw>
                </a:effectLst>
              </a:rPr>
              <a:t>soltanto le NPE che deriveranno da nuovi prestiti erogati a partire dal 26 aprile 2019</a:t>
            </a:r>
            <a:r>
              <a:rPr lang="it-IT" sz="2400" dirty="0"/>
              <a:t>, </a:t>
            </a:r>
            <a:r>
              <a:rPr lang="it-IT" sz="2400" b="1" dirty="0"/>
              <a:t>mentre non si applicherà mai</a:t>
            </a:r>
            <a:r>
              <a:rPr lang="it-IT" sz="2400" dirty="0"/>
              <a:t>:</a:t>
            </a:r>
          </a:p>
          <a:p>
            <a:pPr lvl="1" algn="just">
              <a:buFont typeface="Arial" panose="020B0604020202020204" pitchFamily="34" charset="0"/>
              <a:buChar char="•"/>
            </a:pPr>
            <a:endParaRPr lang="it-IT" sz="2400" dirty="0"/>
          </a:p>
          <a:p>
            <a:pPr marL="1371600" lvl="2" indent="-457200" algn="just">
              <a:buFont typeface="+mj-lt"/>
              <a:buAutoNum type="arabicPeriod"/>
            </a:pPr>
            <a:r>
              <a:rPr lang="it-IT" sz="2000" dirty="0">
                <a:solidFill>
                  <a:srgbClr val="006600"/>
                </a:solidFill>
                <a:effectLst>
                  <a:outerShdw blurRad="38100" dist="38100" dir="2700000" algn="tl">
                    <a:srgbClr val="000000">
                      <a:alpha val="43137"/>
                    </a:srgbClr>
                  </a:outerShdw>
                </a:effectLst>
              </a:rPr>
              <a:t>alle consistenze già esistenti di NPE;</a:t>
            </a:r>
          </a:p>
          <a:p>
            <a:pPr marL="1371600" lvl="2" indent="-457200" algn="just">
              <a:buFont typeface="+mj-lt"/>
              <a:buAutoNum type="arabicPeriod"/>
            </a:pPr>
            <a:endParaRPr lang="it-IT" sz="2000" dirty="0">
              <a:solidFill>
                <a:srgbClr val="006600"/>
              </a:solidFill>
              <a:effectLst>
                <a:outerShdw blurRad="38100" dist="38100" dir="2700000" algn="tl">
                  <a:srgbClr val="000000">
                    <a:alpha val="43137"/>
                  </a:srgbClr>
                </a:outerShdw>
              </a:effectLst>
            </a:endParaRPr>
          </a:p>
          <a:p>
            <a:pPr marL="1371600" lvl="2" indent="-457200" algn="just">
              <a:buFont typeface="+mj-lt"/>
              <a:buAutoNum type="arabicPeriod"/>
            </a:pPr>
            <a:r>
              <a:rPr lang="it-IT" sz="2000" dirty="0">
                <a:solidFill>
                  <a:srgbClr val="006600"/>
                </a:solidFill>
                <a:effectLst>
                  <a:outerShdw blurRad="38100" dist="38100" dir="2700000" algn="tl">
                    <a:srgbClr val="000000">
                      <a:alpha val="43137"/>
                    </a:srgbClr>
                  </a:outerShdw>
                </a:effectLst>
              </a:rPr>
              <a:t>all’intera popolazione dei crediti in </a:t>
            </a:r>
            <a:r>
              <a:rPr lang="it-IT" sz="2000" i="1" dirty="0" err="1">
                <a:solidFill>
                  <a:srgbClr val="006600"/>
                </a:solidFill>
                <a:effectLst>
                  <a:outerShdw blurRad="38100" dist="38100" dir="2700000" algn="tl">
                    <a:srgbClr val="000000">
                      <a:alpha val="43137"/>
                    </a:srgbClr>
                  </a:outerShdw>
                </a:effectLst>
              </a:rPr>
              <a:t>bonis</a:t>
            </a:r>
            <a:r>
              <a:rPr lang="it-IT" sz="2000" dirty="0">
                <a:solidFill>
                  <a:srgbClr val="006600"/>
                </a:solidFill>
                <a:effectLst>
                  <a:outerShdw blurRad="38100" dist="38100" dir="2700000" algn="tl">
                    <a:srgbClr val="000000">
                      <a:alpha val="43137"/>
                    </a:srgbClr>
                  </a:outerShdw>
                </a:effectLst>
              </a:rPr>
              <a:t> presenti nei bilanci degli enti creditizi che sono stati generati prima del 26 aprile 2019 e in futuro potrebbero diventare NPE.</a:t>
            </a:r>
            <a:endParaRPr lang="it-IT" sz="1400" dirty="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7317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332657"/>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sp>
        <p:nvSpPr>
          <p:cNvPr id="3" name="Segnaposto contenuto 2"/>
          <p:cNvSpPr>
            <a:spLocks noGrp="1"/>
          </p:cNvSpPr>
          <p:nvPr>
            <p:ph idx="1"/>
          </p:nvPr>
        </p:nvSpPr>
        <p:spPr>
          <a:xfrm>
            <a:off x="2152650" y="1340769"/>
            <a:ext cx="7886700" cy="4824535"/>
          </a:xfrm>
        </p:spPr>
        <p:txBody>
          <a:bodyPr/>
          <a:lstStyle/>
          <a:p>
            <a:pPr algn="just"/>
            <a:r>
              <a:rPr lang="it-IT"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Misurazione</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b="1" dirty="0">
                <a:solidFill>
                  <a:srgbClr val="006600"/>
                </a:solidFill>
                <a:latin typeface="Times New Roman" panose="02020603050405020304" pitchFamily="18" charset="0"/>
                <a:cs typeface="Times New Roman" panose="02020603050405020304" pitchFamily="18" charset="0"/>
              </a:rPr>
              <a:t>Costo Ammortizzato</a:t>
            </a:r>
            <a:r>
              <a:rPr lang="it-IT" sz="2400" dirty="0">
                <a:latin typeface="Times New Roman" panose="02020603050405020304" pitchFamily="18" charset="0"/>
                <a:cs typeface="Times New Roman" panose="02020603050405020304" pitchFamily="18" charset="0"/>
              </a:rPr>
              <a:t>: valore iniziale – rimborsi di capitale +/- ammortamento complessivo – perdita di valore (</a:t>
            </a:r>
            <a:r>
              <a:rPr lang="it-IT" sz="2400" u="sng" dirty="0">
                <a:solidFill>
                  <a:srgbClr val="FF0000"/>
                </a:solidFill>
                <a:latin typeface="Times New Roman" panose="02020603050405020304" pitchFamily="18" charset="0"/>
                <a:cs typeface="Times New Roman" panose="02020603050405020304" pitchFamily="18" charset="0"/>
              </a:rPr>
              <a:t>segue esempio calcolo</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i="1" dirty="0">
                <a:latin typeface="Times New Roman" panose="02020603050405020304" pitchFamily="18" charset="0"/>
                <a:cs typeface="Times New Roman" panose="02020603050405020304" pitchFamily="18" charset="0"/>
              </a:rPr>
              <a:t>Fair </a:t>
            </a:r>
            <a:r>
              <a:rPr lang="it-IT" sz="2400" i="1" dirty="0" err="1">
                <a:latin typeface="Times New Roman" panose="02020603050405020304" pitchFamily="18" charset="0"/>
                <a:cs typeface="Times New Roman" panose="02020603050405020304" pitchFamily="18" charset="0"/>
              </a:rPr>
              <a:t>value</a:t>
            </a:r>
            <a:r>
              <a:rPr lang="it-IT" sz="2400" i="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con imputazione delle variazioni di valore a Patrimonio Netto (</a:t>
            </a:r>
            <a:r>
              <a:rPr lang="it-IT" sz="2400" b="1" i="1" dirty="0">
                <a:solidFill>
                  <a:srgbClr val="006600"/>
                </a:solidFill>
                <a:latin typeface="Times New Roman" panose="02020603050405020304" pitchFamily="18" charset="0"/>
                <a:cs typeface="Times New Roman" panose="02020603050405020304" pitchFamily="18" charset="0"/>
              </a:rPr>
              <a:t>FVTOCI</a:t>
            </a:r>
            <a:r>
              <a:rPr lang="it-IT" sz="2400" b="1" dirty="0">
                <a:solidFill>
                  <a:srgbClr val="006600"/>
                </a:solidFill>
                <a:latin typeface="Times New Roman" panose="02020603050405020304" pitchFamily="18" charset="0"/>
                <a:cs typeface="Times New Roman" panose="02020603050405020304" pitchFamily="18" charset="0"/>
              </a:rPr>
              <a:t> – </a:t>
            </a:r>
            <a:r>
              <a:rPr lang="it-IT" sz="2400" b="1" i="1" dirty="0">
                <a:solidFill>
                  <a:srgbClr val="006600"/>
                </a:solidFill>
                <a:latin typeface="Times New Roman" panose="02020603050405020304" pitchFamily="18" charset="0"/>
                <a:cs typeface="Times New Roman" panose="02020603050405020304" pitchFamily="18" charset="0"/>
              </a:rPr>
              <a:t>Fair Value </a:t>
            </a:r>
            <a:r>
              <a:rPr lang="it-IT" sz="2400" b="1" i="1" dirty="0" err="1">
                <a:solidFill>
                  <a:srgbClr val="006600"/>
                </a:solidFill>
                <a:latin typeface="Times New Roman" panose="02020603050405020304" pitchFamily="18" charset="0"/>
                <a:cs typeface="Times New Roman" panose="02020603050405020304" pitchFamily="18" charset="0"/>
              </a:rPr>
              <a:t>Through</a:t>
            </a:r>
            <a:r>
              <a:rPr lang="it-IT" sz="2400" b="1" i="1" dirty="0">
                <a:solidFill>
                  <a:srgbClr val="006600"/>
                </a:solidFill>
                <a:latin typeface="Times New Roman" panose="02020603050405020304" pitchFamily="18" charset="0"/>
                <a:cs typeface="Times New Roman" panose="02020603050405020304" pitchFamily="18" charset="0"/>
              </a:rPr>
              <a:t> </a:t>
            </a:r>
            <a:r>
              <a:rPr lang="it-IT" sz="2400" b="1" i="1" dirty="0" err="1">
                <a:solidFill>
                  <a:srgbClr val="006600"/>
                </a:solidFill>
                <a:latin typeface="Times New Roman" panose="02020603050405020304" pitchFamily="18" charset="0"/>
                <a:cs typeface="Times New Roman" panose="02020603050405020304" pitchFamily="18" charset="0"/>
              </a:rPr>
              <a:t>Other</a:t>
            </a:r>
            <a:r>
              <a:rPr lang="it-IT" sz="2400" b="1" i="1" dirty="0">
                <a:solidFill>
                  <a:srgbClr val="006600"/>
                </a:solidFill>
                <a:latin typeface="Times New Roman" panose="02020603050405020304" pitchFamily="18" charset="0"/>
                <a:cs typeface="Times New Roman" panose="02020603050405020304" pitchFamily="18" charset="0"/>
              </a:rPr>
              <a:t> Comprehensive </a:t>
            </a:r>
            <a:r>
              <a:rPr lang="it-IT" sz="2400" b="1" i="1" dirty="0" err="1">
                <a:solidFill>
                  <a:srgbClr val="006600"/>
                </a:solidFill>
                <a:latin typeface="Times New Roman" panose="02020603050405020304" pitchFamily="18" charset="0"/>
                <a:cs typeface="Times New Roman" panose="02020603050405020304" pitchFamily="18" charset="0"/>
              </a:rPr>
              <a:t>Income</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400" dirty="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r>
              <a:rPr lang="it-IT" sz="2400" i="1" dirty="0">
                <a:latin typeface="Times New Roman" panose="02020603050405020304" pitchFamily="18" charset="0"/>
                <a:cs typeface="Times New Roman" panose="02020603050405020304" pitchFamily="18" charset="0"/>
              </a:rPr>
              <a:t>Fair </a:t>
            </a:r>
            <a:r>
              <a:rPr lang="it-IT" sz="2400" i="1" dirty="0" err="1">
                <a:latin typeface="Times New Roman" panose="02020603050405020304" pitchFamily="18" charset="0"/>
                <a:cs typeface="Times New Roman" panose="02020603050405020304" pitchFamily="18" charset="0"/>
              </a:rPr>
              <a:t>value</a:t>
            </a:r>
            <a:r>
              <a:rPr lang="it-IT" sz="2400" i="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con imputazione delle variazioni di valore a Conto Economico (</a:t>
            </a:r>
            <a:r>
              <a:rPr lang="it-IT" sz="2400" b="1" i="1" dirty="0">
                <a:solidFill>
                  <a:srgbClr val="006600"/>
                </a:solidFill>
                <a:latin typeface="Times New Roman" panose="02020603050405020304" pitchFamily="18" charset="0"/>
                <a:cs typeface="Times New Roman" panose="02020603050405020304" pitchFamily="18" charset="0"/>
              </a:rPr>
              <a:t>FVTPL</a:t>
            </a:r>
            <a:r>
              <a:rPr lang="it-IT" sz="2400" b="1" dirty="0">
                <a:solidFill>
                  <a:srgbClr val="006600"/>
                </a:solidFill>
                <a:latin typeface="Times New Roman" panose="02020603050405020304" pitchFamily="18" charset="0"/>
                <a:cs typeface="Times New Roman" panose="02020603050405020304" pitchFamily="18" charset="0"/>
              </a:rPr>
              <a:t> – </a:t>
            </a:r>
            <a:r>
              <a:rPr lang="it-IT" sz="2400" b="1" i="1" dirty="0">
                <a:solidFill>
                  <a:srgbClr val="006600"/>
                </a:solidFill>
                <a:latin typeface="Times New Roman" panose="02020603050405020304" pitchFamily="18" charset="0"/>
                <a:cs typeface="Times New Roman" panose="02020603050405020304" pitchFamily="18" charset="0"/>
              </a:rPr>
              <a:t>Fair Value </a:t>
            </a:r>
            <a:r>
              <a:rPr lang="it-IT" sz="2400" b="1" i="1" dirty="0" err="1">
                <a:solidFill>
                  <a:srgbClr val="006600"/>
                </a:solidFill>
                <a:latin typeface="Times New Roman" panose="02020603050405020304" pitchFamily="18" charset="0"/>
                <a:cs typeface="Times New Roman" panose="02020603050405020304" pitchFamily="18" charset="0"/>
              </a:rPr>
              <a:t>Through</a:t>
            </a:r>
            <a:r>
              <a:rPr lang="it-IT" sz="2400" b="1" i="1" dirty="0">
                <a:solidFill>
                  <a:srgbClr val="006600"/>
                </a:solidFill>
                <a:latin typeface="Times New Roman" panose="02020603050405020304" pitchFamily="18" charset="0"/>
                <a:cs typeface="Times New Roman" panose="02020603050405020304" pitchFamily="18" charset="0"/>
              </a:rPr>
              <a:t> Profit or </a:t>
            </a:r>
            <a:r>
              <a:rPr lang="it-IT" sz="2400" b="1" i="1" dirty="0" err="1">
                <a:solidFill>
                  <a:srgbClr val="006600"/>
                </a:solidFill>
                <a:latin typeface="Times New Roman" panose="02020603050405020304" pitchFamily="18" charset="0"/>
                <a:cs typeface="Times New Roman" panose="02020603050405020304" pitchFamily="18" charset="0"/>
              </a:rPr>
              <a:t>Loss</a:t>
            </a:r>
            <a:r>
              <a:rPr lang="it-IT" sz="2400" dirty="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a:p>
            <a:pPr lvl="2" algn="just">
              <a:buFont typeface="Times New Roman" panose="02020603050405020304" pitchFamily="18" charset="0"/>
              <a:buChar char="‒"/>
            </a:pPr>
            <a:endParaRPr lang="it-IT"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403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r>
              <a:rPr lang="it-IT" sz="2400" dirty="0"/>
              <a:t>L’ambito di applicazione delle aspettative di vigilanza di </a:t>
            </a:r>
            <a:r>
              <a:rPr lang="it-IT" sz="2400" u="sng" dirty="0">
                <a:solidFill>
                  <a:srgbClr val="FF0000"/>
                </a:solidFill>
              </a:rPr>
              <a:t>secondo pilastro della BCE per le nuove NPE</a:t>
            </a:r>
            <a:r>
              <a:rPr lang="it-IT" sz="2400" dirty="0"/>
              <a:t>, comunicato nell’</a:t>
            </a:r>
            <a:r>
              <a:rPr lang="it-IT" sz="2400" i="1" dirty="0"/>
              <a:t>addendum</a:t>
            </a:r>
            <a:r>
              <a:rPr lang="it-IT" sz="2400" dirty="0"/>
              <a:t>, </a:t>
            </a:r>
            <a:r>
              <a:rPr lang="it-IT" sz="2400" b="1" dirty="0">
                <a:solidFill>
                  <a:srgbClr val="0070C0"/>
                </a:solidFill>
              </a:rPr>
              <a:t>sarà limitato alle esposizioni </a:t>
            </a:r>
            <a:r>
              <a:rPr lang="it-IT" sz="2400" b="1" i="1" u="sng" dirty="0">
                <a:solidFill>
                  <a:srgbClr val="0070C0"/>
                </a:solidFill>
              </a:rPr>
              <a:t>NON</a:t>
            </a:r>
            <a:r>
              <a:rPr lang="it-IT" sz="2400" b="1" dirty="0">
                <a:solidFill>
                  <a:srgbClr val="0070C0"/>
                </a:solidFill>
              </a:rPr>
              <a:t> soggette al trattamento di primo pilastro</a:t>
            </a:r>
            <a:r>
              <a:rPr lang="it-IT" sz="2400" dirty="0"/>
              <a:t>, </a:t>
            </a:r>
            <a:r>
              <a:rPr lang="it-IT" sz="2400" dirty="0">
                <a:solidFill>
                  <a:srgbClr val="006600"/>
                </a:solidFill>
                <a:effectLst>
                  <a:outerShdw blurRad="38100" dist="38100" dir="2700000" algn="tl">
                    <a:srgbClr val="000000">
                      <a:alpha val="43137"/>
                    </a:srgbClr>
                  </a:outerShdw>
                </a:effectLst>
              </a:rPr>
              <a:t>ossia alle NPE derivanti da prestiti erogati prima del 26 aprile 2019</a:t>
            </a:r>
            <a:r>
              <a:rPr lang="it-IT" sz="2400" dirty="0"/>
              <a:t>;</a:t>
            </a:r>
          </a:p>
          <a:p>
            <a:pPr lvl="1" algn="just">
              <a:buFont typeface="Arial" panose="020B0604020202020204" pitchFamily="34" charset="0"/>
              <a:buChar char="•"/>
            </a:pPr>
            <a:endParaRPr lang="it-IT" sz="2400" dirty="0"/>
          </a:p>
          <a:p>
            <a:pPr lvl="1" algn="just">
              <a:buFont typeface="Arial" panose="020B0604020202020204" pitchFamily="34" charset="0"/>
              <a:buChar char="•"/>
            </a:pPr>
            <a:r>
              <a:rPr lang="it-IT" sz="2400" dirty="0"/>
              <a:t>In linea di principio, </a:t>
            </a:r>
            <a:r>
              <a:rPr lang="it-IT" sz="2400" dirty="0">
                <a:solidFill>
                  <a:srgbClr val="FF0000"/>
                </a:solidFill>
                <a:effectLst>
                  <a:outerShdw blurRad="38100" dist="38100" dir="2700000" algn="tl">
                    <a:srgbClr val="000000">
                      <a:alpha val="43137"/>
                    </a:srgbClr>
                  </a:outerShdw>
                </a:effectLst>
              </a:rPr>
              <a:t>le NPE derivanti da prestiti erogati a partire dal 26 aprile 2019 (cfr. grafico 3) saranno assoggettate esclusivamente al primo pilastro</a:t>
            </a:r>
            <a:r>
              <a:rPr lang="it-IT" sz="2400" dirty="0"/>
              <a:t>;</a:t>
            </a:r>
          </a:p>
          <a:p>
            <a:pPr lvl="1" algn="just">
              <a:buFont typeface="Arial" panose="020B0604020202020204" pitchFamily="34" charset="0"/>
              <a:buChar char="•"/>
            </a:pPr>
            <a:endParaRPr lang="it-IT" sz="2400" dirty="0"/>
          </a:p>
          <a:p>
            <a:pPr lvl="1" algn="just">
              <a:buFont typeface="Arial" panose="020B0604020202020204" pitchFamily="34" charset="0"/>
              <a:buChar char="•"/>
            </a:pPr>
            <a:r>
              <a:rPr lang="it-IT" sz="2400" i="1" dirty="0"/>
              <a:t>Tuttavia, la BCE potrebbe ancora applicare misure di secondo pilastro qualora le circostanze le rendessero indispensabili</a:t>
            </a:r>
            <a:r>
              <a:rPr lang="it-IT" sz="2400" dirty="0"/>
              <a:t>. </a:t>
            </a:r>
            <a:endParaRPr lang="it-IT" sz="1200" dirty="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65529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i="1" dirty="0"/>
          </a:p>
          <a:p>
            <a:pPr lvl="1" algn="just">
              <a:buFont typeface="Arial" panose="020B0604020202020204" pitchFamily="34" charset="0"/>
              <a:buChar char="•"/>
            </a:pPr>
            <a:endParaRPr lang="it-IT" sz="2400" dirty="0"/>
          </a:p>
          <a:p>
            <a:pPr lvl="1" algn="just">
              <a:buFont typeface="Arial" panose="020B0604020202020204" pitchFamily="34" charset="0"/>
              <a:buChar char="•"/>
            </a:pPr>
            <a:r>
              <a:rPr lang="it-IT" sz="2400" dirty="0"/>
              <a:t>Per rendere i due approcci più coerenti, </a:t>
            </a:r>
            <a:r>
              <a:rPr lang="it-IT" sz="2400" dirty="0">
                <a:solidFill>
                  <a:srgbClr val="0070C0"/>
                </a:solidFill>
              </a:rPr>
              <a:t>le fasce di anzianità previste per le NPE derivanti da prestiti erogati prima del 26 aprile 2019</a:t>
            </a:r>
            <a:r>
              <a:rPr lang="it-IT" sz="2400" dirty="0"/>
              <a:t> </a:t>
            </a:r>
            <a:r>
              <a:rPr lang="it-IT" sz="2400" dirty="0">
                <a:solidFill>
                  <a:srgbClr val="FF0000"/>
                </a:solidFill>
                <a:effectLst>
                  <a:outerShdw blurRad="38100" dist="38100" dir="2700000" algn="tl">
                    <a:srgbClr val="000000">
                      <a:alpha val="43137"/>
                    </a:srgbClr>
                  </a:outerShdw>
                </a:effectLst>
              </a:rPr>
              <a:t>passeranno da 2/7 anni a 3/7/9 anni, in linea con quelle stabilite nell’ambito del primo pilastro;</a:t>
            </a:r>
            <a:endParaRPr lang="it-IT" sz="1100" dirty="0">
              <a:solidFill>
                <a:srgbClr val="FF0000"/>
              </a:solidFill>
              <a:effectLst>
                <a:outerShdw blurRad="38100" dist="38100" dir="2700000" algn="tl">
                  <a:srgbClr val="000000">
                    <a:alpha val="43137"/>
                  </a:srgbClr>
                </a:outerShdw>
              </a:effectLst>
            </a:endParaRPr>
          </a:p>
        </p:txBody>
      </p:sp>
      <p:pic>
        <p:nvPicPr>
          <p:cNvPr id="2" name="Immagine 1"/>
          <p:cNvPicPr>
            <a:picLocks noChangeAspect="1"/>
          </p:cNvPicPr>
          <p:nvPr/>
        </p:nvPicPr>
        <p:blipFill>
          <a:blip r:embed="rId2"/>
          <a:stretch>
            <a:fillRect/>
          </a:stretch>
        </p:blipFill>
        <p:spPr>
          <a:xfrm>
            <a:off x="2871714" y="980727"/>
            <a:ext cx="6448573" cy="3596492"/>
          </a:xfrm>
          <a:prstGeom prst="rect">
            <a:avLst/>
          </a:prstGeom>
        </p:spPr>
      </p:pic>
    </p:spTree>
    <p:extLst>
      <p:ext uri="{BB962C8B-B14F-4D97-AF65-F5344CB8AC3E}">
        <p14:creationId xmlns:p14="http://schemas.microsoft.com/office/powerpoint/2010/main" val="39094495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endParaRPr lang="it-IT" sz="2400" i="1" dirty="0"/>
          </a:p>
          <a:p>
            <a:pPr lvl="1" algn="just">
              <a:buFont typeface="Arial" panose="020B0604020202020204" pitchFamily="34" charset="0"/>
              <a:buChar char="•"/>
            </a:pPr>
            <a:r>
              <a:rPr lang="it-IT" sz="2400" dirty="0"/>
              <a:t>Per la precisione, </a:t>
            </a:r>
            <a:r>
              <a:rPr lang="it-IT" sz="2400" u="sng" dirty="0">
                <a:solidFill>
                  <a:srgbClr val="FF0000"/>
                </a:solidFill>
              </a:rPr>
              <a:t>ci si attende che le NPE a cui si applica l’</a:t>
            </a:r>
            <a:r>
              <a:rPr lang="it-IT" sz="2400" i="1" u="sng" dirty="0">
                <a:solidFill>
                  <a:srgbClr val="FF0000"/>
                </a:solidFill>
              </a:rPr>
              <a:t>addendum</a:t>
            </a:r>
            <a:r>
              <a:rPr lang="it-IT" sz="2400" u="sng" dirty="0">
                <a:solidFill>
                  <a:srgbClr val="FF0000"/>
                </a:solidFill>
              </a:rPr>
              <a:t> adottino il computo di anzianità a 3/7/9 anni per le NPE non garantite/garantite (</a:t>
            </a:r>
            <a:r>
              <a:rPr lang="it-IT" sz="2400" i="1" u="sng" dirty="0">
                <a:solidFill>
                  <a:srgbClr val="FF0000"/>
                </a:solidFill>
              </a:rPr>
              <a:t>con garanzie non immobiliari</a:t>
            </a:r>
            <a:r>
              <a:rPr lang="it-IT" sz="2400" u="sng" dirty="0">
                <a:solidFill>
                  <a:srgbClr val="FF0000"/>
                </a:solidFill>
              </a:rPr>
              <a:t>)/garantite con garanzie immobiliari</a:t>
            </a:r>
            <a:r>
              <a:rPr lang="it-IT" sz="2400" dirty="0"/>
              <a:t>, seguendo percorsi di convergenza verso la piena applicazione conformi al primo pilastro (</a:t>
            </a:r>
            <a:r>
              <a:rPr lang="it-IT" sz="2400" i="1" dirty="0"/>
              <a:t>ossia copertura al 100%</a:t>
            </a:r>
            <a:r>
              <a:rPr lang="it-IT" sz="2400" dirty="0"/>
              <a:t>). </a:t>
            </a:r>
            <a:endParaRPr lang="it-IT" sz="1050" dirty="0">
              <a:solidFill>
                <a:srgbClr val="FF0000"/>
              </a:solidFill>
              <a:effectLst>
                <a:outerShdw blurRad="38100" dist="38100" dir="2700000" algn="tl">
                  <a:srgbClr val="000000">
                    <a:alpha val="43137"/>
                  </a:srgbClr>
                </a:outerShdw>
              </a:effectLst>
            </a:endParaRPr>
          </a:p>
        </p:txBody>
      </p:sp>
      <p:sp>
        <p:nvSpPr>
          <p:cNvPr id="3" name="CasellaDiTesto 2"/>
          <p:cNvSpPr txBox="1"/>
          <p:nvPr/>
        </p:nvSpPr>
        <p:spPr>
          <a:xfrm>
            <a:off x="3215680" y="4797153"/>
            <a:ext cx="5976664" cy="584775"/>
          </a:xfrm>
          <a:prstGeom prst="rect">
            <a:avLst/>
          </a:prstGeom>
          <a:solidFill>
            <a:srgbClr val="FFFF00"/>
          </a:solidFill>
          <a:ln w="38100">
            <a:solidFill>
              <a:srgbClr val="FF0000"/>
            </a:solidFill>
          </a:ln>
        </p:spPr>
        <p:txBody>
          <a:bodyPr wrap="square" rtlCol="0">
            <a:spAutoFit/>
          </a:bodyPr>
          <a:lstStyle/>
          <a:p>
            <a:pPr algn="ctr"/>
            <a:r>
              <a:rPr lang="it-IT" sz="3200" dirty="0">
                <a:solidFill>
                  <a:srgbClr val="000000"/>
                </a:solidFill>
                <a:latin typeface="Times New Roman"/>
              </a:rPr>
              <a:t>IN SINTESI</a:t>
            </a:r>
          </a:p>
        </p:txBody>
      </p:sp>
    </p:spTree>
    <p:extLst>
      <p:ext uri="{BB962C8B-B14F-4D97-AF65-F5344CB8AC3E}">
        <p14:creationId xmlns:p14="http://schemas.microsoft.com/office/powerpoint/2010/main" val="40524463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endParaRPr lang="it-IT" sz="2400" i="1" dirty="0"/>
          </a:p>
          <a:p>
            <a:pPr lvl="1" algn="just">
              <a:buFont typeface="Arial" panose="020B0604020202020204" pitchFamily="34" charset="0"/>
              <a:buChar char="•"/>
            </a:pPr>
            <a:r>
              <a:rPr lang="it-IT" sz="2400" dirty="0"/>
              <a:t>Gli adeguamenti summenzionati danno luogo a tre “fasce” di NPE in base:</a:t>
            </a:r>
          </a:p>
          <a:p>
            <a:pPr marL="1371600" lvl="2" indent="-457200" algn="just">
              <a:buAutoNum type="arabicParenR"/>
            </a:pPr>
            <a:r>
              <a:rPr lang="it-IT" sz="2000" dirty="0">
                <a:solidFill>
                  <a:srgbClr val="006600"/>
                </a:solidFill>
                <a:effectLst>
                  <a:outerShdw blurRad="38100" dist="38100" dir="2700000" algn="tl">
                    <a:srgbClr val="000000">
                      <a:alpha val="43137"/>
                    </a:srgbClr>
                  </a:outerShdw>
                </a:effectLst>
              </a:rPr>
              <a:t>alla data in cui è sorta l’esposizione;</a:t>
            </a:r>
          </a:p>
          <a:p>
            <a:pPr marL="1371600" lvl="2" indent="-457200" algn="just">
              <a:buAutoNum type="arabicParenR"/>
            </a:pPr>
            <a:r>
              <a:rPr lang="it-IT" sz="2000" dirty="0">
                <a:solidFill>
                  <a:srgbClr val="006600"/>
                </a:solidFill>
                <a:effectLst>
                  <a:outerShdw blurRad="38100" dist="38100" dir="2700000" algn="tl">
                    <a:srgbClr val="000000">
                      <a:alpha val="43137"/>
                    </a:srgbClr>
                  </a:outerShdw>
                </a:effectLst>
              </a:rPr>
              <a:t>alla data in cui l’esposizione è stata classificata come deteriorata</a:t>
            </a:r>
            <a:r>
              <a:rPr lang="it-IT" sz="2000" dirty="0"/>
              <a:t>.</a:t>
            </a:r>
          </a:p>
          <a:p>
            <a:pPr marL="1371600" lvl="2" indent="-457200" algn="just">
              <a:buAutoNum type="arabicParenR"/>
            </a:pPr>
            <a:endParaRPr lang="it-IT" sz="2000" dirty="0"/>
          </a:p>
          <a:p>
            <a:pPr marL="857250" lvl="1" indent="-342900" algn="just">
              <a:buFont typeface="Arial" panose="020B0604020202020204" pitchFamily="34" charset="0"/>
              <a:buChar char="•"/>
            </a:pPr>
            <a:r>
              <a:rPr lang="it-IT" sz="2400" b="1" dirty="0">
                <a:solidFill>
                  <a:srgbClr val="FF0000"/>
                </a:solidFill>
              </a:rPr>
              <a:t>A tutte le nuove NPE</a:t>
            </a:r>
            <a:r>
              <a:rPr lang="it-IT" sz="2400" dirty="0"/>
              <a:t>, indipendentemente dalla data in cui è sorta l’esposizione, </a:t>
            </a:r>
            <a:r>
              <a:rPr lang="it-IT" sz="2400" u="sng" dirty="0">
                <a:solidFill>
                  <a:srgbClr val="0070C0"/>
                </a:solidFill>
              </a:rPr>
              <a:t>si applicano la stessa calibrazione del calendario e disaggregazione delle esposizioni garantite</a:t>
            </a:r>
            <a:r>
              <a:rPr lang="it-IT" sz="2400" dirty="0"/>
              <a:t>, oltre ad essere trattate allo stesso modo per quanto concerne qualsiasi parte garantita o assicurata da un’agenzia ufficiale per il credito all’esportazione;</a:t>
            </a:r>
            <a:endParaRPr lang="it-IT" sz="1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27601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32771" name="Rectangle 3"/>
          <p:cNvSpPr>
            <a:spLocks noGrp="1" noChangeArrowheads="1"/>
          </p:cNvSpPr>
          <p:nvPr>
            <p:ph type="body" idx="1"/>
          </p:nvPr>
        </p:nvSpPr>
        <p:spPr>
          <a:xfrm>
            <a:off x="1774825" y="980728"/>
            <a:ext cx="8642350" cy="5616923"/>
          </a:xfrm>
        </p:spPr>
        <p:txBody>
          <a:bodyPr/>
          <a:lstStyle/>
          <a:p>
            <a:pPr lvl="1" algn="just">
              <a:buFont typeface="Arial" panose="020B0604020202020204" pitchFamily="34" charset="0"/>
              <a:buChar char="•"/>
            </a:pPr>
            <a:endParaRPr lang="it-IT" sz="2400" i="1" dirty="0"/>
          </a:p>
          <a:p>
            <a:pPr lvl="1" algn="just">
              <a:buFont typeface="Arial" panose="020B0604020202020204" pitchFamily="34" charset="0"/>
              <a:buChar char="•"/>
            </a:pPr>
            <a:r>
              <a:rPr lang="it-IT" sz="2400" dirty="0">
                <a:solidFill>
                  <a:srgbClr val="0070C0"/>
                </a:solidFill>
              </a:rPr>
              <a:t>Per quanto riguarda sia le </a:t>
            </a:r>
            <a:r>
              <a:rPr lang="it-IT" sz="2400" b="1" dirty="0">
                <a:solidFill>
                  <a:srgbClr val="0070C0"/>
                </a:solidFill>
              </a:rPr>
              <a:t>consistenze</a:t>
            </a:r>
            <a:r>
              <a:rPr lang="it-IT" sz="2400" dirty="0">
                <a:solidFill>
                  <a:srgbClr val="0070C0"/>
                </a:solidFill>
              </a:rPr>
              <a:t> di NPE sia le </a:t>
            </a:r>
            <a:r>
              <a:rPr lang="it-IT" sz="2400" b="1" dirty="0">
                <a:solidFill>
                  <a:srgbClr val="0070C0"/>
                </a:solidFill>
              </a:rPr>
              <a:t>nuove</a:t>
            </a:r>
            <a:r>
              <a:rPr lang="it-IT" sz="2400" dirty="0">
                <a:solidFill>
                  <a:srgbClr val="0070C0"/>
                </a:solidFill>
              </a:rPr>
              <a:t> NPE </a:t>
            </a:r>
            <a:r>
              <a:rPr lang="it-IT" sz="2400" dirty="0"/>
              <a:t>a cui si </a:t>
            </a:r>
            <a:r>
              <a:rPr lang="it-IT" sz="2400" u="sng" dirty="0">
                <a:solidFill>
                  <a:srgbClr val="FF0000"/>
                </a:solidFill>
              </a:rPr>
              <a:t>applicano le aspettative di vigilanza di secondo pilastro</a:t>
            </a:r>
            <a:r>
              <a:rPr lang="it-IT" sz="2400" dirty="0"/>
              <a:t>, la BCE terrà conto di circostanze specifiche che possono rendere inappropriate le aspettative concernenti gli accantonamenti prudenziali per un determinato portafoglio o una determinata esposizione;</a:t>
            </a:r>
          </a:p>
          <a:p>
            <a:pPr lvl="1" algn="just">
              <a:buFont typeface="Arial" panose="020B0604020202020204" pitchFamily="34" charset="0"/>
              <a:buChar char="•"/>
            </a:pPr>
            <a:endParaRPr lang="it-IT" sz="2400" dirty="0"/>
          </a:p>
          <a:p>
            <a:pPr lvl="1" algn="just">
              <a:buFont typeface="Arial" panose="020B0604020202020204" pitchFamily="34" charset="0"/>
              <a:buChar char="•"/>
            </a:pPr>
            <a:r>
              <a:rPr lang="it-IT" sz="2400" dirty="0">
                <a:solidFill>
                  <a:srgbClr val="006600"/>
                </a:solidFill>
              </a:rPr>
              <a:t>Più precisamente, potranno essere prese in considerazione possibili eccezioni rispetto alle aspettative di vigilanza sulla copertura delle NPE laddove regolari rimborsi in atto di capitale e interessi, sulla base dei flussi di cassa ufficiali del debitore, determineranno un pieno rientro;</a:t>
            </a:r>
            <a:endParaRPr lang="it-IT" sz="1800" dirty="0">
              <a:solidFill>
                <a:srgbClr val="006600"/>
              </a:solidFill>
            </a:endParaRPr>
          </a:p>
        </p:txBody>
      </p:sp>
    </p:spTree>
    <p:extLst>
      <p:ext uri="{BB962C8B-B14F-4D97-AF65-F5344CB8AC3E}">
        <p14:creationId xmlns:p14="http://schemas.microsoft.com/office/powerpoint/2010/main" val="29537989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2" name="CasellaDiTesto 1"/>
          <p:cNvSpPr txBox="1"/>
          <p:nvPr/>
        </p:nvSpPr>
        <p:spPr>
          <a:xfrm>
            <a:off x="2567608" y="1124744"/>
            <a:ext cx="7344816" cy="1631216"/>
          </a:xfrm>
          <a:prstGeom prst="rect">
            <a:avLst/>
          </a:prstGeom>
          <a:solidFill>
            <a:schemeClr val="accent1"/>
          </a:solidFill>
          <a:ln w="38100">
            <a:solidFill>
              <a:srgbClr val="002060"/>
            </a:solidFill>
          </a:ln>
        </p:spPr>
        <p:txBody>
          <a:bodyPr wrap="square" rtlCol="0">
            <a:spAutoFit/>
          </a:bodyPr>
          <a:lstStyle/>
          <a:p>
            <a:pPr marL="0" lvl="1" algn="just"/>
            <a:r>
              <a:rPr lang="it-IT" sz="2000" dirty="0">
                <a:solidFill>
                  <a:srgbClr val="000000"/>
                </a:solidFill>
                <a:latin typeface="Times New Roman"/>
              </a:rPr>
              <a:t>Il grafico 4 presenta in sintesi gli approcci per le tre diverse “fasce” di NPE, mentre la tavola 3 riporta l’adeguamento delle aspettative di copertura per le nuove NPE che rientrano nell’ambito di applicazione rettificato dell’</a:t>
            </a:r>
            <a:r>
              <a:rPr lang="it-IT" sz="2000" i="1" dirty="0">
                <a:solidFill>
                  <a:srgbClr val="000000"/>
                </a:solidFill>
                <a:latin typeface="Times New Roman"/>
              </a:rPr>
              <a:t>addendum</a:t>
            </a:r>
            <a:r>
              <a:rPr lang="it-IT" sz="2000" dirty="0">
                <a:solidFill>
                  <a:srgbClr val="000000"/>
                </a:solidFill>
                <a:latin typeface="Times New Roman"/>
              </a:rPr>
              <a:t> (</a:t>
            </a:r>
            <a:r>
              <a:rPr lang="it-IT" sz="2000" i="1" dirty="0">
                <a:solidFill>
                  <a:srgbClr val="000000"/>
                </a:solidFill>
                <a:latin typeface="Times New Roman"/>
              </a:rPr>
              <a:t>ossia esposizioni sorte prima del 26 aprile 2019 e classificate come deteriorate a partire dal 1° aprile 2018</a:t>
            </a:r>
            <a:r>
              <a:rPr lang="it-IT" sz="2000" dirty="0">
                <a:solidFill>
                  <a:srgbClr val="000000"/>
                </a:solidFill>
                <a:latin typeface="Times New Roman"/>
              </a:rPr>
              <a:t>). </a:t>
            </a:r>
            <a:endParaRPr lang="it-IT" dirty="0">
              <a:solidFill>
                <a:srgbClr val="000000"/>
              </a:solidFill>
              <a:latin typeface="Times New Roman"/>
            </a:endParaRPr>
          </a:p>
        </p:txBody>
      </p:sp>
      <p:pic>
        <p:nvPicPr>
          <p:cNvPr id="3" name="Immagine 2"/>
          <p:cNvPicPr>
            <a:picLocks noChangeAspect="1"/>
          </p:cNvPicPr>
          <p:nvPr/>
        </p:nvPicPr>
        <p:blipFill>
          <a:blip r:embed="rId2"/>
          <a:stretch>
            <a:fillRect/>
          </a:stretch>
        </p:blipFill>
        <p:spPr>
          <a:xfrm>
            <a:off x="2783633" y="2996952"/>
            <a:ext cx="6706319" cy="3724750"/>
          </a:xfrm>
          <a:prstGeom prst="rect">
            <a:avLst/>
          </a:prstGeom>
        </p:spPr>
      </p:pic>
    </p:spTree>
    <p:extLst>
      <p:ext uri="{BB962C8B-B14F-4D97-AF65-F5344CB8AC3E}">
        <p14:creationId xmlns:p14="http://schemas.microsoft.com/office/powerpoint/2010/main" val="9673633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pic>
        <p:nvPicPr>
          <p:cNvPr id="4" name="Immagine 3"/>
          <p:cNvPicPr>
            <a:picLocks noChangeAspect="1"/>
          </p:cNvPicPr>
          <p:nvPr/>
        </p:nvPicPr>
        <p:blipFill>
          <a:blip r:embed="rId2"/>
          <a:stretch>
            <a:fillRect/>
          </a:stretch>
        </p:blipFill>
        <p:spPr>
          <a:xfrm>
            <a:off x="2462213" y="1340768"/>
            <a:ext cx="7267575" cy="4572000"/>
          </a:xfrm>
          <a:prstGeom prst="rect">
            <a:avLst/>
          </a:prstGeom>
        </p:spPr>
      </p:pic>
    </p:spTree>
    <p:extLst>
      <p:ext uri="{BB962C8B-B14F-4D97-AF65-F5344CB8AC3E}">
        <p14:creationId xmlns:p14="http://schemas.microsoft.com/office/powerpoint/2010/main" val="4450719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i="1" dirty="0"/>
              <a:t>CALENDAR PROVISIONING</a:t>
            </a:r>
            <a:endParaRPr lang="it-IT" sz="3600" dirty="0"/>
          </a:p>
        </p:txBody>
      </p:sp>
      <p:sp>
        <p:nvSpPr>
          <p:cNvPr id="6" name="Pentagono 10">
            <a:extLst>
              <a:ext uri="{FF2B5EF4-FFF2-40B4-BE49-F238E27FC236}">
                <a16:creationId xmlns:a16="http://schemas.microsoft.com/office/drawing/2014/main" id="{A6F25D8A-F9A2-48D9-A11B-53EA744406FA}"/>
              </a:ext>
            </a:extLst>
          </p:cNvPr>
          <p:cNvSpPr/>
          <p:nvPr/>
        </p:nvSpPr>
        <p:spPr bwMode="auto">
          <a:xfrm>
            <a:off x="1631504" y="1052736"/>
            <a:ext cx="8928226" cy="5205472"/>
          </a:xfrm>
          <a:prstGeom prst="homePlate">
            <a:avLst>
              <a:gd name="adj" fmla="val 0"/>
            </a:avLst>
          </a:prstGeom>
          <a:noFill/>
          <a:ln w="3175" algn="ctr">
            <a:solidFill>
              <a:srgbClr val="00338D"/>
            </a:solidFill>
            <a:prstDash val="solid"/>
            <a:miter lim="800000"/>
            <a:headEnd type="none" w="sm" len="sm"/>
            <a:tailEnd type="none" w="sm" len="sm"/>
          </a:ln>
          <a:effectLst/>
        </p:spPr>
        <p:txBody>
          <a:bodyPr lIns="66463" tIns="43200" rIns="36000" anchor="ctr"/>
          <a:lstStyle/>
          <a:p>
            <a:pPr marL="0" lvl="1"/>
            <a:endParaRPr lang="en-GB" sz="1200" b="1" dirty="0">
              <a:solidFill>
                <a:srgbClr val="0070C0"/>
              </a:solidFill>
              <a:latin typeface="Univers 47 CondensedLight" panose="00000400000000000000" pitchFamily="2" charset="0"/>
            </a:endParaRPr>
          </a:p>
        </p:txBody>
      </p:sp>
      <p:cxnSp>
        <p:nvCxnSpPr>
          <p:cNvPr id="7" name="Connettore 1 15">
            <a:extLst>
              <a:ext uri="{FF2B5EF4-FFF2-40B4-BE49-F238E27FC236}">
                <a16:creationId xmlns:a16="http://schemas.microsoft.com/office/drawing/2014/main" id="{5BFCE756-24DB-4151-A0A7-EF84EC261F58}"/>
              </a:ext>
            </a:extLst>
          </p:cNvPr>
          <p:cNvCxnSpPr/>
          <p:nvPr/>
        </p:nvCxnSpPr>
        <p:spPr>
          <a:xfrm flipV="1">
            <a:off x="1817835" y="2758307"/>
            <a:ext cx="861732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Connettore 1 16">
            <a:extLst>
              <a:ext uri="{FF2B5EF4-FFF2-40B4-BE49-F238E27FC236}">
                <a16:creationId xmlns:a16="http://schemas.microsoft.com/office/drawing/2014/main" id="{101B1763-E79D-43FC-81E2-429C1C0E687C}"/>
              </a:ext>
            </a:extLst>
          </p:cNvPr>
          <p:cNvCxnSpPr/>
          <p:nvPr/>
        </p:nvCxnSpPr>
        <p:spPr>
          <a:xfrm flipV="1">
            <a:off x="1817835" y="4129832"/>
            <a:ext cx="861732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A10B279D-8ED1-490D-A084-FABAFCD7F1D4}"/>
              </a:ext>
            </a:extLst>
          </p:cNvPr>
          <p:cNvSpPr txBox="1"/>
          <p:nvPr/>
        </p:nvSpPr>
        <p:spPr>
          <a:xfrm>
            <a:off x="1785082" y="2945321"/>
            <a:ext cx="1120401" cy="994953"/>
          </a:xfrm>
          <a:prstGeom prst="homePlate">
            <a:avLst>
              <a:gd name="adj" fmla="val 15480"/>
            </a:avLst>
          </a:prstGeom>
          <a:solidFill>
            <a:schemeClr val="bg1"/>
          </a:solidFill>
          <a:ln>
            <a:solidFill>
              <a:srgbClr val="00338D"/>
            </a:solidFill>
          </a:ln>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algn="ctr">
              <a:lnSpc>
                <a:spcPct val="110000"/>
              </a:lnSpc>
            </a:pPr>
            <a:r>
              <a:rPr lang="it-IT" sz="1100" b="1" dirty="0">
                <a:solidFill>
                  <a:srgbClr val="000000"/>
                </a:solidFill>
                <a:latin typeface="Univers 47 CondensedLight" panose="00000400000000000000" pitchFamily="2" charset="0"/>
              </a:rPr>
              <a:t>Normativa di riferimento</a:t>
            </a:r>
            <a:endParaRPr lang="it-IT" sz="1100" b="1" i="1" dirty="0">
              <a:solidFill>
                <a:srgbClr val="000000"/>
              </a:solidFill>
              <a:latin typeface="Univers 47 CondensedLight" panose="00000400000000000000" pitchFamily="2" charset="0"/>
            </a:endParaRPr>
          </a:p>
        </p:txBody>
      </p:sp>
      <p:sp>
        <p:nvSpPr>
          <p:cNvPr id="10" name="CasellaDiTesto 9">
            <a:extLst>
              <a:ext uri="{FF2B5EF4-FFF2-40B4-BE49-F238E27FC236}">
                <a16:creationId xmlns:a16="http://schemas.microsoft.com/office/drawing/2014/main" id="{23E903CC-9A62-452A-A1E7-A37B66F5C692}"/>
              </a:ext>
            </a:extLst>
          </p:cNvPr>
          <p:cNvSpPr txBox="1"/>
          <p:nvPr/>
        </p:nvSpPr>
        <p:spPr>
          <a:xfrm>
            <a:off x="1785082" y="4319392"/>
            <a:ext cx="1120401" cy="1680291"/>
          </a:xfrm>
          <a:prstGeom prst="homePlate">
            <a:avLst>
              <a:gd name="adj" fmla="val 15480"/>
            </a:avLst>
          </a:prstGeom>
          <a:solidFill>
            <a:schemeClr val="bg1">
              <a:lumMod val="95000"/>
            </a:schemeClr>
          </a:solidFill>
          <a:ln>
            <a:solidFill>
              <a:srgbClr val="00338D"/>
            </a:solidFill>
          </a:ln>
          <a:effectLst>
            <a:outerShdw blurRad="50800" dist="38100" dir="2700000" algn="tl" rotWithShape="0">
              <a:prstClr val="black">
                <a:alpha val="40000"/>
              </a:prstClr>
            </a:outerShdw>
          </a:effectLst>
        </p:spPr>
        <p:txBody>
          <a:bodyPr wrap="square" lIns="36000" tIns="36000" rIns="36000" bIns="36000" rtlCol="0" anchor="ctr" anchorCtr="0">
            <a:noAutofit/>
          </a:bodyPr>
          <a:lstStyle>
            <a:defPPr>
              <a:defRPr lang="en-US"/>
            </a:defPPr>
            <a:lvl1pPr algn="ctr">
              <a:lnSpc>
                <a:spcPct val="110000"/>
              </a:lnSpc>
              <a:defRPr sz="1400" b="1"/>
            </a:lvl1pPr>
          </a:lstStyle>
          <a:p>
            <a:r>
              <a:rPr lang="it-IT" sz="1050" dirty="0">
                <a:solidFill>
                  <a:srgbClr val="000000"/>
                </a:solidFill>
                <a:latin typeface="Univers 47 CondensedLight" panose="00000400000000000000" pitchFamily="2" charset="0"/>
              </a:rPr>
              <a:t>Applicazione Calendar Provisioning</a:t>
            </a:r>
          </a:p>
        </p:txBody>
      </p:sp>
      <p:sp>
        <p:nvSpPr>
          <p:cNvPr id="11" name="CasellaDiTesto 10">
            <a:extLst>
              <a:ext uri="{FF2B5EF4-FFF2-40B4-BE49-F238E27FC236}">
                <a16:creationId xmlns:a16="http://schemas.microsoft.com/office/drawing/2014/main" id="{AE3BB71B-B5F6-4041-BA80-4C052E910B2B}"/>
              </a:ext>
            </a:extLst>
          </p:cNvPr>
          <p:cNvSpPr txBox="1"/>
          <p:nvPr/>
        </p:nvSpPr>
        <p:spPr>
          <a:xfrm>
            <a:off x="1785082" y="1715287"/>
            <a:ext cx="1120401" cy="856007"/>
          </a:xfrm>
          <a:prstGeom prst="homePlate">
            <a:avLst>
              <a:gd name="adj" fmla="val 15480"/>
            </a:avLst>
          </a:prstGeom>
          <a:solidFill>
            <a:schemeClr val="bg1"/>
          </a:solidFill>
          <a:ln>
            <a:solidFill>
              <a:srgbClr val="00338D"/>
            </a:solidFill>
          </a:ln>
          <a:effectLst>
            <a:outerShdw blurRad="50800" dist="38100" dir="2700000" algn="tl" rotWithShape="0">
              <a:prstClr val="black">
                <a:alpha val="40000"/>
              </a:prstClr>
            </a:outerShdw>
          </a:effectLst>
        </p:spPr>
        <p:txBody>
          <a:bodyPr wrap="square" lIns="36000" tIns="36000" rIns="36000" bIns="36000" rtlCol="0" anchor="ctr" anchorCtr="0">
            <a:noAutofit/>
          </a:bodyPr>
          <a:lstStyle>
            <a:defPPr>
              <a:defRPr lang="en-US"/>
            </a:defPPr>
            <a:lvl1pPr algn="ctr">
              <a:lnSpc>
                <a:spcPct val="110000"/>
              </a:lnSpc>
              <a:defRPr sz="1400" b="1"/>
            </a:lvl1pPr>
          </a:lstStyle>
          <a:p>
            <a:r>
              <a:rPr lang="it-IT" sz="1050" dirty="0">
                <a:solidFill>
                  <a:srgbClr val="000000"/>
                </a:solidFill>
                <a:latin typeface="Univers 47 CondensedLight" panose="00000400000000000000" pitchFamily="2" charset="0"/>
              </a:rPr>
              <a:t>Perimetro Calendar Provisioning</a:t>
            </a:r>
          </a:p>
        </p:txBody>
      </p:sp>
      <p:sp>
        <p:nvSpPr>
          <p:cNvPr id="12" name="Rettangolo 11">
            <a:extLst>
              <a:ext uri="{FF2B5EF4-FFF2-40B4-BE49-F238E27FC236}">
                <a16:creationId xmlns:a16="http://schemas.microsoft.com/office/drawing/2014/main" id="{BBB5043E-77A8-4286-8818-AD86F7039F14}"/>
              </a:ext>
            </a:extLst>
          </p:cNvPr>
          <p:cNvSpPr/>
          <p:nvPr/>
        </p:nvSpPr>
        <p:spPr>
          <a:xfrm>
            <a:off x="8087502" y="2945057"/>
            <a:ext cx="2376025" cy="995216"/>
          </a:xfrm>
          <a:prstGeom prst="rect">
            <a:avLst/>
          </a:prstGeom>
          <a:solidFill>
            <a:srgbClr val="0091DA"/>
          </a:solidFill>
          <a:ln>
            <a:noFill/>
          </a:ln>
          <a:effectLst>
            <a:outerShdw blurRad="50800" dist="38100" dir="2700000" algn="tl" rotWithShape="0">
              <a:prstClr val="black">
                <a:alpha val="40000"/>
              </a:prstClr>
            </a:outerShdw>
          </a:effectLst>
        </p:spPr>
        <p:txBody>
          <a:bodyPr lIns="180000" tIns="360000" rIns="360000" bIns="360000" anchor="b"/>
          <a:lstStyle/>
          <a:p>
            <a:pPr algn="r">
              <a:lnSpc>
                <a:spcPct val="80000"/>
              </a:lnSpc>
            </a:pPr>
            <a:endParaRPr lang="it-IT" sz="1200" b="1" i="1" dirty="0" err="1">
              <a:solidFill>
                <a:srgbClr val="FFFFFF"/>
              </a:solidFill>
              <a:latin typeface="Univers 47 CondensedLight" panose="00000400000000000000" pitchFamily="2" charset="0"/>
              <a:cs typeface="Arial" panose="020B0604020202020204" pitchFamily="34" charset="0"/>
            </a:endParaRPr>
          </a:p>
        </p:txBody>
      </p:sp>
      <p:sp>
        <p:nvSpPr>
          <p:cNvPr id="13" name="Rettangolo 12">
            <a:extLst>
              <a:ext uri="{FF2B5EF4-FFF2-40B4-BE49-F238E27FC236}">
                <a16:creationId xmlns:a16="http://schemas.microsoft.com/office/drawing/2014/main" id="{724A9925-A8B6-4E3B-8224-E8216EEA049E}"/>
              </a:ext>
            </a:extLst>
          </p:cNvPr>
          <p:cNvSpPr/>
          <p:nvPr/>
        </p:nvSpPr>
        <p:spPr>
          <a:xfrm>
            <a:off x="5548926" y="2945057"/>
            <a:ext cx="2442531" cy="995216"/>
          </a:xfrm>
          <a:prstGeom prst="rect">
            <a:avLst/>
          </a:prstGeom>
          <a:solidFill>
            <a:srgbClr val="00B050"/>
          </a:solidFill>
          <a:ln>
            <a:noFill/>
          </a:ln>
          <a:effectLst>
            <a:outerShdw blurRad="50800" dist="38100" dir="2700000" algn="tl" rotWithShape="0">
              <a:prstClr val="black">
                <a:alpha val="40000"/>
              </a:prstClr>
            </a:outerShdw>
          </a:effectLst>
        </p:spPr>
        <p:txBody>
          <a:bodyPr lIns="180000" tIns="360000" rIns="360000" bIns="360000" anchor="b"/>
          <a:lstStyle/>
          <a:p>
            <a:pPr algn="r">
              <a:lnSpc>
                <a:spcPct val="80000"/>
              </a:lnSpc>
            </a:pPr>
            <a:endParaRPr lang="it-IT" sz="1200" b="1" i="1" dirty="0" err="1">
              <a:solidFill>
                <a:srgbClr val="FFFFFF"/>
              </a:solidFill>
              <a:latin typeface="Univers 47 CondensedLight" panose="00000400000000000000" pitchFamily="2" charset="0"/>
              <a:cs typeface="Arial" panose="020B0604020202020204" pitchFamily="34" charset="0"/>
            </a:endParaRPr>
          </a:p>
        </p:txBody>
      </p:sp>
      <p:sp>
        <p:nvSpPr>
          <p:cNvPr id="14" name="Rettangolo 13">
            <a:extLst>
              <a:ext uri="{FF2B5EF4-FFF2-40B4-BE49-F238E27FC236}">
                <a16:creationId xmlns:a16="http://schemas.microsoft.com/office/drawing/2014/main" id="{DE738BC8-9033-44B9-8923-F207015F4842}"/>
              </a:ext>
            </a:extLst>
          </p:cNvPr>
          <p:cNvSpPr/>
          <p:nvPr/>
        </p:nvSpPr>
        <p:spPr>
          <a:xfrm>
            <a:off x="2994566" y="2945057"/>
            <a:ext cx="2445287" cy="995216"/>
          </a:xfrm>
          <a:prstGeom prst="rect">
            <a:avLst/>
          </a:prstGeom>
          <a:solidFill>
            <a:srgbClr val="F68D2E"/>
          </a:solidFill>
          <a:ln>
            <a:noFill/>
          </a:ln>
          <a:effectLst>
            <a:outerShdw blurRad="50800" dist="38100" dir="2700000" algn="tl" rotWithShape="0">
              <a:prstClr val="black">
                <a:alpha val="40000"/>
              </a:prstClr>
            </a:outerShdw>
          </a:effectLst>
        </p:spPr>
        <p:txBody>
          <a:bodyPr lIns="180000" tIns="360000" rIns="360000" bIns="360000" anchor="b"/>
          <a:lstStyle/>
          <a:p>
            <a:pPr algn="r">
              <a:lnSpc>
                <a:spcPct val="80000"/>
              </a:lnSpc>
            </a:pPr>
            <a:endParaRPr lang="it-IT" sz="1200" b="1" i="1" dirty="0" err="1">
              <a:solidFill>
                <a:srgbClr val="FFFFFF"/>
              </a:solidFill>
              <a:latin typeface="Univers 47 CondensedLight" panose="00000400000000000000" pitchFamily="2" charset="0"/>
              <a:cs typeface="Arial" panose="020B0604020202020204" pitchFamily="34" charset="0"/>
            </a:endParaRPr>
          </a:p>
        </p:txBody>
      </p:sp>
      <p:cxnSp>
        <p:nvCxnSpPr>
          <p:cNvPr id="15" name="Connettore 1 17">
            <a:extLst>
              <a:ext uri="{FF2B5EF4-FFF2-40B4-BE49-F238E27FC236}">
                <a16:creationId xmlns:a16="http://schemas.microsoft.com/office/drawing/2014/main" id="{2E8108B9-F227-4157-871D-1A3C16419F0D}"/>
              </a:ext>
            </a:extLst>
          </p:cNvPr>
          <p:cNvCxnSpPr/>
          <p:nvPr/>
        </p:nvCxnSpPr>
        <p:spPr>
          <a:xfrm flipV="1">
            <a:off x="5494388" y="1872991"/>
            <a:ext cx="0" cy="194400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3B938BB-B2D1-4AC6-8858-422271C32CD4}"/>
              </a:ext>
            </a:extLst>
          </p:cNvPr>
          <p:cNvSpPr txBox="1"/>
          <p:nvPr/>
        </p:nvSpPr>
        <p:spPr>
          <a:xfrm>
            <a:off x="2994567" y="4319392"/>
            <a:ext cx="4978837" cy="1680291"/>
          </a:xfrm>
          <a:prstGeom prst="rect">
            <a:avLst/>
          </a:prstGeom>
          <a:solidFill>
            <a:schemeClr val="bg1">
              <a:lumMod val="95000"/>
            </a:schemeClr>
          </a:solidFill>
          <a:ln>
            <a:solidFill>
              <a:srgbClr val="00338D"/>
            </a:solidFill>
            <a:prstDash val="sysDot"/>
          </a:ln>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algn="ctr">
              <a:lnSpc>
                <a:spcPct val="110000"/>
              </a:lnSpc>
            </a:pPr>
            <a:r>
              <a:rPr lang="en-US" sz="1200" b="1" dirty="0">
                <a:solidFill>
                  <a:srgbClr val="000000"/>
                </a:solidFill>
                <a:latin typeface="Univers 47 CondensedLight" panose="00000400000000000000" pitchFamily="2" charset="0"/>
              </a:rPr>
              <a:t>"Comply or Explain"</a:t>
            </a:r>
          </a:p>
          <a:p>
            <a:pPr algn="ctr">
              <a:lnSpc>
                <a:spcPct val="110000"/>
              </a:lnSpc>
            </a:pPr>
            <a:r>
              <a:rPr lang="en-US" sz="1200" b="1" dirty="0">
                <a:solidFill>
                  <a:srgbClr val="000000"/>
                </a:solidFill>
                <a:latin typeface="Univers 47 CondensedLight" panose="00000400000000000000" pitchFamily="2" charset="0"/>
              </a:rPr>
              <a:t>(Pillar 2)</a:t>
            </a:r>
          </a:p>
          <a:p>
            <a:pPr algn="ctr">
              <a:lnSpc>
                <a:spcPct val="110000"/>
              </a:lnSpc>
            </a:pPr>
            <a:endParaRPr lang="it-IT" sz="1200" b="1" dirty="0">
              <a:solidFill>
                <a:srgbClr val="000000"/>
              </a:solidFill>
              <a:latin typeface="Univers 47 CondensedLight" panose="00000400000000000000" pitchFamily="2" charset="0"/>
            </a:endParaRPr>
          </a:p>
          <a:p>
            <a:pPr algn="ctr">
              <a:lnSpc>
                <a:spcPct val="110000"/>
              </a:lnSpc>
            </a:pPr>
            <a:r>
              <a:rPr lang="it-IT" sz="1200" b="1" dirty="0">
                <a:solidFill>
                  <a:srgbClr val="000000"/>
                </a:solidFill>
                <a:latin typeface="Univers 47 CondensedLight" panose="00000400000000000000" pitchFamily="2" charset="0"/>
              </a:rPr>
              <a:t>Impatti su requisiti </a:t>
            </a:r>
          </a:p>
          <a:p>
            <a:pPr algn="ctr">
              <a:lnSpc>
                <a:spcPct val="110000"/>
              </a:lnSpc>
            </a:pPr>
            <a:r>
              <a:rPr lang="it-IT" sz="1200" b="1" dirty="0">
                <a:solidFill>
                  <a:srgbClr val="000000"/>
                </a:solidFill>
                <a:latin typeface="Univers 47 CondensedLight" panose="00000400000000000000" pitchFamily="2" charset="0"/>
              </a:rPr>
              <a:t>di capitale aggiuntivo</a:t>
            </a:r>
            <a:endParaRPr lang="it-IT" sz="1200" b="1" i="1" dirty="0">
              <a:solidFill>
                <a:srgbClr val="000000"/>
              </a:solidFill>
              <a:latin typeface="Univers 47 CondensedLight" panose="00000400000000000000" pitchFamily="2" charset="0"/>
            </a:endParaRPr>
          </a:p>
        </p:txBody>
      </p:sp>
      <p:sp>
        <p:nvSpPr>
          <p:cNvPr id="17" name="CasellaDiTesto 16">
            <a:extLst>
              <a:ext uri="{FF2B5EF4-FFF2-40B4-BE49-F238E27FC236}">
                <a16:creationId xmlns:a16="http://schemas.microsoft.com/office/drawing/2014/main" id="{AF97B933-B14A-4218-9209-7507306E8A49}"/>
              </a:ext>
            </a:extLst>
          </p:cNvPr>
          <p:cNvSpPr txBox="1"/>
          <p:nvPr/>
        </p:nvSpPr>
        <p:spPr>
          <a:xfrm>
            <a:off x="8079719" y="4326754"/>
            <a:ext cx="2370362" cy="1672929"/>
          </a:xfrm>
          <a:prstGeom prst="rect">
            <a:avLst/>
          </a:prstGeom>
          <a:solidFill>
            <a:schemeClr val="bg1">
              <a:lumMod val="95000"/>
            </a:schemeClr>
          </a:solidFill>
          <a:ln>
            <a:solidFill>
              <a:srgbClr val="00338D"/>
            </a:solidFill>
            <a:prstDash val="sysDot"/>
          </a:ln>
          <a:effectLst>
            <a:outerShdw blurRad="50800" dist="38100" dir="2700000" algn="tl" rotWithShape="0">
              <a:prstClr val="black">
                <a:alpha val="40000"/>
              </a:prstClr>
            </a:outerShdw>
          </a:effectLst>
        </p:spPr>
        <p:txBody>
          <a:bodyPr wrap="square" lIns="36000" tIns="36000" rIns="36000" bIns="36000" rtlCol="0" anchor="ctr" anchorCtr="0">
            <a:noAutofit/>
          </a:bodyPr>
          <a:lstStyle>
            <a:defPPr>
              <a:defRPr lang="en-US"/>
            </a:defPPr>
            <a:lvl1pPr algn="ctr">
              <a:lnSpc>
                <a:spcPct val="110000"/>
              </a:lnSpc>
              <a:defRPr sz="1400" b="1"/>
            </a:lvl1pPr>
          </a:lstStyle>
          <a:p>
            <a:r>
              <a:rPr lang="it-IT" sz="1200" dirty="0">
                <a:solidFill>
                  <a:srgbClr val="000000"/>
                </a:solidFill>
                <a:latin typeface="Univers 47 CondensedLight" panose="00000400000000000000" pitchFamily="2" charset="0"/>
              </a:rPr>
              <a:t>Obbligatoria</a:t>
            </a:r>
          </a:p>
          <a:p>
            <a:r>
              <a:rPr lang="it-IT" sz="1200" dirty="0">
                <a:solidFill>
                  <a:srgbClr val="000000"/>
                </a:solidFill>
                <a:latin typeface="Univers 47 CondensedLight" panose="00000400000000000000" pitchFamily="2" charset="0"/>
              </a:rPr>
              <a:t>(Pillar 1)</a:t>
            </a:r>
          </a:p>
          <a:p>
            <a:endParaRPr lang="it-IT" sz="1200" dirty="0">
              <a:solidFill>
                <a:srgbClr val="000000"/>
              </a:solidFill>
              <a:latin typeface="Univers 47 CondensedLight" panose="00000400000000000000" pitchFamily="2" charset="0"/>
            </a:endParaRPr>
          </a:p>
          <a:p>
            <a:r>
              <a:rPr lang="it-IT" sz="1200" dirty="0">
                <a:solidFill>
                  <a:srgbClr val="000000"/>
                </a:solidFill>
                <a:latin typeface="Univers 47 CondensedLight" panose="00000400000000000000" pitchFamily="2" charset="0"/>
              </a:rPr>
              <a:t>Deduzione capitale primario CET1</a:t>
            </a:r>
          </a:p>
        </p:txBody>
      </p:sp>
      <p:cxnSp>
        <p:nvCxnSpPr>
          <p:cNvPr id="18" name="Connettore 1 20">
            <a:extLst>
              <a:ext uri="{FF2B5EF4-FFF2-40B4-BE49-F238E27FC236}">
                <a16:creationId xmlns:a16="http://schemas.microsoft.com/office/drawing/2014/main" id="{E9646A1D-1C19-40B9-9DB2-35CD2385F2CE}"/>
              </a:ext>
            </a:extLst>
          </p:cNvPr>
          <p:cNvCxnSpPr/>
          <p:nvPr/>
        </p:nvCxnSpPr>
        <p:spPr>
          <a:xfrm flipV="1">
            <a:off x="8040374" y="1872991"/>
            <a:ext cx="0" cy="194400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F68599BA-43E1-4439-B5B4-087E17306202}"/>
              </a:ext>
            </a:extLst>
          </p:cNvPr>
          <p:cNvSpPr/>
          <p:nvPr/>
        </p:nvSpPr>
        <p:spPr>
          <a:xfrm>
            <a:off x="3613518" y="3290595"/>
            <a:ext cx="1207382" cy="295466"/>
          </a:xfrm>
          <a:prstGeom prst="rect">
            <a:avLst/>
          </a:prstGeom>
        </p:spPr>
        <p:txBody>
          <a:bodyPr wrap="none">
            <a:spAutoFit/>
          </a:bodyPr>
          <a:lstStyle/>
          <a:p>
            <a:pPr algn="ctr">
              <a:lnSpc>
                <a:spcPct val="110000"/>
              </a:lnSpc>
            </a:pPr>
            <a:r>
              <a:rPr lang="it-IT" sz="1200" b="1" i="1" dirty="0">
                <a:solidFill>
                  <a:srgbClr val="FFFFFF"/>
                </a:solidFill>
                <a:latin typeface="Univers 47 CondensedLight" panose="00000400000000000000" pitchFamily="2" charset="0"/>
              </a:rPr>
              <a:t>SREP LETTER</a:t>
            </a:r>
          </a:p>
        </p:txBody>
      </p:sp>
      <p:sp>
        <p:nvSpPr>
          <p:cNvPr id="20" name="Rettangolo 19">
            <a:extLst>
              <a:ext uri="{FF2B5EF4-FFF2-40B4-BE49-F238E27FC236}">
                <a16:creationId xmlns:a16="http://schemas.microsoft.com/office/drawing/2014/main" id="{E187E759-B65F-4C17-9DBA-878E4F0F36AF}"/>
              </a:ext>
            </a:extLst>
          </p:cNvPr>
          <p:cNvSpPr/>
          <p:nvPr/>
        </p:nvSpPr>
        <p:spPr>
          <a:xfrm>
            <a:off x="6120013" y="3290595"/>
            <a:ext cx="1300356" cy="295466"/>
          </a:xfrm>
          <a:prstGeom prst="rect">
            <a:avLst/>
          </a:prstGeom>
        </p:spPr>
        <p:txBody>
          <a:bodyPr wrap="none">
            <a:spAutoFit/>
          </a:bodyPr>
          <a:lstStyle/>
          <a:p>
            <a:pPr algn="ctr">
              <a:lnSpc>
                <a:spcPct val="110000"/>
              </a:lnSpc>
            </a:pPr>
            <a:r>
              <a:rPr lang="it-IT" sz="1200" b="1" i="1" dirty="0">
                <a:solidFill>
                  <a:srgbClr val="FFFFFF"/>
                </a:solidFill>
                <a:latin typeface="Univers 47 CondensedLight" panose="00000400000000000000" pitchFamily="2" charset="0"/>
              </a:rPr>
              <a:t>Addendum BCE</a:t>
            </a:r>
          </a:p>
        </p:txBody>
      </p:sp>
      <p:sp>
        <p:nvSpPr>
          <p:cNvPr id="21" name="Rettangolo 20">
            <a:extLst>
              <a:ext uri="{FF2B5EF4-FFF2-40B4-BE49-F238E27FC236}">
                <a16:creationId xmlns:a16="http://schemas.microsoft.com/office/drawing/2014/main" id="{F7FEFC07-AE25-4109-A827-A73342E598C0}"/>
              </a:ext>
            </a:extLst>
          </p:cNvPr>
          <p:cNvSpPr/>
          <p:nvPr/>
        </p:nvSpPr>
        <p:spPr>
          <a:xfrm>
            <a:off x="8532361" y="3290595"/>
            <a:ext cx="1486304" cy="295466"/>
          </a:xfrm>
          <a:prstGeom prst="rect">
            <a:avLst/>
          </a:prstGeom>
        </p:spPr>
        <p:txBody>
          <a:bodyPr wrap="none">
            <a:spAutoFit/>
          </a:bodyPr>
          <a:lstStyle/>
          <a:p>
            <a:pPr algn="ctr">
              <a:lnSpc>
                <a:spcPct val="110000"/>
              </a:lnSpc>
            </a:pPr>
            <a:r>
              <a:rPr lang="it-IT" sz="1200" b="1" i="1" dirty="0">
                <a:solidFill>
                  <a:srgbClr val="FFFFFF"/>
                </a:solidFill>
                <a:latin typeface="Univers 47 CondensedLight" panose="00000400000000000000" pitchFamily="2" charset="0"/>
              </a:rPr>
              <a:t>Regolamento UE</a:t>
            </a:r>
          </a:p>
        </p:txBody>
      </p:sp>
      <p:sp>
        <p:nvSpPr>
          <p:cNvPr id="22" name="CasellaDiTesto 21">
            <a:extLst>
              <a:ext uri="{FF2B5EF4-FFF2-40B4-BE49-F238E27FC236}">
                <a16:creationId xmlns:a16="http://schemas.microsoft.com/office/drawing/2014/main" id="{8A3B7D4D-A05E-4698-95F8-C19D6476D870}"/>
              </a:ext>
            </a:extLst>
          </p:cNvPr>
          <p:cNvSpPr txBox="1"/>
          <p:nvPr/>
        </p:nvSpPr>
        <p:spPr>
          <a:xfrm>
            <a:off x="2994565" y="1715286"/>
            <a:ext cx="4996892" cy="392428"/>
          </a:xfrm>
          <a:prstGeom prst="rect">
            <a:avLst/>
          </a:prstGeom>
          <a:solidFill>
            <a:schemeClr val="bg1"/>
          </a:solidFill>
          <a:ln>
            <a:solidFill>
              <a:srgbClr val="00338D"/>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923">
                <a:solidFill>
                  <a:schemeClr val="lt1"/>
                </a:solidFill>
                <a:latin typeface="Univers for KPMG" panose="020B0603020202020204" pitchFamily="34" charset="0"/>
                <a:cs typeface="Univers for KPMG Con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100" b="1" dirty="0">
                <a:solidFill>
                  <a:srgbClr val="00338D"/>
                </a:solidFill>
                <a:latin typeface="Univers 47 CondensedLight" panose="00000400000000000000" pitchFamily="2" charset="0"/>
              </a:rPr>
              <a:t>Erogazione pre 26 Aprile 2019</a:t>
            </a:r>
          </a:p>
        </p:txBody>
      </p:sp>
      <p:sp>
        <p:nvSpPr>
          <p:cNvPr id="23" name="CasellaDiTesto 22">
            <a:extLst>
              <a:ext uri="{FF2B5EF4-FFF2-40B4-BE49-F238E27FC236}">
                <a16:creationId xmlns:a16="http://schemas.microsoft.com/office/drawing/2014/main" id="{9D197F36-0A72-44B4-B9EA-1EEF6C9FA05E}"/>
              </a:ext>
            </a:extLst>
          </p:cNvPr>
          <p:cNvSpPr txBox="1"/>
          <p:nvPr/>
        </p:nvSpPr>
        <p:spPr>
          <a:xfrm>
            <a:off x="8070439" y="1715286"/>
            <a:ext cx="2379640" cy="392428"/>
          </a:xfrm>
          <a:prstGeom prst="rect">
            <a:avLst/>
          </a:prstGeom>
          <a:solidFill>
            <a:schemeClr val="bg1"/>
          </a:solidFill>
          <a:ln>
            <a:solidFill>
              <a:srgbClr val="00338D"/>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923">
                <a:solidFill>
                  <a:schemeClr val="lt1"/>
                </a:solidFill>
                <a:latin typeface="Univers for KPMG" panose="020B0603020202020204" pitchFamily="34" charset="0"/>
                <a:cs typeface="Univers for KPMG Con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100" b="1" dirty="0">
                <a:solidFill>
                  <a:srgbClr val="00338D"/>
                </a:solidFill>
                <a:latin typeface="Univers 47 CondensedLight" panose="00000400000000000000" pitchFamily="2" charset="0"/>
              </a:rPr>
              <a:t>Erogazione post 26 Aprile 2019</a:t>
            </a:r>
          </a:p>
        </p:txBody>
      </p:sp>
      <p:sp>
        <p:nvSpPr>
          <p:cNvPr id="24" name="CasellaDiTesto 23">
            <a:extLst>
              <a:ext uri="{FF2B5EF4-FFF2-40B4-BE49-F238E27FC236}">
                <a16:creationId xmlns:a16="http://schemas.microsoft.com/office/drawing/2014/main" id="{A97E2C3B-1097-461E-BB83-DEAC110D88F3}"/>
              </a:ext>
            </a:extLst>
          </p:cNvPr>
          <p:cNvSpPr txBox="1"/>
          <p:nvPr/>
        </p:nvSpPr>
        <p:spPr>
          <a:xfrm>
            <a:off x="2994567" y="2178893"/>
            <a:ext cx="2452281" cy="392400"/>
          </a:xfrm>
          <a:prstGeom prst="rect">
            <a:avLst/>
          </a:prstGeom>
          <a:solidFill>
            <a:srgbClr val="D9E7FF"/>
          </a:solidFill>
          <a:ln>
            <a:solidFill>
              <a:srgbClr val="00338D"/>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923">
                <a:solidFill>
                  <a:schemeClr val="lt1"/>
                </a:solidFill>
                <a:latin typeface="Univers for KPMG" panose="020B0603020202020204" pitchFamily="34" charset="0"/>
                <a:cs typeface="Univers for KPMG Con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100" b="1" dirty="0">
                <a:solidFill>
                  <a:srgbClr val="00338D"/>
                </a:solidFill>
                <a:latin typeface="Univers 47 CondensedLight" panose="00000400000000000000" pitchFamily="2" charset="0"/>
              </a:rPr>
              <a:t>Classificazione pre 1 Aprile 2018</a:t>
            </a:r>
          </a:p>
        </p:txBody>
      </p:sp>
      <p:sp>
        <p:nvSpPr>
          <p:cNvPr id="25" name="CasellaDiTesto 24">
            <a:extLst>
              <a:ext uri="{FF2B5EF4-FFF2-40B4-BE49-F238E27FC236}">
                <a16:creationId xmlns:a16="http://schemas.microsoft.com/office/drawing/2014/main" id="{39A9F40F-A4AE-4CFB-AF9B-4E385D01FEEE}"/>
              </a:ext>
            </a:extLst>
          </p:cNvPr>
          <p:cNvSpPr txBox="1"/>
          <p:nvPr/>
        </p:nvSpPr>
        <p:spPr>
          <a:xfrm>
            <a:off x="5532109" y="2178893"/>
            <a:ext cx="4917971" cy="392400"/>
          </a:xfrm>
          <a:prstGeom prst="rect">
            <a:avLst/>
          </a:prstGeom>
          <a:solidFill>
            <a:srgbClr val="D9E7FF"/>
          </a:solidFill>
          <a:ln>
            <a:solidFill>
              <a:srgbClr val="00338D"/>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923">
                <a:solidFill>
                  <a:schemeClr val="lt1"/>
                </a:solidFill>
                <a:latin typeface="Univers for KPMG" panose="020B0603020202020204" pitchFamily="34" charset="0"/>
                <a:cs typeface="Univers for KPMG Con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100" b="1" dirty="0">
                <a:solidFill>
                  <a:srgbClr val="00338D"/>
                </a:solidFill>
                <a:latin typeface="Univers 47 CondensedLight" panose="00000400000000000000" pitchFamily="2" charset="0"/>
              </a:rPr>
              <a:t>Classificazione post 1 Aprile 2018</a:t>
            </a:r>
          </a:p>
        </p:txBody>
      </p:sp>
      <p:cxnSp>
        <p:nvCxnSpPr>
          <p:cNvPr id="26" name="Connettore 2 25">
            <a:extLst>
              <a:ext uri="{FF2B5EF4-FFF2-40B4-BE49-F238E27FC236}">
                <a16:creationId xmlns:a16="http://schemas.microsoft.com/office/drawing/2014/main" id="{207B1A32-38F3-4930-965C-4910F9A16F23}"/>
              </a:ext>
            </a:extLst>
          </p:cNvPr>
          <p:cNvCxnSpPr/>
          <p:nvPr/>
        </p:nvCxnSpPr>
        <p:spPr>
          <a:xfrm flipV="1">
            <a:off x="2994566" y="1538646"/>
            <a:ext cx="7455514" cy="0"/>
          </a:xfrm>
          <a:prstGeom prst="straightConnector1">
            <a:avLst/>
          </a:prstGeom>
          <a:ln>
            <a:solidFill>
              <a:srgbClr val="005EB8"/>
            </a:solidFill>
            <a:tailEnd type="triangle"/>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27AD2F3B-8110-4607-86CE-3A85EE5470CF}"/>
              </a:ext>
            </a:extLst>
          </p:cNvPr>
          <p:cNvSpPr/>
          <p:nvPr/>
        </p:nvSpPr>
        <p:spPr>
          <a:xfrm>
            <a:off x="4799268" y="1158528"/>
            <a:ext cx="1393330" cy="276999"/>
          </a:xfrm>
          <a:prstGeom prst="rect">
            <a:avLst/>
          </a:prstGeom>
        </p:spPr>
        <p:txBody>
          <a:bodyPr wrap="none">
            <a:spAutoFit/>
          </a:bodyPr>
          <a:lstStyle/>
          <a:p>
            <a:r>
              <a:rPr lang="it-IT" sz="1200" b="1" dirty="0">
                <a:solidFill>
                  <a:srgbClr val="033F85"/>
                </a:solidFill>
                <a:latin typeface="Univers 47 CondensedLight" panose="00000400000000000000" pitchFamily="2" charset="0"/>
              </a:rPr>
              <a:t>1 Aprile 2018</a:t>
            </a:r>
          </a:p>
        </p:txBody>
      </p:sp>
      <p:sp>
        <p:nvSpPr>
          <p:cNvPr id="28" name="Rettangolo 27">
            <a:extLst>
              <a:ext uri="{FF2B5EF4-FFF2-40B4-BE49-F238E27FC236}">
                <a16:creationId xmlns:a16="http://schemas.microsoft.com/office/drawing/2014/main" id="{F0971DF1-D71C-4CB3-81C2-F4B137FC22D0}"/>
              </a:ext>
            </a:extLst>
          </p:cNvPr>
          <p:cNvSpPr/>
          <p:nvPr/>
        </p:nvSpPr>
        <p:spPr>
          <a:xfrm>
            <a:off x="7279669" y="1158528"/>
            <a:ext cx="1486304" cy="276999"/>
          </a:xfrm>
          <a:prstGeom prst="rect">
            <a:avLst/>
          </a:prstGeom>
        </p:spPr>
        <p:txBody>
          <a:bodyPr wrap="none">
            <a:spAutoFit/>
          </a:bodyPr>
          <a:lstStyle/>
          <a:p>
            <a:r>
              <a:rPr lang="it-IT" sz="1200" b="1" dirty="0">
                <a:solidFill>
                  <a:srgbClr val="033F85"/>
                </a:solidFill>
                <a:latin typeface="Univers 47 CondensedLight" panose="00000400000000000000" pitchFamily="2" charset="0"/>
              </a:rPr>
              <a:t>26 Aprile 2019</a:t>
            </a:r>
          </a:p>
        </p:txBody>
      </p:sp>
      <p:sp>
        <p:nvSpPr>
          <p:cNvPr id="29" name="Connettore 28">
            <a:extLst>
              <a:ext uri="{FF2B5EF4-FFF2-40B4-BE49-F238E27FC236}">
                <a16:creationId xmlns:a16="http://schemas.microsoft.com/office/drawing/2014/main" id="{0785007D-E688-43C1-AEBA-26DC34862D97}"/>
              </a:ext>
            </a:extLst>
          </p:cNvPr>
          <p:cNvSpPr/>
          <p:nvPr/>
        </p:nvSpPr>
        <p:spPr>
          <a:xfrm>
            <a:off x="5442609" y="1489493"/>
            <a:ext cx="106317" cy="108000"/>
          </a:xfrm>
          <a:prstGeom prst="flowChartConnector">
            <a:avLst/>
          </a:prstGeom>
          <a:solidFill>
            <a:schemeClr val="bg1"/>
          </a:solidFill>
          <a:ln w="19050">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err="1">
              <a:solidFill>
                <a:srgbClr val="FFFFFF"/>
              </a:solidFill>
              <a:latin typeface="Univers 47 CondensedLight" panose="00000400000000000000" pitchFamily="2" charset="0"/>
            </a:endParaRPr>
          </a:p>
        </p:txBody>
      </p:sp>
      <p:sp>
        <p:nvSpPr>
          <p:cNvPr id="30" name="Connettore 29">
            <a:extLst>
              <a:ext uri="{FF2B5EF4-FFF2-40B4-BE49-F238E27FC236}">
                <a16:creationId xmlns:a16="http://schemas.microsoft.com/office/drawing/2014/main" id="{ED352821-A4DA-4531-9ED9-D72CD4A5C828}"/>
              </a:ext>
            </a:extLst>
          </p:cNvPr>
          <p:cNvSpPr/>
          <p:nvPr/>
        </p:nvSpPr>
        <p:spPr>
          <a:xfrm>
            <a:off x="7973404" y="1489493"/>
            <a:ext cx="106317" cy="108000"/>
          </a:xfrm>
          <a:prstGeom prst="flowChartConnector">
            <a:avLst/>
          </a:prstGeom>
          <a:solidFill>
            <a:schemeClr val="bg1"/>
          </a:solidFill>
          <a:ln w="19050">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err="1">
              <a:solidFill>
                <a:srgbClr val="FFFFFF"/>
              </a:solidFill>
              <a:latin typeface="Univers 47 CondensedLight" panose="00000400000000000000" pitchFamily="2" charset="0"/>
            </a:endParaRPr>
          </a:p>
        </p:txBody>
      </p:sp>
      <p:pic>
        <p:nvPicPr>
          <p:cNvPr id="31" name="Immagine 30">
            <a:extLst>
              <a:ext uri="{FF2B5EF4-FFF2-40B4-BE49-F238E27FC236}">
                <a16:creationId xmlns:a16="http://schemas.microsoft.com/office/drawing/2014/main" id="{F9BB998E-AC15-450B-9070-5BE2DC621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672" y="2830737"/>
            <a:ext cx="425267" cy="432000"/>
          </a:xfrm>
          <a:prstGeom prst="rect">
            <a:avLst/>
          </a:prstGeom>
        </p:spPr>
      </p:pic>
      <p:pic>
        <p:nvPicPr>
          <p:cNvPr id="32" name="Immagine 31">
            <a:extLst>
              <a:ext uri="{FF2B5EF4-FFF2-40B4-BE49-F238E27FC236}">
                <a16:creationId xmlns:a16="http://schemas.microsoft.com/office/drawing/2014/main" id="{695CA39F-AAD8-4860-9A19-B77A0136B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719" y="2830737"/>
            <a:ext cx="425267" cy="432000"/>
          </a:xfrm>
          <a:prstGeom prst="rect">
            <a:avLst/>
          </a:prstGeom>
        </p:spPr>
      </p:pic>
      <p:pic>
        <p:nvPicPr>
          <p:cNvPr id="33" name="Immagine 32">
            <a:extLst>
              <a:ext uri="{FF2B5EF4-FFF2-40B4-BE49-F238E27FC236}">
                <a16:creationId xmlns:a16="http://schemas.microsoft.com/office/drawing/2014/main" id="{A6AA1643-FEFD-41C4-B83F-6521E9449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764" y="2830737"/>
            <a:ext cx="425267" cy="432000"/>
          </a:xfrm>
          <a:prstGeom prst="rect">
            <a:avLst/>
          </a:prstGeom>
        </p:spPr>
      </p:pic>
      <p:sp>
        <p:nvSpPr>
          <p:cNvPr id="34" name="Fumetto 1 40">
            <a:extLst>
              <a:ext uri="{FF2B5EF4-FFF2-40B4-BE49-F238E27FC236}">
                <a16:creationId xmlns:a16="http://schemas.microsoft.com/office/drawing/2014/main" id="{54309C2F-E390-4667-9846-9B23591ADDAB}"/>
              </a:ext>
            </a:extLst>
          </p:cNvPr>
          <p:cNvSpPr/>
          <p:nvPr/>
        </p:nvSpPr>
        <p:spPr>
          <a:xfrm>
            <a:off x="6495287" y="4162467"/>
            <a:ext cx="1695584" cy="783895"/>
          </a:xfrm>
          <a:prstGeom prst="wedgeRectCallout">
            <a:avLst>
              <a:gd name="adj1" fmla="val 53154"/>
              <a:gd name="adj2" fmla="val -71636"/>
            </a:avLst>
          </a:prstGeom>
          <a:solidFill>
            <a:schemeClr val="bg1"/>
          </a:solidFill>
          <a:ln w="9525">
            <a:solidFill>
              <a:srgbClr val="005EB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lnSpc>
                <a:spcPct val="90000"/>
              </a:lnSpc>
            </a:pPr>
            <a:r>
              <a:rPr lang="it-IT" sz="900" i="1" dirty="0">
                <a:solidFill>
                  <a:srgbClr val="00338D"/>
                </a:solidFill>
                <a:latin typeface="Univers 47 CondensedLight" panose="00000400000000000000" pitchFamily="2" charset="0"/>
              </a:rPr>
              <a:t>Nel caso di incremento dell'esposizione su posizioni erogate pre 26 aprile, si applica quanto previsto dal Regolamento UE</a:t>
            </a:r>
          </a:p>
        </p:txBody>
      </p:sp>
    </p:spTree>
    <p:extLst>
      <p:ext uri="{BB962C8B-B14F-4D97-AF65-F5344CB8AC3E}">
        <p14:creationId xmlns:p14="http://schemas.microsoft.com/office/powerpoint/2010/main" val="27470884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sp>
        <p:nvSpPr>
          <p:cNvPr id="32771" name="Rectangle 3"/>
          <p:cNvSpPr>
            <a:spLocks noGrp="1" noChangeArrowheads="1"/>
          </p:cNvSpPr>
          <p:nvPr>
            <p:ph type="body" idx="1"/>
          </p:nvPr>
        </p:nvSpPr>
        <p:spPr>
          <a:xfrm>
            <a:off x="1774825" y="908051"/>
            <a:ext cx="8642350" cy="5689600"/>
          </a:xfrm>
        </p:spPr>
        <p:txBody>
          <a:bodyPr/>
          <a:lstStyle/>
          <a:p>
            <a:pPr lvl="1" algn="just" eaLnBrk="1" hangingPunct="1"/>
            <a:r>
              <a:rPr lang="it-IT" dirty="0" smtClean="0"/>
              <a:t>Sempre sul tema della ‘</a:t>
            </a:r>
            <a:r>
              <a:rPr lang="it-IT" b="1" dirty="0" smtClean="0">
                <a:solidFill>
                  <a:srgbClr val="006600"/>
                </a:solidFill>
              </a:rPr>
              <a:t>qualità del credito</a:t>
            </a:r>
            <a:r>
              <a:rPr lang="it-IT" dirty="0" smtClean="0"/>
              <a:t>’ si ricordano ulteriori novità (2017) </a:t>
            </a:r>
            <a:r>
              <a:rPr lang="it-IT" u="sng" dirty="0" smtClean="0">
                <a:solidFill>
                  <a:srgbClr val="FF0000"/>
                </a:solidFill>
              </a:rPr>
              <a:t>connesse alle condizioni che debbono ricorrere affinché un debitore possa essere classificato in una situazione di </a:t>
            </a:r>
            <a:r>
              <a:rPr lang="it-IT" i="1" u="sng" dirty="0" smtClean="0">
                <a:solidFill>
                  <a:srgbClr val="FF0000"/>
                </a:solidFill>
                <a:effectLst>
                  <a:outerShdw blurRad="38100" dist="38100" dir="2700000" algn="tl">
                    <a:srgbClr val="000000">
                      <a:alpha val="43137"/>
                    </a:srgbClr>
                  </a:outerShdw>
                </a:effectLst>
              </a:rPr>
              <a:t>default</a:t>
            </a:r>
            <a:r>
              <a:rPr lang="it-IT" i="1" dirty="0" smtClean="0"/>
              <a:t>:</a:t>
            </a:r>
          </a:p>
          <a:p>
            <a:pPr lvl="1" algn="just" eaLnBrk="1" hangingPunct="1"/>
            <a:endParaRPr lang="it-IT" dirty="0" smtClean="0"/>
          </a:p>
          <a:p>
            <a:pPr lvl="1" algn="just" eaLnBrk="1" hangingPunct="1"/>
            <a:r>
              <a:rPr lang="it-IT" dirty="0" smtClean="0"/>
              <a:t>In merito, la nuova disciplina prevede che (</a:t>
            </a:r>
            <a:r>
              <a:rPr lang="it-IT" i="1" dirty="0" smtClean="0"/>
              <a:t>analogamente al passato</a:t>
            </a:r>
            <a:r>
              <a:rPr lang="it-IT" dirty="0" smtClean="0"/>
              <a:t>) il </a:t>
            </a:r>
            <a:r>
              <a:rPr lang="it-IT" i="1" dirty="0" smtClean="0"/>
              <a:t>default</a:t>
            </a:r>
            <a:r>
              <a:rPr lang="it-IT" dirty="0" smtClean="0"/>
              <a:t> ricorra quando si verifica una delle seguenti fattispecie:</a:t>
            </a:r>
          </a:p>
          <a:p>
            <a:pPr marL="1371600" lvl="2" indent="-457200" algn="just" eaLnBrk="1" hangingPunct="1">
              <a:buFont typeface="+mj-lt"/>
              <a:buAutoNum type="arabicPeriod"/>
            </a:pPr>
            <a:r>
              <a:rPr lang="it-IT" dirty="0" smtClean="0">
                <a:solidFill>
                  <a:srgbClr val="006600"/>
                </a:solidFill>
                <a:effectLst>
                  <a:outerShdw blurRad="38100" dist="38100" dir="2700000" algn="tl">
                    <a:srgbClr val="000000">
                      <a:alpha val="43137"/>
                    </a:srgbClr>
                  </a:outerShdw>
                </a:effectLst>
              </a:rPr>
              <a:t>La banca giudica improbabile recuperare il credito se non attraverso </a:t>
            </a:r>
            <a:r>
              <a:rPr lang="it-IT" u="sng" dirty="0" smtClean="0">
                <a:solidFill>
                  <a:srgbClr val="006600"/>
                </a:solidFill>
                <a:effectLst>
                  <a:outerShdw blurRad="38100" dist="38100" dir="2700000" algn="tl">
                    <a:srgbClr val="000000">
                      <a:alpha val="43137"/>
                    </a:srgbClr>
                  </a:outerShdw>
                </a:effectLst>
              </a:rPr>
              <a:t>l’escussione delle garanzie</a:t>
            </a:r>
            <a:r>
              <a:rPr lang="it-IT" dirty="0" smtClean="0">
                <a:solidFill>
                  <a:srgbClr val="006600"/>
                </a:solidFill>
                <a:effectLst>
                  <a:outerShdw blurRad="38100" dist="38100" dir="2700000" algn="tl">
                    <a:srgbClr val="000000">
                      <a:alpha val="43137"/>
                    </a:srgbClr>
                  </a:outerShdw>
                </a:effectLst>
              </a:rPr>
              <a:t>;</a:t>
            </a:r>
          </a:p>
          <a:p>
            <a:pPr marL="1371600" lvl="2" indent="-457200" algn="just" eaLnBrk="1" hangingPunct="1">
              <a:buFont typeface="+mj-lt"/>
              <a:buAutoNum type="arabicPeriod"/>
            </a:pPr>
            <a:r>
              <a:rPr lang="it-IT" dirty="0" smtClean="0">
                <a:solidFill>
                  <a:srgbClr val="006600"/>
                </a:solidFill>
                <a:effectLst>
                  <a:outerShdw blurRad="38100" dist="38100" dir="2700000" algn="tl">
                    <a:srgbClr val="000000">
                      <a:alpha val="43137"/>
                    </a:srgbClr>
                  </a:outerShdw>
                </a:effectLst>
              </a:rPr>
              <a:t>Il debitore è in arretrato da 90 giorni consecutivi su una </a:t>
            </a:r>
            <a:r>
              <a:rPr lang="it-IT" u="sng" dirty="0" smtClean="0">
                <a:solidFill>
                  <a:srgbClr val="006600"/>
                </a:solidFill>
                <a:effectLst>
                  <a:outerShdw blurRad="38100" dist="38100" dir="2700000" algn="tl">
                    <a:srgbClr val="000000">
                      <a:alpha val="43137"/>
                    </a:srgbClr>
                  </a:outerShdw>
                </a:effectLst>
              </a:rPr>
              <a:t>esposizione considerata rilevante</a:t>
            </a:r>
            <a:r>
              <a:rPr lang="it-IT" dirty="0" smtClean="0">
                <a:solidFill>
                  <a:srgbClr val="0066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4274098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sp>
        <p:nvSpPr>
          <p:cNvPr id="32771" name="Rectangle 3"/>
          <p:cNvSpPr>
            <a:spLocks noGrp="1" noChangeArrowheads="1"/>
          </p:cNvSpPr>
          <p:nvPr>
            <p:ph type="body" idx="1"/>
          </p:nvPr>
        </p:nvSpPr>
        <p:spPr>
          <a:xfrm>
            <a:off x="1774825" y="908051"/>
            <a:ext cx="8642350" cy="5689600"/>
          </a:xfrm>
        </p:spPr>
        <p:txBody>
          <a:bodyPr/>
          <a:lstStyle/>
          <a:p>
            <a:pPr lvl="1" algn="just" eaLnBrk="1" hangingPunct="1"/>
            <a:r>
              <a:rPr lang="it-IT" dirty="0" smtClean="0"/>
              <a:t>La soglia che deve essere superata affinché una esposizione assuma il carattere di </a:t>
            </a:r>
            <a:r>
              <a:rPr lang="it-IT" u="sng" dirty="0" smtClean="0">
                <a:solidFill>
                  <a:srgbClr val="0070C0"/>
                </a:solidFill>
                <a:effectLst>
                  <a:outerShdw blurRad="38100" dist="38100" dir="2700000" algn="tl">
                    <a:srgbClr val="000000">
                      <a:alpha val="43137"/>
                    </a:srgbClr>
                  </a:outerShdw>
                </a:effectLst>
              </a:rPr>
              <a:t>rilevante</a:t>
            </a:r>
            <a:r>
              <a:rPr lang="it-IT" dirty="0" smtClean="0"/>
              <a:t> si determina nel seguente modo:</a:t>
            </a:r>
          </a:p>
          <a:p>
            <a:pPr lvl="2" algn="just" eaLnBrk="1" hangingPunct="1"/>
            <a:endParaRPr lang="it-IT" u="sng" dirty="0" smtClean="0">
              <a:solidFill>
                <a:srgbClr val="006600"/>
              </a:solidFill>
              <a:effectLst>
                <a:outerShdw blurRad="38100" dist="38100" dir="2700000" algn="tl">
                  <a:srgbClr val="000000">
                    <a:alpha val="43137"/>
                  </a:srgbClr>
                </a:outerShdw>
              </a:effectLst>
            </a:endParaRPr>
          </a:p>
          <a:p>
            <a:pPr lvl="2" algn="just" eaLnBrk="1" hangingPunct="1"/>
            <a:r>
              <a:rPr lang="it-IT" u="sng" dirty="0" smtClean="0">
                <a:solidFill>
                  <a:srgbClr val="006600"/>
                </a:solidFill>
                <a:effectLst>
                  <a:outerShdw blurRad="38100" dist="38100" dir="2700000" algn="tl">
                    <a:srgbClr val="000000">
                      <a:alpha val="43137"/>
                    </a:srgbClr>
                  </a:outerShdw>
                </a:effectLst>
              </a:rPr>
              <a:t>Componente Assoluta</a:t>
            </a:r>
            <a:r>
              <a:rPr lang="it-IT" dirty="0" smtClean="0">
                <a:solidFill>
                  <a:srgbClr val="006600"/>
                </a:solidFill>
                <a:effectLst>
                  <a:outerShdw blurRad="38100" dist="38100" dir="2700000" algn="tl">
                    <a:srgbClr val="000000">
                      <a:alpha val="43137"/>
                    </a:srgbClr>
                  </a:outerShdw>
                </a:effectLst>
              </a:rPr>
              <a:t>: </a:t>
            </a:r>
            <a:r>
              <a:rPr lang="it-IT" dirty="0" smtClean="0">
                <a:solidFill>
                  <a:srgbClr val="FF0000"/>
                </a:solidFill>
              </a:rPr>
              <a:t>100 euro per le esposizioni al dettaglio</a:t>
            </a:r>
            <a:r>
              <a:rPr lang="it-IT" dirty="0" smtClean="0"/>
              <a:t> (</a:t>
            </a:r>
            <a:r>
              <a:rPr lang="it-IT" i="1" dirty="0" smtClean="0"/>
              <a:t>persone fisiche + PMI con esposizione inferiore a 1 mln di euro nei confronti della particolare banca</a:t>
            </a:r>
            <a:r>
              <a:rPr lang="it-IT" dirty="0" smtClean="0"/>
              <a:t>) e </a:t>
            </a:r>
            <a:r>
              <a:rPr lang="it-IT" dirty="0" smtClean="0">
                <a:solidFill>
                  <a:srgbClr val="FF0000"/>
                </a:solidFill>
              </a:rPr>
              <a:t>500 per le esposizioni diverse da queste</a:t>
            </a:r>
            <a:r>
              <a:rPr lang="it-IT" dirty="0" smtClean="0"/>
              <a:t>;</a:t>
            </a:r>
          </a:p>
          <a:p>
            <a:pPr lvl="2" algn="just" eaLnBrk="1" hangingPunct="1"/>
            <a:r>
              <a:rPr lang="it-IT" u="sng" dirty="0" smtClean="0">
                <a:solidFill>
                  <a:srgbClr val="006600"/>
                </a:solidFill>
                <a:effectLst>
                  <a:outerShdw blurRad="38100" dist="38100" dir="2700000" algn="tl">
                    <a:srgbClr val="000000">
                      <a:alpha val="43137"/>
                    </a:srgbClr>
                  </a:outerShdw>
                </a:effectLst>
              </a:rPr>
              <a:t>Componente Relativa</a:t>
            </a:r>
            <a:r>
              <a:rPr lang="it-IT" dirty="0" smtClean="0">
                <a:solidFill>
                  <a:srgbClr val="006600"/>
                </a:solidFill>
                <a:effectLst>
                  <a:outerShdw blurRad="38100" dist="38100" dir="2700000" algn="tl">
                    <a:srgbClr val="000000">
                      <a:alpha val="43137"/>
                    </a:srgbClr>
                  </a:outerShdw>
                </a:effectLst>
              </a:rPr>
              <a:t>: </a:t>
            </a:r>
            <a:r>
              <a:rPr lang="it-IT" dirty="0" smtClean="0">
                <a:solidFill>
                  <a:srgbClr val="FF0000"/>
                </a:solidFill>
              </a:rPr>
              <a:t>1% del totale delle esposizioni verso la particolare banca</a:t>
            </a:r>
            <a:r>
              <a:rPr lang="it-IT" dirty="0" smtClean="0"/>
              <a:t>.</a:t>
            </a:r>
          </a:p>
        </p:txBody>
      </p:sp>
      <p:sp>
        <p:nvSpPr>
          <p:cNvPr id="4" name="CasellaDiTesto 3"/>
          <p:cNvSpPr txBox="1"/>
          <p:nvPr/>
        </p:nvSpPr>
        <p:spPr>
          <a:xfrm>
            <a:off x="2999656" y="5550332"/>
            <a:ext cx="6624736" cy="830997"/>
          </a:xfrm>
          <a:prstGeom prst="rect">
            <a:avLst/>
          </a:prstGeom>
          <a:solidFill>
            <a:schemeClr val="accent1"/>
          </a:solidFill>
          <a:ln w="28575">
            <a:solidFill>
              <a:srgbClr val="002060"/>
            </a:solidFill>
          </a:ln>
        </p:spPr>
        <p:txBody>
          <a:bodyPr wrap="square" rtlCol="0">
            <a:spAutoFit/>
          </a:bodyPr>
          <a:lstStyle/>
          <a:p>
            <a:pPr algn="ctr"/>
            <a:r>
              <a:rPr lang="it-IT" sz="2400" dirty="0">
                <a:solidFill>
                  <a:srgbClr val="000000"/>
                </a:solidFill>
                <a:latin typeface="Times New Roman" panose="02020603050405020304" pitchFamily="18" charset="0"/>
                <a:cs typeface="Times New Roman" panose="02020603050405020304" pitchFamily="18" charset="0"/>
              </a:rPr>
              <a:t>AMBEDUE LE SOGLIE DEBBONO ESSERE SUPERATE AI FINI DEL </a:t>
            </a:r>
            <a:r>
              <a:rPr lang="it-IT" sz="2400" i="1" dirty="0">
                <a:solidFill>
                  <a:srgbClr val="000000"/>
                </a:solidFill>
                <a:latin typeface="Times New Roman" panose="02020603050405020304" pitchFamily="18" charset="0"/>
                <a:cs typeface="Times New Roman" panose="02020603050405020304" pitchFamily="18" charset="0"/>
              </a:rPr>
              <a:t>DEFAULT</a:t>
            </a:r>
            <a:endParaRPr lang="it-IT" sz="2400" i="1" dirty="0">
              <a:solidFill>
                <a:srgbClr val="000000"/>
              </a:solidFill>
              <a:latin typeface="Times New Roman"/>
            </a:endParaRPr>
          </a:p>
        </p:txBody>
      </p:sp>
    </p:spTree>
    <p:extLst>
      <p:ext uri="{BB962C8B-B14F-4D97-AF65-F5344CB8AC3E}">
        <p14:creationId xmlns:p14="http://schemas.microsoft.com/office/powerpoint/2010/main" val="1032536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5035" y="188641"/>
            <a:ext cx="7886700" cy="626269"/>
          </a:xfrm>
        </p:spPr>
        <p:txBody>
          <a:bodyPr>
            <a:normAutofit/>
          </a:bodyPr>
          <a:lstStyle/>
          <a:p>
            <a:pPr algn="ctr"/>
            <a:r>
              <a:rPr lang="it-IT" sz="3200" dirty="0">
                <a:latin typeface="Times New Roman" panose="02020603050405020304" pitchFamily="18" charset="0"/>
                <a:cs typeface="Times New Roman" panose="02020603050405020304" pitchFamily="18" charset="0"/>
              </a:rPr>
              <a:t>IFRS   9</a:t>
            </a:r>
          </a:p>
        </p:txBody>
      </p:sp>
      <p:pic>
        <p:nvPicPr>
          <p:cNvPr id="5" name="Segnaposto contenuto 4"/>
          <p:cNvPicPr>
            <a:picLocks noGrp="1" noChangeAspect="1"/>
          </p:cNvPicPr>
          <p:nvPr>
            <p:ph idx="1"/>
          </p:nvPr>
        </p:nvPicPr>
        <p:blipFill>
          <a:blip r:embed="rId3"/>
          <a:stretch>
            <a:fillRect/>
          </a:stretch>
        </p:blipFill>
        <p:spPr>
          <a:xfrm>
            <a:off x="8548464" y="1413718"/>
            <a:ext cx="1485900" cy="2514600"/>
          </a:xfrm>
          <a:prstGeom prst="rect">
            <a:avLst/>
          </a:prstGeom>
        </p:spPr>
      </p:pic>
      <p:sp>
        <p:nvSpPr>
          <p:cNvPr id="6" name="CasellaDiTesto 5"/>
          <p:cNvSpPr txBox="1"/>
          <p:nvPr/>
        </p:nvSpPr>
        <p:spPr>
          <a:xfrm>
            <a:off x="1991544" y="980729"/>
            <a:ext cx="5688632" cy="584775"/>
          </a:xfrm>
          <a:prstGeom prst="rect">
            <a:avLst/>
          </a:prstGeom>
          <a:noFill/>
        </p:spPr>
        <p:txBody>
          <a:bodyPr wrap="square" rtlCol="0">
            <a:spAutoFit/>
          </a:bodyPr>
          <a:lstStyle/>
          <a:p>
            <a:pPr algn="just"/>
            <a:r>
              <a:rPr lang="it-IT" sz="1600" dirty="0">
                <a:solidFill>
                  <a:srgbClr val="FF0000"/>
                </a:solidFill>
                <a:effectLst>
                  <a:outerShdw blurRad="38100" dist="38100" dir="2700000" algn="tl">
                    <a:srgbClr val="000000">
                      <a:alpha val="43137"/>
                    </a:srgbClr>
                  </a:outerShdw>
                </a:effectLst>
                <a:latin typeface="Calibri" panose="020F0502020204030204"/>
              </a:rPr>
              <a:t>ESEMPIO C.A.</a:t>
            </a:r>
            <a:r>
              <a:rPr lang="it-IT" sz="1600" dirty="0">
                <a:solidFill>
                  <a:prstClr val="black"/>
                </a:solidFill>
                <a:latin typeface="Calibri" panose="020F0502020204030204"/>
              </a:rPr>
              <a:t> - Finanziamento TF 10% per 10.000 </a:t>
            </a:r>
            <a:r>
              <a:rPr lang="it-IT" sz="1600" i="1" dirty="0">
                <a:solidFill>
                  <a:prstClr val="black"/>
                </a:solidFill>
                <a:latin typeface="Calibri" panose="020F0502020204030204"/>
              </a:rPr>
              <a:t>bullet</a:t>
            </a:r>
            <a:r>
              <a:rPr lang="it-IT" sz="1600" dirty="0">
                <a:solidFill>
                  <a:prstClr val="black"/>
                </a:solidFill>
                <a:latin typeface="Calibri" panose="020F0502020204030204"/>
              </a:rPr>
              <a:t> a 10 anni. </a:t>
            </a:r>
            <a:r>
              <a:rPr lang="it-IT" sz="1600" i="1" dirty="0" err="1">
                <a:solidFill>
                  <a:prstClr val="black"/>
                </a:solidFill>
                <a:latin typeface="Calibri" panose="020F0502020204030204"/>
              </a:rPr>
              <a:t>Upfront</a:t>
            </a:r>
            <a:r>
              <a:rPr lang="it-IT" sz="1600" dirty="0">
                <a:solidFill>
                  <a:prstClr val="black"/>
                </a:solidFill>
                <a:latin typeface="Calibri" panose="020F0502020204030204"/>
              </a:rPr>
              <a:t> 300: erogazione netta per 9.700</a:t>
            </a:r>
          </a:p>
        </p:txBody>
      </p:sp>
      <p:graphicFrame>
        <p:nvGraphicFramePr>
          <p:cNvPr id="8" name="Tabella 7"/>
          <p:cNvGraphicFramePr>
            <a:graphicFrameLocks noGrp="1"/>
          </p:cNvGraphicFramePr>
          <p:nvPr>
            <p:extLst>
              <p:ext uri="{D42A27DB-BD31-4B8C-83A1-F6EECF244321}">
                <p14:modId xmlns:p14="http://schemas.microsoft.com/office/powerpoint/2010/main" val="3831342048"/>
              </p:ext>
            </p:extLst>
          </p:nvPr>
        </p:nvGraphicFramePr>
        <p:xfrm>
          <a:off x="2495601" y="1915721"/>
          <a:ext cx="5328591" cy="17830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3363848439"/>
                    </a:ext>
                  </a:extLst>
                </a:gridCol>
                <a:gridCol w="1296144">
                  <a:extLst>
                    <a:ext uri="{9D8B030D-6E8A-4147-A177-3AD203B41FA5}">
                      <a16:colId xmlns:a16="http://schemas.microsoft.com/office/drawing/2014/main" val="1541768935"/>
                    </a:ext>
                  </a:extLst>
                </a:gridCol>
                <a:gridCol w="3168351">
                  <a:extLst>
                    <a:ext uri="{9D8B030D-6E8A-4147-A177-3AD203B41FA5}">
                      <a16:colId xmlns:a16="http://schemas.microsoft.com/office/drawing/2014/main" val="2154415943"/>
                    </a:ext>
                  </a:extLst>
                </a:gridCol>
              </a:tblGrid>
              <a:tr h="212193">
                <a:tc>
                  <a:txBody>
                    <a:bodyPr/>
                    <a:lstStyle/>
                    <a:p>
                      <a:pPr algn="ctr"/>
                      <a:r>
                        <a:rPr lang="it-IT" dirty="0" smtClean="0">
                          <a:solidFill>
                            <a:schemeClr val="tx1"/>
                          </a:solidFill>
                        </a:rPr>
                        <a:t>Anno</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dirty="0" smtClean="0">
                          <a:solidFill>
                            <a:schemeClr val="tx1"/>
                          </a:solidFill>
                        </a:rPr>
                        <a:t>Flusso cassa</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dirty="0" smtClean="0">
                          <a:solidFill>
                            <a:schemeClr val="tx1"/>
                          </a:solidFill>
                        </a:rPr>
                        <a:t>Valore attuale</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77182450"/>
                  </a:ext>
                </a:extLst>
              </a:tr>
              <a:tr h="212193">
                <a:tc>
                  <a:txBody>
                    <a:bodyPr/>
                    <a:lstStyle/>
                    <a:p>
                      <a:pPr algn="ctr"/>
                      <a:r>
                        <a:rPr lang="it-IT" dirty="0" smtClean="0">
                          <a:solidFill>
                            <a:schemeClr val="tx1"/>
                          </a:solidFill>
                        </a:rPr>
                        <a:t>1</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1.000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905 = 1.000/(1+0,10498745)</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0179175"/>
                  </a:ext>
                </a:extLst>
              </a:tr>
              <a:tr h="212193">
                <a:tc>
                  <a:txBody>
                    <a:bodyPr/>
                    <a:lstStyle/>
                    <a:p>
                      <a:pPr algn="ctr"/>
                      <a:r>
                        <a:rPr lang="it-IT" dirty="0" smtClean="0">
                          <a:solidFill>
                            <a:schemeClr val="tx1"/>
                          </a:solidFill>
                        </a:rPr>
                        <a:t>2</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1.000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819 = 1.000/(1+0,10498745)</a:t>
                      </a:r>
                      <a:r>
                        <a:rPr lang="it-IT" baseline="30000" dirty="0" smtClean="0">
                          <a:solidFill>
                            <a:schemeClr val="tx1"/>
                          </a:solidFill>
                        </a:rPr>
                        <a:t>2</a:t>
                      </a:r>
                      <a:endParaRPr lang="it-IT"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2584144"/>
                  </a:ext>
                </a:extLst>
              </a:tr>
              <a:tr h="212193">
                <a:tc>
                  <a:txBody>
                    <a:bodyPr/>
                    <a:lstStyle/>
                    <a:p>
                      <a:pPr algn="ctr"/>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2732050"/>
                  </a:ext>
                </a:extLst>
              </a:tr>
              <a:tr h="212193">
                <a:tc>
                  <a:txBody>
                    <a:bodyPr/>
                    <a:lstStyle/>
                    <a:p>
                      <a:pPr algn="ctr"/>
                      <a:r>
                        <a:rPr lang="it-IT" dirty="0" smtClean="0">
                          <a:solidFill>
                            <a:schemeClr val="tx1"/>
                          </a:solidFill>
                        </a:rPr>
                        <a:t>10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11.000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4.053</a:t>
                      </a:r>
                      <a:r>
                        <a:rPr lang="it-IT" baseline="0" dirty="0" smtClean="0">
                          <a:solidFill>
                            <a:schemeClr val="tx1"/>
                          </a:solidFill>
                        </a:rPr>
                        <a:t> =1.000/(1,10498745)</a:t>
                      </a:r>
                      <a:r>
                        <a:rPr lang="it-IT" baseline="30000" dirty="0" smtClean="0">
                          <a:solidFill>
                            <a:schemeClr val="tx1"/>
                          </a:solidFill>
                        </a:rPr>
                        <a:t>10</a:t>
                      </a:r>
                      <a:endParaRPr lang="it-IT"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629251"/>
                  </a:ext>
                </a:extLst>
              </a:tr>
              <a:tr h="212193">
                <a:tc>
                  <a:txBody>
                    <a:bodyPr/>
                    <a:lstStyle/>
                    <a:p>
                      <a:endParaRPr lang="it-IT">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20.000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9.700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6878595"/>
                  </a:ext>
                </a:extLst>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3037436964"/>
              </p:ext>
            </p:extLst>
          </p:nvPr>
        </p:nvGraphicFramePr>
        <p:xfrm>
          <a:off x="2423593" y="4527128"/>
          <a:ext cx="7344815" cy="185420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1038412326"/>
                    </a:ext>
                  </a:extLst>
                </a:gridCol>
                <a:gridCol w="1080120">
                  <a:extLst>
                    <a:ext uri="{9D8B030D-6E8A-4147-A177-3AD203B41FA5}">
                      <a16:colId xmlns:a16="http://schemas.microsoft.com/office/drawing/2014/main" val="1111433204"/>
                    </a:ext>
                  </a:extLst>
                </a:gridCol>
                <a:gridCol w="2736304">
                  <a:extLst>
                    <a:ext uri="{9D8B030D-6E8A-4147-A177-3AD203B41FA5}">
                      <a16:colId xmlns:a16="http://schemas.microsoft.com/office/drawing/2014/main" val="2615810539"/>
                    </a:ext>
                  </a:extLst>
                </a:gridCol>
                <a:gridCol w="1152128">
                  <a:extLst>
                    <a:ext uri="{9D8B030D-6E8A-4147-A177-3AD203B41FA5}">
                      <a16:colId xmlns:a16="http://schemas.microsoft.com/office/drawing/2014/main" val="2782339917"/>
                    </a:ext>
                  </a:extLst>
                </a:gridCol>
                <a:gridCol w="1728191">
                  <a:extLst>
                    <a:ext uri="{9D8B030D-6E8A-4147-A177-3AD203B41FA5}">
                      <a16:colId xmlns:a16="http://schemas.microsoft.com/office/drawing/2014/main" val="3325503327"/>
                    </a:ext>
                  </a:extLst>
                </a:gridCol>
              </a:tblGrid>
              <a:tr h="370840">
                <a:tc>
                  <a:txBody>
                    <a:bodyPr/>
                    <a:lstStyle/>
                    <a:p>
                      <a:pPr algn="ctr"/>
                      <a:r>
                        <a:rPr lang="it-IT" dirty="0" smtClean="0">
                          <a:solidFill>
                            <a:schemeClr val="tx1"/>
                          </a:solidFill>
                        </a:rPr>
                        <a:t>Anno </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dirty="0" smtClean="0">
                          <a:solidFill>
                            <a:schemeClr val="tx1"/>
                          </a:solidFill>
                        </a:rPr>
                        <a:t>Inizio anno</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dirty="0" smtClean="0">
                          <a:solidFill>
                            <a:schemeClr val="tx1"/>
                          </a:solidFill>
                        </a:rPr>
                        <a:t>Interessi effettivi</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dirty="0" smtClean="0">
                          <a:solidFill>
                            <a:schemeClr val="tx1"/>
                          </a:solidFill>
                        </a:rPr>
                        <a:t>Flusso</a:t>
                      </a:r>
                      <a:r>
                        <a:rPr lang="it-IT" baseline="0" dirty="0" smtClean="0">
                          <a:solidFill>
                            <a:schemeClr val="tx1"/>
                          </a:solidFill>
                        </a:rPr>
                        <a:t> cassa</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dirty="0" smtClean="0">
                          <a:solidFill>
                            <a:schemeClr val="tx1"/>
                          </a:solidFill>
                        </a:rPr>
                        <a:t>Costo ammortizzato</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21494518"/>
                  </a:ext>
                </a:extLst>
              </a:tr>
              <a:tr h="370840">
                <a:tc>
                  <a:txBody>
                    <a:bodyPr/>
                    <a:lstStyle/>
                    <a:p>
                      <a:pPr algn="ctr"/>
                      <a:r>
                        <a:rPr lang="it-IT" dirty="0" smtClean="0">
                          <a:solidFill>
                            <a:schemeClr val="tx1"/>
                          </a:solidFill>
                        </a:rPr>
                        <a:t>1</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9.700   </a:t>
                      </a:r>
                      <a:r>
                        <a:rPr lang="it-IT" baseline="0" dirty="0" smtClean="0">
                          <a:solidFill>
                            <a:schemeClr val="tx1"/>
                          </a:solidFill>
                        </a:rPr>
                        <a:t>  </a:t>
                      </a:r>
                      <a:r>
                        <a:rPr lang="it-IT" b="1" baseline="0" dirty="0" smtClean="0">
                          <a:solidFill>
                            <a:srgbClr val="FF0000"/>
                          </a:solidFill>
                        </a:rPr>
                        <a:t>+</a:t>
                      </a:r>
                      <a:endParaRPr lang="it-IT"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1.018 =</a:t>
                      </a:r>
                      <a:r>
                        <a:rPr lang="it-IT" baseline="0" dirty="0" smtClean="0">
                          <a:solidFill>
                            <a:schemeClr val="tx1"/>
                          </a:solidFill>
                        </a:rPr>
                        <a:t> 9.700 x 0,10498745</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b="1" dirty="0" smtClean="0">
                          <a:solidFill>
                            <a:srgbClr val="FF0000"/>
                          </a:solidFill>
                        </a:rPr>
                        <a:t>-</a:t>
                      </a:r>
                      <a:r>
                        <a:rPr lang="it-IT" dirty="0" smtClean="0">
                          <a:solidFill>
                            <a:schemeClr val="tx1"/>
                          </a:solidFill>
                        </a:rPr>
                        <a:t>          1.000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9.718</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362268"/>
                  </a:ext>
                </a:extLst>
              </a:tr>
              <a:tr h="370840">
                <a:tc>
                  <a:txBody>
                    <a:bodyPr/>
                    <a:lstStyle/>
                    <a:p>
                      <a:pPr algn="ctr"/>
                      <a:r>
                        <a:rPr lang="it-IT" dirty="0" smtClean="0">
                          <a:solidFill>
                            <a:schemeClr val="tx1"/>
                          </a:solidFill>
                        </a:rPr>
                        <a:t>2</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9.718     </a:t>
                      </a:r>
                      <a:r>
                        <a:rPr lang="it-IT" b="1" dirty="0" smtClean="0">
                          <a:solidFill>
                            <a:srgbClr val="FF0000"/>
                          </a:solidFill>
                        </a:rPr>
                        <a:t>+</a:t>
                      </a:r>
                      <a:endParaRPr lang="it-IT"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1.020 = 9.718</a:t>
                      </a:r>
                      <a:r>
                        <a:rPr lang="it-IT" baseline="0" dirty="0" smtClean="0">
                          <a:solidFill>
                            <a:schemeClr val="tx1"/>
                          </a:solidFill>
                        </a:rPr>
                        <a:t> x 0,10498745</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b="1" dirty="0" smtClean="0">
                          <a:solidFill>
                            <a:srgbClr val="FF0000"/>
                          </a:solidFill>
                        </a:rPr>
                        <a:t>- </a:t>
                      </a:r>
                      <a:r>
                        <a:rPr lang="it-IT" dirty="0" smtClean="0">
                          <a:solidFill>
                            <a:schemeClr val="tx1"/>
                          </a:solidFill>
                        </a:rPr>
                        <a:t>         1.000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9.738</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398922"/>
                  </a:ext>
                </a:extLst>
              </a:tr>
              <a:tr h="370840">
                <a:tc>
                  <a:txBody>
                    <a:bodyPr/>
                    <a:lstStyle/>
                    <a:p>
                      <a:pPr algn="ctr"/>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277931"/>
                  </a:ext>
                </a:extLst>
              </a:tr>
              <a:tr h="370840">
                <a:tc>
                  <a:txBody>
                    <a:bodyPr/>
                    <a:lstStyle/>
                    <a:p>
                      <a:pPr algn="ctr"/>
                      <a:r>
                        <a:rPr lang="it-IT" dirty="0" smtClean="0">
                          <a:solidFill>
                            <a:schemeClr val="tx1"/>
                          </a:solidFill>
                        </a:rPr>
                        <a:t>10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9.955     </a:t>
                      </a:r>
                      <a:r>
                        <a:rPr lang="it-IT" b="1" dirty="0" smtClean="0">
                          <a:solidFill>
                            <a:srgbClr val="FF0000"/>
                          </a:solidFill>
                        </a:rPr>
                        <a:t>+</a:t>
                      </a:r>
                      <a:endParaRPr lang="it-IT"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chemeClr val="tx1"/>
                          </a:solidFill>
                        </a:rPr>
                        <a:t>1.045</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b="1" dirty="0" smtClean="0">
                          <a:solidFill>
                            <a:srgbClr val="FF0000"/>
                          </a:solidFill>
                        </a:rPr>
                        <a:t>- </a:t>
                      </a:r>
                      <a:r>
                        <a:rPr lang="it-IT" dirty="0" smtClean="0">
                          <a:solidFill>
                            <a:schemeClr val="tx1"/>
                          </a:solidFill>
                        </a:rPr>
                        <a:t>      11.000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it-IT" dirty="0" smtClean="0">
                          <a:solidFill>
                            <a:schemeClr val="tx1"/>
                          </a:solidFill>
                        </a:rPr>
                        <a:t>0</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087105"/>
                  </a:ext>
                </a:extLst>
              </a:tr>
            </a:tbl>
          </a:graphicData>
        </a:graphic>
      </p:graphicFrame>
      <p:sp>
        <p:nvSpPr>
          <p:cNvPr id="11" name="CasellaDiTesto 10"/>
          <p:cNvSpPr txBox="1"/>
          <p:nvPr/>
        </p:nvSpPr>
        <p:spPr>
          <a:xfrm>
            <a:off x="4295800" y="4077072"/>
            <a:ext cx="3240360" cy="369332"/>
          </a:xfrm>
          <a:prstGeom prst="rect">
            <a:avLst/>
          </a:prstGeom>
          <a:noFill/>
        </p:spPr>
        <p:txBody>
          <a:bodyPr wrap="square" rtlCol="0">
            <a:spAutoFit/>
          </a:bodyPr>
          <a:lstStyle/>
          <a:p>
            <a:r>
              <a:rPr lang="it-IT" dirty="0">
                <a:solidFill>
                  <a:srgbClr val="FF0000"/>
                </a:solidFill>
                <a:latin typeface="Calibri" panose="020F0502020204030204"/>
              </a:rPr>
              <a:t>Calcolo costo ammortizzato</a:t>
            </a:r>
          </a:p>
        </p:txBody>
      </p:sp>
      <p:sp>
        <p:nvSpPr>
          <p:cNvPr id="13" name="CasellaDiTesto 12"/>
          <p:cNvSpPr txBox="1"/>
          <p:nvPr/>
        </p:nvSpPr>
        <p:spPr>
          <a:xfrm>
            <a:off x="8620472" y="980728"/>
            <a:ext cx="1579984" cy="369332"/>
          </a:xfrm>
          <a:prstGeom prst="rect">
            <a:avLst/>
          </a:prstGeom>
          <a:noFill/>
        </p:spPr>
        <p:txBody>
          <a:bodyPr wrap="square" rtlCol="0">
            <a:spAutoFit/>
          </a:bodyPr>
          <a:lstStyle/>
          <a:p>
            <a:r>
              <a:rPr lang="it-IT" dirty="0">
                <a:solidFill>
                  <a:srgbClr val="0070C0"/>
                </a:solidFill>
                <a:latin typeface="Calibri" panose="020F0502020204030204"/>
              </a:rPr>
              <a:t>Calcolo TIE</a:t>
            </a:r>
          </a:p>
        </p:txBody>
      </p:sp>
    </p:spTree>
    <p:extLst>
      <p:ext uri="{BB962C8B-B14F-4D97-AF65-F5344CB8AC3E}">
        <p14:creationId xmlns:p14="http://schemas.microsoft.com/office/powerpoint/2010/main" val="34794932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pic>
        <p:nvPicPr>
          <p:cNvPr id="3" name="Immagine 2"/>
          <p:cNvPicPr>
            <a:picLocks noChangeAspect="1"/>
          </p:cNvPicPr>
          <p:nvPr/>
        </p:nvPicPr>
        <p:blipFill>
          <a:blip r:embed="rId2"/>
          <a:stretch>
            <a:fillRect/>
          </a:stretch>
        </p:blipFill>
        <p:spPr>
          <a:xfrm>
            <a:off x="1919536" y="1052736"/>
            <a:ext cx="8424936" cy="5256584"/>
          </a:xfrm>
          <a:prstGeom prst="rect">
            <a:avLst/>
          </a:prstGeom>
        </p:spPr>
      </p:pic>
      <p:sp>
        <p:nvSpPr>
          <p:cNvPr id="5" name="CasellaDiTesto 4"/>
          <p:cNvSpPr txBox="1"/>
          <p:nvPr/>
        </p:nvSpPr>
        <p:spPr>
          <a:xfrm>
            <a:off x="8472264" y="1412777"/>
            <a:ext cx="1512168" cy="461665"/>
          </a:xfrm>
          <a:prstGeom prst="rect">
            <a:avLst/>
          </a:prstGeom>
          <a:noFill/>
          <a:ln w="19050">
            <a:solidFill>
              <a:srgbClr val="FF0000"/>
            </a:solidFill>
          </a:ln>
        </p:spPr>
        <p:txBody>
          <a:bodyPr wrap="square" rtlCol="0">
            <a:spAutoFit/>
          </a:bodyPr>
          <a:lstStyle/>
          <a:p>
            <a:pPr algn="ctr"/>
            <a:r>
              <a:rPr lang="it-IT" sz="2400" dirty="0">
                <a:solidFill>
                  <a:srgbClr val="FF0000"/>
                </a:solidFill>
                <a:effectLst>
                  <a:outerShdw blurRad="38100" dist="38100" dir="2700000" algn="tl">
                    <a:srgbClr val="000000">
                      <a:alpha val="43137"/>
                    </a:srgbClr>
                  </a:outerShdw>
                </a:effectLst>
                <a:latin typeface="Times New Roman"/>
              </a:rPr>
              <a:t>ESEMPIO</a:t>
            </a:r>
          </a:p>
        </p:txBody>
      </p:sp>
    </p:spTree>
    <p:extLst>
      <p:ext uri="{BB962C8B-B14F-4D97-AF65-F5344CB8AC3E}">
        <p14:creationId xmlns:p14="http://schemas.microsoft.com/office/powerpoint/2010/main" val="21276449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sp>
        <p:nvSpPr>
          <p:cNvPr id="32771" name="Rectangle 3"/>
          <p:cNvSpPr>
            <a:spLocks noGrp="1" noChangeArrowheads="1"/>
          </p:cNvSpPr>
          <p:nvPr>
            <p:ph type="body" idx="1"/>
          </p:nvPr>
        </p:nvSpPr>
        <p:spPr>
          <a:xfrm>
            <a:off x="1774825" y="908051"/>
            <a:ext cx="8642350" cy="5689600"/>
          </a:xfrm>
        </p:spPr>
        <p:txBody>
          <a:bodyPr/>
          <a:lstStyle/>
          <a:p>
            <a:pPr lvl="1" algn="just" eaLnBrk="1" hangingPunct="1"/>
            <a:r>
              <a:rPr lang="it-IT" dirty="0" smtClean="0"/>
              <a:t>Diversamente dal passato </a:t>
            </a:r>
            <a:r>
              <a:rPr lang="it-IT" u="sng" dirty="0" smtClean="0">
                <a:solidFill>
                  <a:srgbClr val="7030A0"/>
                </a:solidFill>
              </a:rPr>
              <a:t>i debitori </a:t>
            </a:r>
            <a:r>
              <a:rPr lang="it-IT" b="1" u="sng" dirty="0" smtClean="0">
                <a:solidFill>
                  <a:srgbClr val="7030A0"/>
                </a:solidFill>
              </a:rPr>
              <a:t>non</a:t>
            </a:r>
            <a:r>
              <a:rPr lang="it-IT" u="sng" dirty="0" smtClean="0">
                <a:solidFill>
                  <a:srgbClr val="7030A0"/>
                </a:solidFill>
              </a:rPr>
              <a:t> potranno più impiegare i margini disponibili eventualmente disponibili su ulteriori linee di credito per compensare gli inadempimenti in essere</a:t>
            </a:r>
            <a:r>
              <a:rPr lang="it-IT" dirty="0" smtClean="0"/>
              <a:t> e quindi evitare la classificazione in </a:t>
            </a:r>
            <a:r>
              <a:rPr lang="it-IT" i="1" dirty="0" smtClean="0"/>
              <a:t>default</a:t>
            </a:r>
            <a:r>
              <a:rPr lang="it-IT" dirty="0" smtClean="0"/>
              <a:t>;</a:t>
            </a:r>
          </a:p>
        </p:txBody>
      </p:sp>
      <p:sp>
        <p:nvSpPr>
          <p:cNvPr id="4" name="CasellaDiTesto 3"/>
          <p:cNvSpPr txBox="1"/>
          <p:nvPr/>
        </p:nvSpPr>
        <p:spPr>
          <a:xfrm>
            <a:off x="2495600" y="3496940"/>
            <a:ext cx="7715200" cy="2308324"/>
          </a:xfrm>
          <a:prstGeom prst="rect">
            <a:avLst/>
          </a:prstGeom>
          <a:solidFill>
            <a:schemeClr val="accent1"/>
          </a:solidFill>
          <a:ln w="28575">
            <a:solidFill>
              <a:srgbClr val="002060"/>
            </a:solidFill>
          </a:ln>
        </p:spPr>
        <p:txBody>
          <a:bodyPr wrap="square" rtlCol="0">
            <a:spAutoFit/>
          </a:bodyPr>
          <a:lstStyle/>
          <a:p>
            <a:pPr algn="just"/>
            <a:r>
              <a:rPr lang="it-IT" sz="2400" dirty="0">
                <a:solidFill>
                  <a:srgbClr val="002060"/>
                </a:solidFill>
                <a:latin typeface="Times New Roman"/>
              </a:rPr>
              <a:t>In linea generale, la classificazione dell’impresa in stato di </a:t>
            </a:r>
            <a:r>
              <a:rPr lang="it-IT" sz="2400" i="1" dirty="0">
                <a:solidFill>
                  <a:srgbClr val="002060"/>
                </a:solidFill>
                <a:latin typeface="Times New Roman"/>
              </a:rPr>
              <a:t>default</a:t>
            </a:r>
            <a:r>
              <a:rPr lang="it-IT" sz="2400" dirty="0">
                <a:solidFill>
                  <a:srgbClr val="002060"/>
                </a:solidFill>
                <a:latin typeface="Times New Roman"/>
              </a:rPr>
              <a:t>, </a:t>
            </a:r>
            <a:r>
              <a:rPr lang="it-IT" sz="2400" u="sng" dirty="0">
                <a:solidFill>
                  <a:srgbClr val="002060"/>
                </a:solidFill>
                <a:latin typeface="Times New Roman"/>
              </a:rPr>
              <a:t>anche in relazione a un solo finanziamento</a:t>
            </a:r>
            <a:r>
              <a:rPr lang="it-IT" sz="2400" dirty="0">
                <a:solidFill>
                  <a:srgbClr val="002060"/>
                </a:solidFill>
                <a:latin typeface="Times New Roman"/>
              </a:rPr>
              <a:t>, </a:t>
            </a:r>
            <a:r>
              <a:rPr lang="it-IT" sz="2400" dirty="0">
                <a:solidFill>
                  <a:srgbClr val="002060"/>
                </a:solidFill>
                <a:effectLst>
                  <a:outerShdw blurRad="38100" dist="38100" dir="2700000" algn="tl">
                    <a:srgbClr val="000000">
                      <a:alpha val="43137"/>
                    </a:srgbClr>
                  </a:outerShdw>
                </a:effectLst>
                <a:latin typeface="Times New Roman"/>
              </a:rPr>
              <a:t>comporta il passaggio in </a:t>
            </a:r>
            <a:r>
              <a:rPr lang="it-IT" sz="2400" i="1" dirty="0">
                <a:solidFill>
                  <a:srgbClr val="002060"/>
                </a:solidFill>
                <a:effectLst>
                  <a:outerShdw blurRad="38100" dist="38100" dir="2700000" algn="tl">
                    <a:srgbClr val="000000">
                      <a:alpha val="43137"/>
                    </a:srgbClr>
                  </a:outerShdw>
                </a:effectLst>
                <a:latin typeface="Times New Roman"/>
              </a:rPr>
              <a:t>default</a:t>
            </a:r>
            <a:r>
              <a:rPr lang="it-IT" sz="2400" dirty="0">
                <a:solidFill>
                  <a:srgbClr val="002060"/>
                </a:solidFill>
                <a:effectLst>
                  <a:outerShdw blurRad="38100" dist="38100" dir="2700000" algn="tl">
                    <a:srgbClr val="000000">
                      <a:alpha val="43137"/>
                    </a:srgbClr>
                  </a:outerShdw>
                </a:effectLst>
                <a:latin typeface="Times New Roman"/>
              </a:rPr>
              <a:t> di tutte le sue esposizioni nei confronti della banca</a:t>
            </a:r>
            <a:r>
              <a:rPr lang="it-IT" sz="2400" dirty="0">
                <a:solidFill>
                  <a:srgbClr val="002060"/>
                </a:solidFill>
                <a:latin typeface="Times New Roman"/>
              </a:rPr>
              <a:t>. Inoltre, potrebbero manifestarsi ripercussioni negative su altre imprese ad essa economicamente collegate, esposte nei confronti del medesimo intermediario finanziario</a:t>
            </a:r>
            <a:endParaRPr lang="it-IT" sz="3200" i="1" dirty="0">
              <a:solidFill>
                <a:srgbClr val="002060"/>
              </a:solidFill>
              <a:latin typeface="Times New Roman"/>
            </a:endParaRPr>
          </a:p>
        </p:txBody>
      </p:sp>
    </p:spTree>
    <p:extLst>
      <p:ext uri="{BB962C8B-B14F-4D97-AF65-F5344CB8AC3E}">
        <p14:creationId xmlns:p14="http://schemas.microsoft.com/office/powerpoint/2010/main" val="22768662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pic>
        <p:nvPicPr>
          <p:cNvPr id="3" name="Immagine 2"/>
          <p:cNvPicPr>
            <a:picLocks noChangeAspect="1"/>
          </p:cNvPicPr>
          <p:nvPr/>
        </p:nvPicPr>
        <p:blipFill>
          <a:blip r:embed="rId2"/>
          <a:stretch>
            <a:fillRect/>
          </a:stretch>
        </p:blipFill>
        <p:spPr>
          <a:xfrm>
            <a:off x="1981200" y="964146"/>
            <a:ext cx="8343900" cy="5762625"/>
          </a:xfrm>
          <a:prstGeom prst="rect">
            <a:avLst/>
          </a:prstGeom>
        </p:spPr>
      </p:pic>
      <p:cxnSp>
        <p:nvCxnSpPr>
          <p:cNvPr id="6" name="Connettore diritto 5"/>
          <p:cNvCxnSpPr/>
          <p:nvPr/>
        </p:nvCxnSpPr>
        <p:spPr>
          <a:xfrm>
            <a:off x="5251010" y="2027976"/>
            <a:ext cx="48073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2533462" y="2325231"/>
            <a:ext cx="7524938" cy="1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flipV="1">
            <a:off x="2533462" y="2625505"/>
            <a:ext cx="5125770" cy="75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4316994" y="4237022"/>
            <a:ext cx="5822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2533462" y="4525223"/>
            <a:ext cx="6836875" cy="1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4316994" y="6417398"/>
            <a:ext cx="5822887" cy="15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2533462" y="6726771"/>
            <a:ext cx="3016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8849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pic>
        <p:nvPicPr>
          <p:cNvPr id="2" name="Immagine 1"/>
          <p:cNvPicPr>
            <a:picLocks noChangeAspect="1"/>
          </p:cNvPicPr>
          <p:nvPr/>
        </p:nvPicPr>
        <p:blipFill>
          <a:blip r:embed="rId2"/>
          <a:stretch>
            <a:fillRect/>
          </a:stretch>
        </p:blipFill>
        <p:spPr>
          <a:xfrm>
            <a:off x="2307737" y="1249048"/>
            <a:ext cx="5095875" cy="1933575"/>
          </a:xfrm>
          <a:prstGeom prst="rect">
            <a:avLst/>
          </a:prstGeom>
        </p:spPr>
      </p:pic>
      <p:pic>
        <p:nvPicPr>
          <p:cNvPr id="4" name="Immagine 3"/>
          <p:cNvPicPr>
            <a:picLocks noChangeAspect="1"/>
          </p:cNvPicPr>
          <p:nvPr/>
        </p:nvPicPr>
        <p:blipFill>
          <a:blip r:embed="rId3"/>
          <a:stretch>
            <a:fillRect/>
          </a:stretch>
        </p:blipFill>
        <p:spPr>
          <a:xfrm>
            <a:off x="1828846" y="2885839"/>
            <a:ext cx="8715375" cy="3838575"/>
          </a:xfrm>
          <a:prstGeom prst="rect">
            <a:avLst/>
          </a:prstGeom>
        </p:spPr>
      </p:pic>
      <p:sp>
        <p:nvSpPr>
          <p:cNvPr id="5" name="Freccia a sinistra 4"/>
          <p:cNvSpPr/>
          <p:nvPr/>
        </p:nvSpPr>
        <p:spPr>
          <a:xfrm>
            <a:off x="4734962" y="1249048"/>
            <a:ext cx="1620571" cy="6702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p:cNvCxnSpPr/>
          <p:nvPr/>
        </p:nvCxnSpPr>
        <p:spPr>
          <a:xfrm>
            <a:off x="2372008" y="6319319"/>
            <a:ext cx="7577750" cy="18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flipV="1">
            <a:off x="2372008" y="6609030"/>
            <a:ext cx="3983525" cy="9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103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pic>
        <p:nvPicPr>
          <p:cNvPr id="2" name="Immagine 1"/>
          <p:cNvPicPr>
            <a:picLocks noChangeAspect="1"/>
          </p:cNvPicPr>
          <p:nvPr/>
        </p:nvPicPr>
        <p:blipFill>
          <a:blip r:embed="rId2"/>
          <a:stretch>
            <a:fillRect/>
          </a:stretch>
        </p:blipFill>
        <p:spPr>
          <a:xfrm>
            <a:off x="2567608" y="908720"/>
            <a:ext cx="7056784" cy="5728606"/>
          </a:xfrm>
          <a:prstGeom prst="rect">
            <a:avLst/>
          </a:prstGeom>
        </p:spPr>
      </p:pic>
    </p:spTree>
    <p:extLst>
      <p:ext uri="{BB962C8B-B14F-4D97-AF65-F5344CB8AC3E}">
        <p14:creationId xmlns:p14="http://schemas.microsoft.com/office/powerpoint/2010/main" val="12701332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pic>
        <p:nvPicPr>
          <p:cNvPr id="3" name="Immagine 2"/>
          <p:cNvPicPr>
            <a:picLocks noChangeAspect="1"/>
          </p:cNvPicPr>
          <p:nvPr/>
        </p:nvPicPr>
        <p:blipFill>
          <a:blip r:embed="rId3"/>
          <a:stretch>
            <a:fillRect/>
          </a:stretch>
        </p:blipFill>
        <p:spPr>
          <a:xfrm>
            <a:off x="2423593" y="2204864"/>
            <a:ext cx="7335089" cy="3681760"/>
          </a:xfrm>
          <a:prstGeom prst="rect">
            <a:avLst/>
          </a:prstGeom>
        </p:spPr>
      </p:pic>
      <p:pic>
        <p:nvPicPr>
          <p:cNvPr id="4" name="Immagine 3"/>
          <p:cNvPicPr>
            <a:picLocks noChangeAspect="1"/>
          </p:cNvPicPr>
          <p:nvPr/>
        </p:nvPicPr>
        <p:blipFill>
          <a:blip r:embed="rId4"/>
          <a:stretch>
            <a:fillRect/>
          </a:stretch>
        </p:blipFill>
        <p:spPr>
          <a:xfrm>
            <a:off x="2554910" y="1843454"/>
            <a:ext cx="7141491" cy="361411"/>
          </a:xfrm>
          <a:prstGeom prst="rect">
            <a:avLst/>
          </a:prstGeom>
        </p:spPr>
      </p:pic>
    </p:spTree>
    <p:extLst>
      <p:ext uri="{BB962C8B-B14F-4D97-AF65-F5344CB8AC3E}">
        <p14:creationId xmlns:p14="http://schemas.microsoft.com/office/powerpoint/2010/main" val="19696295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pic>
        <p:nvPicPr>
          <p:cNvPr id="2" name="Immagine 1"/>
          <p:cNvPicPr>
            <a:picLocks noChangeAspect="1"/>
          </p:cNvPicPr>
          <p:nvPr/>
        </p:nvPicPr>
        <p:blipFill>
          <a:blip r:embed="rId2"/>
          <a:stretch>
            <a:fillRect/>
          </a:stretch>
        </p:blipFill>
        <p:spPr>
          <a:xfrm>
            <a:off x="2363889" y="1196752"/>
            <a:ext cx="7464223" cy="2834804"/>
          </a:xfrm>
          <a:prstGeom prst="rect">
            <a:avLst/>
          </a:prstGeom>
        </p:spPr>
      </p:pic>
      <p:sp>
        <p:nvSpPr>
          <p:cNvPr id="5" name="CasellaDiTesto 4"/>
          <p:cNvSpPr txBox="1"/>
          <p:nvPr/>
        </p:nvSpPr>
        <p:spPr>
          <a:xfrm>
            <a:off x="2927648" y="4581128"/>
            <a:ext cx="6552728" cy="923330"/>
          </a:xfrm>
          <a:prstGeom prst="rect">
            <a:avLst/>
          </a:prstGeom>
          <a:solidFill>
            <a:srgbClr val="FFFF99"/>
          </a:solidFill>
          <a:ln w="28575">
            <a:solidFill>
              <a:srgbClr val="FF0000"/>
            </a:solidFill>
          </a:ln>
        </p:spPr>
        <p:txBody>
          <a:bodyPr wrap="square" rtlCol="0">
            <a:spAutoFit/>
          </a:bodyPr>
          <a:lstStyle/>
          <a:p>
            <a:pPr algn="ctr"/>
            <a:r>
              <a:rPr lang="it-IT" b="1" dirty="0">
                <a:solidFill>
                  <a:srgbClr val="000000"/>
                </a:solidFill>
                <a:latin typeface="Times New Roman"/>
              </a:rPr>
              <a:t>LE NUOVE MISURE SARANNO IN VIGORE CON L’1.1.2021.</a:t>
            </a:r>
          </a:p>
          <a:p>
            <a:pPr algn="ctr"/>
            <a:r>
              <a:rPr lang="it-IT" dirty="0">
                <a:solidFill>
                  <a:srgbClr val="0070C0"/>
                </a:solidFill>
                <a:latin typeface="Times New Roman"/>
              </a:rPr>
              <a:t>Le banche </a:t>
            </a:r>
            <a:r>
              <a:rPr lang="it-IT" u="sng" dirty="0">
                <a:solidFill>
                  <a:srgbClr val="0070C0"/>
                </a:solidFill>
                <a:effectLst>
                  <a:outerShdw blurRad="38100" dist="38100" dir="2700000" algn="tl">
                    <a:srgbClr val="000000">
                      <a:alpha val="43137"/>
                    </a:srgbClr>
                  </a:outerShdw>
                </a:effectLst>
                <a:latin typeface="Times New Roman"/>
              </a:rPr>
              <a:t>significative</a:t>
            </a:r>
            <a:r>
              <a:rPr lang="it-IT" dirty="0">
                <a:solidFill>
                  <a:srgbClr val="0070C0"/>
                </a:solidFill>
                <a:latin typeface="Times New Roman"/>
              </a:rPr>
              <a:t> prima del 1° giugno 2019 hanno comunicato alla BCE la data esatta di utilizzo delle nuove disposizioni</a:t>
            </a:r>
          </a:p>
        </p:txBody>
      </p:sp>
    </p:spTree>
    <p:extLst>
      <p:ext uri="{BB962C8B-B14F-4D97-AF65-F5344CB8AC3E}">
        <p14:creationId xmlns:p14="http://schemas.microsoft.com/office/powerpoint/2010/main" val="9323912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NEW </a:t>
            </a:r>
            <a:r>
              <a:rPr lang="it-IT" sz="3600" dirty="0"/>
              <a:t>DOD</a:t>
            </a:r>
          </a:p>
        </p:txBody>
      </p:sp>
      <p:pic>
        <p:nvPicPr>
          <p:cNvPr id="3" name="Immagine 2"/>
          <p:cNvPicPr>
            <a:picLocks noChangeAspect="1"/>
          </p:cNvPicPr>
          <p:nvPr/>
        </p:nvPicPr>
        <p:blipFill>
          <a:blip r:embed="rId2"/>
          <a:stretch>
            <a:fillRect/>
          </a:stretch>
        </p:blipFill>
        <p:spPr>
          <a:xfrm>
            <a:off x="1961134" y="1052736"/>
            <a:ext cx="5400600" cy="5400600"/>
          </a:xfrm>
          <a:prstGeom prst="rect">
            <a:avLst/>
          </a:prstGeom>
        </p:spPr>
      </p:pic>
      <p:sp>
        <p:nvSpPr>
          <p:cNvPr id="4" name="CasellaDiTesto 3"/>
          <p:cNvSpPr txBox="1"/>
          <p:nvPr/>
        </p:nvSpPr>
        <p:spPr>
          <a:xfrm>
            <a:off x="7536160" y="2969076"/>
            <a:ext cx="2808312" cy="1107996"/>
          </a:xfrm>
          <a:prstGeom prst="rect">
            <a:avLst/>
          </a:prstGeom>
          <a:solidFill>
            <a:srgbClr val="FFFF99"/>
          </a:solidFill>
          <a:ln w="19050">
            <a:solidFill>
              <a:srgbClr val="C00000"/>
            </a:solidFill>
          </a:ln>
        </p:spPr>
        <p:txBody>
          <a:bodyPr wrap="square" rtlCol="0">
            <a:spAutoFit/>
          </a:bodyPr>
          <a:lstStyle/>
          <a:p>
            <a:pPr algn="just"/>
            <a:r>
              <a:rPr lang="it-IT" sz="1100" dirty="0">
                <a:solidFill>
                  <a:srgbClr val="000000"/>
                </a:solidFill>
                <a:latin typeface="Times New Roman"/>
              </a:rPr>
              <a:t>* Le persone fisiche e le PMI, che hanno esposizioni verso la banca per un ammontare complessivamente inferiore a 1 milione di euro, sono considerate in </a:t>
            </a:r>
            <a:r>
              <a:rPr lang="it-IT" sz="1100" i="1" dirty="0">
                <a:solidFill>
                  <a:srgbClr val="000000"/>
                </a:solidFill>
                <a:latin typeface="Times New Roman"/>
              </a:rPr>
              <a:t>default</a:t>
            </a:r>
            <a:r>
              <a:rPr lang="it-IT" sz="1100" dirty="0">
                <a:solidFill>
                  <a:srgbClr val="000000"/>
                </a:solidFill>
                <a:latin typeface="Times New Roman"/>
              </a:rPr>
              <a:t> quando la somma di tutti gli importi in arretrato dovuti alla banca/gruppo è superiore a 100 euro.</a:t>
            </a:r>
          </a:p>
        </p:txBody>
      </p:sp>
      <p:sp>
        <p:nvSpPr>
          <p:cNvPr id="6" name="CasellaDiTesto 5"/>
          <p:cNvSpPr txBox="1"/>
          <p:nvPr/>
        </p:nvSpPr>
        <p:spPr>
          <a:xfrm>
            <a:off x="7552506" y="5320080"/>
            <a:ext cx="2808312" cy="1277273"/>
          </a:xfrm>
          <a:prstGeom prst="rect">
            <a:avLst/>
          </a:prstGeom>
          <a:solidFill>
            <a:srgbClr val="FFFF99"/>
          </a:solidFill>
          <a:ln w="19050">
            <a:solidFill>
              <a:srgbClr val="C00000"/>
            </a:solidFill>
          </a:ln>
        </p:spPr>
        <p:txBody>
          <a:bodyPr wrap="square" rtlCol="0">
            <a:spAutoFit/>
          </a:bodyPr>
          <a:lstStyle/>
          <a:p>
            <a:pPr algn="just"/>
            <a:r>
              <a:rPr lang="it-IT" sz="1100" dirty="0">
                <a:solidFill>
                  <a:srgbClr val="000000"/>
                </a:solidFill>
                <a:latin typeface="Times New Roman"/>
              </a:rPr>
              <a:t>** Nel caso in cui per le PMI la banca applichi la definizione di </a:t>
            </a:r>
            <a:r>
              <a:rPr lang="it-IT" sz="1100" i="1" dirty="0">
                <a:solidFill>
                  <a:srgbClr val="000000"/>
                </a:solidFill>
                <a:latin typeface="Times New Roman"/>
              </a:rPr>
              <a:t>default</a:t>
            </a:r>
            <a:r>
              <a:rPr lang="it-IT" sz="1100" dirty="0">
                <a:solidFill>
                  <a:srgbClr val="000000"/>
                </a:solidFill>
                <a:latin typeface="Times New Roman"/>
              </a:rPr>
              <a:t> a livello di singola linea di credito, l’eventuale </a:t>
            </a:r>
            <a:r>
              <a:rPr lang="it-IT" sz="1100" i="1" dirty="0">
                <a:solidFill>
                  <a:srgbClr val="000000"/>
                </a:solidFill>
                <a:latin typeface="Times New Roman"/>
              </a:rPr>
              <a:t>default</a:t>
            </a:r>
            <a:r>
              <a:rPr lang="it-IT" sz="1100" dirty="0">
                <a:solidFill>
                  <a:srgbClr val="000000"/>
                </a:solidFill>
                <a:latin typeface="Times New Roman"/>
              </a:rPr>
              <a:t> su una di queste si estende a tutte le altre esposizioni dell’impresa verso la banca qualora tale linea di credito rappresenti una quota significativa dell’esposizione complessiva.</a:t>
            </a:r>
            <a:endParaRPr lang="it-IT" sz="800" dirty="0">
              <a:solidFill>
                <a:srgbClr val="000000"/>
              </a:solidFill>
              <a:latin typeface="Times New Roman"/>
            </a:endParaRPr>
          </a:p>
        </p:txBody>
      </p:sp>
    </p:spTree>
    <p:extLst>
      <p:ext uri="{BB962C8B-B14F-4D97-AF65-F5344CB8AC3E}">
        <p14:creationId xmlns:p14="http://schemas.microsoft.com/office/powerpoint/2010/main" val="22922786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7" name="Segnaposto contenuto 2"/>
          <p:cNvSpPr>
            <a:spLocks noGrp="1"/>
          </p:cNvSpPr>
          <p:nvPr>
            <p:ph idx="1"/>
          </p:nvPr>
        </p:nvSpPr>
        <p:spPr>
          <a:xfrm>
            <a:off x="838200" y="1039091"/>
            <a:ext cx="10515600" cy="5538354"/>
          </a:xfrm>
        </p:spPr>
        <p:txBody>
          <a:bodyPr>
            <a:normAutofit fontScale="92500"/>
          </a:bodyPr>
          <a:lstStyle/>
          <a:p>
            <a:pPr algn="just">
              <a:lnSpc>
                <a:spcPct val="120000"/>
              </a:lnSpc>
            </a:pPr>
            <a:r>
              <a:rPr lang="it-IT" dirty="0" smtClean="0">
                <a:latin typeface="Times New Roman" panose="02020603050405020304" pitchFamily="18" charset="0"/>
                <a:cs typeface="Times New Roman" panose="02020603050405020304" pitchFamily="18" charset="0"/>
              </a:rPr>
              <a:t>Il 12 settembre 2016 la BCE ha diffuso il seguente documento: </a:t>
            </a:r>
            <a:r>
              <a:rPr lang="it-IT" i="1" dirty="0" err="1" smtClean="0">
                <a:solidFill>
                  <a:srgbClr val="FF0000"/>
                </a:solidFill>
                <a:latin typeface="Times New Roman" panose="02020603050405020304" pitchFamily="18" charset="0"/>
                <a:cs typeface="Times New Roman" panose="02020603050405020304" pitchFamily="18" charset="0"/>
              </a:rPr>
              <a:t>Draft</a:t>
            </a:r>
            <a:r>
              <a:rPr lang="it-IT" i="1" dirty="0" smtClean="0">
                <a:solidFill>
                  <a:srgbClr val="FF0000"/>
                </a:solidFill>
                <a:latin typeface="Times New Roman" panose="02020603050405020304" pitchFamily="18" charset="0"/>
                <a:cs typeface="Times New Roman" panose="02020603050405020304" pitchFamily="18" charset="0"/>
              </a:rPr>
              <a:t> </a:t>
            </a:r>
            <a:r>
              <a:rPr lang="it-IT" i="1" dirty="0" err="1" smtClean="0">
                <a:solidFill>
                  <a:srgbClr val="FF0000"/>
                </a:solidFill>
                <a:latin typeface="Times New Roman" panose="02020603050405020304" pitchFamily="18" charset="0"/>
                <a:cs typeface="Times New Roman" panose="02020603050405020304" pitchFamily="18" charset="0"/>
              </a:rPr>
              <a:t>Guidance</a:t>
            </a:r>
            <a:r>
              <a:rPr lang="it-IT" i="1" dirty="0" smtClean="0">
                <a:solidFill>
                  <a:srgbClr val="FF0000"/>
                </a:solidFill>
                <a:latin typeface="Times New Roman" panose="02020603050405020304" pitchFamily="18" charset="0"/>
                <a:cs typeface="Times New Roman" panose="02020603050405020304" pitchFamily="18" charset="0"/>
              </a:rPr>
              <a:t> to </a:t>
            </a:r>
            <a:r>
              <a:rPr lang="it-IT" i="1" dirty="0" err="1" smtClean="0">
                <a:solidFill>
                  <a:srgbClr val="FF0000"/>
                </a:solidFill>
                <a:latin typeface="Times New Roman" panose="02020603050405020304" pitchFamily="18" charset="0"/>
                <a:cs typeface="Times New Roman" panose="02020603050405020304" pitchFamily="18" charset="0"/>
              </a:rPr>
              <a:t>Bank</a:t>
            </a:r>
            <a:r>
              <a:rPr lang="it-IT" i="1" dirty="0" smtClean="0">
                <a:solidFill>
                  <a:srgbClr val="FF0000"/>
                </a:solidFill>
                <a:latin typeface="Times New Roman" panose="02020603050405020304" pitchFamily="18" charset="0"/>
                <a:cs typeface="Times New Roman" panose="02020603050405020304" pitchFamily="18" charset="0"/>
              </a:rPr>
              <a:t> on Non </a:t>
            </a:r>
            <a:r>
              <a:rPr lang="it-IT" i="1" dirty="0" err="1" smtClean="0">
                <a:solidFill>
                  <a:srgbClr val="FF0000"/>
                </a:solidFill>
                <a:latin typeface="Times New Roman" panose="02020603050405020304" pitchFamily="18" charset="0"/>
                <a:cs typeface="Times New Roman" panose="02020603050405020304" pitchFamily="18" charset="0"/>
              </a:rPr>
              <a:t>Performing</a:t>
            </a:r>
            <a:r>
              <a:rPr lang="it-IT" i="1" dirty="0" smtClean="0">
                <a:solidFill>
                  <a:srgbClr val="FF0000"/>
                </a:solidFill>
                <a:latin typeface="Times New Roman" panose="02020603050405020304" pitchFamily="18" charset="0"/>
                <a:cs typeface="Times New Roman" panose="02020603050405020304" pitchFamily="18" charset="0"/>
              </a:rPr>
              <a:t> </a:t>
            </a:r>
            <a:r>
              <a:rPr lang="it-IT" i="1" dirty="0" err="1" smtClean="0">
                <a:solidFill>
                  <a:srgbClr val="FF0000"/>
                </a:solidFill>
                <a:latin typeface="Times New Roman" panose="02020603050405020304" pitchFamily="18" charset="0"/>
                <a:cs typeface="Times New Roman" panose="02020603050405020304" pitchFamily="18" charset="0"/>
              </a:rPr>
              <a:t>Loans</a:t>
            </a:r>
            <a:r>
              <a:rPr lang="it-IT" dirty="0" smtClean="0">
                <a:latin typeface="Times New Roman" panose="02020603050405020304" pitchFamily="18" charset="0"/>
                <a:cs typeface="Times New Roman" panose="02020603050405020304" pitchFamily="18" charset="0"/>
              </a:rPr>
              <a:t>. Si tratta di linee guida da seguire nella gestione complessiva dei crediti deteriorati;</a:t>
            </a:r>
          </a:p>
          <a:p>
            <a:pPr algn="just">
              <a:lnSpc>
                <a:spcPct val="120000"/>
              </a:lnSpc>
            </a:pPr>
            <a:r>
              <a:rPr lang="it-IT" dirty="0" smtClean="0">
                <a:latin typeface="Times New Roman" panose="02020603050405020304" pitchFamily="18" charset="0"/>
                <a:cs typeface="Times New Roman" panose="02020603050405020304" pitchFamily="18" charset="0"/>
              </a:rPr>
              <a:t>I contenuti principali (tra gli altri) sono di seguito riepilogati:</a:t>
            </a:r>
          </a:p>
          <a:p>
            <a:pPr lvl="1" algn="just">
              <a:lnSpc>
                <a:spcPct val="120000"/>
              </a:lnSpc>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Devono essere create delle unità indipendenti per la gestione dei </a:t>
            </a:r>
            <a:r>
              <a:rPr lang="it-IT" i="1" dirty="0" smtClean="0">
                <a:latin typeface="Times New Roman" panose="02020603050405020304" pitchFamily="18" charset="0"/>
                <a:cs typeface="Times New Roman" panose="02020603050405020304" pitchFamily="18" charset="0"/>
              </a:rPr>
              <a:t>NPL</a:t>
            </a:r>
            <a:r>
              <a:rPr lang="it-IT" dirty="0" smtClean="0">
                <a:latin typeface="Times New Roman" panose="02020603050405020304" pitchFamily="18" charset="0"/>
                <a:cs typeface="Times New Roman" panose="02020603050405020304" pitchFamily="18" charset="0"/>
              </a:rPr>
              <a:t>;</a:t>
            </a:r>
          </a:p>
          <a:p>
            <a:pPr lvl="1" algn="just">
              <a:lnSpc>
                <a:spcPct val="120000"/>
              </a:lnSpc>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Deve essere controllato l’intero ciclo di vita dei </a:t>
            </a:r>
            <a:r>
              <a:rPr lang="it-IT" i="1" dirty="0" smtClean="0">
                <a:latin typeface="Times New Roman" panose="02020603050405020304" pitchFamily="18" charset="0"/>
                <a:cs typeface="Times New Roman" panose="02020603050405020304" pitchFamily="18" charset="0"/>
              </a:rPr>
              <a:t>NPL</a:t>
            </a:r>
            <a:r>
              <a:rPr lang="it-IT" dirty="0" smtClean="0">
                <a:latin typeface="Times New Roman" panose="02020603050405020304" pitchFamily="18" charset="0"/>
                <a:cs typeface="Times New Roman" panose="02020603050405020304" pitchFamily="18" charset="0"/>
              </a:rPr>
              <a:t> (</a:t>
            </a:r>
            <a:r>
              <a:rPr lang="it-IT" i="1" dirty="0" err="1" smtClean="0">
                <a:latin typeface="Times New Roman" panose="02020603050405020304" pitchFamily="18" charset="0"/>
                <a:cs typeface="Times New Roman" panose="02020603050405020304" pitchFamily="18" charset="0"/>
              </a:rPr>
              <a:t>early</a:t>
            </a:r>
            <a:r>
              <a:rPr lang="it-IT" i="1" dirty="0" smtClean="0">
                <a:latin typeface="Times New Roman" panose="02020603050405020304" pitchFamily="18" charset="0"/>
                <a:cs typeface="Times New Roman" panose="02020603050405020304" pitchFamily="18" charset="0"/>
              </a:rPr>
              <a:t> </a:t>
            </a:r>
            <a:r>
              <a:rPr lang="it-IT" i="1" dirty="0" err="1" smtClean="0">
                <a:latin typeface="Times New Roman" panose="02020603050405020304" pitchFamily="18" charset="0"/>
                <a:cs typeface="Times New Roman" panose="02020603050405020304" pitchFamily="18" charset="0"/>
              </a:rPr>
              <a:t>arrears</a:t>
            </a:r>
            <a:r>
              <a:rPr lang="it-IT" i="1" dirty="0" smtClean="0">
                <a:latin typeface="Times New Roman" panose="02020603050405020304" pitchFamily="18" charset="0"/>
                <a:cs typeface="Times New Roman" panose="02020603050405020304" pitchFamily="18" charset="0"/>
              </a:rPr>
              <a:t>; late </a:t>
            </a:r>
            <a:r>
              <a:rPr lang="it-IT" i="1" dirty="0" err="1" smtClean="0">
                <a:latin typeface="Times New Roman" panose="02020603050405020304" pitchFamily="18" charset="0"/>
                <a:cs typeface="Times New Roman" panose="02020603050405020304" pitchFamily="18" charset="0"/>
              </a:rPr>
              <a:t>arrears</a:t>
            </a:r>
            <a:r>
              <a:rPr lang="it-IT" i="1" dirty="0" smtClean="0">
                <a:latin typeface="Times New Roman" panose="02020603050405020304" pitchFamily="18" charset="0"/>
                <a:cs typeface="Times New Roman" panose="02020603050405020304" pitchFamily="18" charset="0"/>
              </a:rPr>
              <a:t>/</a:t>
            </a:r>
            <a:r>
              <a:rPr lang="it-IT" i="1" dirty="0" err="1" smtClean="0">
                <a:latin typeface="Times New Roman" panose="02020603050405020304" pitchFamily="18" charset="0"/>
                <a:cs typeface="Times New Roman" panose="02020603050405020304" pitchFamily="18" charset="0"/>
              </a:rPr>
              <a:t>restructuring</a:t>
            </a:r>
            <a:r>
              <a:rPr lang="it-IT" i="1" dirty="0" smtClean="0">
                <a:latin typeface="Times New Roman" panose="02020603050405020304" pitchFamily="18" charset="0"/>
                <a:cs typeface="Times New Roman" panose="02020603050405020304" pitchFamily="18" charset="0"/>
              </a:rPr>
              <a:t>/</a:t>
            </a:r>
            <a:r>
              <a:rPr lang="it-IT" i="1" dirty="0" err="1" smtClean="0">
                <a:latin typeface="Times New Roman" panose="02020603050405020304" pitchFamily="18" charset="0"/>
                <a:cs typeface="Times New Roman" panose="02020603050405020304" pitchFamily="18" charset="0"/>
              </a:rPr>
              <a:t>forbearance</a:t>
            </a:r>
            <a:r>
              <a:rPr lang="it-IT" i="1" dirty="0" smtClean="0">
                <a:latin typeface="Times New Roman" panose="02020603050405020304" pitchFamily="18" charset="0"/>
                <a:cs typeface="Times New Roman" panose="02020603050405020304" pitchFamily="18" charset="0"/>
              </a:rPr>
              <a:t>; </a:t>
            </a:r>
            <a:r>
              <a:rPr lang="it-IT" i="1" dirty="0" err="1" smtClean="0">
                <a:latin typeface="Times New Roman" panose="02020603050405020304" pitchFamily="18" charset="0"/>
                <a:cs typeface="Times New Roman" panose="02020603050405020304" pitchFamily="18" charset="0"/>
              </a:rPr>
              <a:t>liquidation</a:t>
            </a:r>
            <a:r>
              <a:rPr lang="it-IT" i="1" dirty="0" smtClean="0">
                <a:latin typeface="Times New Roman" panose="02020603050405020304" pitchFamily="18" charset="0"/>
                <a:cs typeface="Times New Roman" panose="02020603050405020304" pitchFamily="18" charset="0"/>
              </a:rPr>
              <a:t>/</a:t>
            </a:r>
            <a:r>
              <a:rPr lang="it-IT" i="1" dirty="0" err="1" smtClean="0">
                <a:latin typeface="Times New Roman" panose="02020603050405020304" pitchFamily="18" charset="0"/>
                <a:cs typeface="Times New Roman" panose="02020603050405020304" pitchFamily="18" charset="0"/>
              </a:rPr>
              <a:t>debt</a:t>
            </a:r>
            <a:r>
              <a:rPr lang="it-IT" i="1" dirty="0" smtClean="0">
                <a:latin typeface="Times New Roman" panose="02020603050405020304" pitchFamily="18" charset="0"/>
                <a:cs typeface="Times New Roman" panose="02020603050405020304" pitchFamily="18" charset="0"/>
              </a:rPr>
              <a:t> </a:t>
            </a:r>
            <a:r>
              <a:rPr lang="it-IT" i="1" dirty="0" err="1" smtClean="0">
                <a:latin typeface="Times New Roman" panose="02020603050405020304" pitchFamily="18" charset="0"/>
                <a:cs typeface="Times New Roman" panose="02020603050405020304" pitchFamily="18" charset="0"/>
              </a:rPr>
              <a:t>recovery</a:t>
            </a:r>
            <a:r>
              <a:rPr lang="it-IT" i="1" dirty="0" smtClean="0">
                <a:latin typeface="Times New Roman" panose="02020603050405020304" pitchFamily="18" charset="0"/>
                <a:cs typeface="Times New Roman" panose="02020603050405020304" pitchFamily="18" charset="0"/>
              </a:rPr>
              <a:t>/</a:t>
            </a:r>
            <a:r>
              <a:rPr lang="it-IT" i="1" dirty="0" err="1" smtClean="0">
                <a:latin typeface="Times New Roman" panose="02020603050405020304" pitchFamily="18" charset="0"/>
                <a:cs typeface="Times New Roman" panose="02020603050405020304" pitchFamily="18" charset="0"/>
              </a:rPr>
              <a:t>legal</a:t>
            </a:r>
            <a:r>
              <a:rPr lang="it-IT" i="1" dirty="0" smtClean="0">
                <a:latin typeface="Times New Roman" panose="02020603050405020304" pitchFamily="18" charset="0"/>
                <a:cs typeface="Times New Roman" panose="02020603050405020304" pitchFamily="18" charset="0"/>
              </a:rPr>
              <a:t> </a:t>
            </a:r>
            <a:r>
              <a:rPr lang="it-IT" i="1" dirty="0" err="1" smtClean="0">
                <a:latin typeface="Times New Roman" panose="02020603050405020304" pitchFamily="18" charset="0"/>
                <a:cs typeface="Times New Roman" panose="02020603050405020304" pitchFamily="18" charset="0"/>
              </a:rPr>
              <a:t>cases</a:t>
            </a:r>
            <a:r>
              <a:rPr lang="it-IT" i="1" dirty="0" smtClean="0">
                <a:latin typeface="Times New Roman" panose="02020603050405020304" pitchFamily="18" charset="0"/>
                <a:cs typeface="Times New Roman" panose="02020603050405020304" pitchFamily="18" charset="0"/>
              </a:rPr>
              <a:t>/</a:t>
            </a:r>
            <a:r>
              <a:rPr lang="it-IT" i="1" dirty="0" err="1" smtClean="0">
                <a:latin typeface="Times New Roman" panose="02020603050405020304" pitchFamily="18" charset="0"/>
                <a:cs typeface="Times New Roman" panose="02020603050405020304" pitchFamily="18" charset="0"/>
              </a:rPr>
              <a:t>fore-closure</a:t>
            </a:r>
            <a:r>
              <a:rPr lang="it-IT" i="1" dirty="0" smtClean="0">
                <a:latin typeface="Times New Roman" panose="02020603050405020304" pitchFamily="18" charset="0"/>
                <a:cs typeface="Times New Roman" panose="02020603050405020304" pitchFamily="18" charset="0"/>
              </a:rPr>
              <a:t>; management of </a:t>
            </a:r>
            <a:r>
              <a:rPr lang="it-IT" i="1" dirty="0" err="1" smtClean="0">
                <a:latin typeface="Times New Roman" panose="02020603050405020304" pitchFamily="18" charset="0"/>
                <a:cs typeface="Times New Roman" panose="02020603050405020304" pitchFamily="18" charset="0"/>
              </a:rPr>
              <a:t>foreclosed</a:t>
            </a:r>
            <a:r>
              <a:rPr lang="it-IT" i="1" dirty="0" smtClean="0">
                <a:latin typeface="Times New Roman" panose="02020603050405020304" pitchFamily="18" charset="0"/>
                <a:cs typeface="Times New Roman" panose="02020603050405020304" pitchFamily="18" charset="0"/>
              </a:rPr>
              <a:t> </a:t>
            </a:r>
            <a:r>
              <a:rPr lang="it-IT" i="1" dirty="0" err="1" smtClean="0">
                <a:latin typeface="Times New Roman" panose="02020603050405020304" pitchFamily="18" charset="0"/>
                <a:cs typeface="Times New Roman" panose="02020603050405020304" pitchFamily="18" charset="0"/>
              </a:rPr>
              <a:t>assets</a:t>
            </a:r>
            <a:r>
              <a:rPr lang="it-IT" dirty="0" smtClean="0">
                <a:latin typeface="Times New Roman" panose="02020603050405020304" pitchFamily="18" charset="0"/>
                <a:cs typeface="Times New Roman" panose="02020603050405020304" pitchFamily="18" charset="0"/>
              </a:rPr>
              <a:t>);</a:t>
            </a:r>
          </a:p>
          <a:p>
            <a:pPr lvl="1" algn="just">
              <a:buFont typeface="Times New Roman" panose="02020603050405020304" pitchFamily="18" charset="0"/>
              <a:buChar char="‒"/>
            </a:pPr>
            <a:endParaRPr lang="it-IT" sz="2800" dirty="0" smtClean="0">
              <a:latin typeface="Times New Roman" panose="02020603050405020304" pitchFamily="18" charset="0"/>
              <a:cs typeface="Times New Roman" panose="02020603050405020304" pitchFamily="18" charset="0"/>
            </a:endParaRPr>
          </a:p>
          <a:p>
            <a:pPr lvl="1" algn="just">
              <a:buFont typeface="Times New Roman" panose="02020603050405020304" pitchFamily="18" charset="0"/>
              <a:buChar char="‒"/>
            </a:pPr>
            <a:endParaRPr lang="it-IT" sz="2800" dirty="0">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spTree>
    <p:extLst>
      <p:ext uri="{BB962C8B-B14F-4D97-AF65-F5344CB8AC3E}">
        <p14:creationId xmlns:p14="http://schemas.microsoft.com/office/powerpoint/2010/main" val="4601552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188641"/>
            <a:ext cx="8229600" cy="561975"/>
          </a:xfrm>
        </p:spPr>
        <p:txBody>
          <a:bodyPr/>
          <a:lstStyle/>
          <a:p>
            <a:pPr eaLnBrk="1" hangingPunct="1"/>
            <a:r>
              <a:rPr lang="it-IT" sz="3600" dirty="0" smtClean="0"/>
              <a:t>GOVERNO CREDITI DETERIORATI</a:t>
            </a:r>
            <a:endParaRPr lang="it-IT" sz="3600" dirty="0"/>
          </a:p>
        </p:txBody>
      </p:sp>
      <p:sp>
        <p:nvSpPr>
          <p:cNvPr id="5" name="Segnaposto contenuto 2"/>
          <p:cNvSpPr>
            <a:spLocks noGrp="1"/>
          </p:cNvSpPr>
          <p:nvPr>
            <p:ph idx="1"/>
          </p:nvPr>
        </p:nvSpPr>
        <p:spPr>
          <a:xfrm>
            <a:off x="838200" y="1039091"/>
            <a:ext cx="10515600" cy="5538354"/>
          </a:xfrm>
        </p:spPr>
        <p:txBody>
          <a:bodyPr>
            <a:normAutofit fontScale="92500" lnSpcReduction="10000"/>
          </a:bodyPr>
          <a:lstStyle/>
          <a:p>
            <a:pPr lvl="1" algn="just">
              <a:lnSpc>
                <a:spcPct val="100000"/>
              </a:lnSpc>
              <a:buFont typeface="Times New Roman" panose="02020603050405020304" pitchFamily="18" charset="0"/>
              <a:buChar char="‒"/>
            </a:pPr>
            <a:r>
              <a:rPr lang="it-IT" dirty="0" smtClean="0">
                <a:latin typeface="Times New Roman" panose="02020603050405020304" pitchFamily="18" charset="0"/>
                <a:cs typeface="Times New Roman" panose="02020603050405020304" pitchFamily="18" charset="0"/>
              </a:rPr>
              <a:t>Vengono istituite tre linee di difesa (primo, secondo e terzo livello di controlli);</a:t>
            </a:r>
          </a:p>
          <a:p>
            <a:pPr lvl="1" algn="just">
              <a:lnSpc>
                <a:spcPct val="100000"/>
              </a:lnSpc>
              <a:buFont typeface="Times New Roman" panose="02020603050405020304" pitchFamily="18" charset="0"/>
              <a:buChar char="‒"/>
            </a:pPr>
            <a:r>
              <a:rPr lang="it-IT"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Vengono istituiti meccanismi di </a:t>
            </a:r>
            <a:r>
              <a:rPr lang="it-IT" i="1" dirty="0" err="1"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a:t>
            </a:r>
            <a:r>
              <a:rPr lang="it-IT" i="1"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warning</a:t>
            </a:r>
            <a:r>
              <a:rPr lang="it-IT" i="1"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ovvero </a:t>
            </a:r>
            <a:r>
              <a:rPr lang="it-IT" u="sng"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tecniche di controllo</a:t>
            </a:r>
            <a:r>
              <a:rPr lang="it-IT"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sulle posizioni ancora </a:t>
            </a:r>
            <a:r>
              <a:rPr lang="it-IT" i="1"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it-IT" i="1" dirty="0" err="1"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bonis</a:t>
            </a:r>
            <a:r>
              <a:rPr lang="it-IT" i="1"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dirty="0" smtClean="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 anticipare l’innescarsi di patologie</a:t>
            </a:r>
            <a:r>
              <a:rPr lang="it-IT"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order to monitor performing loans and prevent the deterioration of credit quality, all banks should implement adequate internal procedures and reporting to identify and manage potential non-performing clients at a very early </a:t>
            </a:r>
            <a:r>
              <a:rPr lang="en-US" i="1" dirty="0" smtClean="0">
                <a:latin typeface="Times New Roman" panose="02020603050405020304" pitchFamily="18" charset="0"/>
                <a:cs typeface="Times New Roman" panose="02020603050405020304" pitchFamily="18" charset="0"/>
              </a:rPr>
              <a:t>stage</a:t>
            </a:r>
            <a:r>
              <a:rPr lang="en-US" dirty="0" smtClean="0">
                <a:latin typeface="Times New Roman" panose="02020603050405020304" pitchFamily="18" charset="0"/>
                <a:cs typeface="Times New Roman" panose="02020603050405020304" pitchFamily="18" charset="0"/>
              </a:rPr>
              <a:t>)</a:t>
            </a:r>
            <a:endParaRPr lang="it-IT" dirty="0" smtClean="0">
              <a:latin typeface="Times New Roman" panose="02020603050405020304" pitchFamily="18" charset="0"/>
              <a:cs typeface="Times New Roman" panose="02020603050405020304" pitchFamily="18" charset="0"/>
            </a:endParaRPr>
          </a:p>
          <a:p>
            <a:pPr algn="just"/>
            <a:endParaRPr lang="it-IT" dirty="0" smtClean="0">
              <a:latin typeface="Times New Roman" panose="02020603050405020304" pitchFamily="18" charset="0"/>
              <a:cs typeface="Times New Roman" panose="02020603050405020304" pitchFamily="18" charset="0"/>
            </a:endParaRPr>
          </a:p>
          <a:p>
            <a:pPr algn="just"/>
            <a:r>
              <a:rPr lang="it-IT" dirty="0" smtClean="0">
                <a:solidFill>
                  <a:srgbClr val="FF0000"/>
                </a:solidFill>
                <a:latin typeface="Times New Roman" panose="02020603050405020304" pitchFamily="18" charset="0"/>
                <a:cs typeface="Times New Roman" panose="02020603050405020304" pitchFamily="18" charset="0"/>
              </a:rPr>
              <a:t>In merito seguono una serie di disposizioni di dettaglio e di estremo interesse per le banche in quanto in genere si tratta di aspetti non del tutto praticati nel nostro paese (specie presso istituti di medio – piccola dimensione).</a:t>
            </a:r>
            <a:endParaRPr lang="it-IT" dirty="0">
              <a:solidFill>
                <a:srgbClr val="FF0000"/>
              </a:solidFill>
              <a:latin typeface="Times New Roman" panose="02020603050405020304" pitchFamily="18" charset="0"/>
              <a:cs typeface="Times New Roman" panose="02020603050405020304" pitchFamily="18" charset="0"/>
            </a:endParaRPr>
          </a:p>
          <a:p>
            <a:pPr marL="914400" lvl="2" indent="0" algn="just">
              <a:buNone/>
            </a:pPr>
            <a:endParaRPr lang="it-IT" sz="2800" b="1" dirty="0" smtClean="0"/>
          </a:p>
          <a:p>
            <a:pPr lvl="2" algn="just">
              <a:buFont typeface="Wingdings" panose="05000000000000000000" pitchFamily="2" charset="2"/>
              <a:buChar char="Ø"/>
            </a:pPr>
            <a:endParaRPr lang="it-IT" sz="2200" b="1" dirty="0"/>
          </a:p>
          <a:p>
            <a:pPr lvl="2" algn="just">
              <a:buFont typeface="Wingdings" panose="05000000000000000000" pitchFamily="2" charset="2"/>
              <a:buChar char="Ø"/>
            </a:pPr>
            <a:endParaRPr lang="it-IT" sz="2200" b="1" dirty="0" smtClean="0"/>
          </a:p>
          <a:p>
            <a:pPr marL="914400" lvl="2" indent="0" algn="just">
              <a:buNone/>
            </a:pPr>
            <a:endParaRPr lang="it-IT" sz="2200" b="1" dirty="0"/>
          </a:p>
          <a:p>
            <a:pPr lvl="2" algn="just">
              <a:buFont typeface="Wingdings" panose="05000000000000000000" pitchFamily="2" charset="2"/>
              <a:buChar char="Ø"/>
            </a:pPr>
            <a:endParaRPr lang="it-IT" sz="2200" b="1" dirty="0" smtClean="0"/>
          </a:p>
        </p:txBody>
      </p:sp>
    </p:spTree>
    <p:extLst>
      <p:ext uri="{BB962C8B-B14F-4D97-AF65-F5344CB8AC3E}">
        <p14:creationId xmlns:p14="http://schemas.microsoft.com/office/powerpoint/2010/main" val="257970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5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6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7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38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9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40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4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0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9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20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9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30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3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3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3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3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9233</Words>
  <Application>Microsoft Office PowerPoint</Application>
  <PresentationFormat>Widescreen</PresentationFormat>
  <Paragraphs>897</Paragraphs>
  <Slides>133</Slides>
  <Notes>23</Notes>
  <HiddenSlides>0</HiddenSlides>
  <MMClips>0</MMClips>
  <ScaleCrop>false</ScaleCrop>
  <HeadingPairs>
    <vt:vector size="8" baseType="variant">
      <vt:variant>
        <vt:lpstr>Caratteri utilizzati</vt:lpstr>
      </vt:variant>
      <vt:variant>
        <vt:i4>8</vt:i4>
      </vt:variant>
      <vt:variant>
        <vt:lpstr>Tema</vt:lpstr>
      </vt:variant>
      <vt:variant>
        <vt:i4>58</vt:i4>
      </vt:variant>
      <vt:variant>
        <vt:lpstr>Server OLE incorporati</vt:lpstr>
      </vt:variant>
      <vt:variant>
        <vt:i4>1</vt:i4>
      </vt:variant>
      <vt:variant>
        <vt:lpstr>Titoli diapositive</vt:lpstr>
      </vt:variant>
      <vt:variant>
        <vt:i4>133</vt:i4>
      </vt:variant>
    </vt:vector>
  </HeadingPairs>
  <TitlesOfParts>
    <vt:vector size="200" baseType="lpstr">
      <vt:lpstr>ＭＳ Ｐゴシック</vt:lpstr>
      <vt:lpstr>Arial</vt:lpstr>
      <vt:lpstr>Calibri</vt:lpstr>
      <vt:lpstr>Calibri Light</vt:lpstr>
      <vt:lpstr>Times New Roman</vt:lpstr>
      <vt:lpstr>Univers 47 CondensedLight</vt:lpstr>
      <vt:lpstr>Univers for KPMG Cond</vt:lpstr>
      <vt:lpstr>Wingdings</vt:lpstr>
      <vt:lpstr>Tema di Office</vt:lpstr>
      <vt:lpstr>1_Tema di Office</vt:lpstr>
      <vt:lpstr>2_Tema di Office</vt:lpstr>
      <vt:lpstr>3_Tema di Office</vt:lpstr>
      <vt:lpstr>4_Tema di Office</vt:lpstr>
      <vt:lpstr>5_Tema di Office</vt:lpstr>
      <vt:lpstr>6_Tema di Office</vt:lpstr>
      <vt:lpstr>7_Tema di Office</vt:lpstr>
      <vt:lpstr>8_Tema di Office</vt:lpstr>
      <vt:lpstr>9_Tema di Office</vt:lpstr>
      <vt:lpstr>10_Tema di Office</vt:lpstr>
      <vt:lpstr>11_Tema di Office</vt:lpstr>
      <vt:lpstr>12_Tema di Office</vt:lpstr>
      <vt:lpstr>13_Tema di Office</vt:lpstr>
      <vt:lpstr>14_Tema di Office</vt:lpstr>
      <vt:lpstr>15_Tema di Office</vt:lpstr>
      <vt:lpstr>16_Tema di Office</vt:lpstr>
      <vt:lpstr>17_Tema di Office</vt:lpstr>
      <vt:lpstr>18_Tema di Office</vt:lpstr>
      <vt:lpstr>19_Tema di Office</vt:lpstr>
      <vt:lpstr>20_Tema di Office</vt:lpstr>
      <vt:lpstr>22_Tema di Office</vt:lpstr>
      <vt:lpstr>35_Tema di Office</vt:lpstr>
      <vt:lpstr>36_Tema di Office</vt:lpstr>
      <vt:lpstr>37_Tema di Office</vt:lpstr>
      <vt:lpstr>38_Tema di Office</vt:lpstr>
      <vt:lpstr>39_Tema di Office</vt:lpstr>
      <vt:lpstr>40_Tema di Office</vt:lpstr>
      <vt:lpstr>41_Tema di Office</vt:lpstr>
      <vt:lpstr>10_Struttura predefinita</vt:lpstr>
      <vt:lpstr>11_Struttura predefinita</vt:lpstr>
      <vt:lpstr>12_Struttura predefinita</vt:lpstr>
      <vt:lpstr>13_Struttura predefinita</vt:lpstr>
      <vt:lpstr>14_Struttura predefinita</vt:lpstr>
      <vt:lpstr>15_Struttura predefinita</vt:lpstr>
      <vt:lpstr>16_Struttura predefinita</vt:lpstr>
      <vt:lpstr>17_Struttura predefinita</vt:lpstr>
      <vt:lpstr>18_Struttura predefinita</vt:lpstr>
      <vt:lpstr>19_Struttura predefinita</vt:lpstr>
      <vt:lpstr>20_Struttura predefinita</vt:lpstr>
      <vt:lpstr>21_Struttura predefinita</vt:lpstr>
      <vt:lpstr>22_Struttura predefinita</vt:lpstr>
      <vt:lpstr>23_Struttura predefinita</vt:lpstr>
      <vt:lpstr>24_Struttura predefinita</vt:lpstr>
      <vt:lpstr>25_Struttura predefinita</vt:lpstr>
      <vt:lpstr>26_Struttura predefinita</vt:lpstr>
      <vt:lpstr>27_Struttura predefinita</vt:lpstr>
      <vt:lpstr>28_Struttura predefinita</vt:lpstr>
      <vt:lpstr>29_Struttura predefinita</vt:lpstr>
      <vt:lpstr>30_Struttura predefinita</vt:lpstr>
      <vt:lpstr>31_Struttura predefinita</vt:lpstr>
      <vt:lpstr>32_Struttura predefinita</vt:lpstr>
      <vt:lpstr>33_Struttura predefinita</vt:lpstr>
      <vt:lpstr>34_Struttura predefinita</vt:lpstr>
      <vt:lpstr>35_Struttura predefinita</vt:lpstr>
      <vt:lpstr>36_Struttura predefinita</vt:lpstr>
      <vt:lpstr>37_Struttura predefinita</vt:lpstr>
      <vt:lpstr>42_Tema di Office</vt:lpstr>
      <vt:lpstr>Immagine bitmap</vt:lpstr>
      <vt:lpstr>Nozioni sul quadro regolamentare delle esposizioni bancarie</vt:lpstr>
      <vt:lpstr>AGENDA</vt:lpstr>
      <vt:lpstr>IFRS   9</vt:lpstr>
      <vt:lpstr>IFRS   9</vt:lpstr>
      <vt:lpstr>IFRS   9</vt:lpstr>
      <vt:lpstr>IFRS   9</vt:lpstr>
      <vt:lpstr>IFRS   9</vt:lpstr>
      <vt:lpstr>IFRS   9</vt:lpstr>
      <vt:lpstr>IFRS   9</vt:lpstr>
      <vt:lpstr>IFRS   9</vt:lpstr>
      <vt:lpstr>IFRS   9</vt:lpstr>
      <vt:lpstr>IFRS   9</vt:lpstr>
      <vt:lpstr>IFRS   9</vt:lpstr>
      <vt:lpstr>IFRS   9</vt:lpstr>
      <vt:lpstr>IFRS   9</vt:lpstr>
      <vt:lpstr>Presentazione standard di PowerPoint</vt:lpstr>
      <vt:lpstr>IFRS   9</vt:lpstr>
      <vt:lpstr>IFRS   9</vt:lpstr>
      <vt:lpstr>IFRS   9</vt:lpstr>
      <vt:lpstr>IFRS   9</vt:lpstr>
      <vt:lpstr>IFRS   9</vt:lpstr>
      <vt:lpstr>IFRS   9</vt:lpstr>
      <vt:lpstr>IFRS   9</vt:lpstr>
      <vt:lpstr>IMPATTI IFRS 9 SULLA GESTIONE</vt:lpstr>
      <vt:lpstr>IMPATTI IFRS 9 SULLA GESTIONE</vt:lpstr>
      <vt:lpstr>IMPATTI IFRS 9 SULLA GESTIONE</vt:lpstr>
      <vt:lpstr>IMPATTI IFRS 9 SULLA GESTIONE</vt:lpstr>
      <vt:lpstr>IMPATTI IFRS 9 SULLA GESTIONE</vt:lpstr>
      <vt:lpstr>IMPATTI IFRS 9 SULLA GESTIONE</vt:lpstr>
      <vt:lpstr>MISURE DI FORBEREANCE</vt:lpstr>
      <vt:lpstr>MISURE DI FORBEREANCE</vt:lpstr>
      <vt:lpstr>MISURE DI FORBEREANCE</vt:lpstr>
      <vt:lpstr>MISURE DI FORBEREANCE</vt:lpstr>
      <vt:lpstr>MISURE DI FORBEREANCE</vt:lpstr>
      <vt:lpstr>MISURE DI FORBEREANCE</vt:lpstr>
      <vt:lpstr>MISURE DI FORBEREANCE</vt:lpstr>
      <vt:lpstr>MISURE DI FORBEREANCE</vt:lpstr>
      <vt:lpstr>MISURE DI FORBEREANCE</vt:lpstr>
      <vt:lpstr>MISURE DI FORBEREANCE</vt:lpstr>
      <vt:lpstr>MISURE DI FORBEREANCE</vt:lpstr>
      <vt:lpstr>MISURE DI FORBEREANCE</vt:lpstr>
      <vt:lpstr>MISURE DI FORBEREANCE</vt:lpstr>
      <vt:lpstr>CENTRALE RISCHI</vt:lpstr>
      <vt:lpstr>CENTRALE RISCHI</vt:lpstr>
      <vt:lpstr>CENTRALE RISCHI</vt:lpstr>
      <vt:lpstr>CENTRALE RISCHI</vt:lpstr>
      <vt:lpstr>CENTRALE RISCHI</vt:lpstr>
      <vt:lpstr>CENTRALE RISCHI</vt:lpstr>
      <vt:lpstr>CENTRALE RISCHI</vt:lpstr>
      <vt:lpstr>CENTRALE RISCHI</vt:lpstr>
      <vt:lpstr>CENTRALE RISCHI</vt:lpstr>
      <vt:lpstr>CENTRALE RISCHI</vt:lpstr>
      <vt:lpstr>CENTRALE RISCHI</vt:lpstr>
      <vt:lpstr>CENTRALE RISCHI</vt:lpstr>
      <vt:lpstr>CENTRALE RISCHI</vt:lpstr>
      <vt:lpstr>CENTRALE RISCHI</vt:lpstr>
      <vt:lpstr>CENTRALE RISCHI</vt:lpstr>
      <vt:lpstr>CENTRALE RISCHI – ESEMPI </vt:lpstr>
      <vt:lpstr>CENTRALE RISCHI – ESEMPI </vt:lpstr>
      <vt:lpstr>CENTRALE RISCHI – ESEMPI </vt:lpstr>
      <vt:lpstr>CENTRALE RISCHI – ESEMPI </vt:lpstr>
      <vt:lpstr>CENTRALE RISCHI – ESEMPI </vt:lpstr>
      <vt:lpstr>CENTRALE RISCHI – ESEMPI </vt:lpstr>
      <vt:lpstr>CENTRALE RISCHI – ESEMPI </vt:lpstr>
      <vt:lpstr>CENTRALE RISCHI – ESEMPI </vt:lpstr>
      <vt:lpstr>CENTRALE RISCHI – ESEMPI </vt:lpstr>
      <vt:lpstr>CENTRALE RISCHI</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CALENDAR PROVISIONING</vt:lpstr>
      <vt:lpstr>NEW DOD</vt:lpstr>
      <vt:lpstr>NEW DOD</vt:lpstr>
      <vt:lpstr>NEW DOD</vt:lpstr>
      <vt:lpstr>NEW DOD</vt:lpstr>
      <vt:lpstr>NEW DOD</vt:lpstr>
      <vt:lpstr>NEW DOD</vt:lpstr>
      <vt:lpstr>NEW DOD</vt:lpstr>
      <vt:lpstr>NEW DOD</vt:lpstr>
      <vt:lpstr>NEW DOD</vt:lpstr>
      <vt:lpstr>NEW DOD</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GOVERNO CREDITI DETERIORATI</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CRISI DI IMPRESA ED EROGAZIONE DEL CREDITO</vt:lpstr>
      <vt:lpstr>PROPOSTE DEL DEBITORE E BANCHE</vt:lpstr>
      <vt:lpstr>PROPOSTE DEL DEBITORE E BANCHE</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PER AVVOCATI TRIVENETO</dc:title>
  <dc:creator>Geretto</dc:creator>
  <cp:lastModifiedBy>Geretto</cp:lastModifiedBy>
  <cp:revision>45</cp:revision>
  <dcterms:created xsi:type="dcterms:W3CDTF">2021-11-08T16:42:23Z</dcterms:created>
  <dcterms:modified xsi:type="dcterms:W3CDTF">2021-12-02T12:11:59Z</dcterms:modified>
</cp:coreProperties>
</file>