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2" r:id="rId3"/>
    <p:sldId id="263" r:id="rId4"/>
    <p:sldId id="258" r:id="rId5"/>
    <p:sldId id="261" r:id="rId6"/>
    <p:sldId id="264" r:id="rId7"/>
    <p:sldId id="265" r:id="rId8"/>
    <p:sldId id="266" r:id="rId9"/>
    <p:sldId id="267" r:id="rId10"/>
    <p:sldId id="257" r:id="rId11"/>
    <p:sldId id="256" r:id="rId12"/>
    <p:sldId id="269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544358-8FB6-491C-B658-BC78BFDB39D5}" v="130" dt="2021-12-05T12:03:31.054"/>
    <p1510:client id="{95F0C3E9-5879-4859-A8BD-53BA7B42ED1A}" v="388" dt="2021-12-06T08:06:22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05.12.2021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19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05.12.2021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46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05.12.2021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4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05.12.2021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05.12.2021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39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05.12.2021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8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05.12.2021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8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05.12.2021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05.12.2021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09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05.12.2021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1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05.12.2021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57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8E5F-40E5-4553-9F3C-699F1A5B8145}" type="datetimeFigureOut">
              <a:rPr lang="de-DE" smtClean="0"/>
              <a:t>05.12.2021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9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54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1503DA5-34BA-40F6-AE04-631E23386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738" y="643467"/>
            <a:ext cx="4158523" cy="557106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A36AF9B-D277-4622-A0C4-16C714DB43DF}"/>
              </a:ext>
            </a:extLst>
          </p:cNvPr>
          <p:cNvSpPr txBox="1"/>
          <p:nvPr/>
        </p:nvSpPr>
        <p:spPr>
          <a:xfrm>
            <a:off x="8922774" y="5232975"/>
            <a:ext cx="2610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Dr.ssa Stefania Malmusi</a:t>
            </a:r>
          </a:p>
          <a:p>
            <a:r>
              <a:rPr lang="it-IT" dirty="0"/>
              <a:t>Ginecologia ed Ostetricia</a:t>
            </a:r>
          </a:p>
          <a:p>
            <a:r>
              <a:rPr lang="it-IT" dirty="0"/>
              <a:t>Ospedale Sassuolo</a:t>
            </a:r>
          </a:p>
        </p:txBody>
      </p:sp>
    </p:spTree>
    <p:extLst>
      <p:ext uri="{BB962C8B-B14F-4D97-AF65-F5344CB8AC3E}">
        <p14:creationId xmlns:p14="http://schemas.microsoft.com/office/powerpoint/2010/main" val="2317721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1E25729A-1725-4A20-823B-EB39D475F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035" y="51504"/>
            <a:ext cx="7045711" cy="672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26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id="{889C26BB-E9EB-43FE-B10F-7F86DA19D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56" y="983891"/>
            <a:ext cx="1138041" cy="3993126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magine 4" descr="Immagine che contiene tavolo&#10;&#10;Descrizione generata automaticamente">
            <a:extLst>
              <a:ext uri="{FF2B5EF4-FFF2-40B4-BE49-F238E27FC236}">
                <a16:creationId xmlns:a16="http://schemas.microsoft.com/office/drawing/2014/main" id="{28FCBFF2-E467-4B78-8220-85CB12DD1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244" y="1454304"/>
            <a:ext cx="6847778" cy="400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7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9">
            <a:extLst>
              <a:ext uri="{FF2B5EF4-FFF2-40B4-BE49-F238E27FC236}">
                <a16:creationId xmlns:a16="http://schemas.microsoft.com/office/drawing/2014/main" id="{042BC7E5-76DB-4826-8C07-4A49B6353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bg1"/>
          </a:solidFill>
        </p:grpSpPr>
        <p:sp>
          <p:nvSpPr>
            <p:cNvPr id="45" name="Freeform: Shape 10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6" name="Freeform: Shape 11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47" name="Freeform: Shape 13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8992" y="-34538"/>
            <a:ext cx="6655405" cy="633547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15">
            <a:extLst>
              <a:ext uri="{FF2B5EF4-FFF2-40B4-BE49-F238E27FC236}">
                <a16:creationId xmlns:a16="http://schemas.microsoft.com/office/drawing/2014/main" id="{2B06059C-C357-4011-82B9-9C0106301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5194" y="-23905"/>
            <a:ext cx="6705251" cy="631852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17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6886" y="-23905"/>
            <a:ext cx="6705251" cy="6215019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78BE6AB-E1A1-4E26-94F9-9B20B5ADF21A}"/>
              </a:ext>
            </a:extLst>
          </p:cNvPr>
          <p:cNvSpPr txBox="1"/>
          <p:nvPr/>
        </p:nvSpPr>
        <p:spPr>
          <a:xfrm>
            <a:off x="2242409" y="895483"/>
            <a:ext cx="5786232" cy="30111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GRAZIE…………</a:t>
            </a:r>
          </a:p>
        </p:txBody>
      </p:sp>
      <p:sp>
        <p:nvSpPr>
          <p:cNvPr id="50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51" name="Graphic 212">
            <a:extLst>
              <a:ext uri="{FF2B5EF4-FFF2-40B4-BE49-F238E27FC236}">
                <a16:creationId xmlns:a16="http://schemas.microsoft.com/office/drawing/2014/main" id="{218E095B-4870-4AD5-9C41-C16D59523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52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583101" y="3578317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25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27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E8CB2F0-2F5A-4EBD-B214-E0309C31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FD3887D-244B-4EC4-9208-E304984C5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5" name="Freeform: Shape 36">
            <a:extLst>
              <a:ext uri="{FF2B5EF4-FFF2-40B4-BE49-F238E27FC236}">
                <a16:creationId xmlns:a16="http://schemas.microsoft.com/office/drawing/2014/main" id="{97224C31-855E-4593-8A58-5B2B0CC4F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581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A31FE55-D6CB-4687-8182-38424A155B6B}"/>
              </a:ext>
            </a:extLst>
          </p:cNvPr>
          <p:cNvSpPr txBox="1"/>
          <p:nvPr/>
        </p:nvSpPr>
        <p:spPr>
          <a:xfrm>
            <a:off x="1312930" y="1340385"/>
            <a:ext cx="9657377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/>
              <a:t>L’analisi</a:t>
            </a:r>
            <a:r>
              <a:rPr lang="en-US" sz="2800" dirty="0"/>
              <a:t> </a:t>
            </a:r>
            <a:r>
              <a:rPr lang="en-US" sz="2800" dirty="0" err="1"/>
              <a:t>della</a:t>
            </a:r>
            <a:r>
              <a:rPr lang="en-US" sz="2800" dirty="0"/>
              <a:t> </a:t>
            </a:r>
            <a:r>
              <a:rPr lang="en-US" sz="2800" dirty="0" err="1"/>
              <a:t>popolazione</a:t>
            </a:r>
            <a:r>
              <a:rPr lang="en-US" sz="2800" dirty="0"/>
              <a:t> </a:t>
            </a:r>
            <a:r>
              <a:rPr lang="en-US" sz="2800" dirty="0" err="1"/>
              <a:t>femminile</a:t>
            </a:r>
            <a:r>
              <a:rPr lang="en-US" sz="2800" dirty="0"/>
              <a:t> </a:t>
            </a:r>
            <a:r>
              <a:rPr lang="en-US" sz="2800" dirty="0" err="1"/>
              <a:t>vittima</a:t>
            </a:r>
            <a:r>
              <a:rPr lang="en-US" sz="2800" dirty="0"/>
              <a:t> di </a:t>
            </a:r>
            <a:r>
              <a:rPr lang="en-US" sz="2800" b="1" dirty="0" err="1">
                <a:solidFill>
                  <a:srgbClr val="FF0000"/>
                </a:solidFill>
              </a:rPr>
              <a:t>aggressione</a:t>
            </a:r>
            <a:r>
              <a:rPr lang="en-US" sz="2800" dirty="0"/>
              <a:t> </a:t>
            </a:r>
            <a:r>
              <a:rPr lang="en-US" sz="2800" dirty="0" err="1"/>
              <a:t>che</a:t>
            </a:r>
            <a:r>
              <a:rPr lang="en-US" sz="2800" dirty="0"/>
              <a:t> </a:t>
            </a:r>
            <a:r>
              <a:rPr lang="en-US" sz="2800" dirty="0" err="1"/>
              <a:t>si</a:t>
            </a:r>
            <a:r>
              <a:rPr lang="en-US" sz="2800" dirty="0"/>
              <a:t> è </a:t>
            </a:r>
            <a:r>
              <a:rPr lang="en-US" sz="2800" dirty="0" err="1"/>
              <a:t>rivolta</a:t>
            </a:r>
            <a:r>
              <a:rPr lang="en-US" sz="2800" dirty="0"/>
              <a:t> </a:t>
            </a:r>
            <a:r>
              <a:rPr lang="en-US" sz="2800" dirty="0" err="1"/>
              <a:t>alla</a:t>
            </a:r>
            <a:r>
              <a:rPr lang="en-US" sz="2800" dirty="0"/>
              <a:t> Rete </a:t>
            </a:r>
            <a:r>
              <a:rPr lang="en-US" sz="2800" dirty="0" err="1"/>
              <a:t>dei</a:t>
            </a:r>
            <a:r>
              <a:rPr lang="en-US" sz="2800" dirty="0"/>
              <a:t> Pronto </a:t>
            </a:r>
            <a:r>
              <a:rPr lang="en-US" sz="2800" dirty="0" err="1"/>
              <a:t>Soccorso</a:t>
            </a:r>
            <a:r>
              <a:rPr lang="en-US" sz="2800" dirty="0"/>
              <a:t> </a:t>
            </a:r>
            <a:r>
              <a:rPr lang="en-US" sz="2800" dirty="0" err="1"/>
              <a:t>dell’Azienda</a:t>
            </a:r>
            <a:r>
              <a:rPr lang="en-US" sz="2800" dirty="0"/>
              <a:t> </a:t>
            </a:r>
            <a:r>
              <a:rPr lang="en-US" sz="2800" dirty="0" err="1"/>
              <a:t>Unità</a:t>
            </a:r>
            <a:r>
              <a:rPr lang="en-US" sz="2800" dirty="0"/>
              <a:t> Sanitaria Locale di Modena (</a:t>
            </a:r>
            <a:r>
              <a:rPr lang="en-US" sz="2800" dirty="0" err="1"/>
              <a:t>inclusi</a:t>
            </a:r>
            <a:r>
              <a:rPr lang="en-US" sz="2800" dirty="0"/>
              <a:t> il Nuovo </a:t>
            </a:r>
            <a:r>
              <a:rPr lang="en-US" sz="2800" dirty="0" err="1"/>
              <a:t>ospedale</a:t>
            </a:r>
            <a:r>
              <a:rPr lang="en-US" sz="2800" dirty="0"/>
              <a:t> S. Agostino </a:t>
            </a:r>
            <a:r>
              <a:rPr lang="en-US" sz="2800" dirty="0" err="1"/>
              <a:t>Estense</a:t>
            </a:r>
            <a:r>
              <a:rPr lang="en-US" sz="2800" dirty="0"/>
              <a:t> </a:t>
            </a:r>
            <a:r>
              <a:rPr lang="en-US" sz="2800" dirty="0" err="1"/>
              <a:t>presso</a:t>
            </a:r>
            <a:r>
              <a:rPr lang="en-US" sz="2800" dirty="0"/>
              <a:t> </a:t>
            </a:r>
            <a:r>
              <a:rPr lang="en-US" sz="2800" dirty="0" err="1"/>
              <a:t>Baggiovara</a:t>
            </a:r>
            <a:r>
              <a:rPr lang="en-US" sz="2800" dirty="0"/>
              <a:t> e il </a:t>
            </a:r>
            <a:r>
              <a:rPr lang="en-US" sz="2800" dirty="0" err="1"/>
              <a:t>Policlinico</a:t>
            </a:r>
            <a:r>
              <a:rPr lang="en-US" sz="2800" dirty="0"/>
              <a:t> di Modena) </a:t>
            </a:r>
            <a:r>
              <a:rPr lang="en-US" sz="2800" dirty="0" err="1"/>
              <a:t>evidenzia</a:t>
            </a:r>
            <a:r>
              <a:rPr lang="en-US" sz="2800" dirty="0"/>
              <a:t> una media di circa 800 </a:t>
            </a:r>
            <a:r>
              <a:rPr lang="en-US" sz="2800" dirty="0" err="1"/>
              <a:t>accessi</a:t>
            </a:r>
            <a:r>
              <a:rPr lang="en-US" sz="2800" dirty="0"/>
              <a:t>/anno </a:t>
            </a:r>
            <a:r>
              <a:rPr lang="en-US" sz="2800" dirty="0" err="1"/>
              <a:t>nell’ultimo</a:t>
            </a:r>
            <a:r>
              <a:rPr lang="en-US" sz="2800" dirty="0"/>
              <a:t> </a:t>
            </a:r>
            <a:r>
              <a:rPr lang="en-US" sz="2800" dirty="0" err="1"/>
              <a:t>triennio</a:t>
            </a:r>
            <a:r>
              <a:rPr lang="en-US" sz="2800" dirty="0"/>
              <a:t>, con </a:t>
            </a:r>
            <a:r>
              <a:rPr lang="en-US" sz="2800" dirty="0" err="1"/>
              <a:t>differenti</a:t>
            </a:r>
            <a:r>
              <a:rPr lang="en-US" sz="2800" dirty="0"/>
              <a:t> </a:t>
            </a:r>
            <a:r>
              <a:rPr lang="en-US" sz="2800" dirty="0" err="1"/>
              <a:t>livelli</a:t>
            </a:r>
            <a:r>
              <a:rPr lang="en-US" sz="2800" dirty="0"/>
              <a:t> di </a:t>
            </a:r>
            <a:r>
              <a:rPr lang="en-US" sz="2800" dirty="0" err="1"/>
              <a:t>gravità</a:t>
            </a:r>
            <a:r>
              <a:rPr lang="en-US" sz="2800" dirty="0"/>
              <a:t>. </a:t>
            </a:r>
            <a:endParaRPr lang="it-IT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r>
              <a:rPr lang="en-US" sz="2800" dirty="0"/>
              <a:t>Si </a:t>
            </a:r>
            <a:r>
              <a:rPr lang="en-US" sz="2800" dirty="0" err="1"/>
              <a:t>registra</a:t>
            </a:r>
            <a:r>
              <a:rPr lang="en-US" sz="2800" dirty="0"/>
              <a:t> </a:t>
            </a:r>
            <a:r>
              <a:rPr lang="en-US" sz="2800" dirty="0" err="1"/>
              <a:t>l’incremento</a:t>
            </a:r>
            <a:r>
              <a:rPr lang="en-US" sz="2800" dirty="0"/>
              <a:t> </a:t>
            </a:r>
            <a:r>
              <a:rPr lang="en-US" sz="2800" dirty="0" err="1"/>
              <a:t>dell’incidenza</a:t>
            </a:r>
            <a:r>
              <a:rPr lang="en-US" sz="2800" dirty="0"/>
              <a:t> </a:t>
            </a:r>
            <a:r>
              <a:rPr lang="en-US" sz="2800" dirty="0" err="1"/>
              <a:t>degli</a:t>
            </a:r>
            <a:r>
              <a:rPr lang="en-US" sz="2800" dirty="0"/>
              <a:t> </a:t>
            </a:r>
            <a:r>
              <a:rPr lang="en-US" sz="2800" dirty="0" err="1"/>
              <a:t>atti</a:t>
            </a:r>
            <a:r>
              <a:rPr lang="en-US" sz="2800" dirty="0"/>
              <a:t> di </a:t>
            </a:r>
            <a:r>
              <a:rPr lang="en-US" sz="2800" dirty="0" err="1"/>
              <a:t>violenza</a:t>
            </a:r>
            <a:r>
              <a:rPr lang="en-US" sz="2800" dirty="0"/>
              <a:t> </a:t>
            </a:r>
            <a:r>
              <a:rPr lang="en-US" sz="2800" dirty="0" err="1"/>
              <a:t>compiuti</a:t>
            </a:r>
            <a:r>
              <a:rPr lang="en-US" sz="2800" dirty="0"/>
              <a:t> da </a:t>
            </a:r>
            <a:r>
              <a:rPr lang="en-US" sz="2800" dirty="0" err="1"/>
              <a:t>persone</a:t>
            </a:r>
            <a:r>
              <a:rPr lang="en-US" sz="2800" dirty="0"/>
              <a:t> interne </a:t>
            </a:r>
            <a:r>
              <a:rPr lang="en-US" sz="2800" dirty="0" err="1"/>
              <a:t>alla</a:t>
            </a:r>
            <a:r>
              <a:rPr lang="en-US" sz="2800" dirty="0"/>
              <a:t> </a:t>
            </a:r>
            <a:r>
              <a:rPr lang="en-US" sz="2800" dirty="0" err="1"/>
              <a:t>cerchia</a:t>
            </a:r>
            <a:r>
              <a:rPr lang="en-US" sz="2800" dirty="0"/>
              <a:t> </a:t>
            </a:r>
            <a:r>
              <a:rPr lang="en-US" sz="2800" dirty="0" err="1"/>
              <a:t>familiare</a:t>
            </a:r>
            <a:r>
              <a:rPr lang="en-US" sz="2800" dirty="0"/>
              <a:t> </a:t>
            </a:r>
            <a:r>
              <a:rPr lang="en-US" sz="2800" dirty="0" err="1"/>
              <a:t>della</a:t>
            </a:r>
            <a:r>
              <a:rPr lang="en-US" sz="2800" dirty="0"/>
              <a:t> </a:t>
            </a:r>
            <a:r>
              <a:rPr lang="en-US" sz="2800" dirty="0" err="1"/>
              <a:t>vittima</a:t>
            </a:r>
            <a:r>
              <a:rPr lang="en-US" sz="2800" dirty="0"/>
              <a:t> (circa il 50% </a:t>
            </a:r>
            <a:r>
              <a:rPr lang="en-US" sz="2800" dirty="0" err="1"/>
              <a:t>degli</a:t>
            </a:r>
            <a:r>
              <a:rPr lang="en-US" sz="2800" dirty="0"/>
              <a:t> </a:t>
            </a:r>
            <a:r>
              <a:rPr lang="en-US" sz="2800" dirty="0" err="1"/>
              <a:t>accessi</a:t>
            </a:r>
            <a:r>
              <a:rPr lang="en-US" sz="2800" dirty="0"/>
              <a:t>). </a:t>
            </a: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2894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37E27E2-80BA-4391-9D64-F1CFB62B056B}"/>
              </a:ext>
            </a:extLst>
          </p:cNvPr>
          <p:cNvSpPr txBox="1"/>
          <p:nvPr/>
        </p:nvSpPr>
        <p:spPr>
          <a:xfrm>
            <a:off x="1053790" y="821472"/>
            <a:ext cx="10075126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Con </a:t>
            </a:r>
            <a:r>
              <a:rPr lang="en-US" sz="2400" dirty="0" err="1"/>
              <a:t>riferimento</a:t>
            </a:r>
            <a:r>
              <a:rPr lang="en-US" sz="2400" dirty="0"/>
              <a:t> ai </a:t>
            </a:r>
            <a:r>
              <a:rPr lang="en-US" sz="2400" dirty="0" err="1"/>
              <a:t>casi</a:t>
            </a:r>
            <a:r>
              <a:rPr lang="en-US" sz="2400" dirty="0"/>
              <a:t> di </a:t>
            </a:r>
            <a:r>
              <a:rPr lang="en-US" sz="2400" b="1" dirty="0" err="1">
                <a:solidFill>
                  <a:srgbClr val="FF0000"/>
                </a:solidFill>
              </a:rPr>
              <a:t>violenza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sessuale</a:t>
            </a:r>
            <a:r>
              <a:rPr lang="en-US" sz="2400" dirty="0"/>
              <a:t> </a:t>
            </a:r>
            <a:r>
              <a:rPr lang="en-US" sz="2400" dirty="0" err="1"/>
              <a:t>sono</a:t>
            </a:r>
            <a:r>
              <a:rPr lang="en-US" sz="2400" dirty="0"/>
              <a:t> </a:t>
            </a:r>
            <a:r>
              <a:rPr lang="en-US" sz="2400" dirty="0" err="1"/>
              <a:t>stati</a:t>
            </a:r>
            <a:r>
              <a:rPr lang="en-US" sz="2400" dirty="0"/>
              <a:t> </a:t>
            </a:r>
            <a:r>
              <a:rPr lang="en-US" sz="2400" dirty="0" err="1"/>
              <a:t>analizzati</a:t>
            </a:r>
            <a:r>
              <a:rPr lang="en-US" sz="2400" dirty="0"/>
              <a:t> </a:t>
            </a:r>
            <a:r>
              <a:rPr lang="en-US" sz="2400" dirty="0" err="1"/>
              <a:t>gli</a:t>
            </a:r>
            <a:r>
              <a:rPr lang="en-US" sz="2400" dirty="0"/>
              <a:t> </a:t>
            </a:r>
            <a:r>
              <a:rPr lang="en-US" sz="2400" dirty="0" err="1"/>
              <a:t>eventi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sono</a:t>
            </a:r>
            <a:r>
              <a:rPr lang="en-US" sz="2400" dirty="0"/>
              <a:t> </a:t>
            </a:r>
            <a:r>
              <a:rPr lang="en-US" sz="2400" dirty="0" err="1"/>
              <a:t>stati</a:t>
            </a:r>
            <a:r>
              <a:rPr lang="en-US" sz="2400" dirty="0"/>
              <a:t> </a:t>
            </a:r>
            <a:r>
              <a:rPr lang="en-US" sz="2400" dirty="0" err="1"/>
              <a:t>gestiti</a:t>
            </a:r>
            <a:r>
              <a:rPr lang="en-US" sz="2400" dirty="0"/>
              <a:t> </a:t>
            </a:r>
            <a:r>
              <a:rPr lang="en-US" sz="2400" dirty="0" err="1"/>
              <a:t>presso</a:t>
            </a:r>
            <a:r>
              <a:rPr lang="en-US" sz="2400" dirty="0"/>
              <a:t> </a:t>
            </a:r>
            <a:r>
              <a:rPr lang="en-US" sz="2400" dirty="0" err="1"/>
              <a:t>l'Accettazione</a:t>
            </a:r>
            <a:r>
              <a:rPr lang="en-US" sz="2400" dirty="0"/>
              <a:t> </a:t>
            </a:r>
            <a:r>
              <a:rPr lang="en-US" sz="2400" dirty="0" err="1"/>
              <a:t>ostetrico-ginecologica</a:t>
            </a:r>
            <a:r>
              <a:rPr lang="en-US" sz="2400" dirty="0"/>
              <a:t> </a:t>
            </a:r>
            <a:r>
              <a:rPr lang="en-US" sz="2400" dirty="0" err="1"/>
              <a:t>dell’Azienda</a:t>
            </a:r>
            <a:r>
              <a:rPr lang="en-US" sz="2400" dirty="0"/>
              <a:t> </a:t>
            </a:r>
            <a:r>
              <a:rPr lang="en-US" sz="2400" dirty="0" err="1"/>
              <a:t>Unità</a:t>
            </a:r>
            <a:r>
              <a:rPr lang="en-US" sz="2400" dirty="0"/>
              <a:t> </a:t>
            </a:r>
            <a:r>
              <a:rPr lang="en-US" sz="2400" dirty="0" err="1"/>
              <a:t>Ospedaliero</a:t>
            </a:r>
            <a:r>
              <a:rPr lang="en-US" sz="2400" dirty="0"/>
              <a:t> – </a:t>
            </a:r>
            <a:r>
              <a:rPr lang="en-US" sz="2400" dirty="0" err="1"/>
              <a:t>Universitaria</a:t>
            </a:r>
            <a:r>
              <a:rPr lang="en-US" sz="2400" dirty="0"/>
              <a:t> </a:t>
            </a:r>
            <a:r>
              <a:rPr lang="en-US" sz="2400" dirty="0" err="1"/>
              <a:t>Policlinico</a:t>
            </a:r>
            <a:r>
              <a:rPr lang="en-US" sz="2400" dirty="0"/>
              <a:t> di Modena a far tempo dal 1 </a:t>
            </a:r>
            <a:r>
              <a:rPr lang="en-US" sz="2400" dirty="0" err="1"/>
              <a:t>febbraio</a:t>
            </a:r>
            <a:r>
              <a:rPr lang="en-US" sz="2400" dirty="0"/>
              <a:t> 2015. </a:t>
            </a:r>
            <a:endParaRPr lang="it-IT" sz="240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r>
              <a:rPr lang="en-US" sz="2400" dirty="0"/>
              <a:t>Da tale data, </a:t>
            </a:r>
            <a:r>
              <a:rPr lang="en-US" sz="2400" dirty="0" err="1"/>
              <a:t>infatti</a:t>
            </a:r>
            <a:r>
              <a:rPr lang="en-US" sz="2400" dirty="0"/>
              <a:t>, è </a:t>
            </a:r>
            <a:r>
              <a:rPr lang="en-US" sz="2400" dirty="0" err="1"/>
              <a:t>stata</a:t>
            </a:r>
            <a:r>
              <a:rPr lang="en-US" sz="2400" dirty="0"/>
              <a:t> </a:t>
            </a:r>
            <a:r>
              <a:rPr lang="en-US" sz="2400" dirty="0" err="1"/>
              <a:t>avviata</a:t>
            </a:r>
            <a:r>
              <a:rPr lang="en-US" sz="2400" dirty="0"/>
              <a:t> la </a:t>
            </a:r>
            <a:r>
              <a:rPr lang="en-US" sz="2400" dirty="0" err="1"/>
              <a:t>procedura</a:t>
            </a:r>
            <a:r>
              <a:rPr lang="en-US" sz="2400" dirty="0"/>
              <a:t> </a:t>
            </a:r>
            <a:r>
              <a:rPr lang="en-US" sz="2400" dirty="0" err="1"/>
              <a:t>condivisa</a:t>
            </a:r>
            <a:r>
              <a:rPr lang="en-US" sz="2400" dirty="0"/>
              <a:t> </a:t>
            </a:r>
            <a:r>
              <a:rPr lang="en-US" sz="2400" dirty="0" err="1"/>
              <a:t>fra</a:t>
            </a:r>
            <a:r>
              <a:rPr lang="en-US" sz="2400" dirty="0"/>
              <a:t> A.U.O. </a:t>
            </a:r>
            <a:r>
              <a:rPr lang="en-US" sz="2400" dirty="0" err="1"/>
              <a:t>Policlinico</a:t>
            </a:r>
            <a:r>
              <a:rPr lang="en-US" sz="2400" dirty="0"/>
              <a:t> e </a:t>
            </a:r>
            <a:r>
              <a:rPr lang="en-US" sz="2400" dirty="0" err="1"/>
              <a:t>l'Azienda</a:t>
            </a:r>
            <a:r>
              <a:rPr lang="en-US" sz="2400" dirty="0"/>
              <a:t> sanitaria </a:t>
            </a:r>
            <a:r>
              <a:rPr lang="en-US" sz="2400" dirty="0" err="1"/>
              <a:t>territoriale</a:t>
            </a:r>
            <a:r>
              <a:rPr lang="en-US" sz="2400" dirty="0"/>
              <a:t> di Modena,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prevede</a:t>
            </a:r>
            <a:r>
              <a:rPr lang="en-US" sz="2400" dirty="0"/>
              <a:t> la '</a:t>
            </a:r>
            <a:r>
              <a:rPr lang="en-US" sz="2400" dirty="0" err="1"/>
              <a:t>centralizzazione</a:t>
            </a:r>
            <a:r>
              <a:rPr lang="en-US" sz="2400" dirty="0"/>
              <a:t>' </a:t>
            </a:r>
            <a:r>
              <a:rPr lang="en-US" sz="2400" dirty="0" err="1"/>
              <a:t>presso</a:t>
            </a:r>
            <a:r>
              <a:rPr lang="en-US" sz="2400" dirty="0"/>
              <a:t> il </a:t>
            </a:r>
            <a:r>
              <a:rPr lang="en-US" sz="2400" dirty="0" err="1"/>
              <a:t>Policlinico</a:t>
            </a:r>
            <a:r>
              <a:rPr lang="en-US" sz="2400" dirty="0"/>
              <a:t> di tutti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casi</a:t>
            </a:r>
            <a:r>
              <a:rPr lang="en-US" sz="2400" dirty="0"/>
              <a:t> di </a:t>
            </a:r>
            <a:r>
              <a:rPr lang="en-US" sz="2400" dirty="0" err="1"/>
              <a:t>violenza</a:t>
            </a:r>
            <a:r>
              <a:rPr lang="en-US" sz="2400" dirty="0"/>
              <a:t> </a:t>
            </a:r>
            <a:r>
              <a:rPr lang="en-US" sz="2400" dirty="0" err="1"/>
              <a:t>sessuale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giungono</a:t>
            </a:r>
            <a:r>
              <a:rPr lang="en-US" sz="2400" dirty="0"/>
              <a:t> </a:t>
            </a:r>
            <a:r>
              <a:rPr lang="en-US" sz="2400" dirty="0" err="1"/>
              <a:t>all'attenzione</a:t>
            </a:r>
            <a:r>
              <a:rPr lang="en-US" sz="2400" dirty="0"/>
              <a:t> </a:t>
            </a:r>
            <a:r>
              <a:rPr lang="en-US" sz="2400" dirty="0" err="1"/>
              <a:t>delle</a:t>
            </a:r>
            <a:r>
              <a:rPr lang="en-US" sz="2400" dirty="0"/>
              <a:t> </a:t>
            </a:r>
            <a:r>
              <a:rPr lang="en-US" sz="2400" dirty="0" err="1"/>
              <a:t>strutture</a:t>
            </a:r>
            <a:r>
              <a:rPr lang="en-US" sz="2400" dirty="0"/>
              <a:t> </a:t>
            </a:r>
            <a:r>
              <a:rPr lang="en-US" sz="2400" dirty="0" err="1"/>
              <a:t>sanitarie</a:t>
            </a:r>
            <a:r>
              <a:rPr lang="en-US" sz="2400" dirty="0"/>
              <a:t> </a:t>
            </a:r>
            <a:r>
              <a:rPr lang="en-US" sz="2400" dirty="0" err="1"/>
              <a:t>pubbliche</a:t>
            </a:r>
            <a:r>
              <a:rPr lang="en-US" sz="2400" dirty="0"/>
              <a:t> </a:t>
            </a:r>
            <a:r>
              <a:rPr lang="en-US" sz="2400" dirty="0" err="1"/>
              <a:t>della</a:t>
            </a:r>
            <a:r>
              <a:rPr lang="en-US" sz="2400" dirty="0"/>
              <a:t> </a:t>
            </a:r>
            <a:r>
              <a:rPr lang="en-US" sz="2400" dirty="0" err="1"/>
              <a:t>provincia</a:t>
            </a:r>
            <a:r>
              <a:rPr lang="en-US" sz="2400" dirty="0"/>
              <a:t> di Modena. </a:t>
            </a:r>
            <a:endParaRPr lang="en-US" sz="240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r>
              <a:rPr lang="en-US" sz="2400" dirty="0"/>
              <a:t>I </a:t>
            </a:r>
            <a:r>
              <a:rPr lang="en-US" sz="2400" dirty="0" err="1"/>
              <a:t>dati</a:t>
            </a:r>
            <a:r>
              <a:rPr lang="en-US" sz="2400" dirty="0"/>
              <a:t> </a:t>
            </a:r>
            <a:r>
              <a:rPr lang="en-US" sz="2400" dirty="0" err="1"/>
              <a:t>afferenti</a:t>
            </a:r>
            <a:r>
              <a:rPr lang="en-US" sz="2400" dirty="0"/>
              <a:t> al </a:t>
            </a:r>
            <a:r>
              <a:rPr lang="en-US" sz="2400" dirty="0" err="1"/>
              <a:t>complesso</a:t>
            </a:r>
            <a:r>
              <a:rPr lang="en-US" sz="2400" dirty="0"/>
              <a:t> </a:t>
            </a:r>
            <a:r>
              <a:rPr lang="en-US" sz="2400" dirty="0" err="1"/>
              <a:t>della</a:t>
            </a:r>
            <a:r>
              <a:rPr lang="en-US" sz="2400" dirty="0"/>
              <a:t> </a:t>
            </a:r>
            <a:r>
              <a:rPr lang="en-US" sz="2400" dirty="0" err="1"/>
              <a:t>popolazione</a:t>
            </a:r>
            <a:r>
              <a:rPr lang="en-US" sz="2400" dirty="0"/>
              <a:t> </a:t>
            </a:r>
            <a:r>
              <a:rPr lang="en-US" sz="2400" dirty="0" err="1"/>
              <a:t>femminile</a:t>
            </a:r>
            <a:r>
              <a:rPr lang="en-US" sz="2400" dirty="0"/>
              <a:t>, </a:t>
            </a:r>
            <a:r>
              <a:rPr lang="en-US" sz="2400" dirty="0" err="1"/>
              <a:t>caratterizzati</a:t>
            </a:r>
            <a:r>
              <a:rPr lang="en-US" sz="2400" dirty="0"/>
              <a:t> </a:t>
            </a:r>
            <a:r>
              <a:rPr lang="en-US" sz="2400" dirty="0" err="1"/>
              <a:t>dalla</a:t>
            </a:r>
            <a:r>
              <a:rPr lang="en-US" sz="2400" dirty="0"/>
              <a:t> </a:t>
            </a:r>
            <a:r>
              <a:rPr lang="en-US" sz="2400" dirty="0" err="1"/>
              <a:t>specifica</a:t>
            </a:r>
            <a:r>
              <a:rPr lang="en-US" sz="2400" dirty="0"/>
              <a:t> </a:t>
            </a:r>
            <a:r>
              <a:rPr lang="en-US" sz="2400" dirty="0" err="1"/>
              <a:t>causale</a:t>
            </a:r>
            <a:r>
              <a:rPr lang="en-US" sz="2400" dirty="0"/>
              <a:t> di </a:t>
            </a:r>
            <a:r>
              <a:rPr lang="en-US" sz="2400" dirty="0" err="1"/>
              <a:t>accettazione</a:t>
            </a:r>
            <a:r>
              <a:rPr lang="en-US" sz="2400" dirty="0"/>
              <a:t>, </a:t>
            </a:r>
            <a:r>
              <a:rPr lang="en-US" sz="2400" dirty="0" err="1"/>
              <a:t>evidenziano</a:t>
            </a:r>
            <a:r>
              <a:rPr lang="en-US" sz="2400" dirty="0"/>
              <a:t> 17 </a:t>
            </a:r>
            <a:r>
              <a:rPr lang="en-US" sz="2400" dirty="0" err="1"/>
              <a:t>casi</a:t>
            </a:r>
            <a:r>
              <a:rPr lang="en-US" sz="2400" dirty="0"/>
              <a:t> </a:t>
            </a:r>
            <a:r>
              <a:rPr lang="en-US" sz="2400" dirty="0" err="1"/>
              <a:t>nel</a:t>
            </a:r>
            <a:r>
              <a:rPr lang="en-US" sz="2400" dirty="0"/>
              <a:t> 2020 (</a:t>
            </a:r>
            <a:r>
              <a:rPr lang="en-US" sz="2400" dirty="0" err="1"/>
              <a:t>periodo</a:t>
            </a:r>
            <a:r>
              <a:rPr lang="en-US" sz="2400" dirty="0"/>
              <a:t> </a:t>
            </a:r>
            <a:r>
              <a:rPr lang="en-US" sz="2400" dirty="0" err="1"/>
              <a:t>gennaio-novembre</a:t>
            </a:r>
            <a:r>
              <a:rPr lang="en-US" sz="2400" dirty="0"/>
              <a:t>), 24 </a:t>
            </a:r>
            <a:r>
              <a:rPr lang="en-US" sz="2400" dirty="0" err="1"/>
              <a:t>accessi</a:t>
            </a:r>
            <a:r>
              <a:rPr lang="en-US" sz="2400" dirty="0"/>
              <a:t> </a:t>
            </a:r>
            <a:r>
              <a:rPr lang="en-US" sz="2400" dirty="0" err="1"/>
              <a:t>nel</a:t>
            </a:r>
            <a:r>
              <a:rPr lang="en-US" sz="2400" dirty="0"/>
              <a:t> 2019, 14 </a:t>
            </a:r>
            <a:r>
              <a:rPr lang="en-US" sz="2400" dirty="0" err="1"/>
              <a:t>casi</a:t>
            </a:r>
            <a:r>
              <a:rPr lang="en-US" sz="2400" dirty="0"/>
              <a:t> </a:t>
            </a:r>
            <a:r>
              <a:rPr lang="en-US" sz="2400" dirty="0" err="1"/>
              <a:t>nel</a:t>
            </a:r>
            <a:r>
              <a:rPr lang="en-US" sz="2400" dirty="0"/>
              <a:t> 2018 (12 </a:t>
            </a:r>
            <a:r>
              <a:rPr lang="en-US" sz="2400" dirty="0" err="1"/>
              <a:t>accessi</a:t>
            </a:r>
            <a:r>
              <a:rPr lang="en-US" sz="2400" dirty="0"/>
              <a:t> </a:t>
            </a:r>
            <a:r>
              <a:rPr lang="en-US" sz="2400" dirty="0" err="1"/>
              <a:t>nel</a:t>
            </a:r>
            <a:r>
              <a:rPr lang="en-US" sz="2400" dirty="0"/>
              <a:t> 2017, 24 </a:t>
            </a:r>
            <a:r>
              <a:rPr lang="en-US" sz="2400" dirty="0" err="1"/>
              <a:t>casi</a:t>
            </a:r>
            <a:r>
              <a:rPr lang="en-US" sz="2400" dirty="0"/>
              <a:t> </a:t>
            </a:r>
            <a:r>
              <a:rPr lang="en-US" sz="2400" dirty="0" err="1"/>
              <a:t>nel</a:t>
            </a:r>
            <a:r>
              <a:rPr lang="en-US" sz="2400" dirty="0"/>
              <a:t> 2016 e 20 </a:t>
            </a:r>
            <a:r>
              <a:rPr lang="en-US" sz="2400" dirty="0" err="1"/>
              <a:t>unità</a:t>
            </a:r>
            <a:r>
              <a:rPr lang="en-US" sz="2400" dirty="0"/>
              <a:t> </a:t>
            </a:r>
            <a:r>
              <a:rPr lang="en-US" sz="2400" dirty="0" err="1"/>
              <a:t>nel</a:t>
            </a:r>
            <a:r>
              <a:rPr lang="en-US" sz="2400" dirty="0"/>
              <a:t> 2015).</a:t>
            </a: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3678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10FBBB-BB65-4D05-BC83-89064921A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i="1" u="sng" dirty="0"/>
              <a:t>Procedura interaziendale di Accoglienza, Diagnosi e Trattamento delle vittime maggiorenni di violenza sessuale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3B92A8-3505-431B-B93A-1706224E2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5881"/>
            <a:ext cx="10515600" cy="4351338"/>
          </a:xfrm>
        </p:spPr>
        <p:txBody>
          <a:bodyPr/>
          <a:lstStyle/>
          <a:p>
            <a:r>
              <a:rPr lang="it-IT" dirty="0"/>
              <a:t>Garantire a tutte le vittime di violenza sessuale che accedono a qualsiasi struttura sanitaria della provincia di Modena un percorso omogeneo ed adeguato di accoglienza, diagnosi e trattamento, nonché di tutela dei diritti in ambito giudiziario.</a:t>
            </a:r>
          </a:p>
          <a:p>
            <a:r>
              <a:rPr lang="it-IT" dirty="0"/>
              <a:t>Garantire la continuità assistenziale e di sostegno con l’offerta di follow-up medico-psicologico e di interventi psico-sociali, in stretta integrazione tra ospedale e territorio.</a:t>
            </a:r>
          </a:p>
        </p:txBody>
      </p:sp>
    </p:spTree>
    <p:extLst>
      <p:ext uri="{BB962C8B-B14F-4D97-AF65-F5344CB8AC3E}">
        <p14:creationId xmlns:p14="http://schemas.microsoft.com/office/powerpoint/2010/main" val="3096006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64E048D-9E1D-4B98-9987-5814B67A0812}"/>
              </a:ext>
            </a:extLst>
          </p:cNvPr>
          <p:cNvSpPr txBox="1"/>
          <p:nvPr/>
        </p:nvSpPr>
        <p:spPr>
          <a:xfrm>
            <a:off x="1804917" y="243218"/>
            <a:ext cx="82125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i="1" u="sng" dirty="0"/>
              <a:t>Procedura interaziendale di Accoglienza, Diagnosi e Trattamento delle vittime maggiorenni di violenza sessuale</a:t>
            </a:r>
            <a:endParaRPr lang="it-IT" sz="240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D2560D2-24FF-4A60-94E3-D93493BEA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0189" y="1964105"/>
            <a:ext cx="10085692" cy="444289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100" dirty="0">
                <a:solidFill>
                  <a:srgbClr val="202124"/>
                </a:solidFill>
                <a:latin typeface="inherit"/>
              </a:rPr>
              <a:t>-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/>
                <a:cs typeface="Arial"/>
              </a:rPr>
              <a:t>Salutare </a:t>
            </a:r>
            <a:r>
              <a:rPr lang="it-IT" altLang="it-IT" sz="2100" dirty="0">
                <a:solidFill>
                  <a:srgbClr val="202124"/>
                </a:solidFill>
                <a:latin typeface="Arial"/>
                <a:cs typeface="Arial"/>
              </a:rPr>
              <a:t>la 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/>
                <a:cs typeface="Arial"/>
              </a:rPr>
              <a:t>paziente per nome. Usa il suo nome preferito.</a:t>
            </a:r>
            <a:r>
              <a:rPr lang="it-IT" altLang="it-IT" sz="2100" dirty="0">
                <a:solidFill>
                  <a:srgbClr val="202124"/>
                </a:solidFill>
                <a:latin typeface="Arial"/>
                <a:cs typeface="Arial"/>
              </a:rPr>
              <a:t> </a:t>
            </a:r>
            <a:endParaRPr kumimoji="0" lang="it-IT" altLang="it-IT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100" dirty="0">
                <a:solidFill>
                  <a:srgbClr val="202124"/>
                </a:solidFill>
                <a:latin typeface="Arial"/>
                <a:cs typeface="Arial"/>
              </a:rPr>
              <a:t>-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/>
                <a:cs typeface="Arial"/>
              </a:rPr>
              <a:t> Presentati alla paziente e spiegale il tuo ruolo, ad esempio medico, infermiere, operatore sanitario.</a:t>
            </a:r>
            <a:r>
              <a:rPr lang="it-IT" altLang="it-IT" sz="2100" dirty="0">
                <a:solidFill>
                  <a:srgbClr val="202124"/>
                </a:solidFill>
                <a:latin typeface="Arial"/>
                <a:cs typeface="Arial"/>
              </a:rPr>
              <a:t> </a:t>
            </a:r>
            <a:endParaRPr lang="it-IT" altLang="it-IT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100" dirty="0">
                <a:solidFill>
                  <a:srgbClr val="202124"/>
                </a:solidFill>
                <a:latin typeface="Arial"/>
                <a:cs typeface="Arial"/>
              </a:rPr>
              <a:t>-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/>
                <a:cs typeface="Arial"/>
              </a:rPr>
              <a:t> Mirare a un atteggiamento di rispettosa e tranquilla professionalità entro i confini della cultura del paziente.</a:t>
            </a:r>
            <a:r>
              <a:rPr lang="it-IT" altLang="it-IT" sz="2100" dirty="0">
                <a:solidFill>
                  <a:srgbClr val="202124"/>
                </a:solidFill>
                <a:latin typeface="Arial"/>
                <a:cs typeface="Arial"/>
              </a:rPr>
              <a:t> </a:t>
            </a:r>
            <a:endParaRPr lang="it-IT" altLang="it-IT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100" dirty="0">
                <a:solidFill>
                  <a:srgbClr val="202124"/>
                </a:solidFill>
                <a:latin typeface="Arial"/>
                <a:cs typeface="Arial"/>
              </a:rPr>
              <a:t>-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/>
                <a:cs typeface="Arial"/>
              </a:rPr>
              <a:t> Mantieni un atteggiamento calmo.</a:t>
            </a:r>
            <a:r>
              <a:rPr lang="it-IT" altLang="it-IT" sz="2100" dirty="0">
                <a:solidFill>
                  <a:srgbClr val="202124"/>
                </a:solidFill>
                <a:latin typeface="Arial"/>
                <a:cs typeface="Arial"/>
              </a:rPr>
              <a:t> </a:t>
            </a:r>
            <a:endParaRPr lang="it-IT" altLang="it-IT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100" dirty="0">
                <a:solidFill>
                  <a:srgbClr val="202124"/>
                </a:solidFill>
                <a:latin typeface="Arial"/>
                <a:cs typeface="Arial"/>
              </a:rPr>
              <a:t>-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/>
                <a:cs typeface="Arial"/>
              </a:rPr>
              <a:t> Non avere fretta. Dare tempo.</a:t>
            </a:r>
            <a:r>
              <a:rPr lang="it-IT" altLang="it-IT" sz="2100" dirty="0">
                <a:solidFill>
                  <a:srgbClr val="202124"/>
                </a:solidFill>
                <a:latin typeface="Arial"/>
                <a:cs typeface="Arial"/>
              </a:rPr>
              <a:t> </a:t>
            </a:r>
            <a:endParaRPr lang="it-IT" altLang="it-IT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100" dirty="0">
                <a:solidFill>
                  <a:srgbClr val="202124"/>
                </a:solidFill>
                <a:latin typeface="Arial"/>
                <a:cs typeface="Arial"/>
              </a:rPr>
              <a:t>-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/>
                <a:cs typeface="Arial"/>
              </a:rPr>
              <a:t> Mantieni il contatto visivo.</a:t>
            </a:r>
            <a:r>
              <a:rPr lang="it-IT" altLang="it-IT" sz="2100" dirty="0">
                <a:solidFill>
                  <a:srgbClr val="202124"/>
                </a:solidFill>
                <a:latin typeface="Arial"/>
                <a:cs typeface="Arial"/>
              </a:rPr>
              <a:t> </a:t>
            </a:r>
            <a:endParaRPr lang="it-IT" altLang="it-IT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/>
                <a:cs typeface="Arial"/>
              </a:rPr>
              <a:t>- Sii empatico e non giudicante mentre la tua paziente racconta le sue esperienze.</a:t>
            </a:r>
            <a:endParaRPr lang="it-IT" altLang="it-IT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"/>
              <a:cs typeface="Arial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- 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possibile, selezionare operatori di sesso femminile.</a:t>
            </a:r>
            <a:endParaRPr lang="it-IT" altLang="it-IT" sz="21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Collocare la paziente in un locale appartato, isolato rispetto alla sala d’attesa comune.</a:t>
            </a:r>
            <a:endParaRPr lang="it-IT" altLang="it-IT" sz="21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Usare un linguaggio semplice e comprensibile.</a:t>
            </a:r>
            <a:r>
              <a:rPr lang="it-IT" altLang="it-IT" sz="21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it-IT" altLang="it-IT" sz="21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A8F510F-37DF-429F-9D69-81911CF7070F}"/>
              </a:ext>
            </a:extLst>
          </p:cNvPr>
          <p:cNvSpPr txBox="1"/>
          <p:nvPr/>
        </p:nvSpPr>
        <p:spPr>
          <a:xfrm>
            <a:off x="2674961" y="1255590"/>
            <a:ext cx="7533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accent1"/>
                </a:solidFill>
              </a:rPr>
              <a:t>ACCOGLIENZA</a:t>
            </a:r>
          </a:p>
        </p:txBody>
      </p:sp>
    </p:spTree>
    <p:extLst>
      <p:ext uri="{BB962C8B-B14F-4D97-AF65-F5344CB8AC3E}">
        <p14:creationId xmlns:p14="http://schemas.microsoft.com/office/powerpoint/2010/main" val="1722240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A426F5CF-11B5-4405-95C4-E96E42FE8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127" y="39601"/>
            <a:ext cx="4717472" cy="679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85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499AB093-7AF2-4E7C-A448-128100984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181" y="996"/>
            <a:ext cx="5001320" cy="685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45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96C8BAF-68F3-4B78-B238-35DF5D865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4CD6D0-5A87-4BA2-A13A-0E40511C3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699565"/>
            <a:ext cx="3553132" cy="5156200"/>
            <a:chOff x="7807230" y="2012810"/>
            <a:chExt cx="3251252" cy="345986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877EAC0-2063-444D-8EE9-72FED2E03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155BF8-661A-4F4A-B4EC-923105C69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Immagine 2" descr="Immagine che contiene tavolo&#10;&#10;Descrizione generata automaticamente">
            <a:extLst>
              <a:ext uri="{FF2B5EF4-FFF2-40B4-BE49-F238E27FC236}">
                <a16:creationId xmlns:a16="http://schemas.microsoft.com/office/drawing/2014/main" id="{56EED804-037E-459F-BE4F-9B368883B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13" y="872793"/>
            <a:ext cx="3186454" cy="480974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9537076-EF48-4F72-9164-FD8260D55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19434" y="699565"/>
            <a:ext cx="3553132" cy="5156200"/>
            <a:chOff x="7807230" y="2012810"/>
            <a:chExt cx="3251252" cy="345986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89673CB-C48B-4D05-B6E4-B88CD5BAA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6C31A20-B341-476E-8C04-A26C87E1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0B4BD079-7E06-4B71-AF56-649F2D5DD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333" y="1094302"/>
            <a:ext cx="3209544" cy="436672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EFC3492-86BD-4D75-B5B4-C2DBFE0BD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04093" y="699565"/>
            <a:ext cx="3553132" cy="5156200"/>
            <a:chOff x="7807230" y="2012810"/>
            <a:chExt cx="3251252" cy="345986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72E5074-2516-4705-BFF1-F508394A0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259E4C-F24C-4180-AEC3-76255D535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Immagine 4">
            <a:extLst>
              <a:ext uri="{FF2B5EF4-FFF2-40B4-BE49-F238E27FC236}">
                <a16:creationId xmlns:a16="http://schemas.microsoft.com/office/drawing/2014/main" id="{BFF0667D-FCCE-4B00-85F6-3CE89EB97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87" y="1094302"/>
            <a:ext cx="3209544" cy="436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04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88873AE0-39B5-4DF0-BA5A-E78C2C935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12" y="31790"/>
            <a:ext cx="4759710" cy="6775836"/>
          </a:xfrm>
          <a:prstGeom prst="rect">
            <a:avLst/>
          </a:prstGeom>
        </p:spPr>
      </p:pic>
      <p:pic>
        <p:nvPicPr>
          <p:cNvPr id="3" name="Immagine 3" descr="Immagine che contiene tavolo&#10;&#10;Descrizione generata automaticamente">
            <a:extLst>
              <a:ext uri="{FF2B5EF4-FFF2-40B4-BE49-F238E27FC236}">
                <a16:creationId xmlns:a16="http://schemas.microsoft.com/office/drawing/2014/main" id="{CAEF669C-7D26-449B-AFF3-3E6978C34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206" y="-71"/>
            <a:ext cx="5735441" cy="678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140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445</Words>
  <Application>Microsoft Office PowerPoint</Application>
  <PresentationFormat>Widescreen</PresentationFormat>
  <Paragraphs>27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inherit</vt:lpstr>
      <vt:lpstr>Tema di Office</vt:lpstr>
      <vt:lpstr>Presentazione standard di PowerPoint</vt:lpstr>
      <vt:lpstr>Presentazione standard di PowerPoint</vt:lpstr>
      <vt:lpstr>Presentazione standard di PowerPoint</vt:lpstr>
      <vt:lpstr>Procedura interaziendale di Accoglienza, Diagnosi e Trattamento delle vittime maggiorenni di violenza sessuale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Stefania</dc:creator>
  <cp:lastModifiedBy>Stefania Malmusi</cp:lastModifiedBy>
  <cp:revision>22</cp:revision>
  <dcterms:created xsi:type="dcterms:W3CDTF">2021-11-26T13:38:55Z</dcterms:created>
  <dcterms:modified xsi:type="dcterms:W3CDTF">2021-12-06T08:06:34Z</dcterms:modified>
</cp:coreProperties>
</file>