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71" r:id="rId5"/>
    <p:sldId id="260" r:id="rId6"/>
    <p:sldId id="269" r:id="rId7"/>
    <p:sldId id="284" r:id="rId8"/>
    <p:sldId id="290" r:id="rId9"/>
    <p:sldId id="270" r:id="rId10"/>
    <p:sldId id="272" r:id="rId11"/>
    <p:sldId id="285" r:id="rId12"/>
    <p:sldId id="262" r:id="rId13"/>
    <p:sldId id="282" r:id="rId14"/>
    <p:sldId id="305" r:id="rId15"/>
    <p:sldId id="275" r:id="rId16"/>
    <p:sldId id="277" r:id="rId17"/>
    <p:sldId id="281" r:id="rId18"/>
    <p:sldId id="273" r:id="rId19"/>
    <p:sldId id="293" r:id="rId20"/>
    <p:sldId id="257"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a Maglione" initials="SM" lastIdx="0" clrIdx="0"/>
  <p:cmAuthor id="2" name="denit"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1" Type="http://schemas.openxmlformats.org/officeDocument/2006/relationships/slideLayout" Target="../slideLayouts/slideLayout8.xml"/><Relationship Id="rId10" Type="http://schemas.openxmlformats.org/officeDocument/2006/relationships/image" Target="../media/image18.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8.jpe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rotWithShape="1">
          <a:blip r:embed="rId1">
            <a:extLst>
              <a:ext uri="{28A0092B-C50C-407E-A947-70E740481C1C}">
                <a14:useLocalDpi xmlns:a14="http://schemas.microsoft.com/office/drawing/2010/main" val="0"/>
              </a:ext>
            </a:extLst>
          </a:blip>
          <a:srcRect t="9838" b="19442"/>
          <a:stretch>
            <a:fillRect/>
          </a:stretch>
        </p:blipFill>
        <p:spPr>
          <a:xfrm>
            <a:off x="74930" y="204470"/>
            <a:ext cx="3961130" cy="1066165"/>
          </a:xfrm>
          <a:prstGeom prst="rect">
            <a:avLst/>
          </a:prstGeom>
        </p:spPr>
      </p:pic>
      <p:sp>
        <p:nvSpPr>
          <p:cNvPr id="18" name="Rettangolo 17"/>
          <p:cNvSpPr/>
          <p:nvPr/>
        </p:nvSpPr>
        <p:spPr>
          <a:xfrm>
            <a:off x="0" y="1787316"/>
            <a:ext cx="2467584" cy="412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p:cNvSpPr txBox="1"/>
          <p:nvPr/>
        </p:nvSpPr>
        <p:spPr>
          <a:xfrm>
            <a:off x="3330549" y="5772369"/>
            <a:ext cx="8557566" cy="922020"/>
          </a:xfrm>
          <a:prstGeom prst="rect">
            <a:avLst/>
          </a:prstGeom>
          <a:noFill/>
        </p:spPr>
        <p:txBody>
          <a:bodyPr wrap="square" rtlCol="0">
            <a:spAutoFit/>
          </a:bodyPr>
          <a:lstStyle/>
          <a:p>
            <a:pPr algn="r"/>
            <a:r>
              <a:rPr lang="it-IT" altLang="en-US" b="1">
                <a:sym typeface="+mn-ea"/>
              </a:rPr>
              <a:t>Denita Bace</a:t>
            </a:r>
            <a:endParaRPr lang="it-IT" altLang="en-US" b="1"/>
          </a:p>
          <a:p>
            <a:pPr algn="r"/>
            <a:r>
              <a:rPr lang="it-IT" altLang="en-US" b="1">
                <a:sym typeface="+mn-ea"/>
              </a:rPr>
              <a:t>Psicologa e Psicoteraputa</a:t>
            </a:r>
            <a:endParaRPr lang="it-IT" altLang="en-US" b="1"/>
          </a:p>
          <a:p>
            <a:pPr algn="r"/>
            <a:r>
              <a:rPr lang="it-IT" altLang="en-US" b="1">
                <a:sym typeface="+mn-ea"/>
              </a:rPr>
              <a:t>Consigliera Segretario dell’Ordine degli Psicologi Emilia-Romagna</a:t>
            </a:r>
            <a:endParaRPr lang="it-IT" altLang="en-US" b="1" i="1" dirty="0">
              <a:sym typeface="+mn-ea"/>
            </a:endParaRPr>
          </a:p>
        </p:txBody>
      </p:sp>
      <p:sp>
        <p:nvSpPr>
          <p:cNvPr id="12" name="CasellaDiTesto 11"/>
          <p:cNvSpPr txBox="1"/>
          <p:nvPr/>
        </p:nvSpPr>
        <p:spPr>
          <a:xfrm>
            <a:off x="168275" y="1601470"/>
            <a:ext cx="11856085" cy="1938020"/>
          </a:xfrm>
          <a:prstGeom prst="rect">
            <a:avLst/>
          </a:prstGeom>
          <a:noFill/>
        </p:spPr>
        <p:txBody>
          <a:bodyPr wrap="square">
            <a:spAutoFit/>
          </a:bodyPr>
          <a:lstStyle/>
          <a:p>
            <a:pPr algn="ctr"/>
            <a:endParaRPr lang="it-IT" altLang="en-US" sz="3000" dirty="0">
              <a:sym typeface="+mn-ea"/>
            </a:endParaRPr>
          </a:p>
          <a:p>
            <a:pPr algn="ctr"/>
            <a:r>
              <a:rPr lang="it-IT" altLang="en-US" sz="4500" b="1" dirty="0">
                <a:solidFill>
                  <a:srgbClr val="C00000"/>
                </a:solidFill>
                <a:sym typeface="+mn-ea"/>
              </a:rPr>
              <a:t>Insieme a te NON ci sto Più: </a:t>
            </a:r>
            <a:endParaRPr lang="it-IT" altLang="en-US" sz="4500" b="1" dirty="0">
              <a:solidFill>
                <a:srgbClr val="C00000"/>
              </a:solidFill>
              <a:sym typeface="+mn-ea"/>
            </a:endParaRPr>
          </a:p>
          <a:p>
            <a:pPr algn="ctr"/>
            <a:r>
              <a:rPr lang="it-IT" altLang="en-US" sz="4500" b="1" i="1" dirty="0">
                <a:solidFill>
                  <a:srgbClr val="C00000"/>
                </a:solidFill>
                <a:sym typeface="+mn-ea"/>
              </a:rPr>
              <a:t>dalla violenza di genere alla violenza assistita</a:t>
            </a:r>
            <a:endParaRPr lang="it-IT" altLang="en-US" sz="4500" b="1" i="1" dirty="0">
              <a:solidFill>
                <a:srgbClr val="C00000"/>
              </a:solidFill>
              <a:sym typeface="+mn-ea"/>
            </a:endParaRPr>
          </a:p>
        </p:txBody>
      </p:sp>
      <p:pic>
        <p:nvPicPr>
          <p:cNvPr id="104" name="Picture 103"/>
          <p:cNvPicPr/>
          <p:nvPr/>
        </p:nvPicPr>
        <p:blipFill>
          <a:blip r:embed="rId2"/>
          <a:stretch>
            <a:fillRect/>
          </a:stretch>
        </p:blipFill>
        <p:spPr>
          <a:xfrm>
            <a:off x="330200" y="4281805"/>
            <a:ext cx="4460240" cy="239077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b="1">
                <a:solidFill>
                  <a:srgbClr val="C00000"/>
                </a:solidFill>
                <a:sym typeface="+mn-ea"/>
              </a:rPr>
              <a:t>Non solo protezione ma anche riprogetta</a:t>
            </a:r>
            <a:r>
              <a:rPr lang="it-IT" altLang="en-US" b="1">
                <a:solidFill>
                  <a:srgbClr val="C00000"/>
                </a:solidFill>
                <a:sym typeface="+mn-ea"/>
              </a:rPr>
              <a:t>z</a:t>
            </a:r>
            <a:r>
              <a:rPr lang="en-US" b="1">
                <a:solidFill>
                  <a:srgbClr val="C00000"/>
                </a:solidFill>
                <a:sym typeface="+mn-ea"/>
              </a:rPr>
              <a:t>ione</a:t>
            </a:r>
            <a:endParaRPr lang="en-US" b="1">
              <a:solidFill>
                <a:srgbClr val="C00000"/>
              </a:solidFill>
              <a:sym typeface="+mn-ea"/>
            </a:endParaRPr>
          </a:p>
        </p:txBody>
      </p:sp>
      <p:sp>
        <p:nvSpPr>
          <p:cNvPr id="3" name="Content Placeholder 2"/>
          <p:cNvSpPr>
            <a:spLocks noGrp="1"/>
          </p:cNvSpPr>
          <p:nvPr>
            <p:ph idx="1"/>
          </p:nvPr>
        </p:nvSpPr>
        <p:spPr>
          <a:xfrm>
            <a:off x="191770" y="1825625"/>
            <a:ext cx="11885295" cy="4656455"/>
          </a:xfrm>
        </p:spPr>
        <p:txBody>
          <a:bodyPr>
            <a:normAutofit lnSpcReduction="10000"/>
          </a:bodyPr>
          <a:p>
            <a:r>
              <a:rPr lang="en-US"/>
              <a:t>La vittima di violenza, danneggiata nella sua integrità personale, necessita di un </a:t>
            </a:r>
            <a:r>
              <a:rPr lang="en-US" b="1">
                <a:solidFill>
                  <a:srgbClr val="C00000"/>
                </a:solidFill>
              </a:rPr>
              <a:t>intervento psicologico</a:t>
            </a:r>
            <a:r>
              <a:rPr lang="en-US"/>
              <a:t> mirato che l’accompagni e l’aiuti a riconoscersi ed essere riconosciuta con le proprie caratteristiche, limiti e pregi. Un percorso che diventa indispensabile per conquistare o riconquistare la propria </a:t>
            </a:r>
            <a:r>
              <a:rPr lang="en-US" b="1"/>
              <a:t>salute psicologica</a:t>
            </a:r>
            <a:r>
              <a:rPr lang="en-US"/>
              <a:t>. </a:t>
            </a:r>
            <a:endParaRPr lang="en-US"/>
          </a:p>
          <a:p>
            <a:r>
              <a:rPr lang="en-US"/>
              <a:t>L’intervento psicologico nell’ambito della violenza significa quindi lavorare per una </a:t>
            </a:r>
            <a:r>
              <a:rPr lang="en-US" b="1">
                <a:solidFill>
                  <a:srgbClr val="C00000"/>
                </a:solidFill>
              </a:rPr>
              <a:t>ristrutturazione</a:t>
            </a:r>
            <a:r>
              <a:rPr lang="en-US"/>
              <a:t> del modo di concepire e di pensare </a:t>
            </a:r>
            <a:r>
              <a:rPr lang="en-US" b="1">
                <a:solidFill>
                  <a:srgbClr val="C00000"/>
                </a:solidFill>
              </a:rPr>
              <a:t>s</a:t>
            </a:r>
            <a:r>
              <a:rPr lang="it-IT" altLang="en-US" b="1">
                <a:solidFill>
                  <a:srgbClr val="C00000"/>
                </a:solidFill>
              </a:rPr>
              <a:t>é</a:t>
            </a:r>
            <a:r>
              <a:rPr lang="en-US" b="1">
                <a:solidFill>
                  <a:srgbClr val="C00000"/>
                </a:solidFill>
              </a:rPr>
              <a:t> stesse</a:t>
            </a:r>
            <a:r>
              <a:rPr lang="en-US"/>
              <a:t> in relazione alle altre persone, offrire la possibilità di cambiare la prospettiva della propria esistenza”.</a:t>
            </a:r>
            <a:endParaRPr lang="en-US"/>
          </a:p>
          <a:p>
            <a:r>
              <a:rPr lang="en-US">
                <a:sym typeface="+mn-ea"/>
              </a:rPr>
              <a:t>Parlare della violenza, vuol dire aiutare a</a:t>
            </a:r>
            <a:r>
              <a:rPr lang="it-IT" altLang="en-US">
                <a:sym typeface="+mn-ea"/>
              </a:rPr>
              <a:t>d</a:t>
            </a:r>
            <a:r>
              <a:rPr lang="en-US">
                <a:sym typeface="+mn-ea"/>
              </a:rPr>
              <a:t> </a:t>
            </a:r>
            <a:r>
              <a:rPr lang="en-US" b="1">
                <a:solidFill>
                  <a:srgbClr val="C00000"/>
                </a:solidFill>
                <a:sym typeface="+mn-ea"/>
              </a:rPr>
              <a:t>USCIRE DAL SILENZIO</a:t>
            </a:r>
            <a:r>
              <a:rPr lang="en-US">
                <a:sym typeface="+mn-ea"/>
              </a:rPr>
              <a:t> e favorire un percorso verso </a:t>
            </a:r>
            <a:r>
              <a:rPr lang="en-US" b="1">
                <a:sym typeface="+mn-ea"/>
              </a:rPr>
              <a:t>l’autonomia</a:t>
            </a:r>
            <a:r>
              <a:rPr lang="en-US">
                <a:sym typeface="+mn-ea"/>
              </a:rPr>
              <a:t>. </a:t>
            </a:r>
            <a:endParaRPr lang="en-US"/>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6798152" y="1886712"/>
            <a:ext cx="3401060" cy="3384550"/>
            <a:chOff x="3869532" y="1833372"/>
            <a:chExt cx="3401060" cy="3384550"/>
          </a:xfrm>
        </p:grpSpPr>
        <p:sp>
          <p:nvSpPr>
            <p:cNvPr id="4" name="object 4"/>
            <p:cNvSpPr/>
            <p:nvPr/>
          </p:nvSpPr>
          <p:spPr>
            <a:xfrm>
              <a:off x="3869532" y="2004807"/>
              <a:ext cx="3401060" cy="3213100"/>
            </a:xfrm>
            <a:custGeom>
              <a:avLst/>
              <a:gdLst/>
              <a:ahLst/>
              <a:cxnLst/>
              <a:rect l="l" t="t" r="r" b="b"/>
              <a:pathLst>
                <a:path w="3401059" h="3213100">
                  <a:moveTo>
                    <a:pt x="1915399" y="3200400"/>
                  </a:moveTo>
                  <a:lnTo>
                    <a:pt x="1461777" y="3200400"/>
                  </a:lnTo>
                  <a:lnTo>
                    <a:pt x="1507327" y="3213100"/>
                  </a:lnTo>
                  <a:lnTo>
                    <a:pt x="1870514" y="3213100"/>
                  </a:lnTo>
                  <a:lnTo>
                    <a:pt x="1915399" y="3200400"/>
                  </a:lnTo>
                  <a:close/>
                </a:path>
                <a:path w="3401059" h="3213100">
                  <a:moveTo>
                    <a:pt x="317149" y="381000"/>
                  </a:moveTo>
                  <a:lnTo>
                    <a:pt x="382300" y="444500"/>
                  </a:lnTo>
                  <a:lnTo>
                    <a:pt x="350587" y="482600"/>
                  </a:lnTo>
                  <a:lnTo>
                    <a:pt x="320120" y="520700"/>
                  </a:lnTo>
                  <a:lnTo>
                    <a:pt x="290917" y="571500"/>
                  </a:lnTo>
                  <a:lnTo>
                    <a:pt x="262996" y="609600"/>
                  </a:lnTo>
                  <a:lnTo>
                    <a:pt x="236374" y="660400"/>
                  </a:lnTo>
                  <a:lnTo>
                    <a:pt x="211070" y="698500"/>
                  </a:lnTo>
                  <a:lnTo>
                    <a:pt x="187101" y="749300"/>
                  </a:lnTo>
                  <a:lnTo>
                    <a:pt x="165646" y="787400"/>
                  </a:lnTo>
                  <a:lnTo>
                    <a:pt x="145535" y="825500"/>
                  </a:lnTo>
                  <a:lnTo>
                    <a:pt x="126762" y="876300"/>
                  </a:lnTo>
                  <a:lnTo>
                    <a:pt x="109319" y="914400"/>
                  </a:lnTo>
                  <a:lnTo>
                    <a:pt x="93197" y="965200"/>
                  </a:lnTo>
                  <a:lnTo>
                    <a:pt x="78389" y="1003300"/>
                  </a:lnTo>
                  <a:lnTo>
                    <a:pt x="64888" y="1054100"/>
                  </a:lnTo>
                  <a:lnTo>
                    <a:pt x="52685" y="1104900"/>
                  </a:lnTo>
                  <a:lnTo>
                    <a:pt x="41772" y="1143000"/>
                  </a:lnTo>
                  <a:lnTo>
                    <a:pt x="32143" y="1193800"/>
                  </a:lnTo>
                  <a:lnTo>
                    <a:pt x="23788" y="1231900"/>
                  </a:lnTo>
                  <a:lnTo>
                    <a:pt x="16701" y="1282700"/>
                  </a:lnTo>
                  <a:lnTo>
                    <a:pt x="10873" y="1320800"/>
                  </a:lnTo>
                  <a:lnTo>
                    <a:pt x="6296" y="1371600"/>
                  </a:lnTo>
                  <a:lnTo>
                    <a:pt x="2964" y="1422400"/>
                  </a:lnTo>
                  <a:lnTo>
                    <a:pt x="868" y="1460500"/>
                  </a:lnTo>
                  <a:lnTo>
                    <a:pt x="0" y="1511300"/>
                  </a:lnTo>
                  <a:lnTo>
                    <a:pt x="352" y="1549400"/>
                  </a:lnTo>
                  <a:lnTo>
                    <a:pt x="1917" y="1600200"/>
                  </a:lnTo>
                  <a:lnTo>
                    <a:pt x="4687" y="1638300"/>
                  </a:lnTo>
                  <a:lnTo>
                    <a:pt x="8654" y="1689100"/>
                  </a:lnTo>
                  <a:lnTo>
                    <a:pt x="13810" y="1739900"/>
                  </a:lnTo>
                  <a:lnTo>
                    <a:pt x="20148" y="1778000"/>
                  </a:lnTo>
                  <a:lnTo>
                    <a:pt x="27659" y="1828800"/>
                  </a:lnTo>
                  <a:lnTo>
                    <a:pt x="36336" y="1866900"/>
                  </a:lnTo>
                  <a:lnTo>
                    <a:pt x="46172" y="1905000"/>
                  </a:lnTo>
                  <a:lnTo>
                    <a:pt x="57157" y="1955800"/>
                  </a:lnTo>
                  <a:lnTo>
                    <a:pt x="69286" y="1993900"/>
                  </a:lnTo>
                  <a:lnTo>
                    <a:pt x="82548" y="2044700"/>
                  </a:lnTo>
                  <a:lnTo>
                    <a:pt x="96938" y="2082800"/>
                  </a:lnTo>
                  <a:lnTo>
                    <a:pt x="112447" y="2120900"/>
                  </a:lnTo>
                  <a:lnTo>
                    <a:pt x="129068" y="2171700"/>
                  </a:lnTo>
                  <a:lnTo>
                    <a:pt x="146791" y="2209800"/>
                  </a:lnTo>
                  <a:lnTo>
                    <a:pt x="165611" y="2247900"/>
                  </a:lnTo>
                  <a:lnTo>
                    <a:pt x="185518" y="2286000"/>
                  </a:lnTo>
                  <a:lnTo>
                    <a:pt x="206506" y="2336800"/>
                  </a:lnTo>
                  <a:lnTo>
                    <a:pt x="228566" y="2374900"/>
                  </a:lnTo>
                  <a:lnTo>
                    <a:pt x="251691" y="2413000"/>
                  </a:lnTo>
                  <a:lnTo>
                    <a:pt x="275872" y="2451100"/>
                  </a:lnTo>
                  <a:lnTo>
                    <a:pt x="301102" y="2489200"/>
                  </a:lnTo>
                  <a:lnTo>
                    <a:pt x="327374" y="2527300"/>
                  </a:lnTo>
                  <a:lnTo>
                    <a:pt x="354678" y="2552700"/>
                  </a:lnTo>
                  <a:lnTo>
                    <a:pt x="383009" y="2590800"/>
                  </a:lnTo>
                  <a:lnTo>
                    <a:pt x="412357" y="2628900"/>
                  </a:lnTo>
                  <a:lnTo>
                    <a:pt x="442715" y="2667000"/>
                  </a:lnTo>
                  <a:lnTo>
                    <a:pt x="474075" y="2692400"/>
                  </a:lnTo>
                  <a:lnTo>
                    <a:pt x="506430" y="2730500"/>
                  </a:lnTo>
                  <a:lnTo>
                    <a:pt x="539772" y="2755900"/>
                  </a:lnTo>
                  <a:lnTo>
                    <a:pt x="574092" y="2794000"/>
                  </a:lnTo>
                  <a:lnTo>
                    <a:pt x="609383" y="2819400"/>
                  </a:lnTo>
                  <a:lnTo>
                    <a:pt x="645637" y="2857500"/>
                  </a:lnTo>
                  <a:lnTo>
                    <a:pt x="682847" y="2882900"/>
                  </a:lnTo>
                  <a:lnTo>
                    <a:pt x="721004" y="2908300"/>
                  </a:lnTo>
                  <a:lnTo>
                    <a:pt x="760102" y="2933700"/>
                  </a:lnTo>
                  <a:lnTo>
                    <a:pt x="800131" y="2959100"/>
                  </a:lnTo>
                  <a:lnTo>
                    <a:pt x="841085" y="2984500"/>
                  </a:lnTo>
                  <a:lnTo>
                    <a:pt x="882955" y="3009900"/>
                  </a:lnTo>
                  <a:lnTo>
                    <a:pt x="925733" y="3035300"/>
                  </a:lnTo>
                  <a:lnTo>
                    <a:pt x="969128" y="3048000"/>
                  </a:lnTo>
                  <a:lnTo>
                    <a:pt x="1056830" y="3098800"/>
                  </a:lnTo>
                  <a:lnTo>
                    <a:pt x="1416274" y="3200400"/>
                  </a:lnTo>
                  <a:lnTo>
                    <a:pt x="1960088" y="3200400"/>
                  </a:lnTo>
                  <a:lnTo>
                    <a:pt x="2004559" y="3187700"/>
                  </a:lnTo>
                  <a:lnTo>
                    <a:pt x="2048787" y="3187700"/>
                  </a:lnTo>
                  <a:lnTo>
                    <a:pt x="2307697" y="3111500"/>
                  </a:lnTo>
                  <a:lnTo>
                    <a:pt x="2349547" y="3086100"/>
                  </a:lnTo>
                  <a:lnTo>
                    <a:pt x="2390961" y="3073400"/>
                  </a:lnTo>
                  <a:lnTo>
                    <a:pt x="2431915" y="3048000"/>
                  </a:lnTo>
                  <a:lnTo>
                    <a:pt x="1552290" y="3048000"/>
                  </a:lnTo>
                  <a:lnTo>
                    <a:pt x="1507089" y="3035300"/>
                  </a:lnTo>
                  <a:lnTo>
                    <a:pt x="1461994" y="3035300"/>
                  </a:lnTo>
                  <a:lnTo>
                    <a:pt x="1417037" y="3022600"/>
                  </a:lnTo>
                  <a:lnTo>
                    <a:pt x="1372250" y="3022600"/>
                  </a:lnTo>
                  <a:lnTo>
                    <a:pt x="1195426" y="2971800"/>
                  </a:lnTo>
                  <a:lnTo>
                    <a:pt x="1151958" y="2946400"/>
                  </a:lnTo>
                  <a:lnTo>
                    <a:pt x="1066132" y="2921000"/>
                  </a:lnTo>
                  <a:lnTo>
                    <a:pt x="981992" y="2870200"/>
                  </a:lnTo>
                  <a:lnTo>
                    <a:pt x="940634" y="2844800"/>
                  </a:lnTo>
                  <a:lnTo>
                    <a:pt x="899792" y="2832100"/>
                  </a:lnTo>
                  <a:lnTo>
                    <a:pt x="859498" y="2806700"/>
                  </a:lnTo>
                  <a:lnTo>
                    <a:pt x="819783" y="2768600"/>
                  </a:lnTo>
                  <a:lnTo>
                    <a:pt x="780679" y="2743200"/>
                  </a:lnTo>
                  <a:lnTo>
                    <a:pt x="742218" y="2717800"/>
                  </a:lnTo>
                  <a:lnTo>
                    <a:pt x="704704" y="2679700"/>
                  </a:lnTo>
                  <a:lnTo>
                    <a:pt x="668424" y="2654300"/>
                  </a:lnTo>
                  <a:lnTo>
                    <a:pt x="633380" y="2616200"/>
                  </a:lnTo>
                  <a:lnTo>
                    <a:pt x="599577" y="2590800"/>
                  </a:lnTo>
                  <a:lnTo>
                    <a:pt x="567017" y="2552700"/>
                  </a:lnTo>
                  <a:lnTo>
                    <a:pt x="535704" y="2514600"/>
                  </a:lnTo>
                  <a:lnTo>
                    <a:pt x="505643" y="2476500"/>
                  </a:lnTo>
                  <a:lnTo>
                    <a:pt x="476835" y="2438400"/>
                  </a:lnTo>
                  <a:lnTo>
                    <a:pt x="449285" y="2400300"/>
                  </a:lnTo>
                  <a:lnTo>
                    <a:pt x="422997" y="2362200"/>
                  </a:lnTo>
                  <a:lnTo>
                    <a:pt x="397973" y="2324100"/>
                  </a:lnTo>
                  <a:lnTo>
                    <a:pt x="374217" y="2286000"/>
                  </a:lnTo>
                  <a:lnTo>
                    <a:pt x="351733" y="2247900"/>
                  </a:lnTo>
                  <a:lnTo>
                    <a:pt x="330524" y="2209800"/>
                  </a:lnTo>
                  <a:lnTo>
                    <a:pt x="310594" y="2171700"/>
                  </a:lnTo>
                  <a:lnTo>
                    <a:pt x="291946" y="2120900"/>
                  </a:lnTo>
                  <a:lnTo>
                    <a:pt x="274583" y="2082800"/>
                  </a:lnTo>
                  <a:lnTo>
                    <a:pt x="258510" y="2044700"/>
                  </a:lnTo>
                  <a:lnTo>
                    <a:pt x="243729" y="1993900"/>
                  </a:lnTo>
                  <a:lnTo>
                    <a:pt x="230245" y="1955800"/>
                  </a:lnTo>
                  <a:lnTo>
                    <a:pt x="218060" y="1905000"/>
                  </a:lnTo>
                  <a:lnTo>
                    <a:pt x="207178" y="1866900"/>
                  </a:lnTo>
                  <a:lnTo>
                    <a:pt x="197602" y="1816100"/>
                  </a:lnTo>
                  <a:lnTo>
                    <a:pt x="189337" y="1778000"/>
                  </a:lnTo>
                  <a:lnTo>
                    <a:pt x="182385" y="1727200"/>
                  </a:lnTo>
                  <a:lnTo>
                    <a:pt x="176751" y="1689100"/>
                  </a:lnTo>
                  <a:lnTo>
                    <a:pt x="172437" y="1638300"/>
                  </a:lnTo>
                  <a:lnTo>
                    <a:pt x="169446" y="1600200"/>
                  </a:lnTo>
                  <a:lnTo>
                    <a:pt x="167784" y="1549400"/>
                  </a:lnTo>
                  <a:lnTo>
                    <a:pt x="167452" y="1511300"/>
                  </a:lnTo>
                  <a:lnTo>
                    <a:pt x="168455" y="1460500"/>
                  </a:lnTo>
                  <a:lnTo>
                    <a:pt x="170796" y="1409700"/>
                  </a:lnTo>
                  <a:lnTo>
                    <a:pt x="174479" y="1371600"/>
                  </a:lnTo>
                  <a:lnTo>
                    <a:pt x="179506" y="1320800"/>
                  </a:lnTo>
                  <a:lnTo>
                    <a:pt x="185882" y="1282700"/>
                  </a:lnTo>
                  <a:lnTo>
                    <a:pt x="193609" y="1231900"/>
                  </a:lnTo>
                  <a:lnTo>
                    <a:pt x="202693" y="1193800"/>
                  </a:lnTo>
                  <a:lnTo>
                    <a:pt x="213135" y="1143000"/>
                  </a:lnTo>
                  <a:lnTo>
                    <a:pt x="224939" y="1104900"/>
                  </a:lnTo>
                  <a:lnTo>
                    <a:pt x="238110" y="1054100"/>
                  </a:lnTo>
                  <a:lnTo>
                    <a:pt x="252650" y="1016000"/>
                  </a:lnTo>
                  <a:lnTo>
                    <a:pt x="268562" y="965200"/>
                  </a:lnTo>
                  <a:lnTo>
                    <a:pt x="285851" y="927100"/>
                  </a:lnTo>
                  <a:lnTo>
                    <a:pt x="304520" y="889000"/>
                  </a:lnTo>
                  <a:lnTo>
                    <a:pt x="324573" y="838200"/>
                  </a:lnTo>
                  <a:lnTo>
                    <a:pt x="346012" y="800100"/>
                  </a:lnTo>
                  <a:lnTo>
                    <a:pt x="368841" y="762000"/>
                  </a:lnTo>
                  <a:lnTo>
                    <a:pt x="393065" y="723900"/>
                  </a:lnTo>
                  <a:lnTo>
                    <a:pt x="418685" y="673100"/>
                  </a:lnTo>
                  <a:lnTo>
                    <a:pt x="445707" y="635000"/>
                  </a:lnTo>
                  <a:lnTo>
                    <a:pt x="474133" y="596900"/>
                  </a:lnTo>
                  <a:lnTo>
                    <a:pt x="503966" y="558800"/>
                  </a:lnTo>
                  <a:lnTo>
                    <a:pt x="556813" y="558800"/>
                  </a:lnTo>
                  <a:lnTo>
                    <a:pt x="527588" y="406400"/>
                  </a:lnTo>
                  <a:lnTo>
                    <a:pt x="317149" y="381000"/>
                  </a:lnTo>
                  <a:close/>
                </a:path>
                <a:path w="3401059" h="3213100">
                  <a:moveTo>
                    <a:pt x="2475260" y="0"/>
                  </a:moveTo>
                  <a:lnTo>
                    <a:pt x="2399187" y="152400"/>
                  </a:lnTo>
                  <a:lnTo>
                    <a:pt x="2444743" y="177800"/>
                  </a:lnTo>
                  <a:lnTo>
                    <a:pt x="2489437" y="203200"/>
                  </a:lnTo>
                  <a:lnTo>
                    <a:pt x="2533236" y="228600"/>
                  </a:lnTo>
                  <a:lnTo>
                    <a:pt x="2576103" y="266700"/>
                  </a:lnTo>
                  <a:lnTo>
                    <a:pt x="2618004" y="292100"/>
                  </a:lnTo>
                  <a:lnTo>
                    <a:pt x="2658902" y="317500"/>
                  </a:lnTo>
                  <a:lnTo>
                    <a:pt x="2696409" y="355600"/>
                  </a:lnTo>
                  <a:lnTo>
                    <a:pt x="2732683" y="381000"/>
                  </a:lnTo>
                  <a:lnTo>
                    <a:pt x="2767720" y="419100"/>
                  </a:lnTo>
                  <a:lnTo>
                    <a:pt x="2801517" y="457200"/>
                  </a:lnTo>
                  <a:lnTo>
                    <a:pt x="2834070" y="482600"/>
                  </a:lnTo>
                  <a:lnTo>
                    <a:pt x="2865377" y="520700"/>
                  </a:lnTo>
                  <a:lnTo>
                    <a:pt x="2895433" y="558800"/>
                  </a:lnTo>
                  <a:lnTo>
                    <a:pt x="2924236" y="596900"/>
                  </a:lnTo>
                  <a:lnTo>
                    <a:pt x="2951781" y="635000"/>
                  </a:lnTo>
                  <a:lnTo>
                    <a:pt x="2978065" y="673100"/>
                  </a:lnTo>
                  <a:lnTo>
                    <a:pt x="3003084" y="711200"/>
                  </a:lnTo>
                  <a:lnTo>
                    <a:pt x="3026836" y="749300"/>
                  </a:lnTo>
                  <a:lnTo>
                    <a:pt x="3049316" y="787400"/>
                  </a:lnTo>
                  <a:lnTo>
                    <a:pt x="3070521" y="825500"/>
                  </a:lnTo>
                  <a:lnTo>
                    <a:pt x="3090448" y="876300"/>
                  </a:lnTo>
                  <a:lnTo>
                    <a:pt x="3109094" y="914400"/>
                  </a:lnTo>
                  <a:lnTo>
                    <a:pt x="3126453" y="952500"/>
                  </a:lnTo>
                  <a:lnTo>
                    <a:pt x="3142524" y="1003300"/>
                  </a:lnTo>
                  <a:lnTo>
                    <a:pt x="3157303" y="1041400"/>
                  </a:lnTo>
                  <a:lnTo>
                    <a:pt x="3170786" y="1079500"/>
                  </a:lnTo>
                  <a:lnTo>
                    <a:pt x="3182969" y="1130300"/>
                  </a:lnTo>
                  <a:lnTo>
                    <a:pt x="3193850" y="1168400"/>
                  </a:lnTo>
                  <a:lnTo>
                    <a:pt x="3203424" y="1219200"/>
                  </a:lnTo>
                  <a:lnTo>
                    <a:pt x="3211689" y="1257300"/>
                  </a:lnTo>
                  <a:lnTo>
                    <a:pt x="3218640" y="1308100"/>
                  </a:lnTo>
                  <a:lnTo>
                    <a:pt x="3224274" y="1346200"/>
                  </a:lnTo>
                  <a:lnTo>
                    <a:pt x="3228589" y="1397000"/>
                  </a:lnTo>
                  <a:lnTo>
                    <a:pt x="3231579" y="1435100"/>
                  </a:lnTo>
                  <a:lnTo>
                    <a:pt x="3233243" y="1485900"/>
                  </a:lnTo>
                  <a:lnTo>
                    <a:pt x="3233575" y="1536700"/>
                  </a:lnTo>
                  <a:lnTo>
                    <a:pt x="3232573" y="1574800"/>
                  </a:lnTo>
                  <a:lnTo>
                    <a:pt x="3230234" y="1625600"/>
                  </a:lnTo>
                  <a:lnTo>
                    <a:pt x="3226554" y="1663700"/>
                  </a:lnTo>
                  <a:lnTo>
                    <a:pt x="3221528" y="1714500"/>
                  </a:lnTo>
                  <a:lnTo>
                    <a:pt x="3215155" y="1752600"/>
                  </a:lnTo>
                  <a:lnTo>
                    <a:pt x="3207430" y="1803400"/>
                  </a:lnTo>
                  <a:lnTo>
                    <a:pt x="3198350" y="1841500"/>
                  </a:lnTo>
                  <a:lnTo>
                    <a:pt x="3187911" y="1892300"/>
                  </a:lnTo>
                  <a:lnTo>
                    <a:pt x="3176110" y="1930400"/>
                  </a:lnTo>
                  <a:lnTo>
                    <a:pt x="3162943" y="1981200"/>
                  </a:lnTo>
                  <a:lnTo>
                    <a:pt x="3148407" y="2019300"/>
                  </a:lnTo>
                  <a:lnTo>
                    <a:pt x="3132499" y="2070100"/>
                  </a:lnTo>
                  <a:lnTo>
                    <a:pt x="3115215" y="2108200"/>
                  </a:lnTo>
                  <a:lnTo>
                    <a:pt x="3096550" y="2159000"/>
                  </a:lnTo>
                  <a:lnTo>
                    <a:pt x="3076503" y="2197100"/>
                  </a:lnTo>
                  <a:lnTo>
                    <a:pt x="3055070" y="2235200"/>
                  </a:lnTo>
                  <a:lnTo>
                    <a:pt x="3032246" y="2273300"/>
                  </a:lnTo>
                  <a:lnTo>
                    <a:pt x="3008029" y="2324100"/>
                  </a:lnTo>
                  <a:lnTo>
                    <a:pt x="2982414" y="2362200"/>
                  </a:lnTo>
                  <a:lnTo>
                    <a:pt x="2955399" y="2400300"/>
                  </a:lnTo>
                  <a:lnTo>
                    <a:pt x="2926981" y="2438400"/>
                  </a:lnTo>
                  <a:lnTo>
                    <a:pt x="2897154" y="2476500"/>
                  </a:lnTo>
                  <a:lnTo>
                    <a:pt x="2866138" y="2514600"/>
                  </a:lnTo>
                  <a:lnTo>
                    <a:pt x="2834187" y="2552700"/>
                  </a:lnTo>
                  <a:lnTo>
                    <a:pt x="2801333" y="2590800"/>
                  </a:lnTo>
                  <a:lnTo>
                    <a:pt x="2767608" y="2616200"/>
                  </a:lnTo>
                  <a:lnTo>
                    <a:pt x="2733043" y="2654300"/>
                  </a:lnTo>
                  <a:lnTo>
                    <a:pt x="2697670" y="2679700"/>
                  </a:lnTo>
                  <a:lnTo>
                    <a:pt x="2661519" y="2717800"/>
                  </a:lnTo>
                  <a:lnTo>
                    <a:pt x="2624624" y="2743200"/>
                  </a:lnTo>
                  <a:lnTo>
                    <a:pt x="2587015" y="2768600"/>
                  </a:lnTo>
                  <a:lnTo>
                    <a:pt x="2548723" y="2794000"/>
                  </a:lnTo>
                  <a:lnTo>
                    <a:pt x="2509782" y="2819400"/>
                  </a:lnTo>
                  <a:lnTo>
                    <a:pt x="2430072" y="2870200"/>
                  </a:lnTo>
                  <a:lnTo>
                    <a:pt x="2389368" y="2882900"/>
                  </a:lnTo>
                  <a:lnTo>
                    <a:pt x="2306417" y="2933700"/>
                  </a:lnTo>
                  <a:lnTo>
                    <a:pt x="2264233" y="2946400"/>
                  </a:lnTo>
                  <a:lnTo>
                    <a:pt x="1958681" y="3035300"/>
                  </a:lnTo>
                  <a:lnTo>
                    <a:pt x="1913942" y="3035300"/>
                  </a:lnTo>
                  <a:lnTo>
                    <a:pt x="1869026" y="3048000"/>
                  </a:lnTo>
                  <a:lnTo>
                    <a:pt x="2431915" y="3048000"/>
                  </a:lnTo>
                  <a:lnTo>
                    <a:pt x="2472384" y="3035300"/>
                  </a:lnTo>
                  <a:lnTo>
                    <a:pt x="2512344" y="3009900"/>
                  </a:lnTo>
                  <a:lnTo>
                    <a:pt x="2551772" y="2997200"/>
                  </a:lnTo>
                  <a:lnTo>
                    <a:pt x="2628932" y="2946400"/>
                  </a:lnTo>
                  <a:lnTo>
                    <a:pt x="2666616" y="2921000"/>
                  </a:lnTo>
                  <a:lnTo>
                    <a:pt x="2703671" y="2895600"/>
                  </a:lnTo>
                  <a:lnTo>
                    <a:pt x="2740072" y="2870200"/>
                  </a:lnTo>
                  <a:lnTo>
                    <a:pt x="2775795" y="2832100"/>
                  </a:lnTo>
                  <a:lnTo>
                    <a:pt x="2810817" y="2806700"/>
                  </a:lnTo>
                  <a:lnTo>
                    <a:pt x="2845112" y="2781300"/>
                  </a:lnTo>
                  <a:lnTo>
                    <a:pt x="2878657" y="2743200"/>
                  </a:lnTo>
                  <a:lnTo>
                    <a:pt x="2911428" y="2717800"/>
                  </a:lnTo>
                  <a:lnTo>
                    <a:pt x="2943400" y="2679700"/>
                  </a:lnTo>
                  <a:lnTo>
                    <a:pt x="2974550" y="2641600"/>
                  </a:lnTo>
                  <a:lnTo>
                    <a:pt x="3004853" y="2616200"/>
                  </a:lnTo>
                  <a:lnTo>
                    <a:pt x="3034285" y="2578100"/>
                  </a:lnTo>
                  <a:lnTo>
                    <a:pt x="3062822" y="2540000"/>
                  </a:lnTo>
                  <a:lnTo>
                    <a:pt x="3090439" y="2501900"/>
                  </a:lnTo>
                  <a:lnTo>
                    <a:pt x="3117113" y="2463800"/>
                  </a:lnTo>
                  <a:lnTo>
                    <a:pt x="3142820" y="2425700"/>
                  </a:lnTo>
                  <a:lnTo>
                    <a:pt x="3167534" y="2374900"/>
                  </a:lnTo>
                  <a:lnTo>
                    <a:pt x="3191233" y="2336800"/>
                  </a:lnTo>
                  <a:lnTo>
                    <a:pt x="3213892" y="2298700"/>
                  </a:lnTo>
                  <a:lnTo>
                    <a:pt x="3235348" y="2247900"/>
                  </a:lnTo>
                  <a:lnTo>
                    <a:pt x="3255459" y="2209800"/>
                  </a:lnTo>
                  <a:lnTo>
                    <a:pt x="3274232" y="2159000"/>
                  </a:lnTo>
                  <a:lnTo>
                    <a:pt x="3291677" y="2120900"/>
                  </a:lnTo>
                  <a:lnTo>
                    <a:pt x="3307799" y="2070100"/>
                  </a:lnTo>
                  <a:lnTo>
                    <a:pt x="3322608" y="2032000"/>
                  </a:lnTo>
                  <a:lnTo>
                    <a:pt x="3336111" y="1981200"/>
                  </a:lnTo>
                  <a:lnTo>
                    <a:pt x="3348315" y="1943100"/>
                  </a:lnTo>
                  <a:lnTo>
                    <a:pt x="3359229" y="1892300"/>
                  </a:lnTo>
                  <a:lnTo>
                    <a:pt x="3368860" y="1854200"/>
                  </a:lnTo>
                  <a:lnTo>
                    <a:pt x="3377217" y="1803400"/>
                  </a:lnTo>
                  <a:lnTo>
                    <a:pt x="3384306" y="1752600"/>
                  </a:lnTo>
                  <a:lnTo>
                    <a:pt x="3390136" y="1714500"/>
                  </a:lnTo>
                  <a:lnTo>
                    <a:pt x="3394714" y="1663700"/>
                  </a:lnTo>
                  <a:lnTo>
                    <a:pt x="3398048" y="1625600"/>
                  </a:lnTo>
                  <a:lnTo>
                    <a:pt x="3400147" y="1574800"/>
                  </a:lnTo>
                  <a:lnTo>
                    <a:pt x="3401017" y="1524000"/>
                  </a:lnTo>
                  <a:lnTo>
                    <a:pt x="3400667" y="1485900"/>
                  </a:lnTo>
                  <a:lnTo>
                    <a:pt x="3399104" y="1435100"/>
                  </a:lnTo>
                  <a:lnTo>
                    <a:pt x="3396336" y="1397000"/>
                  </a:lnTo>
                  <a:lnTo>
                    <a:pt x="3392372" y="1346200"/>
                  </a:lnTo>
                  <a:lnTo>
                    <a:pt x="3387218" y="1308100"/>
                  </a:lnTo>
                  <a:lnTo>
                    <a:pt x="3380882" y="1257300"/>
                  </a:lnTo>
                  <a:lnTo>
                    <a:pt x="3373373" y="1219200"/>
                  </a:lnTo>
                  <a:lnTo>
                    <a:pt x="3364697" y="1168400"/>
                  </a:lnTo>
                  <a:lnTo>
                    <a:pt x="3354864" y="1130300"/>
                  </a:lnTo>
                  <a:lnTo>
                    <a:pt x="3343880" y="1079500"/>
                  </a:lnTo>
                  <a:lnTo>
                    <a:pt x="3331754" y="1041400"/>
                  </a:lnTo>
                  <a:lnTo>
                    <a:pt x="3318493" y="990600"/>
                  </a:lnTo>
                  <a:lnTo>
                    <a:pt x="3304104" y="952500"/>
                  </a:lnTo>
                  <a:lnTo>
                    <a:pt x="3288597" y="914400"/>
                  </a:lnTo>
                  <a:lnTo>
                    <a:pt x="3271978" y="863600"/>
                  </a:lnTo>
                  <a:lnTo>
                    <a:pt x="3254255" y="825500"/>
                  </a:lnTo>
                  <a:lnTo>
                    <a:pt x="3235437" y="787400"/>
                  </a:lnTo>
                  <a:lnTo>
                    <a:pt x="3215530" y="749300"/>
                  </a:lnTo>
                  <a:lnTo>
                    <a:pt x="3194543" y="711200"/>
                  </a:lnTo>
                  <a:lnTo>
                    <a:pt x="3172484" y="673100"/>
                  </a:lnTo>
                  <a:lnTo>
                    <a:pt x="3149359" y="635000"/>
                  </a:lnTo>
                  <a:lnTo>
                    <a:pt x="3125178" y="584200"/>
                  </a:lnTo>
                  <a:lnTo>
                    <a:pt x="3099948" y="558800"/>
                  </a:lnTo>
                  <a:lnTo>
                    <a:pt x="3073676" y="520700"/>
                  </a:lnTo>
                  <a:lnTo>
                    <a:pt x="3046370" y="482600"/>
                  </a:lnTo>
                  <a:lnTo>
                    <a:pt x="3018039" y="444500"/>
                  </a:lnTo>
                  <a:lnTo>
                    <a:pt x="2988689" y="406400"/>
                  </a:lnTo>
                  <a:lnTo>
                    <a:pt x="2958330" y="368300"/>
                  </a:lnTo>
                  <a:lnTo>
                    <a:pt x="2926968" y="342900"/>
                  </a:lnTo>
                  <a:lnTo>
                    <a:pt x="2894611" y="304800"/>
                  </a:lnTo>
                  <a:lnTo>
                    <a:pt x="2861267" y="279400"/>
                  </a:lnTo>
                  <a:lnTo>
                    <a:pt x="2826944" y="241300"/>
                  </a:lnTo>
                  <a:lnTo>
                    <a:pt x="2791650" y="215900"/>
                  </a:lnTo>
                  <a:lnTo>
                    <a:pt x="2755392" y="190500"/>
                  </a:lnTo>
                  <a:lnTo>
                    <a:pt x="2718178" y="152400"/>
                  </a:lnTo>
                  <a:lnTo>
                    <a:pt x="2680016" y="127000"/>
                  </a:lnTo>
                  <a:lnTo>
                    <a:pt x="2640914" y="101600"/>
                  </a:lnTo>
                  <a:lnTo>
                    <a:pt x="2600880" y="76200"/>
                  </a:lnTo>
                  <a:lnTo>
                    <a:pt x="2559921" y="50800"/>
                  </a:lnTo>
                  <a:lnTo>
                    <a:pt x="2518045" y="25400"/>
                  </a:lnTo>
                  <a:lnTo>
                    <a:pt x="2475260" y="0"/>
                  </a:lnTo>
                  <a:close/>
                </a:path>
                <a:path w="3401059" h="3213100">
                  <a:moveTo>
                    <a:pt x="556813" y="558800"/>
                  </a:moveTo>
                  <a:lnTo>
                    <a:pt x="503966" y="558800"/>
                  </a:lnTo>
                  <a:lnTo>
                    <a:pt x="568990" y="622300"/>
                  </a:lnTo>
                  <a:lnTo>
                    <a:pt x="556813" y="558800"/>
                  </a:lnTo>
                  <a:close/>
                </a:path>
              </a:pathLst>
            </a:custGeom>
            <a:solidFill>
              <a:srgbClr val="E6CED3"/>
            </a:solidFill>
          </p:spPr>
          <p:txBody>
            <a:bodyPr wrap="square" lIns="0" tIns="0" rIns="0" bIns="0" rtlCol="0"/>
            <a:lstStyle/>
            <a:p/>
          </p:txBody>
        </p:sp>
        <p:sp>
          <p:nvSpPr>
            <p:cNvPr id="5" name="object 5"/>
            <p:cNvSpPr/>
            <p:nvPr/>
          </p:nvSpPr>
          <p:spPr>
            <a:xfrm>
              <a:off x="4447032" y="1869186"/>
              <a:ext cx="2194560" cy="548640"/>
            </a:xfrm>
            <a:custGeom>
              <a:avLst/>
              <a:gdLst/>
              <a:ahLst/>
              <a:cxnLst/>
              <a:rect l="l" t="t" r="r" b="b"/>
              <a:pathLst>
                <a:path w="2194559" h="548639">
                  <a:moveTo>
                    <a:pt x="2102739" y="0"/>
                  </a:moveTo>
                  <a:lnTo>
                    <a:pt x="91439" y="0"/>
                  </a:lnTo>
                  <a:lnTo>
                    <a:pt x="55828" y="7179"/>
                  </a:lnTo>
                  <a:lnTo>
                    <a:pt x="26765" y="26765"/>
                  </a:lnTo>
                  <a:lnTo>
                    <a:pt x="7179" y="55828"/>
                  </a:lnTo>
                  <a:lnTo>
                    <a:pt x="0" y="91439"/>
                  </a:lnTo>
                  <a:lnTo>
                    <a:pt x="0" y="457073"/>
                  </a:lnTo>
                  <a:lnTo>
                    <a:pt x="7179" y="492684"/>
                  </a:lnTo>
                  <a:lnTo>
                    <a:pt x="26765" y="521747"/>
                  </a:lnTo>
                  <a:lnTo>
                    <a:pt x="55828" y="541333"/>
                  </a:lnTo>
                  <a:lnTo>
                    <a:pt x="91439" y="548513"/>
                  </a:lnTo>
                  <a:lnTo>
                    <a:pt x="2102739" y="548513"/>
                  </a:lnTo>
                  <a:lnTo>
                    <a:pt x="2138350" y="541333"/>
                  </a:lnTo>
                  <a:lnTo>
                    <a:pt x="2167413" y="521747"/>
                  </a:lnTo>
                  <a:lnTo>
                    <a:pt x="2186999" y="492684"/>
                  </a:lnTo>
                  <a:lnTo>
                    <a:pt x="2194178" y="457073"/>
                  </a:lnTo>
                  <a:lnTo>
                    <a:pt x="2194178" y="91439"/>
                  </a:lnTo>
                  <a:lnTo>
                    <a:pt x="2186999" y="55828"/>
                  </a:lnTo>
                  <a:lnTo>
                    <a:pt x="2167413" y="26765"/>
                  </a:lnTo>
                  <a:lnTo>
                    <a:pt x="2138350" y="7179"/>
                  </a:lnTo>
                  <a:lnTo>
                    <a:pt x="2102739" y="0"/>
                  </a:lnTo>
                  <a:close/>
                </a:path>
              </a:pathLst>
            </a:custGeom>
            <a:solidFill>
              <a:srgbClr val="FFFFFF">
                <a:alpha val="50979"/>
              </a:srgbClr>
            </a:solidFill>
          </p:spPr>
          <p:txBody>
            <a:bodyPr wrap="square" lIns="0" tIns="0" rIns="0" bIns="0" rtlCol="0"/>
            <a:lstStyle/>
            <a:p/>
          </p:txBody>
        </p:sp>
        <p:pic>
          <p:nvPicPr>
            <p:cNvPr id="6" name="object 6"/>
            <p:cNvPicPr/>
            <p:nvPr/>
          </p:nvPicPr>
          <p:blipFill>
            <a:blip r:embed="rId1" cstate="print"/>
            <a:stretch>
              <a:fillRect/>
            </a:stretch>
          </p:blipFill>
          <p:spPr>
            <a:xfrm>
              <a:off x="4625340" y="1833372"/>
              <a:ext cx="1853184" cy="507491"/>
            </a:xfrm>
            <a:prstGeom prst="rect">
              <a:avLst/>
            </a:prstGeom>
          </p:spPr>
        </p:pic>
      </p:grpSp>
      <p:sp>
        <p:nvSpPr>
          <p:cNvPr id="33" name="Text Placeholder 32"/>
          <p:cNvSpPr>
            <a:spLocks noGrp="1"/>
          </p:cNvSpPr>
          <p:nvPr>
            <p:ph type="body" sz="half" idx="2"/>
          </p:nvPr>
        </p:nvSpPr>
        <p:spPr>
          <a:xfrm>
            <a:off x="1799590" y="140335"/>
            <a:ext cx="10252710" cy="1033780"/>
          </a:xfrm>
        </p:spPr>
        <p:txBody>
          <a:bodyPr>
            <a:noAutofit/>
          </a:bodyPr>
          <a:p>
            <a:pPr algn="r"/>
            <a:r>
              <a:rPr lang="it-IT" altLang="en-US" sz="3500">
                <a:solidFill>
                  <a:srgbClr val="C00000"/>
                </a:solidFill>
                <a:latin typeface="Gill Sans MT" panose="020B0502020104020203" charset="0"/>
                <a:cs typeface="Gill Sans MT" panose="020B0502020104020203" charset="0"/>
              </a:rPr>
              <a:t>Lavorare sui vissuti ed elaborare le emozioni: Intervento psicologico</a:t>
            </a:r>
            <a:endParaRPr lang="it-IT" altLang="en-US" sz="3500">
              <a:solidFill>
                <a:srgbClr val="C00000"/>
              </a:solidFill>
              <a:latin typeface="Gill Sans MT" panose="020B0502020104020203" charset="0"/>
              <a:cs typeface="Gill Sans MT" panose="020B0502020104020203" charset="0"/>
            </a:endParaRPr>
          </a:p>
        </p:txBody>
      </p:sp>
      <p:sp>
        <p:nvSpPr>
          <p:cNvPr id="7" name="object 7"/>
          <p:cNvSpPr txBox="1">
            <a:spLocks noGrp="1"/>
          </p:cNvSpPr>
          <p:nvPr>
            <p:ph type="title"/>
          </p:nvPr>
        </p:nvSpPr>
        <p:spPr>
          <a:xfrm>
            <a:off x="5785485" y="1975485"/>
            <a:ext cx="3785235" cy="396875"/>
          </a:xfrm>
          <a:prstGeom prst="rect">
            <a:avLst/>
          </a:prstGeom>
        </p:spPr>
        <p:txBody>
          <a:bodyPr vert="horz" wrap="square" lIns="0" tIns="12700" rIns="0" bIns="0" rtlCol="0">
            <a:spAutoFit/>
          </a:bodyPr>
          <a:lstStyle/>
          <a:p>
            <a:pPr marL="1956435">
              <a:lnSpc>
                <a:spcPct val="100000"/>
              </a:lnSpc>
              <a:spcBef>
                <a:spcPts val="100"/>
              </a:spcBef>
            </a:pPr>
            <a:r>
              <a:rPr sz="2500" spc="-10" dirty="0"/>
              <a:t>ricono</a:t>
            </a:r>
            <a:r>
              <a:rPr lang="it-IT" sz="2500" spc="-10" dirty="0"/>
              <a:t>s</a:t>
            </a:r>
            <a:r>
              <a:rPr sz="2500" spc="-10" dirty="0"/>
              <a:t>cere</a:t>
            </a:r>
            <a:endParaRPr sz="2500" spc="-10" dirty="0"/>
          </a:p>
        </p:txBody>
      </p:sp>
      <p:grpSp>
        <p:nvGrpSpPr>
          <p:cNvPr id="8" name="object 8"/>
          <p:cNvGrpSpPr/>
          <p:nvPr/>
        </p:nvGrpSpPr>
        <p:grpSpPr>
          <a:xfrm>
            <a:off x="9404731" y="3143757"/>
            <a:ext cx="2194560" cy="584200"/>
            <a:chOff x="5732526" y="3119627"/>
            <a:chExt cx="2194560" cy="584200"/>
          </a:xfrm>
        </p:grpSpPr>
        <p:sp>
          <p:nvSpPr>
            <p:cNvPr id="9" name="object 9"/>
            <p:cNvSpPr/>
            <p:nvPr/>
          </p:nvSpPr>
          <p:spPr>
            <a:xfrm>
              <a:off x="5732526" y="3154679"/>
              <a:ext cx="2194560" cy="548640"/>
            </a:xfrm>
            <a:custGeom>
              <a:avLst/>
              <a:gdLst/>
              <a:ahLst/>
              <a:cxnLst/>
              <a:rect l="l" t="t" r="r" b="b"/>
              <a:pathLst>
                <a:path w="2194559" h="548639">
                  <a:moveTo>
                    <a:pt x="2102866" y="0"/>
                  </a:moveTo>
                  <a:lnTo>
                    <a:pt x="91439" y="0"/>
                  </a:lnTo>
                  <a:lnTo>
                    <a:pt x="55881" y="7197"/>
                  </a:lnTo>
                  <a:lnTo>
                    <a:pt x="26812" y="26812"/>
                  </a:lnTo>
                  <a:lnTo>
                    <a:pt x="7197" y="55881"/>
                  </a:lnTo>
                  <a:lnTo>
                    <a:pt x="0" y="91440"/>
                  </a:lnTo>
                  <a:lnTo>
                    <a:pt x="0" y="457200"/>
                  </a:lnTo>
                  <a:lnTo>
                    <a:pt x="7197" y="492758"/>
                  </a:lnTo>
                  <a:lnTo>
                    <a:pt x="26812" y="521827"/>
                  </a:lnTo>
                  <a:lnTo>
                    <a:pt x="55881" y="541442"/>
                  </a:lnTo>
                  <a:lnTo>
                    <a:pt x="91439" y="548640"/>
                  </a:lnTo>
                  <a:lnTo>
                    <a:pt x="2102866" y="548640"/>
                  </a:lnTo>
                  <a:lnTo>
                    <a:pt x="2138404" y="541442"/>
                  </a:lnTo>
                  <a:lnTo>
                    <a:pt x="2167429" y="521827"/>
                  </a:lnTo>
                  <a:lnTo>
                    <a:pt x="2187001" y="492758"/>
                  </a:lnTo>
                  <a:lnTo>
                    <a:pt x="2194179" y="457200"/>
                  </a:lnTo>
                  <a:lnTo>
                    <a:pt x="2194179" y="91440"/>
                  </a:lnTo>
                  <a:lnTo>
                    <a:pt x="2187001" y="55881"/>
                  </a:lnTo>
                  <a:lnTo>
                    <a:pt x="2167429" y="26812"/>
                  </a:lnTo>
                  <a:lnTo>
                    <a:pt x="2138404" y="7197"/>
                  </a:lnTo>
                  <a:lnTo>
                    <a:pt x="2102866" y="0"/>
                  </a:lnTo>
                  <a:close/>
                </a:path>
              </a:pathLst>
            </a:custGeom>
            <a:solidFill>
              <a:srgbClr val="FFFFFF">
                <a:alpha val="50979"/>
              </a:srgbClr>
            </a:solidFill>
          </p:spPr>
          <p:txBody>
            <a:bodyPr wrap="square" lIns="0" tIns="0" rIns="0" bIns="0" rtlCol="0"/>
            <a:lstStyle/>
            <a:p/>
          </p:txBody>
        </p:sp>
        <p:pic>
          <p:nvPicPr>
            <p:cNvPr id="10" name="object 10"/>
            <p:cNvPicPr/>
            <p:nvPr/>
          </p:nvPicPr>
          <p:blipFill>
            <a:blip r:embed="rId2" cstate="print"/>
            <a:stretch>
              <a:fillRect/>
            </a:stretch>
          </p:blipFill>
          <p:spPr>
            <a:xfrm>
              <a:off x="5894832" y="3119627"/>
              <a:ext cx="1888236" cy="507492"/>
            </a:xfrm>
            <a:prstGeom prst="rect">
              <a:avLst/>
            </a:prstGeom>
          </p:spPr>
        </p:pic>
      </p:grpSp>
      <p:sp>
        <p:nvSpPr>
          <p:cNvPr id="11" name="object 11"/>
          <p:cNvSpPr txBox="1"/>
          <p:nvPr/>
        </p:nvSpPr>
        <p:spPr>
          <a:xfrm>
            <a:off x="9756266" y="3245358"/>
            <a:ext cx="1499235" cy="381635"/>
          </a:xfrm>
          <a:prstGeom prst="rect">
            <a:avLst/>
          </a:prstGeom>
        </p:spPr>
        <p:txBody>
          <a:bodyPr vert="horz" wrap="square" lIns="0" tIns="12700" rIns="0" bIns="0" rtlCol="0">
            <a:spAutoFit/>
          </a:bodyPr>
          <a:lstStyle/>
          <a:p>
            <a:pPr marL="12700">
              <a:lnSpc>
                <a:spcPct val="100000"/>
              </a:lnSpc>
              <a:spcBef>
                <a:spcPts val="100"/>
              </a:spcBef>
            </a:pPr>
            <a:r>
              <a:rPr sz="2400" spc="-15" dirty="0">
                <a:latin typeface="Calibri" panose="020F0502020204030204"/>
                <a:cs typeface="Calibri" panose="020F0502020204030204"/>
              </a:rPr>
              <a:t>manifestare</a:t>
            </a:r>
            <a:endParaRPr sz="2400">
              <a:latin typeface="Calibri" panose="020F0502020204030204"/>
              <a:cs typeface="Calibri" panose="020F0502020204030204"/>
            </a:endParaRPr>
          </a:p>
        </p:txBody>
      </p:sp>
      <p:grpSp>
        <p:nvGrpSpPr>
          <p:cNvPr id="12" name="object 12"/>
          <p:cNvGrpSpPr/>
          <p:nvPr/>
        </p:nvGrpSpPr>
        <p:grpSpPr>
          <a:xfrm>
            <a:off x="7256907" y="4784724"/>
            <a:ext cx="2194560" cy="584835"/>
            <a:chOff x="4447032" y="4404359"/>
            <a:chExt cx="2194560" cy="584835"/>
          </a:xfrm>
        </p:grpSpPr>
        <p:sp>
          <p:nvSpPr>
            <p:cNvPr id="13" name="object 13"/>
            <p:cNvSpPr/>
            <p:nvPr/>
          </p:nvSpPr>
          <p:spPr>
            <a:xfrm>
              <a:off x="4447032" y="4440300"/>
              <a:ext cx="2194560" cy="548640"/>
            </a:xfrm>
            <a:custGeom>
              <a:avLst/>
              <a:gdLst/>
              <a:ahLst/>
              <a:cxnLst/>
              <a:rect l="l" t="t" r="r" b="b"/>
              <a:pathLst>
                <a:path w="2194559" h="548639">
                  <a:moveTo>
                    <a:pt x="2102739" y="0"/>
                  </a:moveTo>
                  <a:lnTo>
                    <a:pt x="91439" y="0"/>
                  </a:lnTo>
                  <a:lnTo>
                    <a:pt x="55828" y="7179"/>
                  </a:lnTo>
                  <a:lnTo>
                    <a:pt x="26765" y="26765"/>
                  </a:lnTo>
                  <a:lnTo>
                    <a:pt x="7179" y="55828"/>
                  </a:lnTo>
                  <a:lnTo>
                    <a:pt x="0" y="91440"/>
                  </a:lnTo>
                  <a:lnTo>
                    <a:pt x="0" y="457073"/>
                  </a:lnTo>
                  <a:lnTo>
                    <a:pt x="7179" y="492684"/>
                  </a:lnTo>
                  <a:lnTo>
                    <a:pt x="26765" y="521747"/>
                  </a:lnTo>
                  <a:lnTo>
                    <a:pt x="55828" y="541333"/>
                  </a:lnTo>
                  <a:lnTo>
                    <a:pt x="91439" y="548513"/>
                  </a:lnTo>
                  <a:lnTo>
                    <a:pt x="2102739" y="548513"/>
                  </a:lnTo>
                  <a:lnTo>
                    <a:pt x="2138350" y="541333"/>
                  </a:lnTo>
                  <a:lnTo>
                    <a:pt x="2167413" y="521747"/>
                  </a:lnTo>
                  <a:lnTo>
                    <a:pt x="2186999" y="492684"/>
                  </a:lnTo>
                  <a:lnTo>
                    <a:pt x="2194178" y="457073"/>
                  </a:lnTo>
                  <a:lnTo>
                    <a:pt x="2194178" y="91440"/>
                  </a:lnTo>
                  <a:lnTo>
                    <a:pt x="2186999" y="55828"/>
                  </a:lnTo>
                  <a:lnTo>
                    <a:pt x="2167413" y="26765"/>
                  </a:lnTo>
                  <a:lnTo>
                    <a:pt x="2138350" y="7179"/>
                  </a:lnTo>
                  <a:lnTo>
                    <a:pt x="2102739" y="0"/>
                  </a:lnTo>
                  <a:close/>
                </a:path>
              </a:pathLst>
            </a:custGeom>
            <a:solidFill>
              <a:srgbClr val="FFFFFF">
                <a:alpha val="50979"/>
              </a:srgbClr>
            </a:solidFill>
          </p:spPr>
          <p:txBody>
            <a:bodyPr wrap="square" lIns="0" tIns="0" rIns="0" bIns="0" rtlCol="0"/>
            <a:lstStyle/>
            <a:p/>
          </p:txBody>
        </p:sp>
        <p:pic>
          <p:nvPicPr>
            <p:cNvPr id="14" name="object 14"/>
            <p:cNvPicPr/>
            <p:nvPr/>
          </p:nvPicPr>
          <p:blipFill>
            <a:blip r:embed="rId3" cstate="print"/>
            <a:stretch>
              <a:fillRect/>
            </a:stretch>
          </p:blipFill>
          <p:spPr>
            <a:xfrm>
              <a:off x="4637532" y="4404359"/>
              <a:ext cx="1830324" cy="507492"/>
            </a:xfrm>
            <a:prstGeom prst="rect">
              <a:avLst/>
            </a:prstGeom>
          </p:spPr>
        </p:pic>
      </p:grpSp>
      <p:sp>
        <p:nvSpPr>
          <p:cNvPr id="15" name="object 15"/>
          <p:cNvSpPr txBox="1"/>
          <p:nvPr/>
        </p:nvSpPr>
        <p:spPr>
          <a:xfrm>
            <a:off x="7659370" y="4893945"/>
            <a:ext cx="1757045" cy="381635"/>
          </a:xfrm>
          <a:prstGeom prst="rect">
            <a:avLst/>
          </a:prstGeom>
        </p:spPr>
        <p:txBody>
          <a:bodyPr vert="horz" wrap="square" lIns="0" tIns="12700" rIns="0" bIns="0" rtlCol="0">
            <a:spAutoFit/>
          </a:bodyPr>
          <a:lstStyle/>
          <a:p>
            <a:pPr marL="12700">
              <a:lnSpc>
                <a:spcPct val="100000"/>
              </a:lnSpc>
              <a:spcBef>
                <a:spcPts val="100"/>
              </a:spcBef>
            </a:pPr>
            <a:r>
              <a:rPr sz="2400" spc="-15" dirty="0">
                <a:latin typeface="Calibri" panose="020F0502020204030204"/>
                <a:cs typeface="Calibri" panose="020F0502020204030204"/>
              </a:rPr>
              <a:t>autorizzarsi</a:t>
            </a:r>
            <a:endParaRPr sz="2400">
              <a:latin typeface="Calibri" panose="020F0502020204030204"/>
              <a:cs typeface="Calibri" panose="020F0502020204030204"/>
            </a:endParaRPr>
          </a:p>
        </p:txBody>
      </p:sp>
      <p:grpSp>
        <p:nvGrpSpPr>
          <p:cNvPr id="16" name="object 16"/>
          <p:cNvGrpSpPr/>
          <p:nvPr/>
        </p:nvGrpSpPr>
        <p:grpSpPr>
          <a:xfrm>
            <a:off x="5741415" y="3185032"/>
            <a:ext cx="2194560" cy="584200"/>
            <a:chOff x="3161410" y="3119627"/>
            <a:chExt cx="2194560" cy="584200"/>
          </a:xfrm>
        </p:grpSpPr>
        <p:sp>
          <p:nvSpPr>
            <p:cNvPr id="17" name="object 17"/>
            <p:cNvSpPr/>
            <p:nvPr/>
          </p:nvSpPr>
          <p:spPr>
            <a:xfrm>
              <a:off x="3161410" y="3154679"/>
              <a:ext cx="2194560" cy="548640"/>
            </a:xfrm>
            <a:custGeom>
              <a:avLst/>
              <a:gdLst/>
              <a:ahLst/>
              <a:cxnLst/>
              <a:rect l="l" t="t" r="r" b="b"/>
              <a:pathLst>
                <a:path w="2194560" h="548639">
                  <a:moveTo>
                    <a:pt x="2102739" y="0"/>
                  </a:moveTo>
                  <a:lnTo>
                    <a:pt x="91439" y="0"/>
                  </a:lnTo>
                  <a:lnTo>
                    <a:pt x="55881" y="7197"/>
                  </a:lnTo>
                  <a:lnTo>
                    <a:pt x="26812" y="26812"/>
                  </a:lnTo>
                  <a:lnTo>
                    <a:pt x="7197" y="55881"/>
                  </a:lnTo>
                  <a:lnTo>
                    <a:pt x="0" y="91440"/>
                  </a:lnTo>
                  <a:lnTo>
                    <a:pt x="0" y="457200"/>
                  </a:lnTo>
                  <a:lnTo>
                    <a:pt x="7197" y="492758"/>
                  </a:lnTo>
                  <a:lnTo>
                    <a:pt x="26812" y="521827"/>
                  </a:lnTo>
                  <a:lnTo>
                    <a:pt x="55881" y="541442"/>
                  </a:lnTo>
                  <a:lnTo>
                    <a:pt x="91439" y="548640"/>
                  </a:lnTo>
                  <a:lnTo>
                    <a:pt x="2102739" y="548640"/>
                  </a:lnTo>
                  <a:lnTo>
                    <a:pt x="2138350" y="541442"/>
                  </a:lnTo>
                  <a:lnTo>
                    <a:pt x="2167413" y="521827"/>
                  </a:lnTo>
                  <a:lnTo>
                    <a:pt x="2186999" y="492758"/>
                  </a:lnTo>
                  <a:lnTo>
                    <a:pt x="2194179" y="457200"/>
                  </a:lnTo>
                  <a:lnTo>
                    <a:pt x="2194179" y="91440"/>
                  </a:lnTo>
                  <a:lnTo>
                    <a:pt x="2186999" y="55881"/>
                  </a:lnTo>
                  <a:lnTo>
                    <a:pt x="2167413" y="26812"/>
                  </a:lnTo>
                  <a:lnTo>
                    <a:pt x="2138350" y="7197"/>
                  </a:lnTo>
                  <a:lnTo>
                    <a:pt x="2102739" y="0"/>
                  </a:lnTo>
                  <a:close/>
                </a:path>
              </a:pathLst>
            </a:custGeom>
            <a:solidFill>
              <a:srgbClr val="FFFFFF">
                <a:alpha val="50979"/>
              </a:srgbClr>
            </a:solidFill>
          </p:spPr>
          <p:txBody>
            <a:bodyPr wrap="square" lIns="0" tIns="0" rIns="0" bIns="0" rtlCol="0"/>
            <a:lstStyle/>
            <a:p/>
          </p:txBody>
        </p:sp>
        <p:pic>
          <p:nvPicPr>
            <p:cNvPr id="18" name="object 18"/>
            <p:cNvPicPr/>
            <p:nvPr/>
          </p:nvPicPr>
          <p:blipFill>
            <a:blip r:embed="rId4" cstate="print"/>
            <a:stretch>
              <a:fillRect/>
            </a:stretch>
          </p:blipFill>
          <p:spPr>
            <a:xfrm>
              <a:off x="3336035" y="3119627"/>
              <a:ext cx="1862327" cy="507492"/>
            </a:xfrm>
            <a:prstGeom prst="rect">
              <a:avLst/>
            </a:prstGeom>
          </p:spPr>
        </p:pic>
      </p:grpSp>
      <p:sp>
        <p:nvSpPr>
          <p:cNvPr id="19" name="object 19"/>
          <p:cNvSpPr txBox="1"/>
          <p:nvPr/>
        </p:nvSpPr>
        <p:spPr>
          <a:xfrm>
            <a:off x="6111620" y="3286633"/>
            <a:ext cx="1471930" cy="381635"/>
          </a:xfrm>
          <a:prstGeom prst="rect">
            <a:avLst/>
          </a:prstGeom>
        </p:spPr>
        <p:txBody>
          <a:bodyPr vert="horz" wrap="square" lIns="0" tIns="12700" rIns="0" bIns="0" rtlCol="0">
            <a:spAutoFit/>
          </a:bodyPr>
          <a:lstStyle/>
          <a:p>
            <a:pPr marL="12700">
              <a:lnSpc>
                <a:spcPct val="100000"/>
              </a:lnSpc>
              <a:spcBef>
                <a:spcPts val="100"/>
              </a:spcBef>
            </a:pPr>
            <a:r>
              <a:rPr sz="2400" spc="-15" dirty="0">
                <a:latin typeface="Calibri" panose="020F0502020204030204"/>
                <a:cs typeface="Calibri" panose="020F0502020204030204"/>
              </a:rPr>
              <a:t>comunicare</a:t>
            </a:r>
            <a:endParaRPr sz="2400">
              <a:latin typeface="Calibri" panose="020F0502020204030204"/>
              <a:cs typeface="Calibri" panose="020F0502020204030204"/>
            </a:endParaRPr>
          </a:p>
        </p:txBody>
      </p:sp>
      <p:pic>
        <p:nvPicPr>
          <p:cNvPr id="20" name="object 20"/>
          <p:cNvPicPr/>
          <p:nvPr/>
        </p:nvPicPr>
        <p:blipFill>
          <a:blip r:embed="rId5" cstate="print"/>
          <a:stretch>
            <a:fillRect/>
          </a:stretch>
        </p:blipFill>
        <p:spPr>
          <a:xfrm>
            <a:off x="3199257" y="864488"/>
            <a:ext cx="1358392" cy="1435100"/>
          </a:xfrm>
          <a:prstGeom prst="rect">
            <a:avLst/>
          </a:prstGeom>
        </p:spPr>
      </p:pic>
      <p:sp>
        <p:nvSpPr>
          <p:cNvPr id="21" name="object 21"/>
          <p:cNvSpPr txBox="1"/>
          <p:nvPr/>
        </p:nvSpPr>
        <p:spPr>
          <a:xfrm>
            <a:off x="3650995" y="1393316"/>
            <a:ext cx="453390" cy="228600"/>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panose="020F0502020204030204"/>
                <a:cs typeface="Calibri" panose="020F0502020204030204"/>
              </a:rPr>
              <a:t>pau</a:t>
            </a:r>
            <a:r>
              <a:rPr sz="1400" b="1" spc="-30" dirty="0">
                <a:latin typeface="Calibri" panose="020F0502020204030204"/>
                <a:cs typeface="Calibri" panose="020F0502020204030204"/>
              </a:rPr>
              <a:t>r</a:t>
            </a:r>
            <a:r>
              <a:rPr sz="1400" b="1" dirty="0">
                <a:latin typeface="Calibri" panose="020F0502020204030204"/>
                <a:cs typeface="Calibri" panose="020F0502020204030204"/>
              </a:rPr>
              <a:t>a</a:t>
            </a:r>
            <a:endParaRPr sz="1400">
              <a:latin typeface="Calibri" panose="020F0502020204030204"/>
              <a:cs typeface="Calibri" panose="020F0502020204030204"/>
            </a:endParaRPr>
          </a:p>
        </p:txBody>
      </p:sp>
      <p:pic>
        <p:nvPicPr>
          <p:cNvPr id="22" name="object 22"/>
          <p:cNvPicPr/>
          <p:nvPr/>
        </p:nvPicPr>
        <p:blipFill>
          <a:blip r:embed="rId6" cstate="print"/>
          <a:stretch>
            <a:fillRect/>
          </a:stretch>
        </p:blipFill>
        <p:spPr>
          <a:xfrm>
            <a:off x="2773299" y="1745742"/>
            <a:ext cx="1165478" cy="1435100"/>
          </a:xfrm>
          <a:prstGeom prst="rect">
            <a:avLst/>
          </a:prstGeom>
        </p:spPr>
      </p:pic>
      <p:sp>
        <p:nvSpPr>
          <p:cNvPr id="23" name="object 23"/>
          <p:cNvSpPr txBox="1"/>
          <p:nvPr/>
        </p:nvSpPr>
        <p:spPr>
          <a:xfrm>
            <a:off x="3136138" y="2178812"/>
            <a:ext cx="626745" cy="429260"/>
          </a:xfrm>
          <a:prstGeom prst="rect">
            <a:avLst/>
          </a:prstGeom>
        </p:spPr>
        <p:txBody>
          <a:bodyPr vert="horz" wrap="square" lIns="0" tIns="34290" rIns="0" bIns="0" rtlCol="0">
            <a:spAutoFit/>
          </a:bodyPr>
          <a:lstStyle/>
          <a:p>
            <a:pPr marL="114300" marR="5080" indent="-102235">
              <a:lnSpc>
                <a:spcPts val="1540"/>
              </a:lnSpc>
              <a:spcBef>
                <a:spcPts val="270"/>
              </a:spcBef>
            </a:pPr>
            <a:r>
              <a:rPr sz="1400" b="1" dirty="0">
                <a:latin typeface="Calibri" panose="020F0502020204030204"/>
                <a:cs typeface="Calibri" panose="020F0502020204030204"/>
              </a:rPr>
              <a:t>senso</a:t>
            </a:r>
            <a:r>
              <a:rPr sz="1400" b="1" spc="-30" dirty="0">
                <a:latin typeface="Calibri" panose="020F0502020204030204"/>
                <a:cs typeface="Calibri" panose="020F0502020204030204"/>
              </a:rPr>
              <a:t> </a:t>
            </a:r>
            <a:r>
              <a:rPr sz="1400" b="1" dirty="0">
                <a:latin typeface="Calibri" panose="020F0502020204030204"/>
                <a:cs typeface="Calibri" panose="020F0502020204030204"/>
              </a:rPr>
              <a:t>di  </a:t>
            </a:r>
            <a:r>
              <a:rPr sz="1400" b="1" spc="-5" dirty="0">
                <a:latin typeface="Calibri" panose="020F0502020204030204"/>
                <a:cs typeface="Calibri" panose="020F0502020204030204"/>
              </a:rPr>
              <a:t>colpa</a:t>
            </a:r>
            <a:endParaRPr sz="1400">
              <a:latin typeface="Calibri" panose="020F0502020204030204"/>
              <a:cs typeface="Calibri" panose="020F0502020204030204"/>
            </a:endParaRPr>
          </a:p>
        </p:txBody>
      </p:sp>
      <p:pic>
        <p:nvPicPr>
          <p:cNvPr id="24" name="object 24"/>
          <p:cNvPicPr/>
          <p:nvPr/>
        </p:nvPicPr>
        <p:blipFill>
          <a:blip r:embed="rId7" cstate="print"/>
          <a:stretch>
            <a:fillRect/>
          </a:stretch>
        </p:blipFill>
        <p:spPr>
          <a:xfrm>
            <a:off x="3392297" y="2630042"/>
            <a:ext cx="1165352" cy="1435099"/>
          </a:xfrm>
          <a:prstGeom prst="rect">
            <a:avLst/>
          </a:prstGeom>
        </p:spPr>
      </p:pic>
      <p:sp>
        <p:nvSpPr>
          <p:cNvPr id="25" name="object 25"/>
          <p:cNvSpPr txBox="1"/>
          <p:nvPr/>
        </p:nvSpPr>
        <p:spPr>
          <a:xfrm>
            <a:off x="3524504" y="3158693"/>
            <a:ext cx="706755" cy="228600"/>
          </a:xfrm>
          <a:prstGeom prst="rect">
            <a:avLst/>
          </a:prstGeom>
        </p:spPr>
        <p:txBody>
          <a:bodyPr vert="horz" wrap="square" lIns="0" tIns="13335" rIns="0" bIns="0" rtlCol="0">
            <a:spAutoFit/>
          </a:bodyPr>
          <a:lstStyle/>
          <a:p>
            <a:pPr marL="12700">
              <a:lnSpc>
                <a:spcPct val="100000"/>
              </a:lnSpc>
              <a:spcBef>
                <a:spcPts val="105"/>
              </a:spcBef>
            </a:pPr>
            <a:r>
              <a:rPr sz="1400" b="1" spc="-20" dirty="0">
                <a:latin typeface="Calibri" panose="020F0502020204030204"/>
                <a:cs typeface="Calibri" panose="020F0502020204030204"/>
              </a:rPr>
              <a:t>v</a:t>
            </a:r>
            <a:r>
              <a:rPr sz="1400" b="1" spc="-5" dirty="0">
                <a:latin typeface="Calibri" panose="020F0502020204030204"/>
                <a:cs typeface="Calibri" panose="020F0502020204030204"/>
              </a:rPr>
              <a:t>e</a:t>
            </a:r>
            <a:r>
              <a:rPr sz="1400" b="1" spc="-10" dirty="0">
                <a:latin typeface="Calibri" panose="020F0502020204030204"/>
                <a:cs typeface="Calibri" panose="020F0502020204030204"/>
              </a:rPr>
              <a:t>r</a:t>
            </a:r>
            <a:r>
              <a:rPr sz="1400" b="1" spc="-20" dirty="0">
                <a:latin typeface="Calibri" panose="020F0502020204030204"/>
                <a:cs typeface="Calibri" panose="020F0502020204030204"/>
              </a:rPr>
              <a:t>g</a:t>
            </a:r>
            <a:r>
              <a:rPr sz="1400" b="1" dirty="0">
                <a:latin typeface="Calibri" panose="020F0502020204030204"/>
                <a:cs typeface="Calibri" panose="020F0502020204030204"/>
              </a:rPr>
              <a:t>o</a:t>
            </a:r>
            <a:r>
              <a:rPr sz="1400" b="1" spc="-10" dirty="0">
                <a:latin typeface="Calibri" panose="020F0502020204030204"/>
                <a:cs typeface="Calibri" panose="020F0502020204030204"/>
              </a:rPr>
              <a:t>g</a:t>
            </a:r>
            <a:r>
              <a:rPr sz="1400" b="1" dirty="0">
                <a:latin typeface="Calibri" panose="020F0502020204030204"/>
                <a:cs typeface="Calibri" panose="020F0502020204030204"/>
              </a:rPr>
              <a:t>na</a:t>
            </a:r>
            <a:endParaRPr sz="1400">
              <a:latin typeface="Calibri" panose="020F0502020204030204"/>
              <a:cs typeface="Calibri" panose="020F0502020204030204"/>
            </a:endParaRPr>
          </a:p>
        </p:txBody>
      </p:sp>
      <p:pic>
        <p:nvPicPr>
          <p:cNvPr id="26" name="object 26"/>
          <p:cNvPicPr/>
          <p:nvPr/>
        </p:nvPicPr>
        <p:blipFill>
          <a:blip r:embed="rId8" cstate="print"/>
          <a:stretch>
            <a:fillRect/>
          </a:stretch>
        </p:blipFill>
        <p:spPr>
          <a:xfrm>
            <a:off x="2773299" y="3513073"/>
            <a:ext cx="1165478" cy="1435100"/>
          </a:xfrm>
          <a:prstGeom prst="rect">
            <a:avLst/>
          </a:prstGeom>
        </p:spPr>
      </p:pic>
      <p:sp>
        <p:nvSpPr>
          <p:cNvPr id="27" name="object 27"/>
          <p:cNvSpPr txBox="1"/>
          <p:nvPr/>
        </p:nvSpPr>
        <p:spPr>
          <a:xfrm>
            <a:off x="3201670" y="4042409"/>
            <a:ext cx="497205" cy="227965"/>
          </a:xfrm>
          <a:prstGeom prst="rect">
            <a:avLst/>
          </a:prstGeom>
        </p:spPr>
        <p:txBody>
          <a:bodyPr vert="horz" wrap="square" lIns="0" tIns="12700" rIns="0" bIns="0" rtlCol="0">
            <a:spAutoFit/>
          </a:bodyPr>
          <a:lstStyle/>
          <a:p>
            <a:pPr marL="12700">
              <a:lnSpc>
                <a:spcPct val="100000"/>
              </a:lnSpc>
              <a:spcBef>
                <a:spcPts val="100"/>
              </a:spcBef>
            </a:pPr>
            <a:r>
              <a:rPr sz="1400" b="1" spc="-35" dirty="0">
                <a:latin typeface="Calibri" panose="020F0502020204030204"/>
                <a:cs typeface="Calibri" panose="020F0502020204030204"/>
              </a:rPr>
              <a:t>r</a:t>
            </a:r>
            <a:r>
              <a:rPr sz="1400" b="1" dirty="0">
                <a:latin typeface="Calibri" panose="020F0502020204030204"/>
                <a:cs typeface="Calibri" panose="020F0502020204030204"/>
              </a:rPr>
              <a:t>abbia</a:t>
            </a:r>
            <a:endParaRPr sz="1400">
              <a:latin typeface="Calibri" panose="020F0502020204030204"/>
              <a:cs typeface="Calibri" panose="020F0502020204030204"/>
            </a:endParaRPr>
          </a:p>
        </p:txBody>
      </p:sp>
      <p:pic>
        <p:nvPicPr>
          <p:cNvPr id="28" name="object 28"/>
          <p:cNvPicPr/>
          <p:nvPr/>
        </p:nvPicPr>
        <p:blipFill>
          <a:blip r:embed="rId9" cstate="print"/>
          <a:stretch>
            <a:fillRect/>
          </a:stretch>
        </p:blipFill>
        <p:spPr>
          <a:xfrm>
            <a:off x="3392297" y="4394898"/>
            <a:ext cx="1165352" cy="1435100"/>
          </a:xfrm>
          <a:prstGeom prst="rect">
            <a:avLst/>
          </a:prstGeom>
        </p:spPr>
      </p:pic>
      <p:sp>
        <p:nvSpPr>
          <p:cNvPr id="29" name="object 29"/>
          <p:cNvSpPr txBox="1"/>
          <p:nvPr/>
        </p:nvSpPr>
        <p:spPr>
          <a:xfrm>
            <a:off x="3472688" y="4924425"/>
            <a:ext cx="810895" cy="22796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libri" panose="020F0502020204030204"/>
                <a:cs typeface="Calibri" panose="020F0502020204030204"/>
              </a:rPr>
              <a:t>impotenza</a:t>
            </a:r>
            <a:endParaRPr sz="1400">
              <a:latin typeface="Calibri" panose="020F0502020204030204"/>
              <a:cs typeface="Calibri" panose="020F0502020204030204"/>
            </a:endParaRPr>
          </a:p>
        </p:txBody>
      </p:sp>
      <p:pic>
        <p:nvPicPr>
          <p:cNvPr id="30" name="object 30"/>
          <p:cNvPicPr/>
          <p:nvPr/>
        </p:nvPicPr>
        <p:blipFill>
          <a:blip r:embed="rId10" cstate="print"/>
          <a:stretch>
            <a:fillRect/>
          </a:stretch>
        </p:blipFill>
        <p:spPr>
          <a:xfrm>
            <a:off x="2775216" y="5271185"/>
            <a:ext cx="1357363" cy="1346200"/>
          </a:xfrm>
          <a:prstGeom prst="rect">
            <a:avLst/>
          </a:prstGeom>
        </p:spPr>
      </p:pic>
      <p:sp>
        <p:nvSpPr>
          <p:cNvPr id="31" name="object 31"/>
          <p:cNvSpPr txBox="1"/>
          <p:nvPr/>
        </p:nvSpPr>
        <p:spPr>
          <a:xfrm>
            <a:off x="3152901" y="5807761"/>
            <a:ext cx="594995" cy="22796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libri" panose="020F0502020204030204"/>
                <a:cs typeface="Calibri" panose="020F0502020204030204"/>
              </a:rPr>
              <a:t>sfiducia</a:t>
            </a:r>
            <a:endParaRPr sz="1400">
              <a:latin typeface="Calibri" panose="020F0502020204030204"/>
              <a:cs typeface="Calibri" panose="020F050202020403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b="1">
                <a:solidFill>
                  <a:srgbClr val="C00000"/>
                </a:solidFill>
                <a:latin typeface="Gill Sans MT" panose="020B0502020104020203" charset="0"/>
                <a:cs typeface="Gill Sans MT" panose="020B0502020104020203" charset="0"/>
                <a:sym typeface="+mn-ea"/>
              </a:rPr>
              <a:t>TIMORI DEL DENUNCIARE</a:t>
            </a:r>
            <a:r>
              <a:rPr lang="it-IT" altLang="en-US" b="1">
                <a:solidFill>
                  <a:srgbClr val="C00000"/>
                </a:solidFill>
                <a:latin typeface="Gill Sans MT" panose="020B0502020104020203" charset="0"/>
                <a:cs typeface="Gill Sans MT" panose="020B0502020104020203" charset="0"/>
                <a:sym typeface="+mn-ea"/>
              </a:rPr>
              <a:t>: </a:t>
            </a:r>
            <a:br>
              <a:rPr lang="it-IT" altLang="en-US" b="1">
                <a:solidFill>
                  <a:srgbClr val="C00000"/>
                </a:solidFill>
                <a:latin typeface="Gill Sans MT" panose="020B0502020104020203" charset="0"/>
                <a:cs typeface="Gill Sans MT" panose="020B0502020104020203" charset="0"/>
                <a:sym typeface="+mn-ea"/>
              </a:rPr>
            </a:br>
            <a:endParaRPr lang="it-IT" altLang="en-US" b="1">
              <a:solidFill>
                <a:srgbClr val="C00000"/>
              </a:solidFill>
              <a:latin typeface="Gill Sans MT" panose="020B0502020104020203" charset="0"/>
              <a:cs typeface="Gill Sans MT" panose="020B0502020104020203" charset="0"/>
              <a:sym typeface="+mn-ea"/>
            </a:endParaRPr>
          </a:p>
        </p:txBody>
      </p:sp>
      <p:sp>
        <p:nvSpPr>
          <p:cNvPr id="3" name="Content Placeholder 2"/>
          <p:cNvSpPr>
            <a:spLocks noGrp="1"/>
          </p:cNvSpPr>
          <p:nvPr>
            <p:ph sz="half" idx="1"/>
          </p:nvPr>
        </p:nvSpPr>
        <p:spPr>
          <a:xfrm>
            <a:off x="418465" y="1852930"/>
            <a:ext cx="11593830" cy="4793615"/>
          </a:xfrm>
        </p:spPr>
        <p:txBody>
          <a:bodyPr>
            <a:noAutofit/>
          </a:bodyPr>
          <a:p>
            <a:pPr>
              <a:buFont typeface="Arial" panose="020B0604020202020204" pitchFamily="34" charset="0"/>
              <a:buChar char="•"/>
            </a:pPr>
            <a:r>
              <a:rPr lang="en-US" sz="3000">
                <a:sym typeface="+mn-ea"/>
              </a:rPr>
              <a:t>Giudizio esterno - dello stigma sociale - Non essere creduta - </a:t>
            </a:r>
            <a:endParaRPr lang="en-US" sz="3000"/>
          </a:p>
          <a:p>
            <a:pPr>
              <a:buFont typeface="Arial" panose="020B0604020202020204" pitchFamily="34" charset="0"/>
              <a:buChar char="•"/>
            </a:pPr>
            <a:r>
              <a:rPr lang="it-IT" altLang="en-US" sz="3000">
                <a:sym typeface="+mn-ea"/>
              </a:rPr>
              <a:t>L</a:t>
            </a:r>
            <a:r>
              <a:rPr lang="en-US" sz="3000">
                <a:sym typeface="+mn-ea"/>
              </a:rPr>
              <a:t>a vergogna e il senso di colpa </a:t>
            </a:r>
            <a:endParaRPr lang="en-US" sz="3000"/>
          </a:p>
          <a:p>
            <a:pPr>
              <a:buFont typeface="Arial" panose="020B0604020202020204" pitchFamily="34" charset="0"/>
              <a:buChar char="•"/>
            </a:pPr>
            <a:r>
              <a:rPr lang="en-US" sz="3000">
                <a:sym typeface="+mn-ea"/>
              </a:rPr>
              <a:t>La paura della vendetta: ripercussioni su di sè, sui figli, se ci sono provedimenti una serie di innovazioni di provedimenti ad esempio Codice Rosso che supportano e tuttelano in tal senso e una serie di strutture, quali case rifuggio che garantiscono alle donne la possibilità di costruirsi anche una propria esprienza di vita - per ripre</a:t>
            </a:r>
            <a:r>
              <a:rPr lang="it-IT" altLang="en-US" sz="3000">
                <a:sym typeface="+mn-ea"/>
              </a:rPr>
              <a:t>nd</a:t>
            </a:r>
            <a:r>
              <a:rPr lang="en-US" sz="3000">
                <a:sym typeface="+mn-ea"/>
              </a:rPr>
              <a:t>ersi in mano la p</a:t>
            </a:r>
            <a:r>
              <a:rPr lang="it-IT" altLang="en-US" sz="3000">
                <a:sym typeface="+mn-ea"/>
              </a:rPr>
              <a:t>ro</a:t>
            </a:r>
            <a:r>
              <a:rPr lang="en-US" sz="3000">
                <a:sym typeface="+mn-ea"/>
              </a:rPr>
              <a:t>pria vita. </a:t>
            </a:r>
            <a:endParaRPr lang="en-US" sz="3000"/>
          </a:p>
          <a:p>
            <a:pPr>
              <a:buFont typeface="Arial" panose="020B0604020202020204" pitchFamily="34" charset="0"/>
              <a:buChar char="•"/>
            </a:pPr>
            <a:r>
              <a:rPr lang="en-US" sz="3000">
                <a:sym typeface="+mn-ea"/>
              </a:rPr>
              <a:t>La mina</a:t>
            </a:r>
            <a:r>
              <a:rPr lang="it-IT" altLang="en-US" sz="3000">
                <a:sym typeface="+mn-ea"/>
              </a:rPr>
              <a:t>c</a:t>
            </a:r>
            <a:r>
              <a:rPr lang="en-US" sz="3000">
                <a:sym typeface="+mn-ea"/>
              </a:rPr>
              <a:t>cia dell’</a:t>
            </a:r>
            <a:r>
              <a:rPr lang="it-IT" altLang="en-US" sz="3000">
                <a:sym typeface="+mn-ea"/>
              </a:rPr>
              <a:t>a</a:t>
            </a:r>
            <a:r>
              <a:rPr lang="en-US" sz="3000">
                <a:sym typeface="+mn-ea"/>
              </a:rPr>
              <a:t>llontanamento dei figli</a:t>
            </a:r>
            <a:endParaRPr lang="en-US" sz="3000"/>
          </a:p>
          <a:p>
            <a:pPr>
              <a:buFont typeface="Arial" panose="020B0604020202020204" pitchFamily="34" charset="0"/>
              <a:buChar char="•"/>
            </a:pPr>
            <a:r>
              <a:rPr lang="en-US" sz="3000">
                <a:sym typeface="+mn-ea"/>
              </a:rPr>
              <a:t>Perdita economica</a:t>
            </a:r>
            <a:endParaRPr lang="en-US"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en-US" b="1">
                <a:solidFill>
                  <a:srgbClr val="C00000"/>
                </a:solidFill>
                <a:sym typeface="+mn-ea"/>
              </a:rPr>
              <a:t>La Vittimizzazione Secondaria</a:t>
            </a:r>
            <a:br>
              <a:rPr lang="en-US" b="1">
                <a:solidFill>
                  <a:srgbClr val="C00000"/>
                </a:solidFill>
              </a:rPr>
            </a:br>
            <a:endParaRPr lang="en-US" b="1">
              <a:solidFill>
                <a:srgbClr val="C00000"/>
              </a:solidFill>
            </a:endParaRPr>
          </a:p>
        </p:txBody>
      </p:sp>
      <p:sp>
        <p:nvSpPr>
          <p:cNvPr id="3" name="Content Placeholder 2"/>
          <p:cNvSpPr>
            <a:spLocks noGrp="1"/>
          </p:cNvSpPr>
          <p:nvPr>
            <p:ph sz="half" idx="1"/>
          </p:nvPr>
        </p:nvSpPr>
        <p:spPr/>
        <p:txBody>
          <a:bodyPr>
            <a:normAutofit fontScale="90000" lnSpcReduction="10000"/>
          </a:bodyPr>
          <a:p>
            <a:r>
              <a:rPr lang="en-US"/>
              <a:t>Accanto alla vittimizzazione primaria ( conseguenze dannose di natura fisica, psicologica, sociale ed economica che la vittima subisce dal reato) esistono ulteriori conseguenze: </a:t>
            </a:r>
            <a:endParaRPr lang="en-US"/>
          </a:p>
          <a:p>
            <a:r>
              <a:rPr lang="it-IT" altLang="en-US"/>
              <a:t>L</a:t>
            </a:r>
            <a:r>
              <a:rPr lang="en-US"/>
              <a:t>e vittimizzazioni secondarie ovvero quelle situazioni in cui le donne diventano vittima una seconda volta: nei tribunali, nei percorsi legali e sanitari, nella rappresentazione dei media, nel contesto sociale, nel giudizio delle scelte di vita.</a:t>
            </a:r>
            <a:endParaRPr lang="en-US"/>
          </a:p>
        </p:txBody>
      </p:sp>
      <p:sp>
        <p:nvSpPr>
          <p:cNvPr id="4" name="Content Placeholder 3"/>
          <p:cNvSpPr>
            <a:spLocks noGrp="1"/>
          </p:cNvSpPr>
          <p:nvPr>
            <p:ph sz="half" idx="2"/>
          </p:nvPr>
        </p:nvSpPr>
        <p:spPr/>
        <p:txBody>
          <a:bodyPr>
            <a:normAutofit fontScale="90000" lnSpcReduction="20000"/>
          </a:bodyPr>
          <a:p>
            <a:r>
              <a:rPr lang="en-US"/>
              <a:t>La vittimizzazione secondaria consiste nel rivivere le condizioni di sofferenza a cui è stata sottoposta la vittima di un reato, ed è spesso riconducibile alle procedure delle Istituzioni susseguenti ad una denuncia. </a:t>
            </a:r>
            <a:endParaRPr lang="en-US"/>
          </a:p>
          <a:p>
            <a:r>
              <a:rPr lang="en-US"/>
              <a:t>La vittimizzazione secondaria è una conseguenza troppo spesso sottovalutata in tutti quei casi in cui le donne sono vittima di reati di genere e l’effetto principale è quello di scoraggiare la presentazione della denuncia da parte della vittima. </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201295"/>
            <a:ext cx="5932170" cy="1325880"/>
          </a:xfrm>
          <a:solidFill>
            <a:srgbClr val="C00000"/>
          </a:solidFill>
          <a:ln>
            <a:solidFill>
              <a:srgbClr val="C00000"/>
            </a:solidFill>
          </a:ln>
        </p:spPr>
        <p:txBody>
          <a:bodyPr>
            <a:normAutofit/>
          </a:bodyPr>
          <a:p>
            <a:r>
              <a:rPr lang="it-IT" altLang="en-US" sz="3890" b="1">
                <a:solidFill>
                  <a:schemeClr val="bg1"/>
                </a:solidFill>
                <a:sym typeface="+mn-ea"/>
              </a:rPr>
              <a:t>La </a:t>
            </a:r>
            <a:r>
              <a:rPr lang="en-US" sz="3890" b="1">
                <a:solidFill>
                  <a:schemeClr val="bg1"/>
                </a:solidFill>
                <a:sym typeface="+mn-ea"/>
              </a:rPr>
              <a:t>violenza assistita da</a:t>
            </a:r>
            <a:r>
              <a:rPr lang="it-IT" altLang="en-US" sz="3890" b="1">
                <a:solidFill>
                  <a:schemeClr val="bg1"/>
                </a:solidFill>
                <a:sym typeface="+mn-ea"/>
              </a:rPr>
              <a:t>i</a:t>
            </a:r>
            <a:r>
              <a:rPr lang="en-US" sz="3890" b="1">
                <a:solidFill>
                  <a:schemeClr val="bg1"/>
                </a:solidFill>
                <a:sym typeface="+mn-ea"/>
              </a:rPr>
              <a:t> minori in ambito</a:t>
            </a:r>
            <a:r>
              <a:rPr lang="it-IT" altLang="en-US" sz="3890" b="1">
                <a:solidFill>
                  <a:schemeClr val="bg1"/>
                </a:solidFill>
                <a:sym typeface="+mn-ea"/>
              </a:rPr>
              <a:t> famigliare</a:t>
            </a:r>
            <a:endParaRPr lang="it-IT" altLang="en-US" sz="3890" b="1">
              <a:solidFill>
                <a:schemeClr val="bg1"/>
              </a:solidFill>
              <a:sym typeface="+mn-ea"/>
            </a:endParaRPr>
          </a:p>
        </p:txBody>
      </p:sp>
      <p:sp>
        <p:nvSpPr>
          <p:cNvPr id="3" name="Content Placeholder 2"/>
          <p:cNvSpPr>
            <a:spLocks noGrp="1"/>
          </p:cNvSpPr>
          <p:nvPr>
            <p:ph sz="half" idx="1"/>
          </p:nvPr>
        </p:nvSpPr>
        <p:spPr>
          <a:xfrm>
            <a:off x="838200" y="1797050"/>
            <a:ext cx="5931535" cy="4911090"/>
          </a:xfrm>
          <a:ln>
            <a:solidFill>
              <a:srgbClr val="C00000"/>
            </a:solidFill>
          </a:ln>
        </p:spPr>
        <p:txBody>
          <a:bodyPr>
            <a:normAutofit fontScale="80000"/>
          </a:bodyPr>
          <a:p>
            <a:pPr marL="0" indent="0">
              <a:buNone/>
            </a:pPr>
            <a:r>
              <a:rPr lang="it-IT" altLang="en-US" i="1"/>
              <a:t>“F</a:t>
            </a:r>
            <a:r>
              <a:rPr lang="en-US" i="1"/>
              <a:t>are esperienza da parte</a:t>
            </a:r>
            <a:r>
              <a:rPr lang="it-IT" altLang="en-US" i="1"/>
              <a:t> </a:t>
            </a:r>
            <a:r>
              <a:rPr lang="en-US" i="1"/>
              <a:t>del</a:t>
            </a:r>
            <a:r>
              <a:rPr lang="it-IT" altLang="en-US" i="1"/>
              <a:t>/</a:t>
            </a:r>
            <a:r>
              <a:rPr lang="en-US" i="1"/>
              <a:t>della bambino</a:t>
            </a:r>
            <a:r>
              <a:rPr lang="it-IT" altLang="en-US" i="1"/>
              <a:t>/</a:t>
            </a:r>
            <a:r>
              <a:rPr lang="en-US" i="1"/>
              <a:t>bambina di qualsiasi forma di </a:t>
            </a:r>
            <a:r>
              <a:rPr lang="it-IT" altLang="en-US" i="1"/>
              <a:t> </a:t>
            </a:r>
            <a:r>
              <a:rPr lang="en-US" i="1"/>
              <a:t>maltrattamento compiuto attraverso atti di violenza,</a:t>
            </a:r>
            <a:r>
              <a:rPr lang="it-IT" altLang="en-US" i="1"/>
              <a:t> </a:t>
            </a:r>
            <a:r>
              <a:rPr lang="en-US" i="1"/>
              <a:t>fisica verbale</a:t>
            </a:r>
            <a:r>
              <a:rPr lang="it-IT" altLang="en-US" i="1"/>
              <a:t>,</a:t>
            </a:r>
            <a:r>
              <a:rPr lang="en-US" i="1"/>
              <a:t> psicologica</a:t>
            </a:r>
            <a:r>
              <a:rPr lang="it-IT" altLang="en-US" i="1"/>
              <a:t>,</a:t>
            </a:r>
            <a:r>
              <a:rPr lang="en-US" i="1"/>
              <a:t> sessuale ed economica</a:t>
            </a:r>
            <a:r>
              <a:rPr lang="it-IT" altLang="en-US" i="1"/>
              <a:t>, </a:t>
            </a:r>
            <a:r>
              <a:rPr lang="en-US" i="1"/>
              <a:t>su figure di riferimento o su altre figure</a:t>
            </a:r>
            <a:r>
              <a:rPr lang="it-IT" altLang="en-US" i="1"/>
              <a:t> </a:t>
            </a:r>
            <a:r>
              <a:rPr lang="en-US" i="1"/>
              <a:t>affettivamente significative adulte e minori .</a:t>
            </a:r>
            <a:endParaRPr lang="en-US" i="1"/>
          </a:p>
          <a:p>
            <a:pPr marL="0" indent="0">
              <a:buNone/>
            </a:pPr>
            <a:endParaRPr lang="en-US"/>
          </a:p>
          <a:p>
            <a:pPr marL="0" indent="0">
              <a:buNone/>
            </a:pPr>
            <a:r>
              <a:rPr lang="en-US" b="1"/>
              <a:t>Il</a:t>
            </a:r>
            <a:r>
              <a:rPr lang="it-IT" altLang="en-US" b="1"/>
              <a:t>/la</a:t>
            </a:r>
            <a:r>
              <a:rPr lang="en-US" b="1"/>
              <a:t> bambino</a:t>
            </a:r>
            <a:r>
              <a:rPr lang="it-IT" altLang="en-US" b="1"/>
              <a:t>/a</a:t>
            </a:r>
            <a:r>
              <a:rPr lang="en-US" b="1"/>
              <a:t> può fare esperienza di tali atti </a:t>
            </a:r>
            <a:r>
              <a:rPr lang="en-US"/>
              <a:t>:</a:t>
            </a:r>
            <a:endParaRPr lang="en-US"/>
          </a:p>
          <a:p>
            <a:r>
              <a:rPr lang="en-US"/>
              <a:t>Direttamente: quando avvengono nel suo campo</a:t>
            </a:r>
            <a:r>
              <a:rPr lang="it-IT" altLang="en-US"/>
              <a:t> </a:t>
            </a:r>
            <a:r>
              <a:rPr lang="en-US"/>
              <a:t>percettivo</a:t>
            </a:r>
            <a:endParaRPr lang="en-US"/>
          </a:p>
          <a:p>
            <a:r>
              <a:rPr lang="en-US"/>
              <a:t>Indirettamente: quando ne è a conoscenza e o</a:t>
            </a:r>
            <a:r>
              <a:rPr lang="it-IT" altLang="en-US"/>
              <a:t> </a:t>
            </a:r>
            <a:r>
              <a:rPr lang="en-US"/>
              <a:t>ne percepisce gli effetti</a:t>
            </a:r>
            <a:endParaRPr lang="en-US"/>
          </a:p>
        </p:txBody>
      </p:sp>
      <p:pic>
        <p:nvPicPr>
          <p:cNvPr id="7" name="Content Placeholder 6"/>
          <p:cNvPicPr>
            <a:picLocks noChangeAspect="1"/>
          </p:cNvPicPr>
          <p:nvPr>
            <p:ph sz="half" idx="2"/>
          </p:nvPr>
        </p:nvPicPr>
        <p:blipFill>
          <a:blip r:embed="rId1"/>
          <a:stretch>
            <a:fillRect/>
          </a:stretch>
        </p:blipFill>
        <p:spPr>
          <a:xfrm>
            <a:off x="7510145" y="210820"/>
            <a:ext cx="3534410" cy="1979930"/>
          </a:xfrm>
          <a:prstGeom prst="rect">
            <a:avLst/>
          </a:prstGeom>
          <a:noFill/>
          <a:ln w="9525">
            <a:noFill/>
          </a:ln>
        </p:spPr>
      </p:pic>
      <p:pic>
        <p:nvPicPr>
          <p:cNvPr id="106" name="Picture 105"/>
          <p:cNvPicPr/>
          <p:nvPr/>
        </p:nvPicPr>
        <p:blipFill>
          <a:blip r:embed="rId2"/>
          <a:stretch>
            <a:fillRect/>
          </a:stretch>
        </p:blipFill>
        <p:spPr>
          <a:xfrm>
            <a:off x="7491095" y="4716780"/>
            <a:ext cx="3534410" cy="1991360"/>
          </a:xfrm>
          <a:prstGeom prst="rect">
            <a:avLst/>
          </a:prstGeom>
          <a:noFill/>
          <a:ln w="9525">
            <a:noFill/>
          </a:ln>
        </p:spPr>
      </p:pic>
      <p:pic>
        <p:nvPicPr>
          <p:cNvPr id="107" name="Picture 106"/>
          <p:cNvPicPr/>
          <p:nvPr/>
        </p:nvPicPr>
        <p:blipFill>
          <a:blip r:embed="rId3"/>
          <a:stretch>
            <a:fillRect/>
          </a:stretch>
        </p:blipFill>
        <p:spPr>
          <a:xfrm>
            <a:off x="7500620" y="2366010"/>
            <a:ext cx="3534410" cy="212534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3"/>
          <p:cNvPicPr/>
          <p:nvPr/>
        </p:nvPicPr>
        <p:blipFill>
          <a:blip r:embed="rId1" cstate="print"/>
          <a:srcRect b="16924"/>
          <a:stretch>
            <a:fillRect/>
          </a:stretch>
        </p:blipFill>
        <p:spPr>
          <a:xfrm>
            <a:off x="5977255" y="1390650"/>
            <a:ext cx="6495415" cy="5316220"/>
          </a:xfrm>
          <a:prstGeom prst="rect">
            <a:avLst/>
          </a:prstGeom>
        </p:spPr>
      </p:pic>
      <p:sp>
        <p:nvSpPr>
          <p:cNvPr id="7" name="Title 6"/>
          <p:cNvSpPr>
            <a:spLocks noGrp="1"/>
          </p:cNvSpPr>
          <p:nvPr>
            <p:ph type="title"/>
          </p:nvPr>
        </p:nvSpPr>
        <p:spPr>
          <a:xfrm>
            <a:off x="199390" y="64770"/>
            <a:ext cx="11488420" cy="1325880"/>
          </a:xfrm>
          <a:ln w="28575" cmpd="sng">
            <a:noFill/>
            <a:prstDash val="solid"/>
          </a:ln>
        </p:spPr>
        <p:txBody>
          <a:bodyPr>
            <a:normAutofit/>
          </a:bodyPr>
          <a:p>
            <a:pPr algn="ctr"/>
            <a:r>
              <a:rPr lang="it-IT" altLang="en-US" b="1">
                <a:solidFill>
                  <a:srgbClr val="C00000"/>
                </a:solidFill>
                <a:sym typeface="+mn-ea"/>
              </a:rPr>
              <a:t>Il Trauma della violenza </a:t>
            </a:r>
            <a:endParaRPr lang="it-IT" altLang="en-US" b="1">
              <a:solidFill>
                <a:srgbClr val="C00000"/>
              </a:solidFill>
              <a:sym typeface="+mn-ea"/>
            </a:endParaRPr>
          </a:p>
        </p:txBody>
      </p:sp>
      <p:pic>
        <p:nvPicPr>
          <p:cNvPr id="11" name="object 3"/>
          <p:cNvPicPr>
            <a:picLocks noChangeAspect="1"/>
          </p:cNvPicPr>
          <p:nvPr>
            <p:ph idx="1"/>
          </p:nvPr>
        </p:nvPicPr>
        <p:blipFill>
          <a:blip r:embed="rId2" cstate="print"/>
          <a:srcRect b="11426"/>
          <a:stretch>
            <a:fillRect/>
          </a:stretch>
        </p:blipFill>
        <p:spPr>
          <a:xfrm>
            <a:off x="69850" y="1390650"/>
            <a:ext cx="5777865" cy="5316855"/>
          </a:xfrm>
          <a:prstGeom prst="rect">
            <a:avLst/>
          </a:prstGeom>
        </p:spPr>
      </p:pic>
      <p:pic>
        <p:nvPicPr>
          <p:cNvPr id="101" name="Picture 100"/>
          <p:cNvPicPr/>
          <p:nvPr/>
        </p:nvPicPr>
        <p:blipFill>
          <a:blip r:embed="rId3"/>
          <a:stretch>
            <a:fillRect/>
          </a:stretch>
        </p:blipFill>
        <p:spPr>
          <a:xfrm>
            <a:off x="6096000" y="3429000"/>
            <a:ext cx="0" cy="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10735" y="996315"/>
            <a:ext cx="7542530" cy="5077460"/>
            <a:chOff x="20619" y="1115186"/>
            <a:chExt cx="8804275" cy="5238750"/>
          </a:xfrm>
        </p:grpSpPr>
        <p:sp>
          <p:nvSpPr>
            <p:cNvPr id="3" name="object 3"/>
            <p:cNvSpPr/>
            <p:nvPr/>
          </p:nvSpPr>
          <p:spPr>
            <a:xfrm>
              <a:off x="2082038" y="2450464"/>
              <a:ext cx="4824730" cy="2565400"/>
            </a:xfrm>
            <a:custGeom>
              <a:avLst/>
              <a:gdLst/>
              <a:ahLst/>
              <a:cxnLst/>
              <a:rect l="l" t="t" r="r" b="b"/>
              <a:pathLst>
                <a:path w="4824730" h="2565400">
                  <a:moveTo>
                    <a:pt x="2779627" y="2552700"/>
                  </a:moveTo>
                  <a:lnTo>
                    <a:pt x="2044880" y="2552700"/>
                  </a:lnTo>
                  <a:lnTo>
                    <a:pt x="2105009" y="2565400"/>
                  </a:lnTo>
                  <a:lnTo>
                    <a:pt x="2719493" y="2565400"/>
                  </a:lnTo>
                  <a:lnTo>
                    <a:pt x="2779627" y="2552700"/>
                  </a:lnTo>
                  <a:close/>
                </a:path>
                <a:path w="4824730" h="2565400">
                  <a:moveTo>
                    <a:pt x="2898426" y="2540000"/>
                  </a:moveTo>
                  <a:lnTo>
                    <a:pt x="1926091" y="2540000"/>
                  </a:lnTo>
                  <a:lnTo>
                    <a:pt x="1985235" y="2552700"/>
                  </a:lnTo>
                  <a:lnTo>
                    <a:pt x="2839278" y="2552700"/>
                  </a:lnTo>
                  <a:lnTo>
                    <a:pt x="2898426" y="2540000"/>
                  </a:lnTo>
                  <a:close/>
                </a:path>
                <a:path w="4824730" h="2565400">
                  <a:moveTo>
                    <a:pt x="3015140" y="2527300"/>
                  </a:moveTo>
                  <a:lnTo>
                    <a:pt x="1809386" y="2527300"/>
                  </a:lnTo>
                  <a:lnTo>
                    <a:pt x="1867468" y="2540000"/>
                  </a:lnTo>
                  <a:lnTo>
                    <a:pt x="2957053" y="2540000"/>
                  </a:lnTo>
                  <a:lnTo>
                    <a:pt x="3015140" y="2527300"/>
                  </a:lnTo>
                  <a:close/>
                </a:path>
                <a:path w="4824730" h="2565400">
                  <a:moveTo>
                    <a:pt x="3296809" y="2476500"/>
                  </a:moveTo>
                  <a:lnTo>
                    <a:pt x="1527736" y="2476500"/>
                  </a:lnTo>
                  <a:lnTo>
                    <a:pt x="1751862" y="2527300"/>
                  </a:lnTo>
                  <a:lnTo>
                    <a:pt x="3072668" y="2527300"/>
                  </a:lnTo>
                  <a:lnTo>
                    <a:pt x="3296809" y="2476500"/>
                  </a:lnTo>
                  <a:close/>
                </a:path>
                <a:path w="4824730" h="2565400">
                  <a:moveTo>
                    <a:pt x="3241707" y="76200"/>
                  </a:moveTo>
                  <a:lnTo>
                    <a:pt x="1582834" y="76200"/>
                  </a:lnTo>
                  <a:lnTo>
                    <a:pt x="1262427" y="152400"/>
                  </a:lnTo>
                  <a:lnTo>
                    <a:pt x="1211535" y="177800"/>
                  </a:lnTo>
                  <a:lnTo>
                    <a:pt x="1112071" y="203200"/>
                  </a:lnTo>
                  <a:lnTo>
                    <a:pt x="1063538" y="228600"/>
                  </a:lnTo>
                  <a:lnTo>
                    <a:pt x="968962" y="254000"/>
                  </a:lnTo>
                  <a:lnTo>
                    <a:pt x="922958" y="279400"/>
                  </a:lnTo>
                  <a:lnTo>
                    <a:pt x="877835" y="292100"/>
                  </a:lnTo>
                  <a:lnTo>
                    <a:pt x="833612" y="317500"/>
                  </a:lnTo>
                  <a:lnTo>
                    <a:pt x="790308" y="342900"/>
                  </a:lnTo>
                  <a:lnTo>
                    <a:pt x="747942" y="355600"/>
                  </a:lnTo>
                  <a:lnTo>
                    <a:pt x="706532" y="381000"/>
                  </a:lnTo>
                  <a:lnTo>
                    <a:pt x="666099" y="406400"/>
                  </a:lnTo>
                  <a:lnTo>
                    <a:pt x="626660" y="419100"/>
                  </a:lnTo>
                  <a:lnTo>
                    <a:pt x="588234" y="444500"/>
                  </a:lnTo>
                  <a:lnTo>
                    <a:pt x="550841" y="469900"/>
                  </a:lnTo>
                  <a:lnTo>
                    <a:pt x="514500" y="495300"/>
                  </a:lnTo>
                  <a:lnTo>
                    <a:pt x="479229" y="520700"/>
                  </a:lnTo>
                  <a:lnTo>
                    <a:pt x="445048" y="546100"/>
                  </a:lnTo>
                  <a:lnTo>
                    <a:pt x="411975" y="571500"/>
                  </a:lnTo>
                  <a:lnTo>
                    <a:pt x="380029" y="596900"/>
                  </a:lnTo>
                  <a:lnTo>
                    <a:pt x="349230" y="622300"/>
                  </a:lnTo>
                  <a:lnTo>
                    <a:pt x="319596" y="647700"/>
                  </a:lnTo>
                  <a:lnTo>
                    <a:pt x="291146" y="673100"/>
                  </a:lnTo>
                  <a:lnTo>
                    <a:pt x="237874" y="736600"/>
                  </a:lnTo>
                  <a:lnTo>
                    <a:pt x="213091" y="762000"/>
                  </a:lnTo>
                  <a:lnTo>
                    <a:pt x="189567" y="787400"/>
                  </a:lnTo>
                  <a:lnTo>
                    <a:pt x="167322" y="812800"/>
                  </a:lnTo>
                  <a:lnTo>
                    <a:pt x="146375" y="850900"/>
                  </a:lnTo>
                  <a:lnTo>
                    <a:pt x="126745" y="876300"/>
                  </a:lnTo>
                  <a:lnTo>
                    <a:pt x="108450" y="901700"/>
                  </a:lnTo>
                  <a:lnTo>
                    <a:pt x="91510" y="939800"/>
                  </a:lnTo>
                  <a:lnTo>
                    <a:pt x="75944" y="965200"/>
                  </a:lnTo>
                  <a:lnTo>
                    <a:pt x="61770" y="1003300"/>
                  </a:lnTo>
                  <a:lnTo>
                    <a:pt x="49008" y="1028700"/>
                  </a:lnTo>
                  <a:lnTo>
                    <a:pt x="37676" y="1054100"/>
                  </a:lnTo>
                  <a:lnTo>
                    <a:pt x="27794" y="1092200"/>
                  </a:lnTo>
                  <a:lnTo>
                    <a:pt x="19380" y="1130300"/>
                  </a:lnTo>
                  <a:lnTo>
                    <a:pt x="12454" y="1155700"/>
                  </a:lnTo>
                  <a:lnTo>
                    <a:pt x="7033" y="1193800"/>
                  </a:lnTo>
                  <a:lnTo>
                    <a:pt x="3138" y="1219200"/>
                  </a:lnTo>
                  <a:lnTo>
                    <a:pt x="787" y="1257300"/>
                  </a:lnTo>
                  <a:lnTo>
                    <a:pt x="0" y="1282700"/>
                  </a:lnTo>
                  <a:lnTo>
                    <a:pt x="787" y="1320800"/>
                  </a:lnTo>
                  <a:lnTo>
                    <a:pt x="3138" y="1358900"/>
                  </a:lnTo>
                  <a:lnTo>
                    <a:pt x="7033" y="1384300"/>
                  </a:lnTo>
                  <a:lnTo>
                    <a:pt x="12454" y="1422400"/>
                  </a:lnTo>
                  <a:lnTo>
                    <a:pt x="19380" y="1447800"/>
                  </a:lnTo>
                  <a:lnTo>
                    <a:pt x="27794" y="1485900"/>
                  </a:lnTo>
                  <a:lnTo>
                    <a:pt x="37676" y="1511300"/>
                  </a:lnTo>
                  <a:lnTo>
                    <a:pt x="49008" y="1549400"/>
                  </a:lnTo>
                  <a:lnTo>
                    <a:pt x="61770" y="1574800"/>
                  </a:lnTo>
                  <a:lnTo>
                    <a:pt x="75944" y="1612900"/>
                  </a:lnTo>
                  <a:lnTo>
                    <a:pt x="91510" y="1638300"/>
                  </a:lnTo>
                  <a:lnTo>
                    <a:pt x="108450" y="1663700"/>
                  </a:lnTo>
                  <a:lnTo>
                    <a:pt x="126745" y="1701800"/>
                  </a:lnTo>
                  <a:lnTo>
                    <a:pt x="146375" y="1727200"/>
                  </a:lnTo>
                  <a:lnTo>
                    <a:pt x="167322" y="1752600"/>
                  </a:lnTo>
                  <a:lnTo>
                    <a:pt x="189567" y="1790700"/>
                  </a:lnTo>
                  <a:lnTo>
                    <a:pt x="213091" y="1816100"/>
                  </a:lnTo>
                  <a:lnTo>
                    <a:pt x="237874" y="1841500"/>
                  </a:lnTo>
                  <a:lnTo>
                    <a:pt x="263899" y="1866900"/>
                  </a:lnTo>
                  <a:lnTo>
                    <a:pt x="291146" y="1905000"/>
                  </a:lnTo>
                  <a:lnTo>
                    <a:pt x="319596" y="1930400"/>
                  </a:lnTo>
                  <a:lnTo>
                    <a:pt x="349230" y="1955800"/>
                  </a:lnTo>
                  <a:lnTo>
                    <a:pt x="380029" y="1981200"/>
                  </a:lnTo>
                  <a:lnTo>
                    <a:pt x="411975" y="2006600"/>
                  </a:lnTo>
                  <a:lnTo>
                    <a:pt x="445048" y="2032000"/>
                  </a:lnTo>
                  <a:lnTo>
                    <a:pt x="479229" y="2057400"/>
                  </a:lnTo>
                  <a:lnTo>
                    <a:pt x="514500" y="2082800"/>
                  </a:lnTo>
                  <a:lnTo>
                    <a:pt x="550841" y="2108200"/>
                  </a:lnTo>
                  <a:lnTo>
                    <a:pt x="588234" y="2133600"/>
                  </a:lnTo>
                  <a:lnTo>
                    <a:pt x="626660" y="2146300"/>
                  </a:lnTo>
                  <a:lnTo>
                    <a:pt x="666099" y="2171700"/>
                  </a:lnTo>
                  <a:lnTo>
                    <a:pt x="706532" y="2197100"/>
                  </a:lnTo>
                  <a:lnTo>
                    <a:pt x="747942" y="2222500"/>
                  </a:lnTo>
                  <a:lnTo>
                    <a:pt x="790308" y="2235200"/>
                  </a:lnTo>
                  <a:lnTo>
                    <a:pt x="833612" y="2260600"/>
                  </a:lnTo>
                  <a:lnTo>
                    <a:pt x="877835" y="2273300"/>
                  </a:lnTo>
                  <a:lnTo>
                    <a:pt x="922958" y="2298700"/>
                  </a:lnTo>
                  <a:lnTo>
                    <a:pt x="968962" y="2311400"/>
                  </a:lnTo>
                  <a:lnTo>
                    <a:pt x="1015828" y="2336800"/>
                  </a:lnTo>
                  <a:lnTo>
                    <a:pt x="1063538" y="2349500"/>
                  </a:lnTo>
                  <a:lnTo>
                    <a:pt x="1112071" y="2374900"/>
                  </a:lnTo>
                  <a:lnTo>
                    <a:pt x="1314068" y="2425700"/>
                  </a:lnTo>
                  <a:lnTo>
                    <a:pt x="1366438" y="2451100"/>
                  </a:lnTo>
                  <a:lnTo>
                    <a:pt x="1473291" y="2476500"/>
                  </a:lnTo>
                  <a:lnTo>
                    <a:pt x="3351258" y="2476500"/>
                  </a:lnTo>
                  <a:lnTo>
                    <a:pt x="3458117" y="2451100"/>
                  </a:lnTo>
                  <a:lnTo>
                    <a:pt x="3510490" y="2425700"/>
                  </a:lnTo>
                  <a:lnTo>
                    <a:pt x="3712497" y="2374900"/>
                  </a:lnTo>
                  <a:lnTo>
                    <a:pt x="3761033" y="2349500"/>
                  </a:lnTo>
                  <a:lnTo>
                    <a:pt x="3808745" y="2336800"/>
                  </a:lnTo>
                  <a:lnTo>
                    <a:pt x="3855613" y="2311400"/>
                  </a:lnTo>
                  <a:lnTo>
                    <a:pt x="3901619" y="2298700"/>
                  </a:lnTo>
                  <a:lnTo>
                    <a:pt x="3946744" y="2273300"/>
                  </a:lnTo>
                  <a:lnTo>
                    <a:pt x="3990969" y="2260600"/>
                  </a:lnTo>
                  <a:lnTo>
                    <a:pt x="4034275" y="2235200"/>
                  </a:lnTo>
                  <a:lnTo>
                    <a:pt x="4076643" y="2222500"/>
                  </a:lnTo>
                  <a:lnTo>
                    <a:pt x="4118054" y="2197100"/>
                  </a:lnTo>
                  <a:lnTo>
                    <a:pt x="4158489" y="2171700"/>
                  </a:lnTo>
                  <a:lnTo>
                    <a:pt x="4197929" y="2146300"/>
                  </a:lnTo>
                  <a:lnTo>
                    <a:pt x="4236356" y="2133600"/>
                  </a:lnTo>
                  <a:lnTo>
                    <a:pt x="4273750" y="2108200"/>
                  </a:lnTo>
                  <a:lnTo>
                    <a:pt x="4310092" y="2082800"/>
                  </a:lnTo>
                  <a:lnTo>
                    <a:pt x="4345364" y="2057400"/>
                  </a:lnTo>
                  <a:lnTo>
                    <a:pt x="4379546" y="2032000"/>
                  </a:lnTo>
                  <a:lnTo>
                    <a:pt x="4412620" y="2006600"/>
                  </a:lnTo>
                  <a:lnTo>
                    <a:pt x="4444567" y="1981200"/>
                  </a:lnTo>
                  <a:lnTo>
                    <a:pt x="4475367" y="1955800"/>
                  </a:lnTo>
                  <a:lnTo>
                    <a:pt x="4505001" y="1930400"/>
                  </a:lnTo>
                  <a:lnTo>
                    <a:pt x="4533452" y="1905000"/>
                  </a:lnTo>
                  <a:lnTo>
                    <a:pt x="4560699" y="1866900"/>
                  </a:lnTo>
                  <a:lnTo>
                    <a:pt x="4586725" y="1841500"/>
                  </a:lnTo>
                  <a:lnTo>
                    <a:pt x="4611509" y="1816100"/>
                  </a:lnTo>
                  <a:lnTo>
                    <a:pt x="4635033" y="1790700"/>
                  </a:lnTo>
                  <a:lnTo>
                    <a:pt x="4657278" y="1752600"/>
                  </a:lnTo>
                  <a:lnTo>
                    <a:pt x="4678226" y="1727200"/>
                  </a:lnTo>
                  <a:lnTo>
                    <a:pt x="4697856" y="1701800"/>
                  </a:lnTo>
                  <a:lnTo>
                    <a:pt x="4716151" y="1663700"/>
                  </a:lnTo>
                  <a:lnTo>
                    <a:pt x="4733091" y="1638300"/>
                  </a:lnTo>
                  <a:lnTo>
                    <a:pt x="4748658" y="1612900"/>
                  </a:lnTo>
                  <a:lnTo>
                    <a:pt x="4762831" y="1574800"/>
                  </a:lnTo>
                  <a:lnTo>
                    <a:pt x="4775594" y="1549400"/>
                  </a:lnTo>
                  <a:lnTo>
                    <a:pt x="4786925" y="1511300"/>
                  </a:lnTo>
                  <a:lnTo>
                    <a:pt x="4796808" y="1485900"/>
                  </a:lnTo>
                  <a:lnTo>
                    <a:pt x="4805222" y="1447800"/>
                  </a:lnTo>
                  <a:lnTo>
                    <a:pt x="4812148" y="1422400"/>
                  </a:lnTo>
                  <a:lnTo>
                    <a:pt x="4817569" y="1384300"/>
                  </a:lnTo>
                  <a:lnTo>
                    <a:pt x="4821464" y="1358900"/>
                  </a:lnTo>
                  <a:lnTo>
                    <a:pt x="4823815" y="1320800"/>
                  </a:lnTo>
                  <a:lnTo>
                    <a:pt x="4824603" y="1282700"/>
                  </a:lnTo>
                  <a:lnTo>
                    <a:pt x="4823815" y="1257300"/>
                  </a:lnTo>
                  <a:lnTo>
                    <a:pt x="4821464" y="1219200"/>
                  </a:lnTo>
                  <a:lnTo>
                    <a:pt x="4817569" y="1193800"/>
                  </a:lnTo>
                  <a:lnTo>
                    <a:pt x="4812148" y="1155700"/>
                  </a:lnTo>
                  <a:lnTo>
                    <a:pt x="4805222" y="1130300"/>
                  </a:lnTo>
                  <a:lnTo>
                    <a:pt x="4796808" y="1092200"/>
                  </a:lnTo>
                  <a:lnTo>
                    <a:pt x="4786925" y="1054100"/>
                  </a:lnTo>
                  <a:lnTo>
                    <a:pt x="4775594" y="1028700"/>
                  </a:lnTo>
                  <a:lnTo>
                    <a:pt x="4762831" y="1003300"/>
                  </a:lnTo>
                  <a:lnTo>
                    <a:pt x="4748658" y="965200"/>
                  </a:lnTo>
                  <a:lnTo>
                    <a:pt x="4733091" y="939800"/>
                  </a:lnTo>
                  <a:lnTo>
                    <a:pt x="4716151" y="901700"/>
                  </a:lnTo>
                  <a:lnTo>
                    <a:pt x="4697856" y="876300"/>
                  </a:lnTo>
                  <a:lnTo>
                    <a:pt x="4678226" y="850900"/>
                  </a:lnTo>
                  <a:lnTo>
                    <a:pt x="4657278" y="812800"/>
                  </a:lnTo>
                  <a:lnTo>
                    <a:pt x="4635033" y="787400"/>
                  </a:lnTo>
                  <a:lnTo>
                    <a:pt x="4611509" y="762000"/>
                  </a:lnTo>
                  <a:lnTo>
                    <a:pt x="4586725" y="736600"/>
                  </a:lnTo>
                  <a:lnTo>
                    <a:pt x="4560699" y="698500"/>
                  </a:lnTo>
                  <a:lnTo>
                    <a:pt x="4505001" y="647700"/>
                  </a:lnTo>
                  <a:lnTo>
                    <a:pt x="4475367" y="622300"/>
                  </a:lnTo>
                  <a:lnTo>
                    <a:pt x="4444567" y="596900"/>
                  </a:lnTo>
                  <a:lnTo>
                    <a:pt x="4412620" y="571500"/>
                  </a:lnTo>
                  <a:lnTo>
                    <a:pt x="4379546" y="546100"/>
                  </a:lnTo>
                  <a:lnTo>
                    <a:pt x="4345364" y="520700"/>
                  </a:lnTo>
                  <a:lnTo>
                    <a:pt x="4310092" y="495300"/>
                  </a:lnTo>
                  <a:lnTo>
                    <a:pt x="4273750" y="469900"/>
                  </a:lnTo>
                  <a:lnTo>
                    <a:pt x="4236356" y="444500"/>
                  </a:lnTo>
                  <a:lnTo>
                    <a:pt x="4197929" y="419100"/>
                  </a:lnTo>
                  <a:lnTo>
                    <a:pt x="4158489" y="406400"/>
                  </a:lnTo>
                  <a:lnTo>
                    <a:pt x="4118054" y="381000"/>
                  </a:lnTo>
                  <a:lnTo>
                    <a:pt x="4076643" y="355600"/>
                  </a:lnTo>
                  <a:lnTo>
                    <a:pt x="4034275" y="342900"/>
                  </a:lnTo>
                  <a:lnTo>
                    <a:pt x="3990969" y="317500"/>
                  </a:lnTo>
                  <a:lnTo>
                    <a:pt x="3946744" y="292100"/>
                  </a:lnTo>
                  <a:lnTo>
                    <a:pt x="3901619" y="279400"/>
                  </a:lnTo>
                  <a:lnTo>
                    <a:pt x="3855613" y="254000"/>
                  </a:lnTo>
                  <a:lnTo>
                    <a:pt x="3761033" y="228600"/>
                  </a:lnTo>
                  <a:lnTo>
                    <a:pt x="3712497" y="203200"/>
                  </a:lnTo>
                  <a:lnTo>
                    <a:pt x="3613029" y="177800"/>
                  </a:lnTo>
                  <a:lnTo>
                    <a:pt x="3562134" y="152400"/>
                  </a:lnTo>
                  <a:lnTo>
                    <a:pt x="3241707" y="76200"/>
                  </a:lnTo>
                  <a:close/>
                </a:path>
                <a:path w="4824730" h="2565400">
                  <a:moveTo>
                    <a:pt x="3015140" y="38100"/>
                  </a:moveTo>
                  <a:lnTo>
                    <a:pt x="1809386" y="38100"/>
                  </a:lnTo>
                  <a:lnTo>
                    <a:pt x="1638567" y="76200"/>
                  </a:lnTo>
                  <a:lnTo>
                    <a:pt x="3185970" y="76200"/>
                  </a:lnTo>
                  <a:lnTo>
                    <a:pt x="3015140" y="38100"/>
                  </a:lnTo>
                  <a:close/>
                </a:path>
                <a:path w="4824730" h="2565400">
                  <a:moveTo>
                    <a:pt x="2898426" y="25400"/>
                  </a:moveTo>
                  <a:lnTo>
                    <a:pt x="1926091" y="25400"/>
                  </a:lnTo>
                  <a:lnTo>
                    <a:pt x="1867468" y="38100"/>
                  </a:lnTo>
                  <a:lnTo>
                    <a:pt x="2957053" y="38100"/>
                  </a:lnTo>
                  <a:lnTo>
                    <a:pt x="2898426" y="25400"/>
                  </a:lnTo>
                  <a:close/>
                </a:path>
                <a:path w="4824730" h="2565400">
                  <a:moveTo>
                    <a:pt x="2779627" y="12700"/>
                  </a:moveTo>
                  <a:lnTo>
                    <a:pt x="2044880" y="12700"/>
                  </a:lnTo>
                  <a:lnTo>
                    <a:pt x="1985235" y="25400"/>
                  </a:lnTo>
                  <a:lnTo>
                    <a:pt x="2839278" y="25400"/>
                  </a:lnTo>
                  <a:lnTo>
                    <a:pt x="2779627" y="12700"/>
                  </a:lnTo>
                  <a:close/>
                </a:path>
                <a:path w="4824730" h="2565400">
                  <a:moveTo>
                    <a:pt x="2536381" y="0"/>
                  </a:moveTo>
                  <a:lnTo>
                    <a:pt x="2288105" y="0"/>
                  </a:lnTo>
                  <a:lnTo>
                    <a:pt x="2226641" y="12700"/>
                  </a:lnTo>
                  <a:lnTo>
                    <a:pt x="2597852" y="12700"/>
                  </a:lnTo>
                  <a:lnTo>
                    <a:pt x="2536381" y="0"/>
                  </a:lnTo>
                  <a:close/>
                </a:path>
              </a:pathLst>
            </a:custGeom>
            <a:solidFill>
              <a:srgbClr val="FF2E92"/>
            </a:solidFill>
          </p:spPr>
          <p:txBody>
            <a:bodyPr wrap="square" lIns="0" tIns="0" rIns="0" bIns="0" rtlCol="0"/>
            <a:lstStyle/>
            <a:p/>
          </p:txBody>
        </p:sp>
        <p:pic>
          <p:nvPicPr>
            <p:cNvPr id="4" name="object 4"/>
            <p:cNvPicPr/>
            <p:nvPr/>
          </p:nvPicPr>
          <p:blipFill>
            <a:blip r:embed="rId1" cstate="print"/>
            <a:stretch>
              <a:fillRect/>
            </a:stretch>
          </p:blipFill>
          <p:spPr>
            <a:xfrm>
              <a:off x="3413759" y="3035807"/>
              <a:ext cx="2159508" cy="740663"/>
            </a:xfrm>
            <a:prstGeom prst="rect">
              <a:avLst/>
            </a:prstGeom>
          </p:spPr>
        </p:pic>
        <p:pic>
          <p:nvPicPr>
            <p:cNvPr id="5" name="object 5"/>
            <p:cNvPicPr/>
            <p:nvPr/>
          </p:nvPicPr>
          <p:blipFill>
            <a:blip r:embed="rId2" cstate="print"/>
            <a:stretch>
              <a:fillRect/>
            </a:stretch>
          </p:blipFill>
          <p:spPr>
            <a:xfrm>
              <a:off x="2772156" y="3584447"/>
              <a:ext cx="3442716" cy="740663"/>
            </a:xfrm>
            <a:prstGeom prst="rect">
              <a:avLst/>
            </a:prstGeom>
          </p:spPr>
        </p:pic>
        <p:pic>
          <p:nvPicPr>
            <p:cNvPr id="6" name="object 6"/>
            <p:cNvPicPr/>
            <p:nvPr/>
          </p:nvPicPr>
          <p:blipFill>
            <a:blip r:embed="rId3" cstate="print"/>
            <a:stretch>
              <a:fillRect/>
            </a:stretch>
          </p:blipFill>
          <p:spPr>
            <a:xfrm>
              <a:off x="3727958" y="3312032"/>
              <a:ext cx="1530985" cy="309753"/>
            </a:xfrm>
            <a:prstGeom prst="rect">
              <a:avLst/>
            </a:prstGeom>
          </p:spPr>
        </p:pic>
        <p:pic>
          <p:nvPicPr>
            <p:cNvPr id="7" name="object 7"/>
            <p:cNvPicPr/>
            <p:nvPr/>
          </p:nvPicPr>
          <p:blipFill>
            <a:blip r:embed="rId4" cstate="print"/>
            <a:stretch>
              <a:fillRect/>
            </a:stretch>
          </p:blipFill>
          <p:spPr>
            <a:xfrm>
              <a:off x="20619" y="1115186"/>
              <a:ext cx="8803975" cy="5238496"/>
            </a:xfrm>
            <a:prstGeom prst="rect">
              <a:avLst/>
            </a:prstGeom>
          </p:spPr>
        </p:pic>
      </p:grpSp>
      <p:sp>
        <p:nvSpPr>
          <p:cNvPr id="8" name="object 8"/>
          <p:cNvSpPr txBox="1"/>
          <p:nvPr/>
        </p:nvSpPr>
        <p:spPr>
          <a:xfrm>
            <a:off x="4979670" y="3403600"/>
            <a:ext cx="1758950" cy="843280"/>
          </a:xfrm>
          <a:prstGeom prst="rect">
            <a:avLst/>
          </a:prstGeom>
        </p:spPr>
        <p:txBody>
          <a:bodyPr vert="horz" wrap="square" lIns="0" tIns="12700" rIns="0" bIns="0" rtlCol="0">
            <a:spAutoFit/>
          </a:bodyPr>
          <a:lstStyle/>
          <a:p>
            <a:pPr marL="12700" marR="5080" indent="635" algn="ctr">
              <a:lnSpc>
                <a:spcPct val="100000"/>
              </a:lnSpc>
              <a:spcBef>
                <a:spcPts val="100"/>
              </a:spcBef>
            </a:pPr>
            <a:r>
              <a:rPr sz="1800" b="1" spc="-5" dirty="0">
                <a:solidFill>
                  <a:srgbClr val="FFFFFF"/>
                </a:solidFill>
                <a:latin typeface="Calibri" panose="020F0502020204030204"/>
                <a:cs typeface="Calibri" panose="020F0502020204030204"/>
              </a:rPr>
              <a:t>AGENZIE </a:t>
            </a:r>
            <a:r>
              <a:rPr sz="1800" b="1" dirty="0">
                <a:solidFill>
                  <a:srgbClr val="FFFFFF"/>
                </a:solidFill>
                <a:latin typeface="Calibri" panose="020F0502020204030204"/>
                <a:cs typeface="Calibri" panose="020F0502020204030204"/>
              </a:rPr>
              <a:t> EDUC</a:t>
            </a:r>
            <a:r>
              <a:rPr sz="1800" b="1" spc="-145" dirty="0">
                <a:solidFill>
                  <a:srgbClr val="FFFFFF"/>
                </a:solidFill>
                <a:latin typeface="Calibri" panose="020F0502020204030204"/>
                <a:cs typeface="Calibri" panose="020F0502020204030204"/>
              </a:rPr>
              <a:t>A</a:t>
            </a:r>
            <a:r>
              <a:rPr sz="1800" b="1" spc="-5" dirty="0">
                <a:solidFill>
                  <a:srgbClr val="FFFFFF"/>
                </a:solidFill>
                <a:latin typeface="Calibri" panose="020F0502020204030204"/>
                <a:cs typeface="Calibri" panose="020F0502020204030204"/>
              </a:rPr>
              <a:t>TIV</a:t>
            </a:r>
            <a:r>
              <a:rPr sz="1800" b="1" dirty="0">
                <a:solidFill>
                  <a:srgbClr val="FFFFFF"/>
                </a:solidFill>
                <a:latin typeface="Calibri" panose="020F0502020204030204"/>
                <a:cs typeface="Calibri" panose="020F0502020204030204"/>
              </a:rPr>
              <a:t>E</a:t>
            </a:r>
            <a:r>
              <a:rPr sz="1800" b="1" spc="-30" dirty="0">
                <a:solidFill>
                  <a:srgbClr val="FFFFFF"/>
                </a:solidFill>
                <a:latin typeface="Calibri" panose="020F0502020204030204"/>
                <a:cs typeface="Calibri" panose="020F0502020204030204"/>
              </a:rPr>
              <a:t> </a:t>
            </a:r>
            <a:r>
              <a:rPr sz="1800" b="1" dirty="0">
                <a:solidFill>
                  <a:srgbClr val="FFFFFF"/>
                </a:solidFill>
                <a:latin typeface="Calibri" panose="020F0502020204030204"/>
                <a:cs typeface="Calibri" panose="020F0502020204030204"/>
              </a:rPr>
              <a:t>E  </a:t>
            </a:r>
            <a:r>
              <a:rPr sz="1800" b="1" spc="-20" dirty="0">
                <a:solidFill>
                  <a:srgbClr val="FFFFFF"/>
                </a:solidFill>
                <a:latin typeface="Calibri" panose="020F0502020204030204"/>
                <a:cs typeface="Calibri" panose="020F0502020204030204"/>
              </a:rPr>
              <a:t>CULTURALI</a:t>
            </a:r>
            <a:endParaRPr sz="1800">
              <a:latin typeface="Calibri" panose="020F0502020204030204"/>
              <a:cs typeface="Calibri" panose="020F0502020204030204"/>
            </a:endParaRPr>
          </a:p>
        </p:txBody>
      </p:sp>
      <p:sp>
        <p:nvSpPr>
          <p:cNvPr id="9" name="object 9"/>
          <p:cNvSpPr txBox="1"/>
          <p:nvPr/>
        </p:nvSpPr>
        <p:spPr>
          <a:xfrm>
            <a:off x="5458713" y="2168905"/>
            <a:ext cx="1318895" cy="566420"/>
          </a:xfrm>
          <a:prstGeom prst="rect">
            <a:avLst/>
          </a:prstGeom>
        </p:spPr>
        <p:txBody>
          <a:bodyPr vert="horz" wrap="square" lIns="0" tIns="12700" rIns="0" bIns="0" rtlCol="0">
            <a:spAutoFit/>
          </a:bodyPr>
          <a:lstStyle/>
          <a:p>
            <a:pPr algn="ctr">
              <a:lnSpc>
                <a:spcPct val="100000"/>
              </a:lnSpc>
              <a:spcBef>
                <a:spcPts val="100"/>
              </a:spcBef>
            </a:pPr>
            <a:r>
              <a:rPr sz="1800" b="1" spc="-10" dirty="0">
                <a:solidFill>
                  <a:srgbClr val="FFFFFF"/>
                </a:solidFill>
                <a:latin typeface="Calibri" panose="020F0502020204030204"/>
                <a:cs typeface="Calibri" panose="020F0502020204030204"/>
              </a:rPr>
              <a:t>FORZE</a:t>
            </a:r>
            <a:endParaRPr sz="1800">
              <a:latin typeface="Calibri" panose="020F0502020204030204"/>
              <a:cs typeface="Calibri" panose="020F0502020204030204"/>
            </a:endParaRPr>
          </a:p>
          <a:p>
            <a:pPr algn="ctr">
              <a:lnSpc>
                <a:spcPct val="100000"/>
              </a:lnSpc>
            </a:pPr>
            <a:r>
              <a:rPr sz="1800" b="1" spc="-30" dirty="0">
                <a:solidFill>
                  <a:srgbClr val="FFFFFF"/>
                </a:solidFill>
                <a:latin typeface="Calibri" panose="020F0502020204030204"/>
                <a:cs typeface="Calibri" panose="020F0502020204030204"/>
              </a:rPr>
              <a:t>DELL’</a:t>
            </a:r>
            <a:r>
              <a:rPr sz="1800" b="1" spc="-50" dirty="0">
                <a:solidFill>
                  <a:srgbClr val="FFFFFF"/>
                </a:solidFill>
                <a:latin typeface="Calibri" panose="020F0502020204030204"/>
                <a:cs typeface="Calibri" panose="020F0502020204030204"/>
              </a:rPr>
              <a:t> </a:t>
            </a:r>
            <a:r>
              <a:rPr sz="1800" b="1" spc="-5" dirty="0">
                <a:solidFill>
                  <a:srgbClr val="FFFFFF"/>
                </a:solidFill>
                <a:latin typeface="Calibri" panose="020F0502020204030204"/>
                <a:cs typeface="Calibri" panose="020F0502020204030204"/>
              </a:rPr>
              <a:t>ORDINE</a:t>
            </a:r>
            <a:endParaRPr sz="1800">
              <a:latin typeface="Calibri" panose="020F0502020204030204"/>
              <a:cs typeface="Calibri" panose="020F0502020204030204"/>
            </a:endParaRPr>
          </a:p>
        </p:txBody>
      </p:sp>
      <p:sp>
        <p:nvSpPr>
          <p:cNvPr id="10" name="object 10"/>
          <p:cNvSpPr txBox="1">
            <a:spLocks noGrp="1"/>
          </p:cNvSpPr>
          <p:nvPr>
            <p:ph type="title"/>
          </p:nvPr>
        </p:nvSpPr>
        <p:spPr>
          <a:xfrm>
            <a:off x="7151370" y="1475740"/>
            <a:ext cx="1797050" cy="566420"/>
          </a:xfrm>
          <a:prstGeom prst="rect">
            <a:avLst/>
          </a:prstGeom>
        </p:spPr>
        <p:txBody>
          <a:bodyPr vert="horz" wrap="square" lIns="0" tIns="12700" rIns="0" bIns="0" rtlCol="0">
            <a:spAutoFit/>
          </a:bodyPr>
          <a:lstStyle/>
          <a:p>
            <a:pPr marL="516890" marR="5080" indent="-504825">
              <a:lnSpc>
                <a:spcPct val="100000"/>
              </a:lnSpc>
              <a:spcBef>
                <a:spcPts val="100"/>
              </a:spcBef>
            </a:pPr>
            <a:r>
              <a:rPr sz="1800" b="1" dirty="0">
                <a:solidFill>
                  <a:srgbClr val="FFFFFF"/>
                </a:solidFill>
                <a:latin typeface="Calibri" panose="020F0502020204030204"/>
                <a:cs typeface="Calibri" panose="020F0502020204030204"/>
              </a:rPr>
              <a:t>I</a:t>
            </a:r>
            <a:r>
              <a:rPr sz="1800" b="1" spc="-15" dirty="0">
                <a:solidFill>
                  <a:srgbClr val="FFFFFF"/>
                </a:solidFill>
                <a:latin typeface="Calibri" panose="020F0502020204030204"/>
                <a:cs typeface="Calibri" panose="020F0502020204030204"/>
              </a:rPr>
              <a:t>S</a:t>
            </a:r>
            <a:r>
              <a:rPr sz="1800" b="1" spc="-5" dirty="0">
                <a:solidFill>
                  <a:srgbClr val="FFFFFF"/>
                </a:solidFill>
                <a:latin typeface="Calibri" panose="020F0502020204030204"/>
                <a:cs typeface="Calibri" panose="020F0502020204030204"/>
              </a:rPr>
              <a:t>TI</a:t>
            </a:r>
            <a:r>
              <a:rPr sz="1800" b="1" spc="-10" dirty="0">
                <a:solidFill>
                  <a:srgbClr val="FFFFFF"/>
                </a:solidFill>
                <a:latin typeface="Calibri" panose="020F0502020204030204"/>
                <a:cs typeface="Calibri" panose="020F0502020204030204"/>
              </a:rPr>
              <a:t>T</a:t>
            </a:r>
            <a:r>
              <a:rPr sz="1800" b="1" dirty="0">
                <a:solidFill>
                  <a:srgbClr val="FFFFFF"/>
                </a:solidFill>
                <a:latin typeface="Calibri" panose="020F0502020204030204"/>
                <a:cs typeface="Calibri" panose="020F0502020204030204"/>
              </a:rPr>
              <a:t>UZIONI</a:t>
            </a:r>
            <a:r>
              <a:rPr sz="1800" b="1" spc="-35" dirty="0">
                <a:solidFill>
                  <a:srgbClr val="FFFFFF"/>
                </a:solidFill>
                <a:latin typeface="Calibri" panose="020F0502020204030204"/>
                <a:cs typeface="Calibri" panose="020F0502020204030204"/>
              </a:rPr>
              <a:t> </a:t>
            </a:r>
            <a:r>
              <a:rPr sz="1800" b="1" dirty="0">
                <a:solidFill>
                  <a:srgbClr val="FFFFFF"/>
                </a:solidFill>
                <a:latin typeface="Calibri" panose="020F0502020204030204"/>
                <a:cs typeface="Calibri" panose="020F0502020204030204"/>
              </a:rPr>
              <a:t>ED  </a:t>
            </a:r>
            <a:r>
              <a:rPr sz="1800" b="1" dirty="0">
                <a:solidFill>
                  <a:srgbClr val="FFFFFF"/>
                </a:solidFill>
                <a:latin typeface="Calibri" panose="020F0502020204030204"/>
                <a:cs typeface="Calibri" panose="020F0502020204030204"/>
              </a:rPr>
              <a:t>ENTI</a:t>
            </a:r>
            <a:endParaRPr sz="1800">
              <a:latin typeface="Calibri" panose="020F0502020204030204"/>
              <a:cs typeface="Calibri" panose="020F0502020204030204"/>
            </a:endParaRPr>
          </a:p>
        </p:txBody>
      </p:sp>
      <p:sp>
        <p:nvSpPr>
          <p:cNvPr id="11" name="object 11"/>
          <p:cNvSpPr txBox="1"/>
          <p:nvPr/>
        </p:nvSpPr>
        <p:spPr>
          <a:xfrm>
            <a:off x="9254998" y="1717039"/>
            <a:ext cx="1808480" cy="566420"/>
          </a:xfrm>
          <a:prstGeom prst="rect">
            <a:avLst/>
          </a:prstGeom>
        </p:spPr>
        <p:txBody>
          <a:bodyPr vert="horz" wrap="square" lIns="0" tIns="12700" rIns="0" bIns="0" rtlCol="0">
            <a:spAutoFit/>
          </a:bodyPr>
          <a:lstStyle/>
          <a:p>
            <a:pPr marL="12700" marR="5080" indent="59055">
              <a:lnSpc>
                <a:spcPct val="100000"/>
              </a:lnSpc>
              <a:spcBef>
                <a:spcPts val="100"/>
              </a:spcBef>
            </a:pPr>
            <a:r>
              <a:rPr sz="1800" b="1" spc="-10" dirty="0">
                <a:latin typeface="Calibri" panose="020F0502020204030204"/>
                <a:cs typeface="Calibri" panose="020F0502020204030204"/>
              </a:rPr>
              <a:t>SERVIZI </a:t>
            </a:r>
            <a:r>
              <a:rPr sz="1800" b="1" spc="-5" dirty="0">
                <a:latin typeface="Calibri" panose="020F0502020204030204"/>
                <a:cs typeface="Calibri" panose="020F0502020204030204"/>
              </a:rPr>
              <a:t>SOCIALI </a:t>
            </a:r>
            <a:r>
              <a:rPr sz="1800" b="1" dirty="0">
                <a:latin typeface="Calibri" panose="020F0502020204030204"/>
                <a:cs typeface="Calibri" panose="020F0502020204030204"/>
              </a:rPr>
              <a:t>E </a:t>
            </a:r>
            <a:r>
              <a:rPr sz="1800" b="1" spc="5" dirty="0">
                <a:latin typeface="Calibri" panose="020F0502020204030204"/>
                <a:cs typeface="Calibri" panose="020F0502020204030204"/>
              </a:rPr>
              <a:t> </a:t>
            </a:r>
            <a:r>
              <a:rPr sz="1800" b="1" dirty="0">
                <a:latin typeface="Calibri" panose="020F0502020204030204"/>
                <a:cs typeface="Calibri" panose="020F0502020204030204"/>
              </a:rPr>
              <a:t>DI</a:t>
            </a:r>
            <a:r>
              <a:rPr sz="1800" b="1" spc="-50" dirty="0">
                <a:latin typeface="Calibri" panose="020F0502020204030204"/>
                <a:cs typeface="Calibri" panose="020F0502020204030204"/>
              </a:rPr>
              <a:t> </a:t>
            </a:r>
            <a:r>
              <a:rPr sz="1800" b="1" spc="-5" dirty="0">
                <a:latin typeface="Calibri" panose="020F0502020204030204"/>
                <a:cs typeface="Calibri" panose="020F0502020204030204"/>
              </a:rPr>
              <a:t>TUTELA</a:t>
            </a:r>
            <a:r>
              <a:rPr sz="1800" b="1" spc="-40" dirty="0">
                <a:latin typeface="Calibri" panose="020F0502020204030204"/>
                <a:cs typeface="Calibri" panose="020F0502020204030204"/>
              </a:rPr>
              <a:t> </a:t>
            </a:r>
            <a:r>
              <a:rPr sz="1800" b="1" spc="-5" dirty="0">
                <a:latin typeface="Calibri" panose="020F0502020204030204"/>
                <a:cs typeface="Calibri" panose="020F0502020204030204"/>
              </a:rPr>
              <a:t>MINORI</a:t>
            </a:r>
            <a:endParaRPr sz="1800">
              <a:latin typeface="Calibri" panose="020F0502020204030204"/>
              <a:cs typeface="Calibri" panose="020F0502020204030204"/>
            </a:endParaRPr>
          </a:p>
        </p:txBody>
      </p:sp>
      <p:sp>
        <p:nvSpPr>
          <p:cNvPr id="12" name="object 12"/>
          <p:cNvSpPr txBox="1"/>
          <p:nvPr/>
        </p:nvSpPr>
        <p:spPr>
          <a:xfrm>
            <a:off x="9962515" y="2692400"/>
            <a:ext cx="1863725" cy="1133475"/>
          </a:xfrm>
          <a:prstGeom prst="rect">
            <a:avLst/>
          </a:prstGeom>
        </p:spPr>
        <p:txBody>
          <a:bodyPr vert="horz" wrap="square" lIns="0" tIns="12700" rIns="0" bIns="0" rtlCol="0">
            <a:spAutoFit/>
          </a:bodyPr>
          <a:lstStyle/>
          <a:p>
            <a:pPr marL="12700" marR="5080" algn="ctr">
              <a:lnSpc>
                <a:spcPct val="100000"/>
              </a:lnSpc>
              <a:spcBef>
                <a:spcPts val="100"/>
              </a:spcBef>
            </a:pPr>
            <a:r>
              <a:rPr sz="1800" b="1" spc="-20" dirty="0">
                <a:solidFill>
                  <a:srgbClr val="FFFFFF"/>
                </a:solidFill>
                <a:latin typeface="Calibri" panose="020F0502020204030204"/>
                <a:cs typeface="Calibri" panose="020F0502020204030204"/>
              </a:rPr>
              <a:t>C</a:t>
            </a:r>
            <a:r>
              <a:rPr sz="1800" b="1" spc="-5" dirty="0">
                <a:solidFill>
                  <a:srgbClr val="FFFFFF"/>
                </a:solidFill>
                <a:latin typeface="Calibri" panose="020F0502020204030204"/>
                <a:cs typeface="Calibri" panose="020F0502020204030204"/>
              </a:rPr>
              <a:t>ONSU</a:t>
            </a:r>
            <a:r>
              <a:rPr sz="1800" b="1" spc="-10" dirty="0">
                <a:solidFill>
                  <a:srgbClr val="FFFFFF"/>
                </a:solidFill>
                <a:latin typeface="Calibri" panose="020F0502020204030204"/>
                <a:cs typeface="Calibri" panose="020F0502020204030204"/>
              </a:rPr>
              <a:t>L</a:t>
            </a:r>
            <a:r>
              <a:rPr sz="1800" b="1" dirty="0">
                <a:solidFill>
                  <a:srgbClr val="FFFFFF"/>
                </a:solidFill>
                <a:latin typeface="Calibri" panose="020F0502020204030204"/>
                <a:cs typeface="Calibri" panose="020F0502020204030204"/>
              </a:rPr>
              <a:t>ENTI  </a:t>
            </a:r>
            <a:r>
              <a:rPr sz="1800" b="1" spc="-15" dirty="0">
                <a:solidFill>
                  <a:srgbClr val="FFFFFF"/>
                </a:solidFill>
                <a:latin typeface="Calibri" panose="020F0502020204030204"/>
                <a:cs typeface="Calibri" panose="020F0502020204030204"/>
              </a:rPr>
              <a:t>PSICOLOGI </a:t>
            </a:r>
            <a:endParaRPr sz="1800" b="1" spc="-15" dirty="0">
              <a:solidFill>
                <a:srgbClr val="FFFFFF"/>
              </a:solidFill>
              <a:latin typeface="Calibri" panose="020F0502020204030204"/>
              <a:cs typeface="Calibri" panose="020F0502020204030204"/>
            </a:endParaRPr>
          </a:p>
          <a:p>
            <a:pPr marL="12700" marR="5080" algn="ctr">
              <a:lnSpc>
                <a:spcPct val="100000"/>
              </a:lnSpc>
              <a:spcBef>
                <a:spcPts val="100"/>
              </a:spcBef>
            </a:pPr>
            <a:r>
              <a:rPr sz="1800" b="1" dirty="0">
                <a:solidFill>
                  <a:srgbClr val="FFFFFF"/>
                </a:solidFill>
                <a:latin typeface="Calibri" panose="020F0502020204030204"/>
                <a:cs typeface="Calibri" panose="020F0502020204030204"/>
              </a:rPr>
              <a:t> </a:t>
            </a:r>
            <a:r>
              <a:rPr sz="1800" b="1" spc="-395" dirty="0">
                <a:solidFill>
                  <a:srgbClr val="FFFFFF"/>
                </a:solidFill>
                <a:latin typeface="Calibri" panose="020F0502020204030204"/>
                <a:cs typeface="Calibri" panose="020F0502020204030204"/>
              </a:rPr>
              <a:t> </a:t>
            </a:r>
            <a:r>
              <a:rPr sz="1800" b="1" spc="-10" dirty="0">
                <a:solidFill>
                  <a:srgbClr val="FFFFFF"/>
                </a:solidFill>
                <a:latin typeface="Calibri" panose="020F0502020204030204"/>
                <a:cs typeface="Calibri" panose="020F0502020204030204"/>
              </a:rPr>
              <a:t>LEGALI, </a:t>
            </a:r>
            <a:r>
              <a:rPr sz="1800" b="1" spc="-5" dirty="0">
                <a:solidFill>
                  <a:srgbClr val="FFFFFF"/>
                </a:solidFill>
                <a:latin typeface="Calibri" panose="020F0502020204030204"/>
                <a:cs typeface="Calibri" panose="020F0502020204030204"/>
              </a:rPr>
              <a:t> </a:t>
            </a:r>
            <a:r>
              <a:rPr sz="1800" b="1" spc="-20" dirty="0">
                <a:solidFill>
                  <a:srgbClr val="FFFFFF"/>
                </a:solidFill>
                <a:latin typeface="Calibri" panose="020F0502020204030204"/>
                <a:cs typeface="Calibri" panose="020F0502020204030204"/>
              </a:rPr>
              <a:t>EDUCATRICI</a:t>
            </a:r>
            <a:endParaRPr sz="1800">
              <a:latin typeface="Calibri" panose="020F0502020204030204"/>
              <a:cs typeface="Calibri" panose="020F0502020204030204"/>
            </a:endParaRPr>
          </a:p>
        </p:txBody>
      </p:sp>
      <p:sp>
        <p:nvSpPr>
          <p:cNvPr id="19" name="object 19"/>
          <p:cNvSpPr txBox="1"/>
          <p:nvPr/>
        </p:nvSpPr>
        <p:spPr>
          <a:xfrm>
            <a:off x="9759950" y="4327906"/>
            <a:ext cx="1620520" cy="566420"/>
          </a:xfrm>
          <a:prstGeom prst="rect">
            <a:avLst/>
          </a:prstGeom>
        </p:spPr>
        <p:txBody>
          <a:bodyPr vert="horz" wrap="square" lIns="0" tIns="12700" rIns="0" bIns="0" rtlCol="0">
            <a:spAutoFit/>
          </a:bodyPr>
          <a:lstStyle/>
          <a:p>
            <a:pPr marL="82550" marR="5080" indent="-70485">
              <a:lnSpc>
                <a:spcPct val="100000"/>
              </a:lnSpc>
              <a:spcBef>
                <a:spcPts val="100"/>
              </a:spcBef>
            </a:pPr>
            <a:r>
              <a:rPr sz="1800" b="1" spc="-5" dirty="0">
                <a:solidFill>
                  <a:srgbClr val="FFFFFF"/>
                </a:solidFill>
                <a:latin typeface="Calibri" panose="020F0502020204030204"/>
                <a:cs typeface="Calibri" panose="020F0502020204030204"/>
              </a:rPr>
              <a:t>CENTRI</a:t>
            </a:r>
            <a:r>
              <a:rPr sz="1800" b="1" spc="-75" dirty="0">
                <a:solidFill>
                  <a:srgbClr val="FFFFFF"/>
                </a:solidFill>
                <a:latin typeface="Calibri" panose="020F0502020204030204"/>
                <a:cs typeface="Calibri" panose="020F0502020204030204"/>
              </a:rPr>
              <a:t> </a:t>
            </a:r>
            <a:r>
              <a:rPr sz="1800" b="1" spc="-35" dirty="0">
                <a:solidFill>
                  <a:srgbClr val="FFFFFF"/>
                </a:solidFill>
                <a:latin typeface="Calibri" panose="020F0502020204030204"/>
                <a:cs typeface="Calibri" panose="020F0502020204030204"/>
              </a:rPr>
              <a:t>ASCOLTO </a:t>
            </a:r>
            <a:r>
              <a:rPr sz="1800" b="1" spc="-395" dirty="0">
                <a:solidFill>
                  <a:srgbClr val="FFFFFF"/>
                </a:solidFill>
                <a:latin typeface="Calibri" panose="020F0502020204030204"/>
                <a:cs typeface="Calibri" panose="020F0502020204030204"/>
              </a:rPr>
              <a:t> </a:t>
            </a:r>
            <a:r>
              <a:rPr sz="1800" b="1" spc="-40" dirty="0">
                <a:solidFill>
                  <a:srgbClr val="FFFFFF"/>
                </a:solidFill>
                <a:latin typeface="Calibri" panose="020F0502020204030204"/>
                <a:cs typeface="Calibri" panose="020F0502020204030204"/>
              </a:rPr>
              <a:t>MALTRATTANTI</a:t>
            </a:r>
            <a:endParaRPr sz="1800">
              <a:latin typeface="Calibri" panose="020F0502020204030204"/>
              <a:cs typeface="Calibri" panose="020F0502020204030204"/>
            </a:endParaRPr>
          </a:p>
        </p:txBody>
      </p:sp>
      <p:sp>
        <p:nvSpPr>
          <p:cNvPr id="20" name="object 20"/>
          <p:cNvSpPr txBox="1"/>
          <p:nvPr/>
        </p:nvSpPr>
        <p:spPr>
          <a:xfrm>
            <a:off x="7694294" y="5140198"/>
            <a:ext cx="1822450" cy="566420"/>
          </a:xfrm>
          <a:prstGeom prst="rect">
            <a:avLst/>
          </a:prstGeom>
        </p:spPr>
        <p:txBody>
          <a:bodyPr vert="horz" wrap="square" lIns="0" tIns="12700" rIns="0" bIns="0" rtlCol="0">
            <a:spAutoFit/>
          </a:bodyPr>
          <a:lstStyle/>
          <a:p>
            <a:pPr marL="12700" marR="5080" indent="162560">
              <a:lnSpc>
                <a:spcPct val="100000"/>
              </a:lnSpc>
              <a:spcBef>
                <a:spcPts val="100"/>
              </a:spcBef>
            </a:pPr>
            <a:r>
              <a:rPr sz="1800" b="1" spc="-10" dirty="0">
                <a:solidFill>
                  <a:srgbClr val="FFFFFF"/>
                </a:solidFill>
                <a:latin typeface="Calibri" panose="020F0502020204030204"/>
                <a:cs typeface="Calibri" panose="020F0502020204030204"/>
              </a:rPr>
              <a:t>FORMAZIONE </a:t>
            </a:r>
            <a:r>
              <a:rPr sz="1800" b="1" dirty="0">
                <a:solidFill>
                  <a:srgbClr val="FFFFFF"/>
                </a:solidFill>
                <a:latin typeface="Calibri" panose="020F0502020204030204"/>
                <a:cs typeface="Calibri" panose="020F0502020204030204"/>
              </a:rPr>
              <a:t>E </a:t>
            </a:r>
            <a:r>
              <a:rPr sz="1800" b="1" spc="5" dirty="0">
                <a:solidFill>
                  <a:srgbClr val="FFFFFF"/>
                </a:solidFill>
                <a:latin typeface="Calibri" panose="020F0502020204030204"/>
                <a:cs typeface="Calibri" panose="020F0502020204030204"/>
              </a:rPr>
              <a:t> </a:t>
            </a:r>
            <a:r>
              <a:rPr sz="1800" b="1" spc="-10" dirty="0">
                <a:solidFill>
                  <a:srgbClr val="FFFFFF"/>
                </a:solidFill>
                <a:latin typeface="Calibri" panose="020F0502020204030204"/>
                <a:cs typeface="Calibri" panose="020F0502020204030204"/>
              </a:rPr>
              <a:t>R</a:t>
            </a:r>
            <a:r>
              <a:rPr sz="1800" b="1" dirty="0">
                <a:solidFill>
                  <a:srgbClr val="FFFFFF"/>
                </a:solidFill>
                <a:latin typeface="Calibri" panose="020F0502020204030204"/>
                <a:cs typeface="Calibri" panose="020F0502020204030204"/>
              </a:rPr>
              <a:t>IQ</a:t>
            </a:r>
            <a:r>
              <a:rPr sz="1800" b="1" spc="-50" dirty="0">
                <a:solidFill>
                  <a:srgbClr val="FFFFFF"/>
                </a:solidFill>
                <a:latin typeface="Calibri" panose="020F0502020204030204"/>
                <a:cs typeface="Calibri" panose="020F0502020204030204"/>
              </a:rPr>
              <a:t>U</a:t>
            </a:r>
            <a:r>
              <a:rPr sz="1800" b="1" dirty="0">
                <a:solidFill>
                  <a:srgbClr val="FFFFFF"/>
                </a:solidFill>
                <a:latin typeface="Calibri" panose="020F0502020204030204"/>
                <a:cs typeface="Calibri" panose="020F0502020204030204"/>
              </a:rPr>
              <a:t>ALIFI</a:t>
            </a:r>
            <a:r>
              <a:rPr sz="1800" b="1" spc="-10" dirty="0">
                <a:solidFill>
                  <a:srgbClr val="FFFFFF"/>
                </a:solidFill>
                <a:latin typeface="Calibri" panose="020F0502020204030204"/>
                <a:cs typeface="Calibri" panose="020F0502020204030204"/>
              </a:rPr>
              <a:t>C</a:t>
            </a:r>
            <a:r>
              <a:rPr sz="1800" b="1" dirty="0">
                <a:solidFill>
                  <a:srgbClr val="FFFFFF"/>
                </a:solidFill>
                <a:latin typeface="Calibri" panose="020F0502020204030204"/>
                <a:cs typeface="Calibri" panose="020F0502020204030204"/>
              </a:rPr>
              <a:t>AZIONE</a:t>
            </a:r>
            <a:endParaRPr sz="1800">
              <a:latin typeface="Calibri" panose="020F0502020204030204"/>
              <a:cs typeface="Calibri" panose="020F0502020204030204"/>
            </a:endParaRPr>
          </a:p>
        </p:txBody>
      </p:sp>
      <p:sp>
        <p:nvSpPr>
          <p:cNvPr id="21" name="object 21"/>
          <p:cNvSpPr txBox="1"/>
          <p:nvPr/>
        </p:nvSpPr>
        <p:spPr>
          <a:xfrm>
            <a:off x="3290697" y="4889703"/>
            <a:ext cx="990600" cy="28956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Calibri" panose="020F0502020204030204"/>
                <a:cs typeface="Calibri" panose="020F0502020204030204"/>
              </a:rPr>
              <a:t>SERVIZI</a:t>
            </a:r>
            <a:r>
              <a:rPr sz="1800" b="1" spc="-80" dirty="0">
                <a:solidFill>
                  <a:srgbClr val="FFFFFF"/>
                </a:solidFill>
                <a:latin typeface="Calibri" panose="020F0502020204030204"/>
                <a:cs typeface="Calibri" panose="020F0502020204030204"/>
              </a:rPr>
              <a:t> </a:t>
            </a:r>
            <a:r>
              <a:rPr sz="1800" b="1" spc="-5" dirty="0">
                <a:solidFill>
                  <a:srgbClr val="FFFFFF"/>
                </a:solidFill>
                <a:latin typeface="Calibri" panose="020F0502020204030204"/>
                <a:cs typeface="Calibri" panose="020F0502020204030204"/>
              </a:rPr>
              <a:t>DI</a:t>
            </a:r>
            <a:endParaRPr sz="1800">
              <a:latin typeface="Calibri" panose="020F0502020204030204"/>
              <a:cs typeface="Calibri" panose="020F0502020204030204"/>
            </a:endParaRPr>
          </a:p>
        </p:txBody>
      </p:sp>
      <p:sp>
        <p:nvSpPr>
          <p:cNvPr id="22" name="object 22"/>
          <p:cNvSpPr txBox="1"/>
          <p:nvPr/>
        </p:nvSpPr>
        <p:spPr>
          <a:xfrm>
            <a:off x="5695569" y="4869688"/>
            <a:ext cx="1608455" cy="566420"/>
          </a:xfrm>
          <a:prstGeom prst="rect">
            <a:avLst/>
          </a:prstGeom>
        </p:spPr>
        <p:txBody>
          <a:bodyPr vert="horz" wrap="square" lIns="0" tIns="12700" rIns="0" bIns="0" rtlCol="0">
            <a:spAutoFit/>
          </a:bodyPr>
          <a:lstStyle/>
          <a:p>
            <a:pPr marL="195580" marR="5080" indent="-182880">
              <a:lnSpc>
                <a:spcPct val="100000"/>
              </a:lnSpc>
              <a:spcBef>
                <a:spcPts val="100"/>
              </a:spcBef>
            </a:pPr>
            <a:r>
              <a:rPr sz="1800" b="1" spc="-10" dirty="0">
                <a:solidFill>
                  <a:srgbClr val="FFFFFF"/>
                </a:solidFill>
                <a:latin typeface="Calibri" panose="020F0502020204030204"/>
                <a:cs typeface="Calibri" panose="020F0502020204030204"/>
              </a:rPr>
              <a:t>R</a:t>
            </a:r>
            <a:r>
              <a:rPr sz="1800" b="1" dirty="0">
                <a:solidFill>
                  <a:srgbClr val="FFFFFF"/>
                </a:solidFill>
                <a:latin typeface="Calibri" panose="020F0502020204030204"/>
                <a:cs typeface="Calibri" panose="020F0502020204030204"/>
              </a:rPr>
              <a:t>EINSE</a:t>
            </a:r>
            <a:r>
              <a:rPr sz="1800" b="1" spc="-10" dirty="0">
                <a:solidFill>
                  <a:srgbClr val="FFFFFF"/>
                </a:solidFill>
                <a:latin typeface="Calibri" panose="020F0502020204030204"/>
                <a:cs typeface="Calibri" panose="020F0502020204030204"/>
              </a:rPr>
              <a:t>R</a:t>
            </a:r>
            <a:r>
              <a:rPr sz="1800" b="1" dirty="0">
                <a:solidFill>
                  <a:srgbClr val="FFFFFF"/>
                </a:solidFill>
                <a:latin typeface="Calibri" panose="020F0502020204030204"/>
                <a:cs typeface="Calibri" panose="020F0502020204030204"/>
              </a:rPr>
              <a:t>IMEN</a:t>
            </a:r>
            <a:r>
              <a:rPr sz="1800" b="1" spc="-55" dirty="0">
                <a:solidFill>
                  <a:srgbClr val="FFFFFF"/>
                </a:solidFill>
                <a:latin typeface="Calibri" panose="020F0502020204030204"/>
                <a:cs typeface="Calibri" panose="020F0502020204030204"/>
              </a:rPr>
              <a:t>T</a:t>
            </a:r>
            <a:r>
              <a:rPr sz="1800" b="1" dirty="0">
                <a:solidFill>
                  <a:srgbClr val="FFFFFF"/>
                </a:solidFill>
                <a:latin typeface="Calibri" panose="020F0502020204030204"/>
                <a:cs typeface="Calibri" panose="020F0502020204030204"/>
              </a:rPr>
              <a:t>O  </a:t>
            </a:r>
            <a:r>
              <a:rPr sz="1800" b="1" spc="-40" dirty="0">
                <a:solidFill>
                  <a:srgbClr val="FFFFFF"/>
                </a:solidFill>
                <a:latin typeface="Calibri" panose="020F0502020204030204"/>
                <a:cs typeface="Calibri" panose="020F0502020204030204"/>
              </a:rPr>
              <a:t>LAVORATIVO</a:t>
            </a:r>
            <a:endParaRPr sz="1800">
              <a:latin typeface="Calibri" panose="020F0502020204030204"/>
              <a:cs typeface="Calibri" panose="020F0502020204030204"/>
            </a:endParaRPr>
          </a:p>
        </p:txBody>
      </p:sp>
      <p:sp>
        <p:nvSpPr>
          <p:cNvPr id="23" name="Title 1"/>
          <p:cNvSpPr>
            <a:spLocks noGrp="1"/>
          </p:cNvSpPr>
          <p:nvPr/>
        </p:nvSpPr>
        <p:spPr>
          <a:xfrm>
            <a:off x="330835" y="365125"/>
            <a:ext cx="4172585" cy="1325880"/>
          </a:xfrm>
          <a:prstGeom prst="rect">
            <a:avLst/>
          </a:prstGeom>
          <a:solidFill>
            <a:srgbClr val="C000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en-US">
                <a:solidFill>
                  <a:schemeClr val="bg1"/>
                </a:solidFill>
              </a:rPr>
              <a:t>Il contributo dei professionisti</a:t>
            </a:r>
            <a:endParaRPr lang="it-IT" altLang="en-US">
              <a:solidFill>
                <a:schemeClr val="bg1"/>
              </a:solidFill>
            </a:endParaRPr>
          </a:p>
        </p:txBody>
      </p:sp>
      <p:sp>
        <p:nvSpPr>
          <p:cNvPr id="24" name="Text Box 23"/>
          <p:cNvSpPr txBox="1"/>
          <p:nvPr/>
        </p:nvSpPr>
        <p:spPr>
          <a:xfrm>
            <a:off x="331470" y="2219325"/>
            <a:ext cx="4171315" cy="4246245"/>
          </a:xfrm>
          <a:prstGeom prst="rect">
            <a:avLst/>
          </a:prstGeom>
          <a:noFill/>
          <a:ln>
            <a:solidFill>
              <a:srgbClr val="C00000"/>
            </a:solidFill>
          </a:ln>
        </p:spPr>
        <p:txBody>
          <a:bodyPr wrap="square" rtlCol="0" anchor="t">
            <a:spAutoFit/>
          </a:bodyPr>
          <a:p>
            <a:pPr marL="285750" indent="-285750">
              <a:buFont typeface="Arial" panose="020B0604020202020204" pitchFamily="34" charset="0"/>
              <a:buChar char="•"/>
            </a:pPr>
            <a:endParaRPr lang="it-IT" altLang="en-US" sz="3000">
              <a:sym typeface="+mn-ea"/>
            </a:endParaRPr>
          </a:p>
          <a:p>
            <a:pPr marL="285750" indent="-285750">
              <a:buFont typeface="Arial" panose="020B0604020202020204" pitchFamily="34" charset="0"/>
              <a:buChar char="•"/>
            </a:pPr>
            <a:r>
              <a:rPr lang="it-IT" altLang="en-US" sz="3000">
                <a:sym typeface="+mn-ea"/>
              </a:rPr>
              <a:t>cogliere i segnali</a:t>
            </a:r>
            <a:endParaRPr lang="it-IT" altLang="en-US" sz="3000"/>
          </a:p>
          <a:p>
            <a:pPr marL="285750" indent="-285750">
              <a:buFont typeface="Arial" panose="020B0604020202020204" pitchFamily="34" charset="0"/>
              <a:buChar char="•"/>
            </a:pPr>
            <a:r>
              <a:rPr lang="it-IT" altLang="en-US" sz="3000">
                <a:sym typeface="+mn-ea"/>
              </a:rPr>
              <a:t>non giustificare e leggittimare l’offesa</a:t>
            </a:r>
            <a:endParaRPr lang="it-IT" altLang="en-US" sz="3000"/>
          </a:p>
          <a:p>
            <a:pPr marL="285750" indent="-285750">
              <a:buFont typeface="Arial" panose="020B0604020202020204" pitchFamily="34" charset="0"/>
              <a:buChar char="•"/>
            </a:pPr>
            <a:r>
              <a:rPr lang="it-IT" altLang="en-US" sz="3000">
                <a:sym typeface="+mn-ea"/>
              </a:rPr>
              <a:t>interventi interdisciplinari</a:t>
            </a:r>
            <a:endParaRPr lang="it-IT" altLang="en-US" sz="3000">
              <a:sym typeface="+mn-ea"/>
            </a:endParaRPr>
          </a:p>
          <a:p>
            <a:pPr marL="285750" indent="-285750">
              <a:buFont typeface="Arial" panose="020B0604020202020204" pitchFamily="34" charset="0"/>
              <a:buChar char="•"/>
            </a:pPr>
            <a:r>
              <a:rPr lang="it-IT" altLang="en-US" sz="3000">
                <a:sym typeface="+mn-ea"/>
              </a:rPr>
              <a:t>collaborazione tra varie figure profesionali </a:t>
            </a:r>
            <a:endParaRPr lang="it-IT" altLang="en-US" sz="3000">
              <a:sym typeface="+mn-ea"/>
            </a:endParaRPr>
          </a:p>
          <a:p>
            <a:pPr marL="285750" indent="-285750">
              <a:buFont typeface="Arial" panose="020B0604020202020204" pitchFamily="34" charset="0"/>
              <a:buChar char="•"/>
            </a:pPr>
            <a:endParaRPr lang="en-US" sz="3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Content Placeholder 3"/>
          <p:cNvSpPr>
            <a:spLocks noGrp="1"/>
          </p:cNvSpPr>
          <p:nvPr>
            <p:ph sz="half" idx="1"/>
          </p:nvPr>
        </p:nvSpPr>
        <p:spPr>
          <a:xfrm>
            <a:off x="386080" y="780415"/>
            <a:ext cx="6090285" cy="5601335"/>
          </a:xfrm>
        </p:spPr>
        <p:txBody>
          <a:bodyPr>
            <a:normAutofit fontScale="90000"/>
          </a:bodyPr>
          <a:p>
            <a:r>
              <a:rPr lang="it-IT" altLang="en-US">
                <a:sym typeface="+mn-ea"/>
              </a:rPr>
              <a:t>Formazione professionale sul tema della violenza di genere e anche sugli interventi psicologici con le perosne vittime di violenza e con gli autori di violenza.</a:t>
            </a:r>
            <a:endParaRPr lang="it-IT" altLang="en-US">
              <a:sym typeface="+mn-ea"/>
            </a:endParaRPr>
          </a:p>
          <a:p>
            <a:pPr marL="0" indent="0">
              <a:buNone/>
            </a:pPr>
            <a:endParaRPr lang="it-IT" altLang="en-US">
              <a:sym typeface="+mn-ea"/>
            </a:endParaRPr>
          </a:p>
          <a:p>
            <a:r>
              <a:rPr lang="it-IT" altLang="en-US">
                <a:sym typeface="+mn-ea"/>
              </a:rPr>
              <a:t>Maggiore sensisbilizzazione rispetto al </a:t>
            </a:r>
            <a:r>
              <a:rPr lang="it-IT" altLang="en-US" b="1">
                <a:sym typeface="+mn-ea"/>
              </a:rPr>
              <a:t>linguaggio di genere</a:t>
            </a:r>
            <a:r>
              <a:rPr lang="it-IT" altLang="en-US">
                <a:sym typeface="+mn-ea"/>
              </a:rPr>
              <a:t> e gli </a:t>
            </a:r>
            <a:r>
              <a:rPr lang="it-IT" altLang="en-US" b="1">
                <a:sym typeface="+mn-ea"/>
              </a:rPr>
              <a:t>stereotipi di genere </a:t>
            </a:r>
            <a:r>
              <a:rPr lang="it-IT" altLang="en-US">
                <a:sym typeface="+mn-ea"/>
              </a:rPr>
              <a:t>attraverso una </a:t>
            </a:r>
            <a:r>
              <a:rPr lang="it-IT" altLang="en-US" b="1">
                <a:sym typeface="+mn-ea"/>
              </a:rPr>
              <a:t>comunicazione funzionale ed efficace</a:t>
            </a:r>
            <a:r>
              <a:rPr lang="it-IT" altLang="en-US">
                <a:sym typeface="+mn-ea"/>
              </a:rPr>
              <a:t> rivolta ai cittadini. </a:t>
            </a:r>
            <a:endParaRPr lang="it-IT" altLang="en-US"/>
          </a:p>
          <a:p>
            <a:endParaRPr lang="en-US"/>
          </a:p>
          <a:p>
            <a:r>
              <a:rPr lang="it-IT" altLang="en-US">
                <a:sym typeface="+mn-ea"/>
              </a:rPr>
              <a:t>Pensare anche interventi e momenti di formazione, tramite il cup e altri ordini professionali ripsetto al tema. </a:t>
            </a:r>
            <a:endParaRPr lang="it-IT" altLang="en-US">
              <a:sym typeface="+mn-ea"/>
            </a:endParaRPr>
          </a:p>
          <a:p>
            <a:pPr marL="0" indent="0">
              <a:buNone/>
            </a:pPr>
            <a:endParaRPr lang="en-US"/>
          </a:p>
        </p:txBody>
      </p:sp>
      <p:pic>
        <p:nvPicPr>
          <p:cNvPr id="5" name="Immagine 15"/>
          <p:cNvPicPr>
            <a:picLocks noChangeAspect="1"/>
          </p:cNvPicPr>
          <p:nvPr>
            <p:ph sz="half" idx="2"/>
          </p:nvPr>
        </p:nvPicPr>
        <p:blipFill rotWithShape="1">
          <a:blip r:embed="rId1">
            <a:extLst>
              <a:ext uri="{28A0092B-C50C-407E-A947-70E740481C1C}">
                <a14:useLocalDpi xmlns:a14="http://schemas.microsoft.com/office/drawing/2010/main" val="0"/>
              </a:ext>
            </a:extLst>
          </a:blip>
          <a:srcRect t="9838" b="19442"/>
          <a:stretch>
            <a:fillRect/>
          </a:stretch>
        </p:blipFill>
        <p:spPr>
          <a:xfrm>
            <a:off x="6627495" y="963930"/>
            <a:ext cx="5424170" cy="1446530"/>
          </a:xfrm>
          <a:prstGeom prst="rect">
            <a:avLst/>
          </a:prstGeom>
        </p:spPr>
      </p:pic>
      <p:pic>
        <p:nvPicPr>
          <p:cNvPr id="100" name="Picture 99"/>
          <p:cNvPicPr/>
          <p:nvPr/>
        </p:nvPicPr>
        <p:blipFill>
          <a:blip r:embed="rId2"/>
          <a:stretch>
            <a:fillRect/>
          </a:stretch>
        </p:blipFill>
        <p:spPr>
          <a:xfrm>
            <a:off x="6626860" y="2528570"/>
            <a:ext cx="5424805" cy="33559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773170" y="103505"/>
            <a:ext cx="8105775" cy="6635115"/>
          </a:xfrm>
          <a:ln>
            <a:solidFill>
              <a:srgbClr val="C00000"/>
            </a:solidFill>
          </a:ln>
        </p:spPr>
        <p:txBody>
          <a:bodyPr>
            <a:normAutofit fontScale="90000"/>
          </a:bodyPr>
          <a:p>
            <a:pPr algn="r"/>
            <a:r>
              <a:rPr lang="it-IT" altLang="en-US" sz="3600" b="1" i="1">
                <a:latin typeface="Gill Sans MT" panose="020B0502020104020203" charset="0"/>
                <a:cs typeface="Gill Sans MT" panose="020B0502020104020203" charset="0"/>
              </a:rPr>
              <a:t>“Per tutte le </a:t>
            </a:r>
            <a:r>
              <a:rPr lang="it-IT" altLang="en-US" sz="3600" b="1" i="1">
                <a:solidFill>
                  <a:srgbClr val="C00000"/>
                </a:solidFill>
                <a:latin typeface="Gill Sans MT" panose="020B0502020104020203" charset="0"/>
                <a:cs typeface="Gill Sans MT" panose="020B0502020104020203" charset="0"/>
              </a:rPr>
              <a:t>violenze</a:t>
            </a:r>
            <a:r>
              <a:rPr lang="it-IT" altLang="en-US" sz="3600" b="1" i="1">
                <a:latin typeface="Gill Sans MT" panose="020B0502020104020203" charset="0"/>
                <a:cs typeface="Gill Sans MT" panose="020B0502020104020203" charset="0"/>
              </a:rPr>
              <a:t> consumate su di lei,</a:t>
            </a:r>
            <a:br>
              <a:rPr lang="it-IT" altLang="en-US" sz="3600" b="1" i="1">
                <a:latin typeface="Gill Sans MT" panose="020B0502020104020203" charset="0"/>
                <a:cs typeface="Gill Sans MT" panose="020B0502020104020203" charset="0"/>
              </a:rPr>
            </a:br>
            <a:r>
              <a:rPr lang="it-IT" altLang="en-US" sz="3600" b="1" i="1">
                <a:latin typeface="Gill Sans MT" panose="020B0502020104020203" charset="0"/>
                <a:cs typeface="Gill Sans MT" panose="020B0502020104020203" charset="0"/>
              </a:rPr>
              <a:t>per tutte le </a:t>
            </a:r>
            <a:r>
              <a:rPr lang="it-IT" altLang="en-US" sz="3600" b="1" i="1">
                <a:solidFill>
                  <a:srgbClr val="C00000"/>
                </a:solidFill>
                <a:latin typeface="Gill Sans MT" panose="020B0502020104020203" charset="0"/>
                <a:cs typeface="Gill Sans MT" panose="020B0502020104020203" charset="0"/>
              </a:rPr>
              <a:t>umiliazion</a:t>
            </a:r>
            <a:r>
              <a:rPr lang="it-IT" altLang="en-US" sz="3600" b="1" i="1">
                <a:latin typeface="Gill Sans MT" panose="020B0502020104020203" charset="0"/>
                <a:cs typeface="Gill Sans MT" panose="020B0502020104020203" charset="0"/>
              </a:rPr>
              <a:t>i che ha subito,</a:t>
            </a:r>
            <a:br>
              <a:rPr lang="it-IT" altLang="en-US" sz="3600" b="1" i="1">
                <a:latin typeface="Gill Sans MT" panose="020B0502020104020203" charset="0"/>
                <a:cs typeface="Gill Sans MT" panose="020B0502020104020203" charset="0"/>
              </a:rPr>
            </a:br>
            <a:r>
              <a:rPr lang="it-IT" altLang="en-US" sz="3600" b="1" i="1">
                <a:latin typeface="Gill Sans MT" panose="020B0502020104020203" charset="0"/>
                <a:cs typeface="Gill Sans MT" panose="020B0502020104020203" charset="0"/>
              </a:rPr>
              <a:t>per il suo </a:t>
            </a:r>
            <a:r>
              <a:rPr lang="it-IT" altLang="en-US" sz="3600" b="1" i="1">
                <a:solidFill>
                  <a:srgbClr val="C00000"/>
                </a:solidFill>
                <a:latin typeface="Gill Sans MT" panose="020B0502020104020203" charset="0"/>
                <a:cs typeface="Gill Sans MT" panose="020B0502020104020203" charset="0"/>
              </a:rPr>
              <a:t>corpo</a:t>
            </a:r>
            <a:r>
              <a:rPr lang="it-IT" altLang="en-US" sz="3600" b="1" i="1">
                <a:latin typeface="Gill Sans MT" panose="020B0502020104020203" charset="0"/>
                <a:cs typeface="Gill Sans MT" panose="020B0502020104020203" charset="0"/>
              </a:rPr>
              <a:t> che avete sfruttato,</a:t>
            </a:r>
            <a:br>
              <a:rPr lang="it-IT" altLang="en-US" sz="3600" b="1" i="1">
                <a:latin typeface="Gill Sans MT" panose="020B0502020104020203" charset="0"/>
                <a:cs typeface="Gill Sans MT" panose="020B0502020104020203" charset="0"/>
              </a:rPr>
            </a:br>
            <a:r>
              <a:rPr lang="it-IT" altLang="en-US" sz="3600" b="1" i="1">
                <a:latin typeface="Gill Sans MT" panose="020B0502020104020203" charset="0"/>
                <a:cs typeface="Gill Sans MT" panose="020B0502020104020203" charset="0"/>
              </a:rPr>
              <a:t>per la sua </a:t>
            </a:r>
            <a:r>
              <a:rPr lang="it-IT" altLang="en-US" sz="3600" b="1" i="1">
                <a:solidFill>
                  <a:srgbClr val="C00000"/>
                </a:solidFill>
                <a:latin typeface="Gill Sans MT" panose="020B0502020104020203" charset="0"/>
                <a:cs typeface="Gill Sans MT" panose="020B0502020104020203" charset="0"/>
              </a:rPr>
              <a:t>intelligenza</a:t>
            </a:r>
            <a:r>
              <a:rPr lang="it-IT" altLang="en-US" sz="3600" b="1" i="1">
                <a:latin typeface="Gill Sans MT" panose="020B0502020104020203" charset="0"/>
                <a:cs typeface="Gill Sans MT" panose="020B0502020104020203" charset="0"/>
              </a:rPr>
              <a:t> che avete calpestato,</a:t>
            </a:r>
            <a:br>
              <a:rPr lang="it-IT" altLang="en-US" sz="3600" b="1" i="1">
                <a:latin typeface="Gill Sans MT" panose="020B0502020104020203" charset="0"/>
                <a:cs typeface="Gill Sans MT" panose="020B0502020104020203" charset="0"/>
              </a:rPr>
            </a:br>
            <a:r>
              <a:rPr lang="it-IT" altLang="en-US" sz="3600" b="1" i="1">
                <a:latin typeface="Gill Sans MT" panose="020B0502020104020203" charset="0"/>
                <a:cs typeface="Gill Sans MT" panose="020B0502020104020203" charset="0"/>
              </a:rPr>
              <a:t>per l'</a:t>
            </a:r>
            <a:r>
              <a:rPr lang="it-IT" altLang="en-US" sz="3600" b="1" i="1">
                <a:solidFill>
                  <a:srgbClr val="C00000"/>
                </a:solidFill>
                <a:latin typeface="Gill Sans MT" panose="020B0502020104020203" charset="0"/>
                <a:cs typeface="Gill Sans MT" panose="020B0502020104020203" charset="0"/>
              </a:rPr>
              <a:t>ignoranza</a:t>
            </a:r>
            <a:r>
              <a:rPr lang="it-IT" altLang="en-US" sz="3600" b="1" i="1">
                <a:latin typeface="Gill Sans MT" panose="020B0502020104020203" charset="0"/>
                <a:cs typeface="Gill Sans MT" panose="020B0502020104020203" charset="0"/>
              </a:rPr>
              <a:t> in cui avete lasciata,</a:t>
            </a:r>
            <a:br>
              <a:rPr lang="it-IT" altLang="en-US" sz="3600" b="1" i="1">
                <a:latin typeface="Gill Sans MT" panose="020B0502020104020203" charset="0"/>
                <a:cs typeface="Gill Sans MT" panose="020B0502020104020203" charset="0"/>
              </a:rPr>
            </a:br>
            <a:r>
              <a:rPr lang="it-IT" altLang="en-US" sz="3600" b="1" i="1">
                <a:latin typeface="Gill Sans MT" panose="020B0502020104020203" charset="0"/>
                <a:cs typeface="Gill Sans MT" panose="020B0502020104020203" charset="0"/>
              </a:rPr>
              <a:t>per la </a:t>
            </a:r>
            <a:r>
              <a:rPr lang="it-IT" altLang="en-US" sz="3600" b="1" i="1">
                <a:solidFill>
                  <a:srgbClr val="C00000"/>
                </a:solidFill>
                <a:latin typeface="Gill Sans MT" panose="020B0502020104020203" charset="0"/>
                <a:cs typeface="Gill Sans MT" panose="020B0502020104020203" charset="0"/>
              </a:rPr>
              <a:t>libertà</a:t>
            </a:r>
            <a:r>
              <a:rPr lang="it-IT" altLang="en-US" sz="3600" b="1" i="1">
                <a:latin typeface="Gill Sans MT" panose="020B0502020104020203" charset="0"/>
                <a:cs typeface="Gill Sans MT" panose="020B0502020104020203" charset="0"/>
              </a:rPr>
              <a:t> che le avete negato,</a:t>
            </a:r>
            <a:br>
              <a:rPr lang="it-IT" altLang="en-US" sz="3600" b="1" i="1">
                <a:latin typeface="Gill Sans MT" panose="020B0502020104020203" charset="0"/>
                <a:cs typeface="Gill Sans MT" panose="020B0502020104020203" charset="0"/>
              </a:rPr>
            </a:br>
            <a:r>
              <a:rPr lang="it-IT" altLang="en-US" sz="3600" b="1" i="1">
                <a:latin typeface="Gill Sans MT" panose="020B0502020104020203" charset="0"/>
                <a:cs typeface="Gill Sans MT" panose="020B0502020104020203" charset="0"/>
              </a:rPr>
              <a:t> per la </a:t>
            </a:r>
            <a:r>
              <a:rPr lang="it-IT" altLang="en-US" sz="3600" b="1" i="1">
                <a:solidFill>
                  <a:srgbClr val="C00000"/>
                </a:solidFill>
                <a:latin typeface="Gill Sans MT" panose="020B0502020104020203" charset="0"/>
                <a:cs typeface="Gill Sans MT" panose="020B0502020104020203" charset="0"/>
              </a:rPr>
              <a:t>bocca</a:t>
            </a:r>
            <a:r>
              <a:rPr lang="it-IT" altLang="en-US" sz="3600" b="1" i="1">
                <a:latin typeface="Gill Sans MT" panose="020B0502020104020203" charset="0"/>
                <a:cs typeface="Gill Sans MT" panose="020B0502020104020203" charset="0"/>
              </a:rPr>
              <a:t> che le avete tappato,</a:t>
            </a:r>
            <a:br>
              <a:rPr lang="it-IT" altLang="en-US" sz="3600" b="1" i="1">
                <a:latin typeface="Gill Sans MT" panose="020B0502020104020203" charset="0"/>
                <a:cs typeface="Gill Sans MT" panose="020B0502020104020203" charset="0"/>
              </a:rPr>
            </a:br>
            <a:r>
              <a:rPr lang="it-IT" altLang="en-US" sz="3600" b="1" i="1">
                <a:latin typeface="Gill Sans MT" panose="020B0502020104020203" charset="0"/>
                <a:cs typeface="Gill Sans MT" panose="020B0502020104020203" charset="0"/>
              </a:rPr>
              <a:t>per le </a:t>
            </a:r>
            <a:r>
              <a:rPr lang="it-IT" altLang="en-US" sz="3600" b="1" i="1">
                <a:solidFill>
                  <a:srgbClr val="C00000"/>
                </a:solidFill>
                <a:latin typeface="Gill Sans MT" panose="020B0502020104020203" charset="0"/>
                <a:cs typeface="Gill Sans MT" panose="020B0502020104020203" charset="0"/>
              </a:rPr>
              <a:t>ali</a:t>
            </a:r>
            <a:r>
              <a:rPr lang="it-IT" altLang="en-US" sz="3600" b="1" i="1">
                <a:latin typeface="Gill Sans MT" panose="020B0502020104020203" charset="0"/>
                <a:cs typeface="Gill Sans MT" panose="020B0502020104020203" charset="0"/>
              </a:rPr>
              <a:t> che le avete tarpato,</a:t>
            </a:r>
            <a:br>
              <a:rPr lang="it-IT" altLang="en-US" sz="3600" b="1" i="1">
                <a:latin typeface="Gill Sans MT" panose="020B0502020104020203" charset="0"/>
                <a:cs typeface="Gill Sans MT" panose="020B0502020104020203" charset="0"/>
              </a:rPr>
            </a:br>
            <a:r>
              <a:rPr lang="it-IT" altLang="en-US" sz="3600" b="1" i="1">
                <a:latin typeface="Gill Sans MT" panose="020B0502020104020203" charset="0"/>
                <a:cs typeface="Gill Sans MT" panose="020B0502020104020203" charset="0"/>
              </a:rPr>
              <a:t>per tutto questo:</a:t>
            </a:r>
            <a:br>
              <a:rPr lang="it-IT" altLang="en-US" sz="3600" b="1" i="1">
                <a:latin typeface="Gill Sans MT" panose="020B0502020104020203" charset="0"/>
                <a:cs typeface="Gill Sans MT" panose="020B0502020104020203" charset="0"/>
              </a:rPr>
            </a:br>
            <a:br>
              <a:rPr lang="it-IT" altLang="en-US" sz="3600" b="1" i="1">
                <a:latin typeface="Gill Sans MT" panose="020B0502020104020203" charset="0"/>
                <a:cs typeface="Gill Sans MT" panose="020B0502020104020203" charset="0"/>
              </a:rPr>
            </a:br>
            <a:r>
              <a:rPr lang="it-IT" altLang="en-US" sz="3600" b="1" i="1">
                <a:latin typeface="Gill Sans MT" panose="020B0502020104020203" charset="0"/>
                <a:cs typeface="Gill Sans MT" panose="020B0502020104020203" charset="0"/>
              </a:rPr>
              <a:t>in piedi, signori, davanti ad una </a:t>
            </a:r>
            <a:r>
              <a:rPr lang="it-IT" altLang="en-US" sz="3600" b="1" i="1">
                <a:solidFill>
                  <a:srgbClr val="C00000"/>
                </a:solidFill>
                <a:latin typeface="Gill Sans MT" panose="020B0502020104020203" charset="0"/>
                <a:cs typeface="Gill Sans MT" panose="020B0502020104020203" charset="0"/>
              </a:rPr>
              <a:t>DONNA</a:t>
            </a:r>
            <a:r>
              <a:rPr lang="it-IT" altLang="en-US" sz="3600" b="1" i="1">
                <a:latin typeface="Gill Sans MT" panose="020B0502020104020203" charset="0"/>
                <a:cs typeface="Gill Sans MT" panose="020B0502020104020203" charset="0"/>
              </a:rPr>
              <a:t>!”</a:t>
            </a:r>
            <a:br>
              <a:rPr lang="it-IT" altLang="en-US" sz="3600" b="1" i="1">
                <a:latin typeface="Gill Sans MT" panose="020B0502020104020203" charset="0"/>
                <a:cs typeface="Gill Sans MT" panose="020B0502020104020203" charset="0"/>
              </a:rPr>
            </a:br>
            <a:br>
              <a:rPr lang="it-IT" altLang="en-US" sz="2780"/>
            </a:br>
            <a:r>
              <a:rPr lang="it-IT" altLang="en-US" sz="1555">
                <a:latin typeface="Gill Sans MT" panose="020B0502020104020203" charset="0"/>
                <a:cs typeface="Gill Sans MT" panose="020B0502020104020203" charset="0"/>
              </a:rPr>
              <a:t>(</a:t>
            </a:r>
            <a:r>
              <a:rPr lang="it-IT" altLang="en-US" sz="1555" b="1">
                <a:latin typeface="Gill Sans MT" panose="020B0502020104020203" charset="0"/>
                <a:cs typeface="Gill Sans MT" panose="020B0502020104020203" charset="0"/>
              </a:rPr>
              <a:t>William Shakespeare)</a:t>
            </a:r>
            <a:endParaRPr lang="it-IT" altLang="en-US" sz="1555" b="1">
              <a:latin typeface="Gill Sans MT" panose="020B0502020104020203" charset="0"/>
              <a:cs typeface="Gill Sans MT" panose="020B0502020104020203" charset="0"/>
            </a:endParaRPr>
          </a:p>
        </p:txBody>
      </p:sp>
      <p:pic>
        <p:nvPicPr>
          <p:cNvPr id="100" name="Content Placeholder 99"/>
          <p:cNvPicPr>
            <a:picLocks noChangeAspect="1"/>
          </p:cNvPicPr>
          <p:nvPr>
            <p:ph sz="half" idx="1"/>
          </p:nvPr>
        </p:nvPicPr>
        <p:blipFill>
          <a:blip r:embed="rId1"/>
          <a:stretch>
            <a:fillRect/>
          </a:stretch>
        </p:blipFill>
        <p:spPr>
          <a:xfrm>
            <a:off x="105410" y="102870"/>
            <a:ext cx="3020060" cy="2010410"/>
          </a:xfrm>
          <a:prstGeom prst="rect">
            <a:avLst/>
          </a:prstGeom>
          <a:noFill/>
          <a:ln w="9525">
            <a:noFill/>
          </a:ln>
        </p:spPr>
      </p:pic>
      <p:pic>
        <p:nvPicPr>
          <p:cNvPr id="101" name="Content Placeholder 100"/>
          <p:cNvPicPr/>
          <p:nvPr>
            <p:ph sz="half" idx="2"/>
          </p:nvPr>
        </p:nvPicPr>
        <p:blipFill>
          <a:blip r:embed="rId2"/>
          <a:stretch>
            <a:fillRect/>
          </a:stretch>
        </p:blipFill>
        <p:spPr>
          <a:xfrm>
            <a:off x="94615" y="4537075"/>
            <a:ext cx="3030855" cy="2223135"/>
          </a:xfrm>
          <a:prstGeom prst="rect">
            <a:avLst/>
          </a:prstGeom>
          <a:noFill/>
          <a:ln w="9525">
            <a:noFill/>
          </a:ln>
        </p:spPr>
      </p:pic>
      <p:pic>
        <p:nvPicPr>
          <p:cNvPr id="5" name="Immagine 15"/>
          <p:cNvPicPr>
            <a:picLocks noChangeAspect="1"/>
          </p:cNvPicPr>
          <p:nvPr/>
        </p:nvPicPr>
        <p:blipFill rotWithShape="1">
          <a:blip r:embed="rId3">
            <a:extLst>
              <a:ext uri="{28A0092B-C50C-407E-A947-70E740481C1C}">
                <a14:useLocalDpi xmlns:a14="http://schemas.microsoft.com/office/drawing/2010/main" val="0"/>
              </a:ext>
            </a:extLst>
          </a:blip>
          <a:srcRect t="9838" b="19442"/>
          <a:stretch>
            <a:fillRect/>
          </a:stretch>
        </p:blipFill>
        <p:spPr>
          <a:xfrm>
            <a:off x="105410" y="2989580"/>
            <a:ext cx="3020695" cy="83375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85140" y="2685415"/>
            <a:ext cx="10515600" cy="2800985"/>
          </a:xfrm>
        </p:spPr>
        <p:txBody>
          <a:bodyPr>
            <a:normAutofit/>
          </a:bodyPr>
          <a:p>
            <a:pPr algn="ctr"/>
            <a:r>
              <a:rPr lang="it-IT" altLang="en-US" sz="5555" b="1">
                <a:sym typeface="+mn-ea"/>
              </a:rPr>
              <a:t>GRAZIE PER L’ATTENZIONE</a:t>
            </a:r>
            <a:br>
              <a:rPr lang="it-IT" altLang="en-US" b="1">
                <a:sym typeface="+mn-ea"/>
              </a:rPr>
            </a:br>
            <a:br>
              <a:rPr lang="it-IT" altLang="en-US" b="1"/>
            </a:br>
            <a:r>
              <a:rPr lang="it-IT" altLang="en-US"/>
              <a:t>https://www.ordinepsicologier.it/it/commissione-pari-opportunita</a:t>
            </a:r>
            <a:endParaRPr lang="it-IT" altLang="en-US"/>
          </a:p>
        </p:txBody>
      </p:sp>
      <p:pic>
        <p:nvPicPr>
          <p:cNvPr id="5" name="Immagine 15"/>
          <p:cNvPicPr>
            <a:picLocks noChangeAspect="1"/>
          </p:cNvPicPr>
          <p:nvPr>
            <p:ph sz="half" idx="1"/>
          </p:nvPr>
        </p:nvPicPr>
        <p:blipFill rotWithShape="1">
          <a:blip r:embed="rId1">
            <a:extLst>
              <a:ext uri="{28A0092B-C50C-407E-A947-70E740481C1C}">
                <a14:useLocalDpi xmlns:a14="http://schemas.microsoft.com/office/drawing/2010/main" val="0"/>
              </a:ext>
            </a:extLst>
          </a:blip>
          <a:srcRect t="9838" b="19442"/>
          <a:stretch>
            <a:fillRect/>
          </a:stretch>
        </p:blipFill>
        <p:spPr>
          <a:xfrm>
            <a:off x="2151380" y="249555"/>
            <a:ext cx="7183755" cy="19761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6215" y="1241425"/>
            <a:ext cx="5921375" cy="5407025"/>
          </a:xfrm>
          <a:prstGeom prst="rect">
            <a:avLst/>
          </a:prstGeom>
          <a:ln>
            <a:noFill/>
          </a:ln>
        </p:spPr>
        <p:txBody>
          <a:bodyPr vert="horz" wrap="square" lIns="0" tIns="236220" rIns="0" bIns="0" rtlCol="0">
            <a:spAutoFit/>
          </a:bodyPr>
          <a:lstStyle/>
          <a:p>
            <a:pPr marL="287020" marR="5080" indent="-274955">
              <a:lnSpc>
                <a:spcPct val="150000"/>
              </a:lnSpc>
              <a:spcBef>
                <a:spcPts val="90"/>
              </a:spcBef>
            </a:pPr>
            <a:r>
              <a:rPr sz="2800" i="1" spc="-25" dirty="0">
                <a:latin typeface="Gill Sans MT" panose="020B0502020104020203" charset="0"/>
                <a:cs typeface="Gill Sans MT" panose="020B0502020104020203" charset="0"/>
              </a:rPr>
              <a:t>“</a:t>
            </a:r>
            <a:r>
              <a:rPr lang="it-IT" sz="2800" i="1" spc="-25" dirty="0">
                <a:latin typeface="Gill Sans MT" panose="020B0502020104020203" charset="0"/>
                <a:cs typeface="Gill Sans MT" panose="020B0502020104020203" charset="0"/>
              </a:rPr>
              <a:t>O</a:t>
            </a:r>
            <a:r>
              <a:rPr sz="2800" i="1" spc="-25" dirty="0">
                <a:latin typeface="Gill Sans MT" panose="020B0502020104020203" charset="0"/>
                <a:cs typeface="Gill Sans MT" panose="020B0502020104020203" charset="0"/>
              </a:rPr>
              <a:t>gni</a:t>
            </a:r>
            <a:r>
              <a:rPr sz="2800" i="1" spc="-15" dirty="0">
                <a:latin typeface="Gill Sans MT" panose="020B0502020104020203" charset="0"/>
                <a:cs typeface="Gill Sans MT" panose="020B0502020104020203" charset="0"/>
              </a:rPr>
              <a:t> </a:t>
            </a:r>
            <a:r>
              <a:rPr sz="2800" b="1" i="1" spc="-25" dirty="0">
                <a:latin typeface="Gill Sans MT" panose="020B0502020104020203" charset="0"/>
                <a:cs typeface="Gill Sans MT" panose="020B0502020104020203" charset="0"/>
              </a:rPr>
              <a:t>atto</a:t>
            </a:r>
            <a:r>
              <a:rPr sz="2800" b="1" i="1" spc="10" dirty="0">
                <a:latin typeface="Gill Sans MT" panose="020B0502020104020203" charset="0"/>
                <a:cs typeface="Gill Sans MT" panose="020B0502020104020203" charset="0"/>
              </a:rPr>
              <a:t> </a:t>
            </a:r>
            <a:r>
              <a:rPr sz="2800" b="1" i="1" spc="-5" dirty="0">
                <a:latin typeface="Gill Sans MT" panose="020B0502020104020203" charset="0"/>
                <a:cs typeface="Gill Sans MT" panose="020B0502020104020203" charset="0"/>
              </a:rPr>
              <a:t>di</a:t>
            </a:r>
            <a:r>
              <a:rPr sz="2800" b="1" i="1" spc="10" dirty="0">
                <a:latin typeface="Gill Sans MT" panose="020B0502020104020203" charset="0"/>
                <a:cs typeface="Gill Sans MT" panose="020B0502020104020203" charset="0"/>
              </a:rPr>
              <a:t> </a:t>
            </a:r>
            <a:r>
              <a:rPr sz="2800" b="1" i="1" spc="-15" dirty="0">
                <a:latin typeface="Gill Sans MT" panose="020B0502020104020203" charset="0"/>
                <a:cs typeface="Gill Sans MT" panose="020B0502020104020203" charset="0"/>
              </a:rPr>
              <a:t>violenza</a:t>
            </a:r>
            <a:r>
              <a:rPr sz="2800" b="1" i="1" spc="20" dirty="0">
                <a:latin typeface="Gill Sans MT" panose="020B0502020104020203" charset="0"/>
                <a:cs typeface="Gill Sans MT" panose="020B0502020104020203" charset="0"/>
              </a:rPr>
              <a:t> </a:t>
            </a:r>
            <a:r>
              <a:rPr sz="2800" b="1" i="1" spc="-20" dirty="0">
                <a:latin typeface="Gill Sans MT" panose="020B0502020104020203" charset="0"/>
                <a:cs typeface="Gill Sans MT" panose="020B0502020104020203" charset="0"/>
              </a:rPr>
              <a:t>fondato</a:t>
            </a:r>
            <a:r>
              <a:rPr sz="2800" b="1" i="1" spc="10" dirty="0">
                <a:latin typeface="Gill Sans MT" panose="020B0502020104020203" charset="0"/>
                <a:cs typeface="Gill Sans MT" panose="020B0502020104020203" charset="0"/>
              </a:rPr>
              <a:t> </a:t>
            </a:r>
            <a:r>
              <a:rPr sz="2800" b="1" i="1" spc="-5" dirty="0">
                <a:latin typeface="Gill Sans MT" panose="020B0502020104020203" charset="0"/>
                <a:cs typeface="Gill Sans MT" panose="020B0502020104020203" charset="0"/>
              </a:rPr>
              <a:t>sul</a:t>
            </a:r>
            <a:r>
              <a:rPr sz="2800" b="1" i="1" dirty="0">
                <a:latin typeface="Gill Sans MT" panose="020B0502020104020203" charset="0"/>
                <a:cs typeface="Gill Sans MT" panose="020B0502020104020203" charset="0"/>
              </a:rPr>
              <a:t> </a:t>
            </a:r>
            <a:r>
              <a:rPr sz="2800" b="1" i="1" spc="-20" dirty="0">
                <a:latin typeface="Gill Sans MT" panose="020B0502020104020203" charset="0"/>
                <a:cs typeface="Gill Sans MT" panose="020B0502020104020203" charset="0"/>
              </a:rPr>
              <a:t>genere</a:t>
            </a:r>
            <a:r>
              <a:rPr sz="2800" b="1" i="1" spc="45" dirty="0">
                <a:latin typeface="Gill Sans MT" panose="020B0502020104020203" charset="0"/>
                <a:cs typeface="Gill Sans MT" panose="020B0502020104020203" charset="0"/>
              </a:rPr>
              <a:t> </a:t>
            </a:r>
            <a:r>
              <a:rPr sz="2800" i="1" spc="-5" dirty="0">
                <a:latin typeface="Gill Sans MT" panose="020B0502020104020203" charset="0"/>
                <a:cs typeface="Gill Sans MT" panose="020B0502020104020203" charset="0"/>
              </a:rPr>
              <a:t>che </a:t>
            </a:r>
            <a:r>
              <a:rPr sz="2800" i="1" dirty="0">
                <a:latin typeface="Gill Sans MT" panose="020B0502020104020203" charset="0"/>
                <a:cs typeface="Gill Sans MT" panose="020B0502020104020203" charset="0"/>
              </a:rPr>
              <a:t> </a:t>
            </a:r>
            <a:r>
              <a:rPr sz="2800" i="1" spc="-10" dirty="0">
                <a:latin typeface="Gill Sans MT" panose="020B0502020104020203" charset="0"/>
                <a:cs typeface="Gill Sans MT" panose="020B0502020104020203" charset="0"/>
              </a:rPr>
              <a:t>comporti</a:t>
            </a:r>
            <a:r>
              <a:rPr sz="2800" i="1" spc="-5" dirty="0">
                <a:latin typeface="Gill Sans MT" panose="020B0502020104020203" charset="0"/>
                <a:cs typeface="Gill Sans MT" panose="020B0502020104020203" charset="0"/>
              </a:rPr>
              <a:t> o </a:t>
            </a:r>
            <a:r>
              <a:rPr sz="2800" i="1" spc="-10" dirty="0">
                <a:latin typeface="Gill Sans MT" panose="020B0502020104020203" charset="0"/>
                <a:cs typeface="Gill Sans MT" panose="020B0502020104020203" charset="0"/>
              </a:rPr>
              <a:t>possa</a:t>
            </a:r>
            <a:r>
              <a:rPr sz="2800" i="1" spc="25" dirty="0">
                <a:latin typeface="Gill Sans MT" panose="020B0502020104020203" charset="0"/>
                <a:cs typeface="Gill Sans MT" panose="020B0502020104020203" charset="0"/>
              </a:rPr>
              <a:t> </a:t>
            </a:r>
            <a:r>
              <a:rPr sz="2800" i="1" spc="-15" dirty="0">
                <a:latin typeface="Gill Sans MT" panose="020B0502020104020203" charset="0"/>
                <a:cs typeface="Gill Sans MT" panose="020B0502020104020203" charset="0"/>
              </a:rPr>
              <a:t>comportare</a:t>
            </a:r>
            <a:r>
              <a:rPr sz="2800" i="1" spc="15" dirty="0">
                <a:latin typeface="Gill Sans MT" panose="020B0502020104020203" charset="0"/>
                <a:cs typeface="Gill Sans MT" panose="020B0502020104020203" charset="0"/>
              </a:rPr>
              <a:t> </a:t>
            </a:r>
            <a:r>
              <a:rPr sz="2800" i="1" spc="-10" dirty="0">
                <a:latin typeface="Gill Sans MT" panose="020B0502020104020203" charset="0"/>
                <a:cs typeface="Gill Sans MT" panose="020B0502020104020203" charset="0"/>
              </a:rPr>
              <a:t>per</a:t>
            </a:r>
            <a:r>
              <a:rPr sz="2800" i="1" spc="-5" dirty="0">
                <a:latin typeface="Gill Sans MT" panose="020B0502020104020203" charset="0"/>
                <a:cs typeface="Gill Sans MT" panose="020B0502020104020203" charset="0"/>
              </a:rPr>
              <a:t> la </a:t>
            </a:r>
            <a:r>
              <a:rPr sz="2800" i="1" spc="-10" dirty="0">
                <a:latin typeface="Gill Sans MT" panose="020B0502020104020203" charset="0"/>
                <a:cs typeface="Gill Sans MT" panose="020B0502020104020203" charset="0"/>
              </a:rPr>
              <a:t>donna</a:t>
            </a:r>
            <a:r>
              <a:rPr sz="2800" i="1" spc="40" dirty="0">
                <a:latin typeface="Gill Sans MT" panose="020B0502020104020203" charset="0"/>
                <a:cs typeface="Gill Sans MT" panose="020B0502020104020203" charset="0"/>
              </a:rPr>
              <a:t> </a:t>
            </a:r>
            <a:r>
              <a:rPr sz="2800" i="1" spc="-10" dirty="0">
                <a:latin typeface="Gill Sans MT" panose="020B0502020104020203" charset="0"/>
                <a:cs typeface="Gill Sans MT" panose="020B0502020104020203" charset="0"/>
              </a:rPr>
              <a:t>danno </a:t>
            </a:r>
            <a:r>
              <a:rPr sz="2800" i="1" spc="-5" dirty="0">
                <a:latin typeface="Gill Sans MT" panose="020B0502020104020203" charset="0"/>
                <a:cs typeface="Gill Sans MT" panose="020B0502020104020203" charset="0"/>
              </a:rPr>
              <a:t>o</a:t>
            </a:r>
            <a:r>
              <a:rPr sz="2800" i="1" spc="-10" dirty="0">
                <a:latin typeface="Gill Sans MT" panose="020B0502020104020203" charset="0"/>
                <a:cs typeface="Gill Sans MT" panose="020B0502020104020203" charset="0"/>
              </a:rPr>
              <a:t> </a:t>
            </a:r>
            <a:r>
              <a:rPr sz="2800" i="1" spc="-25" dirty="0">
                <a:latin typeface="Gill Sans MT" panose="020B0502020104020203" charset="0"/>
                <a:cs typeface="Gill Sans MT" panose="020B0502020104020203" charset="0"/>
              </a:rPr>
              <a:t>sofferenza</a:t>
            </a:r>
            <a:r>
              <a:rPr sz="2800" i="1" spc="-5" dirty="0">
                <a:latin typeface="Gill Sans MT" panose="020B0502020104020203" charset="0"/>
                <a:cs typeface="Gill Sans MT" panose="020B0502020104020203" charset="0"/>
              </a:rPr>
              <a:t> </a:t>
            </a:r>
            <a:r>
              <a:rPr sz="2800" i="1" spc="-10" dirty="0">
                <a:latin typeface="Gill Sans MT" panose="020B0502020104020203" charset="0"/>
                <a:cs typeface="Gill Sans MT" panose="020B0502020104020203" charset="0"/>
              </a:rPr>
              <a:t>fisica,</a:t>
            </a:r>
            <a:r>
              <a:rPr sz="2800" i="1" spc="10" dirty="0">
                <a:latin typeface="Gill Sans MT" panose="020B0502020104020203" charset="0"/>
                <a:cs typeface="Gill Sans MT" panose="020B0502020104020203" charset="0"/>
              </a:rPr>
              <a:t> </a:t>
            </a:r>
            <a:r>
              <a:rPr sz="2800" i="1" spc="-15" dirty="0">
                <a:latin typeface="Gill Sans MT" panose="020B0502020104020203" charset="0"/>
                <a:cs typeface="Gill Sans MT" panose="020B0502020104020203" charset="0"/>
              </a:rPr>
              <a:t>psicologica</a:t>
            </a:r>
            <a:r>
              <a:rPr lang="it-IT" sz="2800" i="1" spc="-15" dirty="0">
                <a:latin typeface="Gill Sans MT" panose="020B0502020104020203" charset="0"/>
                <a:cs typeface="Gill Sans MT" panose="020B0502020104020203" charset="0"/>
              </a:rPr>
              <a:t>,</a:t>
            </a:r>
            <a:r>
              <a:rPr sz="2800" i="1" spc="5" dirty="0">
                <a:latin typeface="Gill Sans MT" panose="020B0502020104020203" charset="0"/>
                <a:cs typeface="Gill Sans MT" panose="020B0502020104020203" charset="0"/>
              </a:rPr>
              <a:t> </a:t>
            </a:r>
            <a:r>
              <a:rPr sz="2800" i="1" spc="-5" dirty="0">
                <a:latin typeface="Gill Sans MT" panose="020B0502020104020203" charset="0"/>
                <a:cs typeface="Gill Sans MT" panose="020B0502020104020203" charset="0"/>
              </a:rPr>
              <a:t>sessuale, </a:t>
            </a:r>
            <a:r>
              <a:rPr sz="2800" i="1" dirty="0">
                <a:latin typeface="Gill Sans MT" panose="020B0502020104020203" charset="0"/>
                <a:cs typeface="Gill Sans MT" panose="020B0502020104020203" charset="0"/>
              </a:rPr>
              <a:t> </a:t>
            </a:r>
            <a:r>
              <a:rPr sz="2800" i="1" spc="-5" dirty="0">
                <a:latin typeface="Gill Sans MT" panose="020B0502020104020203" charset="0"/>
                <a:cs typeface="Gill Sans MT" panose="020B0502020104020203" charset="0"/>
              </a:rPr>
              <a:t>includendo</a:t>
            </a:r>
            <a:r>
              <a:rPr sz="2800" i="1" spc="25" dirty="0">
                <a:latin typeface="Gill Sans MT" panose="020B0502020104020203" charset="0"/>
                <a:cs typeface="Gill Sans MT" panose="020B0502020104020203" charset="0"/>
              </a:rPr>
              <a:t> </a:t>
            </a:r>
            <a:r>
              <a:rPr sz="2800" i="1" spc="-5" dirty="0">
                <a:latin typeface="Gill Sans MT" panose="020B0502020104020203" charset="0"/>
                <a:cs typeface="Gill Sans MT" panose="020B0502020104020203" charset="0"/>
              </a:rPr>
              <a:t>la minaccia</a:t>
            </a:r>
            <a:r>
              <a:rPr sz="2800" i="1" spc="10" dirty="0">
                <a:latin typeface="Gill Sans MT" panose="020B0502020104020203" charset="0"/>
                <a:cs typeface="Gill Sans MT" panose="020B0502020104020203" charset="0"/>
              </a:rPr>
              <a:t> </a:t>
            </a:r>
            <a:r>
              <a:rPr sz="2800" i="1" spc="-5" dirty="0">
                <a:latin typeface="Gill Sans MT" panose="020B0502020104020203" charset="0"/>
                <a:cs typeface="Gill Sans MT" panose="020B0502020104020203" charset="0"/>
              </a:rPr>
              <a:t>di</a:t>
            </a:r>
            <a:r>
              <a:rPr sz="2800" i="1" dirty="0">
                <a:latin typeface="Gill Sans MT" panose="020B0502020104020203" charset="0"/>
                <a:cs typeface="Gill Sans MT" panose="020B0502020104020203" charset="0"/>
              </a:rPr>
              <a:t> </a:t>
            </a:r>
            <a:r>
              <a:rPr sz="2800" i="1" spc="-15" dirty="0">
                <a:latin typeface="Gill Sans MT" panose="020B0502020104020203" charset="0"/>
                <a:cs typeface="Gill Sans MT" panose="020B0502020104020203" charset="0"/>
              </a:rPr>
              <a:t>questi</a:t>
            </a:r>
            <a:r>
              <a:rPr sz="2800" i="1" spc="20" dirty="0">
                <a:latin typeface="Gill Sans MT" panose="020B0502020104020203" charset="0"/>
                <a:cs typeface="Gill Sans MT" panose="020B0502020104020203" charset="0"/>
              </a:rPr>
              <a:t> </a:t>
            </a:r>
            <a:r>
              <a:rPr sz="2800" i="1" spc="-15" dirty="0">
                <a:latin typeface="Gill Sans MT" panose="020B0502020104020203" charset="0"/>
                <a:cs typeface="Gill Sans MT" panose="020B0502020104020203" charset="0"/>
              </a:rPr>
              <a:t>atti,</a:t>
            </a:r>
            <a:r>
              <a:rPr sz="2800" i="1" spc="-20" dirty="0">
                <a:latin typeface="Gill Sans MT" panose="020B0502020104020203" charset="0"/>
                <a:cs typeface="Gill Sans MT" panose="020B0502020104020203" charset="0"/>
              </a:rPr>
              <a:t> </a:t>
            </a:r>
            <a:r>
              <a:rPr sz="2800" i="1" spc="-10" dirty="0">
                <a:latin typeface="Gill Sans MT" panose="020B0502020104020203" charset="0"/>
                <a:cs typeface="Gill Sans MT" panose="020B0502020104020203" charset="0"/>
              </a:rPr>
              <a:t>coercizione</a:t>
            </a:r>
            <a:r>
              <a:rPr sz="2800" i="1" spc="-5" dirty="0">
                <a:latin typeface="Gill Sans MT" panose="020B0502020104020203" charset="0"/>
                <a:cs typeface="Gill Sans MT" panose="020B0502020104020203" charset="0"/>
              </a:rPr>
              <a:t> o </a:t>
            </a:r>
            <a:r>
              <a:rPr sz="2800" i="1" spc="-620" dirty="0">
                <a:latin typeface="Gill Sans MT" panose="020B0502020104020203" charset="0"/>
                <a:cs typeface="Gill Sans MT" panose="020B0502020104020203" charset="0"/>
              </a:rPr>
              <a:t> </a:t>
            </a:r>
            <a:r>
              <a:rPr sz="2800" i="1" spc="-10" dirty="0">
                <a:latin typeface="Gill Sans MT" panose="020B0502020104020203" charset="0"/>
                <a:cs typeface="Gill Sans MT" panose="020B0502020104020203" charset="0"/>
              </a:rPr>
              <a:t>privazioni</a:t>
            </a:r>
            <a:r>
              <a:rPr sz="2800" i="1" dirty="0">
                <a:latin typeface="Gill Sans MT" panose="020B0502020104020203" charset="0"/>
                <a:cs typeface="Gill Sans MT" panose="020B0502020104020203" charset="0"/>
              </a:rPr>
              <a:t> </a:t>
            </a:r>
            <a:r>
              <a:rPr sz="2800" i="1" spc="-15" dirty="0">
                <a:latin typeface="Gill Sans MT" panose="020B0502020104020203" charset="0"/>
                <a:cs typeface="Gill Sans MT" panose="020B0502020104020203" charset="0"/>
              </a:rPr>
              <a:t>arbitrarie</a:t>
            </a:r>
            <a:r>
              <a:rPr sz="2800" i="1" spc="15" dirty="0">
                <a:latin typeface="Gill Sans MT" panose="020B0502020104020203" charset="0"/>
                <a:cs typeface="Gill Sans MT" panose="020B0502020104020203" charset="0"/>
              </a:rPr>
              <a:t> </a:t>
            </a:r>
            <a:r>
              <a:rPr sz="2800" i="1" spc="-10" dirty="0">
                <a:latin typeface="Gill Sans MT" panose="020B0502020104020203" charset="0"/>
                <a:cs typeface="Gill Sans MT" panose="020B0502020104020203" charset="0"/>
              </a:rPr>
              <a:t>della</a:t>
            </a:r>
            <a:r>
              <a:rPr sz="2800" i="1" spc="10" dirty="0">
                <a:latin typeface="Gill Sans MT" panose="020B0502020104020203" charset="0"/>
                <a:cs typeface="Gill Sans MT" panose="020B0502020104020203" charset="0"/>
              </a:rPr>
              <a:t> </a:t>
            </a:r>
            <a:r>
              <a:rPr sz="2800" i="1" spc="-15" dirty="0">
                <a:latin typeface="Gill Sans MT" panose="020B0502020104020203" charset="0"/>
                <a:cs typeface="Gill Sans MT" panose="020B0502020104020203" charset="0"/>
              </a:rPr>
              <a:t>libertà,</a:t>
            </a:r>
            <a:r>
              <a:rPr sz="2800" i="1" spc="15" dirty="0">
                <a:latin typeface="Gill Sans MT" panose="020B0502020104020203" charset="0"/>
                <a:cs typeface="Gill Sans MT" panose="020B0502020104020203" charset="0"/>
              </a:rPr>
              <a:t> </a:t>
            </a:r>
            <a:r>
              <a:rPr sz="2800" i="1" spc="-5" dirty="0">
                <a:latin typeface="Gill Sans MT" panose="020B0502020104020203" charset="0"/>
                <a:cs typeface="Gill Sans MT" panose="020B0502020104020203" charset="0"/>
              </a:rPr>
              <a:t>che</a:t>
            </a:r>
            <a:r>
              <a:rPr sz="2800" i="1" spc="10" dirty="0">
                <a:latin typeface="Gill Sans MT" panose="020B0502020104020203" charset="0"/>
                <a:cs typeface="Gill Sans MT" panose="020B0502020104020203" charset="0"/>
              </a:rPr>
              <a:t> </a:t>
            </a:r>
            <a:r>
              <a:rPr sz="2800" i="1" spc="-15" dirty="0">
                <a:latin typeface="Gill Sans MT" panose="020B0502020104020203" charset="0"/>
                <a:cs typeface="Gill Sans MT" panose="020B0502020104020203" charset="0"/>
              </a:rPr>
              <a:t>avvengano</a:t>
            </a:r>
            <a:r>
              <a:rPr lang="it-IT" sz="2800" i="1" spc="-15" dirty="0">
                <a:latin typeface="Gill Sans MT" panose="020B0502020104020203" charset="0"/>
                <a:cs typeface="Gill Sans MT" panose="020B0502020104020203" charset="0"/>
              </a:rPr>
              <a:t> </a:t>
            </a:r>
            <a:r>
              <a:rPr sz="2800" i="1" spc="-5" dirty="0">
                <a:latin typeface="Gill Sans MT" panose="020B0502020104020203" charset="0"/>
                <a:cs typeface="Gill Sans MT" panose="020B0502020104020203" charset="0"/>
              </a:rPr>
              <a:t>nel</a:t>
            </a:r>
            <a:r>
              <a:rPr sz="2800" i="1" spc="-15" dirty="0">
                <a:latin typeface="Gill Sans MT" panose="020B0502020104020203" charset="0"/>
                <a:cs typeface="Gill Sans MT" panose="020B0502020104020203" charset="0"/>
              </a:rPr>
              <a:t> </a:t>
            </a:r>
            <a:r>
              <a:rPr sz="2800" i="1" spc="-20" dirty="0">
                <a:latin typeface="Gill Sans MT" panose="020B0502020104020203" charset="0"/>
                <a:cs typeface="Gill Sans MT" panose="020B0502020104020203" charset="0"/>
              </a:rPr>
              <a:t>corso</a:t>
            </a:r>
            <a:r>
              <a:rPr sz="2800" i="1" spc="10" dirty="0">
                <a:latin typeface="Gill Sans MT" panose="020B0502020104020203" charset="0"/>
                <a:cs typeface="Gill Sans MT" panose="020B0502020104020203" charset="0"/>
              </a:rPr>
              <a:t> </a:t>
            </a:r>
            <a:r>
              <a:rPr sz="2800" i="1" spc="-10" dirty="0">
                <a:latin typeface="Gill Sans MT" panose="020B0502020104020203" charset="0"/>
                <a:cs typeface="Gill Sans MT" panose="020B0502020104020203" charset="0"/>
              </a:rPr>
              <a:t>della</a:t>
            </a:r>
            <a:r>
              <a:rPr sz="2800" i="1" dirty="0">
                <a:latin typeface="Gill Sans MT" panose="020B0502020104020203" charset="0"/>
                <a:cs typeface="Gill Sans MT" panose="020B0502020104020203" charset="0"/>
              </a:rPr>
              <a:t> </a:t>
            </a:r>
            <a:r>
              <a:rPr sz="2800" i="1" spc="-15" dirty="0">
                <a:latin typeface="Gill Sans MT" panose="020B0502020104020203" charset="0"/>
                <a:cs typeface="Gill Sans MT" panose="020B0502020104020203" charset="0"/>
              </a:rPr>
              <a:t>vita</a:t>
            </a:r>
            <a:r>
              <a:rPr sz="2800" i="1" dirty="0">
                <a:latin typeface="Gill Sans MT" panose="020B0502020104020203" charset="0"/>
                <a:cs typeface="Gill Sans MT" panose="020B0502020104020203" charset="0"/>
              </a:rPr>
              <a:t> </a:t>
            </a:r>
            <a:r>
              <a:rPr sz="2800" i="1" spc="-15" dirty="0">
                <a:latin typeface="Gill Sans MT" panose="020B0502020104020203" charset="0"/>
                <a:cs typeface="Gill Sans MT" panose="020B0502020104020203" charset="0"/>
              </a:rPr>
              <a:t>pubblica</a:t>
            </a:r>
            <a:r>
              <a:rPr sz="2800" i="1" spc="50" dirty="0">
                <a:latin typeface="Gill Sans MT" panose="020B0502020104020203" charset="0"/>
                <a:cs typeface="Gill Sans MT" panose="020B0502020104020203" charset="0"/>
              </a:rPr>
              <a:t> </a:t>
            </a:r>
            <a:r>
              <a:rPr sz="2800" i="1" spc="-5" dirty="0">
                <a:latin typeface="Gill Sans MT" panose="020B0502020104020203" charset="0"/>
                <a:cs typeface="Gill Sans MT" panose="020B0502020104020203" charset="0"/>
              </a:rPr>
              <a:t>o </a:t>
            </a:r>
            <a:r>
              <a:rPr sz="2800" i="1" spc="-20" dirty="0">
                <a:latin typeface="Gill Sans MT" panose="020B0502020104020203" charset="0"/>
                <a:cs typeface="Gill Sans MT" panose="020B0502020104020203" charset="0"/>
              </a:rPr>
              <a:t>privata…”</a:t>
            </a:r>
            <a:r>
              <a:rPr lang="it-IT" sz="2800" i="1" spc="-20" dirty="0">
                <a:latin typeface="Gill Sans MT" panose="020B0502020104020203" charset="0"/>
                <a:cs typeface="Gill Sans MT" panose="020B0502020104020203" charset="0"/>
              </a:rPr>
              <a:t> </a:t>
            </a:r>
            <a:r>
              <a:rPr sz="1500" spc="-10" dirty="0">
                <a:latin typeface="Gill Sans MT" panose="020B0502020104020203" charset="0"/>
                <a:cs typeface="Gill Sans MT" panose="020B0502020104020203" charset="0"/>
                <a:sym typeface="+mn-ea"/>
              </a:rPr>
              <a:t> </a:t>
            </a:r>
            <a:r>
              <a:rPr lang="it-IT" sz="1500" spc="-10" dirty="0">
                <a:latin typeface="Gill Sans MT" panose="020B0502020104020203" charset="0"/>
                <a:cs typeface="Gill Sans MT" panose="020B0502020104020203" charset="0"/>
                <a:sym typeface="+mn-ea"/>
              </a:rPr>
              <a:t>(</a:t>
            </a:r>
            <a:r>
              <a:rPr sz="1500" spc="-10" dirty="0">
                <a:latin typeface="Gill Sans MT" panose="020B0502020104020203" charset="0"/>
                <a:cs typeface="Gill Sans MT" panose="020B0502020104020203" charset="0"/>
                <a:sym typeface="+mn-ea"/>
              </a:rPr>
              <a:t>ONU</a:t>
            </a:r>
            <a:r>
              <a:rPr lang="it-IT" sz="1500" spc="-10" dirty="0">
                <a:latin typeface="Gill Sans MT" panose="020B0502020104020203" charset="0"/>
                <a:cs typeface="Gill Sans MT" panose="020B0502020104020203" charset="0"/>
                <a:sym typeface="+mn-ea"/>
              </a:rPr>
              <a:t>, </a:t>
            </a:r>
            <a:r>
              <a:rPr sz="1500" spc="-10" dirty="0">
                <a:latin typeface="Gill Sans MT" panose="020B0502020104020203" charset="0"/>
                <a:cs typeface="Gill Sans MT" panose="020B0502020104020203" charset="0"/>
                <a:sym typeface="+mn-ea"/>
              </a:rPr>
              <a:t>1993</a:t>
            </a:r>
            <a:r>
              <a:rPr lang="it-IT" sz="1500" spc="-10" dirty="0">
                <a:latin typeface="Gill Sans MT" panose="020B0502020104020203" charset="0"/>
                <a:cs typeface="Gill Sans MT" panose="020B0502020104020203" charset="0"/>
                <a:sym typeface="+mn-ea"/>
              </a:rPr>
              <a:t>)</a:t>
            </a:r>
            <a:endParaRPr sz="1500">
              <a:latin typeface="Gill Sans MT" panose="020B0502020104020203" charset="0"/>
              <a:cs typeface="Gill Sans MT" panose="020B0502020104020203" charset="0"/>
            </a:endParaRPr>
          </a:p>
        </p:txBody>
      </p:sp>
      <p:pic>
        <p:nvPicPr>
          <p:cNvPr id="3" name="object 3"/>
          <p:cNvPicPr/>
          <p:nvPr/>
        </p:nvPicPr>
        <p:blipFill>
          <a:blip r:embed="rId1" cstate="print"/>
          <a:stretch>
            <a:fillRect/>
          </a:stretch>
        </p:blipFill>
        <p:spPr>
          <a:xfrm>
            <a:off x="196215" y="154305"/>
            <a:ext cx="5920740" cy="855980"/>
          </a:xfrm>
          <a:prstGeom prst="rect">
            <a:avLst/>
          </a:prstGeom>
        </p:spPr>
      </p:pic>
      <p:pic>
        <p:nvPicPr>
          <p:cNvPr id="102" name="Content Placeholder 101"/>
          <p:cNvPicPr>
            <a:picLocks noChangeAspect="1"/>
          </p:cNvPicPr>
          <p:nvPr/>
        </p:nvPicPr>
        <p:blipFill>
          <a:blip r:embed="rId2"/>
          <a:stretch>
            <a:fillRect/>
          </a:stretch>
        </p:blipFill>
        <p:spPr>
          <a:xfrm>
            <a:off x="6323965" y="64135"/>
            <a:ext cx="5829935" cy="678053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201295" y="1750060"/>
            <a:ext cx="7655560" cy="4427220"/>
          </a:xfrm>
          <a:solidFill>
            <a:schemeClr val="bg1"/>
          </a:solidFill>
          <a:ln>
            <a:solidFill>
              <a:srgbClr val="C00000"/>
            </a:solidFill>
          </a:ln>
        </p:spPr>
        <p:txBody>
          <a:bodyPr>
            <a:noAutofit/>
          </a:bodyPr>
          <a:p>
            <a:pPr marL="0" indent="0" algn="ctr">
              <a:buNone/>
            </a:pPr>
            <a:r>
              <a:rPr lang="en-US" sz="3200"/>
              <a:t>“Ricevere una spinta o uno schiaffo, essere attaccata o minacciata verbalmente, venire controllata costantemente e in modo soffocante dal partner, vedersi negato l’accesso alle risorse economiche dal marito o dal compagno, essere costretta ad avere un rapporto sessuale contro la propria volontà. Stalking, anche nella sua versione “cyber”, </a:t>
            </a:r>
            <a:r>
              <a:rPr lang="en-US" sz="3200" b="1">
                <a:solidFill>
                  <a:srgbClr val="C00000"/>
                </a:solidFill>
              </a:rPr>
              <a:t>violenza psicologica</a:t>
            </a:r>
            <a:r>
              <a:rPr lang="en-US" sz="3200"/>
              <a:t>, offline e online, revenge porn.”</a:t>
            </a:r>
            <a:endParaRPr lang="en-US" sz="3200"/>
          </a:p>
        </p:txBody>
      </p:sp>
      <p:pic>
        <p:nvPicPr>
          <p:cNvPr id="103" name="Content Placeholder 102"/>
          <p:cNvPicPr/>
          <p:nvPr>
            <p:ph sz="half" idx="2"/>
          </p:nvPr>
        </p:nvPicPr>
        <p:blipFill>
          <a:blip r:embed="rId1"/>
          <a:stretch>
            <a:fillRect/>
          </a:stretch>
        </p:blipFill>
        <p:spPr>
          <a:xfrm>
            <a:off x="7998460" y="1739265"/>
            <a:ext cx="4012565" cy="4426585"/>
          </a:xfrm>
          <a:prstGeom prst="rect">
            <a:avLst/>
          </a:prstGeom>
          <a:noFill/>
          <a:ln w="9525">
            <a:noFill/>
          </a:ln>
        </p:spPr>
      </p:pic>
      <p:sp>
        <p:nvSpPr>
          <p:cNvPr id="5" name="Title 4"/>
          <p:cNvSpPr/>
          <p:nvPr>
            <p:ph type="title"/>
          </p:nvPr>
        </p:nvSpPr>
        <p:spPr/>
        <p:txBody>
          <a:bodyPr/>
          <a:p>
            <a:r>
              <a:rPr lang="it-IT" altLang="en-US" b="1">
                <a:solidFill>
                  <a:srgbClr val="C00000"/>
                </a:solidFill>
              </a:rPr>
              <a:t>La violenza in tutte le sue forme...</a:t>
            </a:r>
            <a:endParaRPr lang="it-IT" altLang="en-US" b="1">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787515" y="1433830"/>
            <a:ext cx="5311140" cy="929640"/>
          </a:xfrm>
        </p:spPr>
        <p:txBody>
          <a:bodyPr>
            <a:normAutofit/>
          </a:bodyPr>
          <a:p>
            <a:pPr algn="l"/>
            <a:r>
              <a:rPr lang="en-US" b="1">
                <a:solidFill>
                  <a:srgbClr val="C00000"/>
                </a:solidFill>
                <a:sym typeface="+mn-ea"/>
              </a:rPr>
              <a:t>Cos’è la violenza psicologica? </a:t>
            </a:r>
            <a:endParaRPr lang="en-US" b="1">
              <a:solidFill>
                <a:srgbClr val="C00000"/>
              </a:solidFill>
              <a:sym typeface="+mn-ea"/>
            </a:endParaRPr>
          </a:p>
        </p:txBody>
      </p:sp>
      <p:sp>
        <p:nvSpPr>
          <p:cNvPr id="7" name="Text Placeholder 6"/>
          <p:cNvSpPr>
            <a:spLocks noGrp="1"/>
          </p:cNvSpPr>
          <p:nvPr>
            <p:ph type="body" sz="half" idx="2"/>
          </p:nvPr>
        </p:nvSpPr>
        <p:spPr>
          <a:xfrm>
            <a:off x="213995" y="1292860"/>
            <a:ext cx="6242685" cy="5088255"/>
          </a:xfrm>
        </p:spPr>
        <p:txBody>
          <a:bodyPr>
            <a:noAutofit/>
          </a:bodyPr>
          <a:p>
            <a:pPr algn="l"/>
            <a:endParaRPr lang="en-US" sz="2500">
              <a:sym typeface="+mn-ea"/>
            </a:endParaRPr>
          </a:p>
          <a:p>
            <a:pPr algn="l"/>
            <a:r>
              <a:rPr lang="en-US" sz="2500">
                <a:sym typeface="+mn-ea"/>
              </a:rPr>
              <a:t>La violenza psicologia si esplica in </a:t>
            </a:r>
            <a:r>
              <a:rPr lang="en-US" sz="2500" b="1">
                <a:sym typeface="+mn-ea"/>
              </a:rPr>
              <a:t>denigrazione</a:t>
            </a:r>
            <a:r>
              <a:rPr lang="en-US" sz="2500">
                <a:sym typeface="+mn-ea"/>
              </a:rPr>
              <a:t> della persona fino al punto da farle perdere il senso di identità, dignità e la coscienza del proprio valore attraverso</a:t>
            </a:r>
            <a:r>
              <a:rPr lang="en-US" sz="2500" b="1">
                <a:sym typeface="+mn-ea"/>
              </a:rPr>
              <a:t> critiche, accuse, </a:t>
            </a:r>
            <a:r>
              <a:rPr lang="it-IT" altLang="en-US" sz="2500" b="1">
                <a:sym typeface="+mn-ea"/>
              </a:rPr>
              <a:t>offese, mancanza di rispetto, </a:t>
            </a:r>
            <a:r>
              <a:rPr lang="en-US" sz="2500" b="1">
                <a:sym typeface="+mn-ea"/>
              </a:rPr>
              <a:t>svalutazione, menzogna</a:t>
            </a:r>
            <a:r>
              <a:rPr lang="it-IT" altLang="en-US" sz="2500" b="1">
                <a:sym typeface="+mn-ea"/>
              </a:rPr>
              <a:t>, minacce,</a:t>
            </a:r>
            <a:r>
              <a:rPr lang="en-US" sz="2500" b="1">
                <a:sym typeface="+mn-ea"/>
              </a:rPr>
              <a:t> ricatti</a:t>
            </a:r>
            <a:r>
              <a:rPr lang="it-IT" altLang="en-US" sz="2500" b="1">
                <a:sym typeface="+mn-ea"/>
              </a:rPr>
              <a:t>, gesti, controllo della libertà personale</a:t>
            </a:r>
            <a:r>
              <a:rPr lang="it-IT" altLang="en-US" sz="2500">
                <a:sym typeface="+mn-ea"/>
              </a:rPr>
              <a:t>. </a:t>
            </a:r>
            <a:endParaRPr lang="it-IT" altLang="en-US" sz="2500">
              <a:sym typeface="+mn-ea"/>
            </a:endParaRPr>
          </a:p>
          <a:p>
            <a:pPr algn="l"/>
            <a:r>
              <a:rPr lang="it-IT" altLang="en-US" sz="2500">
                <a:sym typeface="+mn-ea"/>
              </a:rPr>
              <a:t>L</a:t>
            </a:r>
            <a:r>
              <a:rPr lang="en-US" sz="2500">
                <a:sym typeface="+mn-ea"/>
              </a:rPr>
              <a:t>a violenza psicologica è caratterizzata, quindi, da un </a:t>
            </a:r>
            <a:r>
              <a:rPr lang="en-US" sz="2500" b="1">
                <a:sym typeface="+mn-ea"/>
              </a:rPr>
              <a:t>pattern di azioni </a:t>
            </a:r>
            <a:r>
              <a:rPr lang="en-US" sz="2500">
                <a:sym typeface="+mn-ea"/>
              </a:rPr>
              <a:t>che l'abusante utilizza per</a:t>
            </a:r>
            <a:r>
              <a:rPr lang="en-US" sz="2500" b="1">
                <a:sym typeface="+mn-ea"/>
              </a:rPr>
              <a:t> controllare e dominare</a:t>
            </a:r>
            <a:r>
              <a:rPr lang="en-US" sz="2500">
                <a:sym typeface="+mn-ea"/>
              </a:rPr>
              <a:t> la sua partner, instillando in essa paura, minandone l'autostima alla base, compromettendone la percezione stessa della </a:t>
            </a:r>
            <a:r>
              <a:rPr lang="it-IT" altLang="en-US" sz="2500">
                <a:sym typeface="+mn-ea"/>
              </a:rPr>
              <a:t>pr</a:t>
            </a:r>
            <a:r>
              <a:rPr lang="en-US" sz="2500">
                <a:sym typeface="+mn-ea"/>
              </a:rPr>
              <a:t>opria identità.</a:t>
            </a:r>
            <a:endParaRPr lang="en-US" sz="2500"/>
          </a:p>
        </p:txBody>
      </p:sp>
      <p:sp>
        <p:nvSpPr>
          <p:cNvPr id="5" name="Title 1"/>
          <p:cNvSpPr>
            <a:spLocks noGrp="1"/>
          </p:cNvSpPr>
          <p:nvPr/>
        </p:nvSpPr>
        <p:spPr>
          <a:xfrm>
            <a:off x="102870" y="110490"/>
            <a:ext cx="12089130" cy="132397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altLang="en-US" b="1"/>
              <a:t>NON solo schiaffi, pugni e calci:</a:t>
            </a:r>
            <a:br>
              <a:rPr lang="it-IT" altLang="en-US" b="1"/>
            </a:br>
            <a:r>
              <a:rPr lang="it-IT" altLang="en-US" sz="5555" b="1">
                <a:solidFill>
                  <a:srgbClr val="C00000"/>
                </a:solidFill>
              </a:rPr>
              <a:t>LA VIOLENZA PSICOLOGICA</a:t>
            </a:r>
            <a:endParaRPr lang="it-IT" altLang="en-US" sz="5555" b="1">
              <a:solidFill>
                <a:srgbClr val="C00000"/>
              </a:solidFill>
            </a:endParaRPr>
          </a:p>
        </p:txBody>
      </p:sp>
      <p:pic>
        <p:nvPicPr>
          <p:cNvPr id="6" name="Content Placeholder 3"/>
          <p:cNvPicPr>
            <a:picLocks noChangeAspect="1"/>
          </p:cNvPicPr>
          <p:nvPr/>
        </p:nvPicPr>
        <p:blipFill>
          <a:blip r:embed="rId1"/>
          <a:stretch>
            <a:fillRect/>
          </a:stretch>
        </p:blipFill>
        <p:spPr>
          <a:xfrm>
            <a:off x="6786880" y="2363470"/>
            <a:ext cx="5205095" cy="40176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838200" y="0"/>
            <a:ext cx="10515600" cy="1325563"/>
          </a:xfrm>
        </p:spPr>
        <p:txBody>
          <a:bodyPr>
            <a:normAutofit/>
          </a:bodyPr>
          <a:p>
            <a:r>
              <a:rPr lang="en-US" b="1">
                <a:solidFill>
                  <a:srgbClr val="C00000"/>
                </a:solidFill>
                <a:sym typeface="+mn-ea"/>
              </a:rPr>
              <a:t>Come riconoscere la violenza psicologica</a:t>
            </a:r>
            <a:r>
              <a:rPr lang="it-IT" altLang="en-US" b="1">
                <a:solidFill>
                  <a:srgbClr val="C00000"/>
                </a:solidFill>
                <a:sym typeface="+mn-ea"/>
              </a:rPr>
              <a:t>?</a:t>
            </a:r>
            <a:endParaRPr lang="it-IT" altLang="en-US" b="1">
              <a:solidFill>
                <a:srgbClr val="C00000"/>
              </a:solidFill>
              <a:sym typeface="+mn-ea"/>
            </a:endParaRPr>
          </a:p>
        </p:txBody>
      </p:sp>
      <p:sp>
        <p:nvSpPr>
          <p:cNvPr id="7" name="Content Placeholder 6"/>
          <p:cNvSpPr>
            <a:spLocks noGrp="1"/>
          </p:cNvSpPr>
          <p:nvPr>
            <p:ph idx="1"/>
          </p:nvPr>
        </p:nvSpPr>
        <p:spPr>
          <a:xfrm>
            <a:off x="84455" y="1151255"/>
            <a:ext cx="12023725" cy="5404485"/>
          </a:xfrm>
        </p:spPr>
        <p:txBody>
          <a:bodyPr>
            <a:noAutofit/>
          </a:bodyPr>
          <a:p>
            <a:pPr marL="0" indent="0">
              <a:buNone/>
            </a:pPr>
            <a:r>
              <a:rPr lang="en-US" sz="2500" b="1">
                <a:latin typeface="Gill Sans MT" panose="020B0502020104020203" charset="0"/>
                <a:cs typeface="Gill Sans MT" panose="020B0502020104020203" charset="0"/>
              </a:rPr>
              <a:t>Umiliazione e critica</a:t>
            </a:r>
            <a:endParaRPr lang="en-US" sz="2500" b="1">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svalutazione continua del lavoro, degli studi, degli interessi, dei risultati conseguiti come se non significassero niente o fossero considerati qualcosa di non rilevante;</a:t>
            </a:r>
            <a:endParaRPr lang="en-US" sz="1100">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da commenti negativi sull’abbigliamento si passa a insulti veri e propri alla persona ricorrendo a un linguaggio volto a sminuire l’altro e a farlo sentire piccolo e insignificante;</a:t>
            </a:r>
            <a:endParaRPr lang="en-US" sz="1100">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tentativi costanti di agire in modo superiore e migliore dell’altro anche ricorrendo a sarcasmo e a messe in ridicolo in situazioni sociali.</a:t>
            </a:r>
            <a:endParaRPr lang="en-US" sz="1100">
              <a:latin typeface="Gill Sans MT" panose="020B0502020104020203" charset="0"/>
              <a:cs typeface="Gill Sans MT" panose="020B0502020104020203" charset="0"/>
            </a:endParaRPr>
          </a:p>
          <a:p>
            <a:pPr marL="0" indent="0">
              <a:buNone/>
            </a:pPr>
            <a:r>
              <a:rPr lang="en-US" sz="2500" b="1">
                <a:latin typeface="Gill Sans MT" panose="020B0502020104020203" charset="0"/>
                <a:cs typeface="Gill Sans MT" panose="020B0502020104020203" charset="0"/>
              </a:rPr>
              <a:t>Controllo</a:t>
            </a:r>
            <a:endParaRPr lang="en-US" sz="2500" b="1">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degli spostamenti e pretesa di una risposta immediata a chiamate o messaggi;</a:t>
            </a:r>
            <a:endParaRPr lang="en-US" sz="1100">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di internet, social network, email, messaggi e chiamate per monitorare le interazioni sociali;</a:t>
            </a:r>
            <a:endParaRPr lang="en-US" sz="1100">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tendenza a impartire ordini e lezioni su ciò che è giusto fare in diversi ambiti, per esempio dal vestire al mangiare, scegliendo gli abiti da indossare quando esce o dicendo di non mangiare qualcosa perché non salutare;</a:t>
            </a:r>
            <a:endParaRPr lang="en-US" sz="1100">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imprevedibilità del comportamento: a esplosioni di rabbia si alternano momenti di grande affettività e gentilezza che lasciano confusa e disorientata la</a:t>
            </a:r>
            <a:r>
              <a:rPr lang="it-IT" altLang="en-US" sz="1100">
                <a:latin typeface="Gill Sans MT" panose="020B0502020104020203" charset="0"/>
                <a:cs typeface="Gill Sans MT" panose="020B0502020104020203" charset="0"/>
              </a:rPr>
              <a:t> vittima</a:t>
            </a:r>
            <a:r>
              <a:rPr lang="en-US" sz="1100">
                <a:latin typeface="Gill Sans MT" panose="020B0502020104020203" charset="0"/>
                <a:cs typeface="Gill Sans MT" panose="020B0502020104020203" charset="0"/>
              </a:rPr>
              <a:t>;</a:t>
            </a:r>
            <a:endParaRPr lang="en-US" sz="1100">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gelosia patologica: tendenza a esercitare un dominio e un possesso nei confronti dell’altro.</a:t>
            </a:r>
            <a:endParaRPr lang="en-US" sz="1100">
              <a:latin typeface="Gill Sans MT" panose="020B0502020104020203" charset="0"/>
              <a:cs typeface="Gill Sans MT" panose="020B0502020104020203" charset="0"/>
            </a:endParaRPr>
          </a:p>
          <a:p>
            <a:pPr marL="0" indent="0">
              <a:buNone/>
            </a:pPr>
            <a:r>
              <a:rPr lang="en-US" sz="2500" b="1">
                <a:latin typeface="Gill Sans MT" panose="020B0502020104020203" charset="0"/>
                <a:cs typeface="Gill Sans MT" panose="020B0502020104020203" charset="0"/>
              </a:rPr>
              <a:t>Accuse e negazione</a:t>
            </a:r>
            <a:endParaRPr lang="en-US" sz="2500" b="1">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tendenza ad attribuire alla vittima la causa della loro rabbia e del loro comportamento;</a:t>
            </a:r>
            <a:endParaRPr lang="en-US" sz="1100">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destabilizzazione della vittima attraverso la negazione di fatti realmente accaduti (gaslighting): si spinge la vittima a dubitare di se stessa mediante una strategia comunicativa volta a farle credere di essere pazza;</a:t>
            </a:r>
            <a:endParaRPr lang="en-US" sz="1100">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negazione dell’abuso: ogni volta che la vittima prova a lamentarsi del loro trattamento e dei loro attacchi, negheranno o comunque accuseranno lei di aver reagito in modo eccessivo, accusandola di prendere tutto troppo sul serio o di non avere alcun senso dell’umorismo.</a:t>
            </a:r>
            <a:endParaRPr lang="en-US" sz="1100">
              <a:latin typeface="Gill Sans MT" panose="020B0502020104020203" charset="0"/>
              <a:cs typeface="Gill Sans MT" panose="020B0502020104020203" charset="0"/>
            </a:endParaRPr>
          </a:p>
          <a:p>
            <a:pPr marL="0" indent="0">
              <a:buNone/>
            </a:pPr>
            <a:r>
              <a:rPr lang="en-US" sz="2500" b="1">
                <a:latin typeface="Gill Sans MT" panose="020B0502020104020203" charset="0"/>
                <a:cs typeface="Gill Sans MT" panose="020B0502020104020203" charset="0"/>
              </a:rPr>
              <a:t>Trascuratezza emotiva e isolamento</a:t>
            </a:r>
            <a:endParaRPr lang="en-US" sz="2500" b="1">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tattica del silenzio: tendenza a interrompere la comunicazione ignorando i tentativi di dialogo;</a:t>
            </a:r>
            <a:endParaRPr lang="en-US" sz="1100">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indifferenza nei confronti della sofferenza e del bisogno di aiuto perché giudicato come eccessivo;</a:t>
            </a:r>
            <a:endParaRPr lang="en-US" sz="1100">
              <a:latin typeface="Gill Sans MT" panose="020B0502020104020203" charset="0"/>
              <a:cs typeface="Gill Sans MT" panose="020B0502020104020203" charset="0"/>
            </a:endParaRPr>
          </a:p>
          <a:p>
            <a:r>
              <a:rPr lang="en-US" sz="1100">
                <a:latin typeface="Gill Sans MT" panose="020B0502020104020203" charset="0"/>
                <a:cs typeface="Gill Sans MT" panose="020B0502020104020203" charset="0"/>
              </a:rPr>
              <a:t>tendenza a isolare la vittima attraverso un discredito di tutte le persone vicine (familiari o amici), o mettendole contro facendo appello a una sua instabilità psicologica.</a:t>
            </a:r>
            <a:endParaRPr lang="en-US" sz="1100">
              <a:latin typeface="Gill Sans MT" panose="020B0502020104020203" charset="0"/>
              <a:cs typeface="Gill Sans MT" panose="020B0502020104020203"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6972935" y="0"/>
            <a:ext cx="5135880" cy="949960"/>
          </a:xfrm>
        </p:spPr>
        <p:txBody>
          <a:bodyPr/>
          <a:p>
            <a:pPr algn="ctr"/>
            <a:r>
              <a:rPr lang="it-IT" altLang="en-US" sz="4000" b="1">
                <a:solidFill>
                  <a:srgbClr val="C00000"/>
                </a:solidFill>
                <a:sym typeface="+mn-ea"/>
              </a:rPr>
              <a:t>LINGUAGGIO - Parole</a:t>
            </a:r>
            <a:endParaRPr lang="it-IT" altLang="en-US" sz="4000" b="1">
              <a:solidFill>
                <a:srgbClr val="C00000"/>
              </a:solidFill>
              <a:sym typeface="+mn-ea"/>
            </a:endParaRPr>
          </a:p>
        </p:txBody>
      </p:sp>
      <p:sp>
        <p:nvSpPr>
          <p:cNvPr id="3" name="Content Placeholder 2"/>
          <p:cNvSpPr>
            <a:spLocks noGrp="1"/>
          </p:cNvSpPr>
          <p:nvPr>
            <p:ph sz="half" idx="1"/>
          </p:nvPr>
        </p:nvSpPr>
        <p:spPr>
          <a:xfrm>
            <a:off x="170180" y="412750"/>
            <a:ext cx="7038975" cy="6444615"/>
          </a:xfrm>
        </p:spPr>
        <p:txBody>
          <a:bodyPr>
            <a:noAutofit/>
          </a:bodyPr>
          <a:p>
            <a:pPr marL="0" indent="0">
              <a:buNone/>
            </a:pPr>
            <a:r>
              <a:rPr lang="it-IT" altLang="en-US" sz="2000" b="1">
                <a:latin typeface="Gill Sans MT" panose="020B0502020104020203" charset="0"/>
                <a:cs typeface="Gill Sans MT" panose="020B0502020104020203" charset="0"/>
                <a:sym typeface="+mn-ea"/>
              </a:rPr>
              <a:t>SVALORIZZAZIONE</a:t>
            </a:r>
            <a:endParaRPr lang="it-IT" altLang="en-US" sz="2000" b="1">
              <a:latin typeface="Gill Sans MT" panose="020B0502020104020203" charset="0"/>
              <a:cs typeface="Gill Sans MT" panose="020B0502020104020203" charset="0"/>
              <a:sym typeface="+mn-ea"/>
            </a:endParaRPr>
          </a:p>
          <a:p>
            <a:r>
              <a:rPr lang="it-IT" altLang="en-US" sz="2000">
                <a:latin typeface="Gill Sans MT" panose="020B0502020104020203" charset="0"/>
                <a:cs typeface="Gill Sans MT" panose="020B0502020104020203" charset="0"/>
                <a:sym typeface="+mn-ea"/>
              </a:rPr>
              <a:t>Tra i comportamenti più comuni adottati dagli aggressori nei confronti delle donne vittime di violenza psicologica, troviamo la</a:t>
            </a:r>
            <a:r>
              <a:rPr lang="it-IT" altLang="en-US" sz="2000" b="1" i="1">
                <a:latin typeface="Gill Sans MT" panose="020B0502020104020203" charset="0"/>
                <a:cs typeface="Gill Sans MT" panose="020B0502020104020203" charset="0"/>
                <a:sym typeface="+mn-ea"/>
              </a:rPr>
              <a:t> svalorizzazione di sé attraverso il sarcasmo, la derisione anche in pubblico e continue critiche e offese, alle sue idee, alle persone a cui è legato e alle cose che fa.</a:t>
            </a:r>
            <a:endParaRPr lang="it-IT" altLang="en-US" sz="2000" b="1" i="1">
              <a:latin typeface="Gill Sans MT" panose="020B0502020104020203" charset="0"/>
              <a:cs typeface="Gill Sans MT" panose="020B0502020104020203" charset="0"/>
              <a:sym typeface="+mn-ea"/>
            </a:endParaRPr>
          </a:p>
          <a:p>
            <a:r>
              <a:rPr lang="it-IT" altLang="en-US" sz="2000">
                <a:latin typeface="Gill Sans MT" panose="020B0502020104020203" charset="0"/>
                <a:cs typeface="Gill Sans MT" panose="020B0502020104020203" charset="0"/>
                <a:sym typeface="+mn-ea"/>
              </a:rPr>
              <a:t>La vittima viene continuamente svalutata fino ad indurla a credere di non valere nulla, viene trattata come un oggetto negandone autonomia e personalità.</a:t>
            </a:r>
            <a:endParaRPr lang="it-IT" altLang="en-US" sz="2000">
              <a:latin typeface="Gill Sans MT" panose="020B0502020104020203" charset="0"/>
              <a:cs typeface="Gill Sans MT" panose="020B0502020104020203" charset="0"/>
              <a:sym typeface="+mn-ea"/>
            </a:endParaRPr>
          </a:p>
          <a:p>
            <a:pPr marL="0" indent="0">
              <a:buNone/>
            </a:pPr>
            <a:r>
              <a:rPr lang="it-IT" altLang="en-US" sz="2000" b="1">
                <a:latin typeface="Gill Sans MT" panose="020B0502020104020203" charset="0"/>
                <a:cs typeface="Gill Sans MT" panose="020B0502020104020203" charset="0"/>
                <a:sym typeface="+mn-ea"/>
              </a:rPr>
              <a:t>UTILIZZO DEL PARADOSSO </a:t>
            </a:r>
            <a:endParaRPr lang="it-IT" altLang="en-US" sz="2000" b="1">
              <a:latin typeface="Gill Sans MT" panose="020B0502020104020203" charset="0"/>
              <a:cs typeface="Gill Sans MT" panose="020B0502020104020203" charset="0"/>
              <a:sym typeface="+mn-ea"/>
            </a:endParaRPr>
          </a:p>
          <a:p>
            <a:pPr>
              <a:buFont typeface="Arial" panose="020B0604020202020204" pitchFamily="34" charset="0"/>
              <a:buChar char="•"/>
            </a:pPr>
            <a:r>
              <a:rPr lang="it-IT" altLang="en-US" sz="2000">
                <a:latin typeface="Gill Sans MT" panose="020B0502020104020203" charset="0"/>
                <a:cs typeface="Gill Sans MT" panose="020B0502020104020203" charset="0"/>
                <a:sym typeface="+mn-ea"/>
              </a:rPr>
              <a:t>Una comunicazione paradossale è costituita da un messaggio verbale seguito da uno non verbale ed opposto, quest’ultimo verrà notato dalla vittima ma negato dall’aggressore così che la prima si paralizzi a causa della mancanza di un modo “giusto” di agire o di esprimersi, perché sarebbe in ogni caso sbagliato.</a:t>
            </a:r>
            <a:endParaRPr lang="it-IT" altLang="en-US" sz="2000">
              <a:latin typeface="Gill Sans MT" panose="020B0502020104020203" charset="0"/>
              <a:cs typeface="Gill Sans MT" panose="020B0502020104020203" charset="0"/>
              <a:sym typeface="+mn-ea"/>
            </a:endParaRPr>
          </a:p>
          <a:p>
            <a:r>
              <a:rPr lang="it-IT" altLang="en-US" sz="2000">
                <a:latin typeface="Gill Sans MT" panose="020B0502020104020203" charset="0"/>
                <a:cs typeface="Gill Sans MT" panose="020B0502020104020203" charset="0"/>
                <a:sym typeface="+mn-ea"/>
              </a:rPr>
              <a:t>La vittima in questo caso tende ad avere delle reazioni e ad innervosirsi ma, poiché viene negata la fondatezza delle sue percezioni, viene messa in dubbio la sua capacità di giudizio e lei stessa tende a ridere di sè, a sminuirsi e a sentirsi confusa su chi sia l’aggressore e chi la vittima, arrivando lei stessa a sentirsi l’aggressore e quindi in colpa.</a:t>
            </a:r>
            <a:endParaRPr lang="it-IT" altLang="en-US" sz="2000">
              <a:latin typeface="Gill Sans MT" panose="020B0502020104020203" charset="0"/>
              <a:cs typeface="Gill Sans MT" panose="020B0502020104020203" charset="0"/>
              <a:sym typeface="+mn-ea"/>
            </a:endParaRPr>
          </a:p>
        </p:txBody>
      </p:sp>
      <p:pic>
        <p:nvPicPr>
          <p:cNvPr id="110" name="Content Placeholder 109"/>
          <p:cNvPicPr/>
          <p:nvPr>
            <p:ph sz="half" idx="2"/>
          </p:nvPr>
        </p:nvPicPr>
        <p:blipFill>
          <a:blip r:embed="rId1"/>
          <a:stretch>
            <a:fillRect/>
          </a:stretch>
        </p:blipFill>
        <p:spPr>
          <a:xfrm>
            <a:off x="7360285" y="1593850"/>
            <a:ext cx="4640580" cy="389826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70815"/>
            <a:ext cx="10515600" cy="1325563"/>
          </a:xfrm>
        </p:spPr>
        <p:txBody>
          <a:bodyPr>
            <a:normAutofit/>
          </a:bodyPr>
          <a:p>
            <a:r>
              <a:rPr lang="en-US" b="1">
                <a:solidFill>
                  <a:srgbClr val="C00000"/>
                </a:solidFill>
                <a:sym typeface="+mn-ea"/>
              </a:rPr>
              <a:t>Come riconoscere la violenza psicologica </a:t>
            </a:r>
            <a:r>
              <a:rPr lang="it-IT" altLang="en-US" b="1">
                <a:solidFill>
                  <a:srgbClr val="C00000"/>
                </a:solidFill>
                <a:sym typeface="+mn-ea"/>
              </a:rPr>
              <a:t>?</a:t>
            </a:r>
            <a:endParaRPr lang="it-IT" altLang="en-US" b="1">
              <a:solidFill>
                <a:srgbClr val="C00000"/>
              </a:solidFill>
              <a:sym typeface="+mn-ea"/>
            </a:endParaRPr>
          </a:p>
        </p:txBody>
      </p:sp>
      <p:sp>
        <p:nvSpPr>
          <p:cNvPr id="3" name="Content Placeholder 2"/>
          <p:cNvSpPr>
            <a:spLocks noGrp="1"/>
          </p:cNvSpPr>
          <p:nvPr>
            <p:ph sz="half" idx="1"/>
          </p:nvPr>
        </p:nvSpPr>
        <p:spPr>
          <a:xfrm>
            <a:off x="201295" y="1696720"/>
            <a:ext cx="5883275" cy="4642485"/>
          </a:xfrm>
        </p:spPr>
        <p:txBody>
          <a:bodyPr>
            <a:normAutofit fontScale="60000"/>
          </a:bodyPr>
          <a:p>
            <a:r>
              <a:rPr lang="en-US"/>
              <a:t>Uno dei grandi problemi della violenza psicologica è che questa è commessa all’interno di una coppia, è realizzata da una persona vicina, una persona che si ama. La prima cosa che solitamente fa il carnefice è</a:t>
            </a:r>
            <a:r>
              <a:rPr lang="en-US" b="1">
                <a:solidFill>
                  <a:srgbClr val="C00000"/>
                </a:solidFill>
              </a:rPr>
              <a:t> isolare </a:t>
            </a:r>
            <a:r>
              <a:rPr lang="en-US"/>
              <a:t>la vittima.</a:t>
            </a:r>
            <a:endParaRPr lang="en-US"/>
          </a:p>
          <a:p>
            <a:endParaRPr lang="en-US"/>
          </a:p>
          <a:p>
            <a:r>
              <a:rPr lang="en-US"/>
              <a:t>Il </a:t>
            </a:r>
            <a:r>
              <a:rPr lang="en-US" b="1">
                <a:solidFill>
                  <a:srgbClr val="C00000"/>
                </a:solidFill>
              </a:rPr>
              <a:t>silenzio</a:t>
            </a:r>
            <a:r>
              <a:rPr lang="en-US"/>
              <a:t> è un’altra forma che può essere utilizzata come abuso psicologico: il silenzio aumenta l’ansia della vittima, provoca insicurezza e abbassa il livello di autostima.</a:t>
            </a:r>
            <a:endParaRPr lang="en-US"/>
          </a:p>
          <a:p>
            <a:endParaRPr lang="en-US"/>
          </a:p>
          <a:p>
            <a:r>
              <a:rPr lang="en-US">
                <a:sym typeface="+mn-ea"/>
              </a:rPr>
              <a:t>La vittima può finire con lo scusarsi per qualcosa che non ha fatto pur di riavvicinare la persona. Nella coppia, la persona che commette abuso emozionale accusa l’altra persona di mentire e tradire (non fa altro che proiettare la sua responsabilità sull’altro).</a:t>
            </a:r>
            <a:endParaRPr lang="en-US">
              <a:sym typeface="+mn-ea"/>
            </a:endParaRPr>
          </a:p>
          <a:p>
            <a:endParaRPr lang="en-US"/>
          </a:p>
        </p:txBody>
      </p:sp>
      <p:sp>
        <p:nvSpPr>
          <p:cNvPr id="4" name="Content Placeholder 3"/>
          <p:cNvSpPr>
            <a:spLocks noGrp="1"/>
          </p:cNvSpPr>
          <p:nvPr>
            <p:ph sz="half" idx="2"/>
          </p:nvPr>
        </p:nvSpPr>
        <p:spPr>
          <a:xfrm>
            <a:off x="6409690" y="1496695"/>
            <a:ext cx="5581650" cy="4718050"/>
          </a:xfrm>
        </p:spPr>
        <p:txBody>
          <a:bodyPr>
            <a:normAutofit lnSpcReduction="10000"/>
          </a:bodyPr>
          <a:p>
            <a:pPr marL="0" indent="0">
              <a:buNone/>
            </a:pPr>
            <a:endParaRPr lang="it-IT" altLang="en-US" i="1">
              <a:sym typeface="+mn-ea"/>
            </a:endParaRPr>
          </a:p>
          <a:p>
            <a:pPr marL="0" indent="0">
              <a:buNone/>
            </a:pPr>
            <a:r>
              <a:rPr lang="it-IT" altLang="en-US" i="1">
                <a:sym typeface="+mn-ea"/>
              </a:rPr>
              <a:t>L</a:t>
            </a:r>
            <a:r>
              <a:rPr lang="en-US" i="1">
                <a:sym typeface="+mn-ea"/>
              </a:rPr>
              <a:t>a violenza psicologica è più difficile da riconoscere ma </a:t>
            </a:r>
            <a:r>
              <a:rPr lang="en-US" b="1" i="1">
                <a:sym typeface="+mn-ea"/>
              </a:rPr>
              <a:t>l’isolamento </a:t>
            </a:r>
            <a:r>
              <a:rPr lang="en-US" i="1">
                <a:sym typeface="+mn-ea"/>
              </a:rPr>
              <a:t>che l’aggressore ritaglia intorno alla vittima e la </a:t>
            </a:r>
            <a:r>
              <a:rPr lang="en-US" b="1" i="1">
                <a:sym typeface="+mn-ea"/>
              </a:rPr>
              <a:t>dispercezione di sé</a:t>
            </a:r>
            <a:r>
              <a:rPr lang="en-US" i="1">
                <a:sym typeface="+mn-ea"/>
              </a:rPr>
              <a:t>, ovvero quando la vittima non è più in grado di riconoscere gli abusi come tali né di ricordare il suo valore come essere umano, ne sono fattori distintivi. </a:t>
            </a:r>
            <a:endParaRPr lang="en-US" i="1"/>
          </a:p>
          <a:p>
            <a:endParaRPr lang="it-IT" altLang="en-US"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37185" y="387350"/>
            <a:ext cx="5194300" cy="1398270"/>
          </a:xfrm>
          <a:solidFill>
            <a:srgbClr val="C00000"/>
          </a:solidFill>
        </p:spPr>
        <p:txBody>
          <a:bodyPr>
            <a:normAutofit/>
          </a:bodyPr>
          <a:p>
            <a:pPr algn="ctr"/>
            <a:r>
              <a:rPr lang="it-IT" altLang="en-US" sz="4500">
                <a:solidFill>
                  <a:schemeClr val="bg1"/>
                </a:solidFill>
              </a:rPr>
              <a:t>Circolo della violenza </a:t>
            </a:r>
            <a:r>
              <a:rPr lang="it-IT" altLang="en-US" sz="1665">
                <a:solidFill>
                  <a:schemeClr val="bg1"/>
                </a:solidFill>
              </a:rPr>
              <a:t>(Leonor Walker, 1979)</a:t>
            </a:r>
            <a:endParaRPr lang="it-IT" altLang="en-US" sz="1665">
              <a:solidFill>
                <a:schemeClr val="bg1"/>
              </a:solidFill>
            </a:endParaRPr>
          </a:p>
        </p:txBody>
      </p:sp>
      <p:sp>
        <p:nvSpPr>
          <p:cNvPr id="10" name="Text Placeholder 9"/>
          <p:cNvSpPr>
            <a:spLocks noGrp="1"/>
          </p:cNvSpPr>
          <p:nvPr>
            <p:ph type="body" sz="half" idx="2"/>
          </p:nvPr>
        </p:nvSpPr>
        <p:spPr>
          <a:xfrm>
            <a:off x="337185" y="1976120"/>
            <a:ext cx="5194300" cy="4599305"/>
          </a:xfrm>
          <a:ln>
            <a:solidFill>
              <a:srgbClr val="C00000"/>
            </a:solidFill>
          </a:ln>
        </p:spPr>
        <p:txBody>
          <a:bodyPr>
            <a:noAutofit/>
          </a:bodyPr>
          <a:p>
            <a:pPr marL="21590" marR="5080" indent="-9525">
              <a:lnSpc>
                <a:spcPct val="100000"/>
              </a:lnSpc>
              <a:spcBef>
                <a:spcPts val="100"/>
              </a:spcBef>
            </a:pPr>
            <a:r>
              <a:rPr lang="it-IT" sz="2100" dirty="0">
                <a:latin typeface="Calibri" panose="020F0502020204030204"/>
                <a:cs typeface="Calibri" panose="020F0502020204030204"/>
                <a:sym typeface="+mn-ea"/>
              </a:rPr>
              <a:t>I</a:t>
            </a:r>
            <a:r>
              <a:rPr sz="2100" dirty="0">
                <a:latin typeface="Calibri" panose="020F0502020204030204"/>
                <a:cs typeface="Calibri" panose="020F0502020204030204"/>
                <a:sym typeface="+mn-ea"/>
              </a:rPr>
              <a:t>l </a:t>
            </a:r>
            <a:r>
              <a:rPr sz="2100" spc="-5" dirty="0">
                <a:latin typeface="Calibri" panose="020F0502020204030204"/>
                <a:cs typeface="Calibri" panose="020F0502020204030204"/>
                <a:sym typeface="+mn-ea"/>
              </a:rPr>
              <a:t>partner </a:t>
            </a:r>
            <a:r>
              <a:rPr sz="2100" spc="-10" dirty="0">
                <a:latin typeface="Calibri" panose="020F0502020204030204"/>
                <a:cs typeface="Calibri" panose="020F0502020204030204"/>
                <a:sym typeface="+mn-ea"/>
              </a:rPr>
              <a:t>violento ripete </a:t>
            </a:r>
            <a:r>
              <a:rPr sz="2100" dirty="0">
                <a:latin typeface="Calibri" panose="020F0502020204030204"/>
                <a:cs typeface="Calibri" panose="020F0502020204030204"/>
                <a:sym typeface="+mn-ea"/>
              </a:rPr>
              <a:t>i </a:t>
            </a:r>
            <a:r>
              <a:rPr sz="2100" spc="-10" dirty="0">
                <a:latin typeface="Calibri" panose="020F0502020204030204"/>
                <a:cs typeface="Calibri" panose="020F0502020204030204"/>
                <a:sym typeface="+mn-ea"/>
              </a:rPr>
              <a:t>propri comportamenti con </a:t>
            </a:r>
            <a:r>
              <a:rPr sz="2100" spc="-5" dirty="0">
                <a:latin typeface="Calibri" panose="020F0502020204030204"/>
                <a:cs typeface="Calibri" panose="020F0502020204030204"/>
                <a:sym typeface="+mn-ea"/>
              </a:rPr>
              <a:t>un </a:t>
            </a:r>
            <a:r>
              <a:rPr sz="2100" spc="-530" dirty="0">
                <a:latin typeface="Calibri" panose="020F0502020204030204"/>
                <a:cs typeface="Calibri" panose="020F0502020204030204"/>
                <a:sym typeface="+mn-ea"/>
              </a:rPr>
              <a:t> </a:t>
            </a:r>
            <a:r>
              <a:rPr sz="2100" spc="-5" dirty="0">
                <a:latin typeface="Calibri" panose="020F0502020204030204"/>
                <a:cs typeface="Calibri" panose="020F0502020204030204"/>
                <a:sym typeface="+mn-ea"/>
              </a:rPr>
              <a:t>andamento</a:t>
            </a:r>
            <a:r>
              <a:rPr sz="2100" spc="-40" dirty="0">
                <a:latin typeface="Calibri" panose="020F0502020204030204"/>
                <a:cs typeface="Calibri" panose="020F0502020204030204"/>
                <a:sym typeface="+mn-ea"/>
              </a:rPr>
              <a:t> </a:t>
            </a:r>
            <a:r>
              <a:rPr sz="2100" b="1" spc="-5" dirty="0">
                <a:latin typeface="Calibri" panose="020F0502020204030204"/>
                <a:cs typeface="Calibri" panose="020F0502020204030204"/>
                <a:sym typeface="+mn-ea"/>
              </a:rPr>
              <a:t>ciclico</a:t>
            </a:r>
            <a:r>
              <a:rPr sz="2100" spc="-5" dirty="0">
                <a:latin typeface="Calibri" panose="020F0502020204030204"/>
                <a:cs typeface="Calibri" panose="020F0502020204030204"/>
                <a:sym typeface="+mn-ea"/>
              </a:rPr>
              <a:t>:</a:t>
            </a:r>
            <a:endParaRPr sz="2100">
              <a:latin typeface="Calibri" panose="020F0502020204030204"/>
              <a:cs typeface="Calibri" panose="020F0502020204030204"/>
            </a:endParaRPr>
          </a:p>
          <a:p>
            <a:pPr marL="469900" indent="-457200">
              <a:lnSpc>
                <a:spcPct val="100000"/>
              </a:lnSpc>
              <a:spcBef>
                <a:spcPts val="1595"/>
              </a:spcBef>
              <a:buClr>
                <a:srgbClr val="B03E9A"/>
              </a:buClr>
              <a:buSzPct val="73000"/>
              <a:buAutoNum type="arabicPeriod"/>
              <a:tabLst>
                <a:tab pos="469265" algn="l"/>
                <a:tab pos="469900" algn="l"/>
              </a:tabLst>
            </a:pPr>
            <a:r>
              <a:rPr sz="2100" b="1" spc="-10" dirty="0">
                <a:latin typeface="Calibri" panose="020F0502020204030204"/>
                <a:cs typeface="Calibri" panose="020F0502020204030204"/>
                <a:sym typeface="+mn-ea"/>
              </a:rPr>
              <a:t>Aumento</a:t>
            </a:r>
            <a:r>
              <a:rPr sz="2100" b="1" spc="-25" dirty="0">
                <a:latin typeface="Calibri" panose="020F0502020204030204"/>
                <a:cs typeface="Calibri" panose="020F0502020204030204"/>
                <a:sym typeface="+mn-ea"/>
              </a:rPr>
              <a:t> </a:t>
            </a:r>
            <a:r>
              <a:rPr sz="2100" b="1" dirty="0">
                <a:latin typeface="Calibri" panose="020F0502020204030204"/>
                <a:cs typeface="Calibri" panose="020F0502020204030204"/>
                <a:sym typeface="+mn-ea"/>
              </a:rPr>
              <a:t>della</a:t>
            </a:r>
            <a:r>
              <a:rPr sz="2100" b="1" spc="-15" dirty="0">
                <a:latin typeface="Calibri" panose="020F0502020204030204"/>
                <a:cs typeface="Calibri" panose="020F0502020204030204"/>
                <a:sym typeface="+mn-ea"/>
              </a:rPr>
              <a:t> </a:t>
            </a:r>
            <a:r>
              <a:rPr sz="2100" b="1" spc="-10" dirty="0">
                <a:latin typeface="Calibri" panose="020F0502020204030204"/>
                <a:cs typeface="Calibri" panose="020F0502020204030204"/>
                <a:sym typeface="+mn-ea"/>
              </a:rPr>
              <a:t>tensione</a:t>
            </a:r>
            <a:r>
              <a:rPr sz="2100" b="1" spc="-20" dirty="0">
                <a:latin typeface="Calibri" panose="020F0502020204030204"/>
                <a:cs typeface="Calibri" panose="020F0502020204030204"/>
                <a:sym typeface="+mn-ea"/>
              </a:rPr>
              <a:t> </a:t>
            </a:r>
            <a:r>
              <a:rPr sz="2100" b="1" dirty="0">
                <a:latin typeface="Calibri" panose="020F0502020204030204"/>
                <a:cs typeface="Calibri" panose="020F0502020204030204"/>
                <a:sym typeface="+mn-ea"/>
              </a:rPr>
              <a:t>… </a:t>
            </a:r>
            <a:r>
              <a:rPr sz="2100" b="1" spc="-10" dirty="0">
                <a:latin typeface="Calibri" panose="020F0502020204030204"/>
                <a:cs typeface="Calibri" panose="020F0502020204030204"/>
                <a:sym typeface="+mn-ea"/>
              </a:rPr>
              <a:t>rimproveri</a:t>
            </a:r>
            <a:endParaRPr sz="2100">
              <a:latin typeface="Calibri" panose="020F0502020204030204"/>
              <a:cs typeface="Calibri" panose="020F0502020204030204"/>
            </a:endParaRPr>
          </a:p>
          <a:p>
            <a:pPr marL="469900" indent="-457200">
              <a:lnSpc>
                <a:spcPct val="100000"/>
              </a:lnSpc>
              <a:spcBef>
                <a:spcPts val="2040"/>
              </a:spcBef>
              <a:buClr>
                <a:srgbClr val="B03E9A"/>
              </a:buClr>
              <a:buSzPct val="73000"/>
              <a:buAutoNum type="arabicPeriod"/>
              <a:tabLst>
                <a:tab pos="469265" algn="l"/>
                <a:tab pos="469900" algn="l"/>
              </a:tabLst>
            </a:pPr>
            <a:r>
              <a:rPr sz="2100" b="1" dirty="0">
                <a:latin typeface="Calibri" panose="020F0502020204030204"/>
                <a:cs typeface="Calibri" panose="020F0502020204030204"/>
                <a:sym typeface="+mn-ea"/>
              </a:rPr>
              <a:t>Esplosione</a:t>
            </a:r>
            <a:r>
              <a:rPr sz="2100" b="1" spc="-50" dirty="0">
                <a:latin typeface="Calibri" panose="020F0502020204030204"/>
                <a:cs typeface="Calibri" panose="020F0502020204030204"/>
                <a:sym typeface="+mn-ea"/>
              </a:rPr>
              <a:t> </a:t>
            </a:r>
            <a:r>
              <a:rPr sz="2100" b="1" dirty="0">
                <a:latin typeface="Calibri" panose="020F0502020204030204"/>
                <a:cs typeface="Calibri" panose="020F0502020204030204"/>
                <a:sym typeface="+mn-ea"/>
              </a:rPr>
              <a:t>della</a:t>
            </a:r>
            <a:r>
              <a:rPr sz="2100" b="1" spc="-20" dirty="0">
                <a:latin typeface="Calibri" panose="020F0502020204030204"/>
                <a:cs typeface="Calibri" panose="020F0502020204030204"/>
                <a:sym typeface="+mn-ea"/>
              </a:rPr>
              <a:t> </a:t>
            </a:r>
            <a:r>
              <a:rPr sz="2100" b="1" spc="-10" dirty="0">
                <a:latin typeface="Calibri" panose="020F0502020204030204"/>
                <a:cs typeface="Calibri" panose="020F0502020204030204"/>
                <a:sym typeface="+mn-ea"/>
              </a:rPr>
              <a:t>violenza</a:t>
            </a:r>
            <a:endParaRPr sz="2100">
              <a:latin typeface="Calibri" panose="020F0502020204030204"/>
              <a:cs typeface="Calibri" panose="020F0502020204030204"/>
            </a:endParaRPr>
          </a:p>
          <a:p>
            <a:pPr marL="469900" indent="-457200">
              <a:lnSpc>
                <a:spcPct val="100000"/>
              </a:lnSpc>
              <a:spcBef>
                <a:spcPts val="2045"/>
              </a:spcBef>
              <a:buClr>
                <a:srgbClr val="B03E9A"/>
              </a:buClr>
              <a:buSzPct val="73000"/>
              <a:buAutoNum type="arabicPeriod"/>
              <a:tabLst>
                <a:tab pos="469265" algn="l"/>
                <a:tab pos="469900" algn="l"/>
              </a:tabLst>
            </a:pPr>
            <a:r>
              <a:rPr sz="2100" b="1" spc="-5" dirty="0">
                <a:latin typeface="Calibri" panose="020F0502020204030204"/>
                <a:cs typeface="Calibri" panose="020F0502020204030204"/>
                <a:sym typeface="+mn-ea"/>
              </a:rPr>
              <a:t>Rimorso</a:t>
            </a:r>
            <a:endParaRPr sz="2100">
              <a:latin typeface="Calibri" panose="020F0502020204030204"/>
              <a:cs typeface="Calibri" panose="020F0502020204030204"/>
            </a:endParaRPr>
          </a:p>
          <a:p>
            <a:pPr marL="469900" indent="-457200">
              <a:lnSpc>
                <a:spcPct val="100000"/>
              </a:lnSpc>
              <a:spcBef>
                <a:spcPts val="2040"/>
              </a:spcBef>
              <a:buClr>
                <a:srgbClr val="B03E9A"/>
              </a:buClr>
              <a:buSzPct val="73000"/>
              <a:buAutoNum type="arabicPeriod"/>
              <a:tabLst>
                <a:tab pos="469265" algn="l"/>
                <a:tab pos="469900" algn="l"/>
              </a:tabLst>
            </a:pPr>
            <a:r>
              <a:rPr sz="2100" b="1" dirty="0">
                <a:latin typeface="Calibri" panose="020F0502020204030204"/>
                <a:cs typeface="Calibri" panose="020F0502020204030204"/>
                <a:sym typeface="+mn-ea"/>
              </a:rPr>
              <a:t>Luna</a:t>
            </a:r>
            <a:r>
              <a:rPr sz="2100" b="1" spc="-50" dirty="0">
                <a:latin typeface="Calibri" panose="020F0502020204030204"/>
                <a:cs typeface="Calibri" panose="020F0502020204030204"/>
                <a:sym typeface="+mn-ea"/>
              </a:rPr>
              <a:t> </a:t>
            </a:r>
            <a:r>
              <a:rPr sz="2100" b="1" dirty="0">
                <a:latin typeface="Calibri" panose="020F0502020204030204"/>
                <a:cs typeface="Calibri" panose="020F0502020204030204"/>
                <a:sym typeface="+mn-ea"/>
              </a:rPr>
              <a:t>di</a:t>
            </a:r>
            <a:r>
              <a:rPr sz="2100" b="1" spc="-40" dirty="0">
                <a:latin typeface="Calibri" panose="020F0502020204030204"/>
                <a:cs typeface="Calibri" panose="020F0502020204030204"/>
                <a:sym typeface="+mn-ea"/>
              </a:rPr>
              <a:t> </a:t>
            </a:r>
            <a:r>
              <a:rPr sz="2100" b="1" spc="-5" dirty="0">
                <a:latin typeface="Calibri" panose="020F0502020204030204"/>
                <a:cs typeface="Calibri" panose="020F0502020204030204"/>
                <a:sym typeface="+mn-ea"/>
              </a:rPr>
              <a:t>miele</a:t>
            </a:r>
            <a:endParaRPr sz="2100">
              <a:latin typeface="Calibri" panose="020F0502020204030204"/>
              <a:cs typeface="Calibri" panose="020F0502020204030204"/>
            </a:endParaRPr>
          </a:p>
          <a:p>
            <a:pPr marL="469900" indent="-457200">
              <a:lnSpc>
                <a:spcPct val="100000"/>
              </a:lnSpc>
              <a:spcBef>
                <a:spcPts val="2040"/>
              </a:spcBef>
              <a:buClr>
                <a:srgbClr val="B03E9A"/>
              </a:buClr>
              <a:buSzPct val="73000"/>
              <a:buAutoNum type="arabicPeriod"/>
              <a:tabLst>
                <a:tab pos="469265" algn="l"/>
                <a:tab pos="469900" algn="l"/>
              </a:tabLst>
            </a:pPr>
            <a:r>
              <a:rPr sz="2100" b="1" spc="-5" dirty="0">
                <a:latin typeface="Calibri" panose="020F0502020204030204"/>
                <a:cs typeface="Calibri" panose="020F0502020204030204"/>
                <a:sym typeface="+mn-ea"/>
              </a:rPr>
              <a:t>Scarico</a:t>
            </a:r>
            <a:r>
              <a:rPr sz="2100" b="1" spc="-60" dirty="0">
                <a:latin typeface="Calibri" panose="020F0502020204030204"/>
                <a:cs typeface="Calibri" panose="020F0502020204030204"/>
                <a:sym typeface="+mn-ea"/>
              </a:rPr>
              <a:t> </a:t>
            </a:r>
            <a:r>
              <a:rPr sz="2100" b="1" dirty="0">
                <a:latin typeface="Calibri" panose="020F0502020204030204"/>
                <a:cs typeface="Calibri" panose="020F0502020204030204"/>
                <a:sym typeface="+mn-ea"/>
              </a:rPr>
              <a:t>di</a:t>
            </a:r>
            <a:r>
              <a:rPr sz="2100" b="1" spc="-15" dirty="0">
                <a:latin typeface="Calibri" panose="020F0502020204030204"/>
                <a:cs typeface="Calibri" panose="020F0502020204030204"/>
                <a:sym typeface="+mn-ea"/>
              </a:rPr>
              <a:t> </a:t>
            </a:r>
            <a:r>
              <a:rPr sz="2100" b="1" spc="-10" dirty="0">
                <a:latin typeface="Calibri" panose="020F0502020204030204"/>
                <a:cs typeface="Calibri" panose="020F0502020204030204"/>
                <a:sym typeface="+mn-ea"/>
              </a:rPr>
              <a:t>responsabilità</a:t>
            </a:r>
            <a:endParaRPr sz="2100">
              <a:latin typeface="Calibri" panose="020F0502020204030204"/>
              <a:cs typeface="Calibri" panose="020F0502020204030204"/>
            </a:endParaRPr>
          </a:p>
          <a:p>
            <a:pPr marL="12700">
              <a:lnSpc>
                <a:spcPct val="100000"/>
              </a:lnSpc>
              <a:spcBef>
                <a:spcPts val="2040"/>
              </a:spcBef>
            </a:pPr>
            <a:r>
              <a:rPr sz="2100" b="1" dirty="0">
                <a:latin typeface="Calibri" panose="020F0502020204030204"/>
                <a:cs typeface="Calibri" panose="020F0502020204030204"/>
                <a:sym typeface="+mn-ea"/>
              </a:rPr>
              <a:t>…</a:t>
            </a:r>
            <a:r>
              <a:rPr sz="2100" b="1" spc="-40" dirty="0">
                <a:latin typeface="Calibri" panose="020F0502020204030204"/>
                <a:cs typeface="Calibri" panose="020F0502020204030204"/>
                <a:sym typeface="+mn-ea"/>
              </a:rPr>
              <a:t> </a:t>
            </a:r>
            <a:r>
              <a:rPr sz="2100" b="1" spc="-5" dirty="0">
                <a:latin typeface="Calibri" panose="020F0502020204030204"/>
                <a:cs typeface="Calibri" panose="020F0502020204030204"/>
                <a:sym typeface="+mn-ea"/>
              </a:rPr>
              <a:t>solite</a:t>
            </a:r>
            <a:r>
              <a:rPr sz="2100" b="1" spc="-15" dirty="0">
                <a:latin typeface="Calibri" panose="020F0502020204030204"/>
                <a:cs typeface="Calibri" panose="020F0502020204030204"/>
                <a:sym typeface="+mn-ea"/>
              </a:rPr>
              <a:t> </a:t>
            </a:r>
            <a:r>
              <a:rPr sz="2100" b="1" spc="-5" dirty="0">
                <a:latin typeface="Calibri" panose="020F0502020204030204"/>
                <a:cs typeface="Calibri" panose="020F0502020204030204"/>
                <a:sym typeface="+mn-ea"/>
              </a:rPr>
              <a:t>vecchie</a:t>
            </a:r>
            <a:r>
              <a:rPr sz="2100" b="1" spc="-20" dirty="0">
                <a:latin typeface="Calibri" panose="020F0502020204030204"/>
                <a:cs typeface="Calibri" panose="020F0502020204030204"/>
                <a:sym typeface="+mn-ea"/>
              </a:rPr>
              <a:t> </a:t>
            </a:r>
            <a:r>
              <a:rPr sz="2100" b="1" spc="-5" dirty="0">
                <a:latin typeface="Calibri" panose="020F0502020204030204"/>
                <a:cs typeface="Calibri" panose="020F0502020204030204"/>
                <a:sym typeface="+mn-ea"/>
              </a:rPr>
              <a:t>abitudini</a:t>
            </a:r>
            <a:endParaRPr sz="2100">
              <a:latin typeface="Calibri" panose="020F0502020204030204"/>
              <a:cs typeface="Calibri" panose="020F0502020204030204"/>
            </a:endParaRPr>
          </a:p>
          <a:p>
            <a:endParaRPr lang="en-US" sz="2100">
              <a:latin typeface="Calibri" panose="020F0502020204030204"/>
              <a:cs typeface="Calibri" panose="020F0502020204030204"/>
            </a:endParaRPr>
          </a:p>
        </p:txBody>
      </p:sp>
      <p:pic>
        <p:nvPicPr>
          <p:cNvPr id="7" name="object 7"/>
          <p:cNvPicPr/>
          <p:nvPr/>
        </p:nvPicPr>
        <p:blipFill>
          <a:blip r:embed="rId1" cstate="print"/>
          <a:stretch>
            <a:fillRect/>
          </a:stretch>
        </p:blipFill>
        <p:spPr>
          <a:xfrm>
            <a:off x="6219190" y="428625"/>
            <a:ext cx="5654675" cy="62280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39420" y="160020"/>
            <a:ext cx="11399520" cy="1325880"/>
          </a:xfrm>
        </p:spPr>
        <p:txBody>
          <a:bodyPr>
            <a:normAutofit fontScale="90000"/>
          </a:bodyPr>
          <a:p>
            <a:r>
              <a:rPr lang="en-US" b="1">
                <a:solidFill>
                  <a:srgbClr val="C00000"/>
                </a:solidFill>
                <a:sym typeface="+mn-ea"/>
              </a:rPr>
              <a:t>Ci si sente impotenti, senza via d’uscita, calpestati nella propria identità, dignità e valore personale. </a:t>
            </a:r>
            <a:endParaRPr lang="en-US" b="1">
              <a:solidFill>
                <a:srgbClr val="C00000"/>
              </a:solidFill>
              <a:sym typeface="+mn-ea"/>
            </a:endParaRPr>
          </a:p>
        </p:txBody>
      </p:sp>
      <p:sp>
        <p:nvSpPr>
          <p:cNvPr id="3" name="Content Placeholder 2"/>
          <p:cNvSpPr>
            <a:spLocks noGrp="1"/>
          </p:cNvSpPr>
          <p:nvPr>
            <p:ph idx="1"/>
          </p:nvPr>
        </p:nvSpPr>
        <p:spPr>
          <a:xfrm>
            <a:off x="160020" y="1787525"/>
            <a:ext cx="11957685" cy="4951730"/>
          </a:xfrm>
        </p:spPr>
        <p:txBody>
          <a:bodyPr>
            <a:normAutofit fontScale="25000"/>
          </a:bodyPr>
          <a:p>
            <a:r>
              <a:rPr lang="it-IT" altLang="en-US" sz="10000" b="1"/>
              <a:t>Imp</a:t>
            </a:r>
            <a:r>
              <a:rPr lang="en-US" sz="10000" b="1"/>
              <a:t>atto negativo sull’autostima e sul senso di sé.</a:t>
            </a:r>
            <a:endParaRPr lang="en-US" sz="10000" b="1"/>
          </a:p>
          <a:p>
            <a:r>
              <a:rPr lang="it-IT" altLang="en-US" sz="10000" b="1"/>
              <a:t>S</a:t>
            </a:r>
            <a:r>
              <a:rPr lang="en-US" sz="10000" b="1"/>
              <a:t>en</a:t>
            </a:r>
            <a:r>
              <a:rPr lang="it-IT" altLang="en-US" sz="10000" b="1"/>
              <a:t>si</a:t>
            </a:r>
            <a:r>
              <a:rPr lang="en-US" sz="10000" b="1"/>
              <a:t> </a:t>
            </a:r>
            <a:r>
              <a:rPr lang="it-IT" altLang="en-US" sz="10000" b="1"/>
              <a:t>di</a:t>
            </a:r>
            <a:r>
              <a:rPr lang="en-US" sz="10000" b="1"/>
              <a:t> colpa</a:t>
            </a:r>
            <a:r>
              <a:rPr lang="it-IT" altLang="en-US" sz="10000" b="1"/>
              <a:t> </a:t>
            </a:r>
            <a:r>
              <a:rPr lang="it-IT" altLang="en-US" sz="6800" b="1"/>
              <a:t>-</a:t>
            </a:r>
            <a:r>
              <a:rPr lang="en-US" sz="6800"/>
              <a:t> come se stesse facendo costantemente qualcosa di sbagliato o, peggio ancora, come se ci fosse qualcosa di profondamente sbagliato in lei per ricevere un trattamento simile.</a:t>
            </a:r>
            <a:endParaRPr lang="en-US" sz="6800"/>
          </a:p>
          <a:p>
            <a:r>
              <a:rPr lang="it-IT" altLang="en-US" sz="10000" b="1"/>
              <a:t>V</a:t>
            </a:r>
            <a:r>
              <a:rPr lang="en-US" sz="10000" b="1"/>
              <a:t>ergogna</a:t>
            </a:r>
            <a:r>
              <a:rPr lang="it-IT" altLang="en-US" sz="6800" b="1"/>
              <a:t> -</a:t>
            </a:r>
            <a:r>
              <a:rPr lang="en-US" sz="6800"/>
              <a:t> si sente in difetto, come se fosse qualcosa che le spetta. Questo rende difficile parlarne e chiedere aiuto. Spesso le parole dell’abusante risuonano dentro le vittime come qualcosa di conosciuto, familiare. Come espressione di ciò che è stato appreso nella loro storia di vita.Ecco che l’incontro con qualcuno che abusa emotivamente di loro rappresenterà la conferma che è tutto ciò che meritano.</a:t>
            </a:r>
            <a:endParaRPr lang="en-US" sz="6800"/>
          </a:p>
          <a:p>
            <a:r>
              <a:rPr lang="it-IT" altLang="en-US" sz="10000" b="1"/>
              <a:t>I</a:t>
            </a:r>
            <a:r>
              <a:rPr lang="en-US" sz="10000" b="1"/>
              <a:t>nsicurezza</a:t>
            </a:r>
            <a:r>
              <a:rPr lang="en-US" sz="10000"/>
              <a:t> </a:t>
            </a:r>
            <a:r>
              <a:rPr lang="en-US" sz="6800"/>
              <a:t>dovuta alle violenze subite e alla erosione costante dell’autostima rende difficile mettere in discussione la relazione. Innesca così una spirale che rende la vittima sempre più dipendente dall’abusante.</a:t>
            </a:r>
            <a:endParaRPr lang="en-US" sz="6800"/>
          </a:p>
          <a:p>
            <a:r>
              <a:rPr lang="it-IT" altLang="en-US" sz="6800"/>
              <a:t>T</a:t>
            </a:r>
            <a:r>
              <a:rPr lang="en-US" sz="6800"/>
              <a:t>endenza a</a:t>
            </a:r>
            <a:r>
              <a:rPr lang="en-US" sz="10000"/>
              <a:t> </a:t>
            </a:r>
            <a:r>
              <a:rPr lang="en-US" sz="10000" b="1"/>
              <a:t>sminuire il comportamento psicologicamente violento </a:t>
            </a:r>
            <a:r>
              <a:rPr lang="en-US" sz="6800"/>
              <a:t>e a </a:t>
            </a:r>
            <a:r>
              <a:rPr lang="en-US" sz="10000" b="1"/>
              <a:t>modificare il comportamento della vittima</a:t>
            </a:r>
            <a:r>
              <a:rPr lang="en-US" sz="10000"/>
              <a:t> </a:t>
            </a:r>
            <a:r>
              <a:rPr lang="en-US" sz="6800"/>
              <a:t>al fine di evitare certe conseguenze alimentando di fatto l’abuso emotivo che sarà sempre più parte integrante della relazione.</a:t>
            </a:r>
            <a:endParaRPr lang="en-US" sz="6800"/>
          </a:p>
          <a:p>
            <a:pPr marL="0" indent="0">
              <a:buNone/>
            </a:pPr>
            <a:endParaRPr lang="en-US"/>
          </a:p>
          <a:p>
            <a:pPr marL="0" indent="0">
              <a:buNone/>
            </a:pPr>
            <a:r>
              <a:rPr lang="it-IT" altLang="en-US" sz="8000" b="1">
                <a:solidFill>
                  <a:srgbClr val="C00000"/>
                </a:solidFill>
                <a:sym typeface="+mn-ea"/>
              </a:rPr>
              <a:t>... L</a:t>
            </a:r>
            <a:r>
              <a:rPr lang="en-US" sz="8000" b="1">
                <a:solidFill>
                  <a:srgbClr val="C00000"/>
                </a:solidFill>
                <a:sym typeface="+mn-ea"/>
              </a:rPr>
              <a:t>e emozioni di ansia, colpa e vergogna che possono evolvere fino a patologie quali disturbo depressivo maggiore, disturbi del sonno, e disturbo da stress post-traumatico.</a:t>
            </a:r>
            <a:endParaRPr lang="en-US" sz="8000" b="1">
              <a:solidFill>
                <a:srgbClr val="C00000"/>
              </a:solidFill>
              <a:sym typeface="+mn-e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11796</Words>
  <Application>WPS Presentation</Application>
  <PresentationFormat>Widescreen</PresentationFormat>
  <Paragraphs>177</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19</vt:i4>
      </vt:variant>
    </vt:vector>
  </HeadingPairs>
  <TitlesOfParts>
    <vt:vector size="30" baseType="lpstr">
      <vt:lpstr>Arial</vt:lpstr>
      <vt:lpstr>SimSun</vt:lpstr>
      <vt:lpstr>Wingdings</vt:lpstr>
      <vt:lpstr>Gill Sans MT</vt:lpstr>
      <vt:lpstr>Calibri</vt:lpstr>
      <vt:lpstr>Microsoft YaHei</vt:lpstr>
      <vt:lpstr>Arial Unicode MS</vt:lpstr>
      <vt:lpstr>Calibri Light</vt:lpstr>
      <vt:lpstr>Calibri</vt:lpstr>
      <vt:lpstr>Algerian</vt:lpstr>
      <vt:lpstr>Office Theme</vt:lpstr>
      <vt:lpstr>PowerPoint 演示文稿</vt:lpstr>
      <vt:lpstr>PowerPoint 演示文稿</vt:lpstr>
      <vt:lpstr>La violenza in tutte le sue forme...</vt:lpstr>
      <vt:lpstr>Cos’è la violenza psicologica? </vt:lpstr>
      <vt:lpstr>Come riconoscere la violenza psicologica?</vt:lpstr>
      <vt:lpstr>LINGUAGGIO - Parole</vt:lpstr>
      <vt:lpstr>Come riconoscere la violenza psicologica ?</vt:lpstr>
      <vt:lpstr>Ciclo della violenza (Leonor Walker, 1979)</vt:lpstr>
      <vt:lpstr>Ci si sente impotenti, senza via d’uscita, calpestati nella propria identità, dignità e valore personale. </vt:lpstr>
      <vt:lpstr>Non solo protezione ma anche riprogettazione</vt:lpstr>
      <vt:lpstr>riconoscere</vt:lpstr>
      <vt:lpstr>TIMORI DEL DENUNCIARE:  </vt:lpstr>
      <vt:lpstr>La Vittimizzazione Secondaria </vt:lpstr>
      <vt:lpstr>La violenza assistita dai minori in ambito famigliare</vt:lpstr>
      <vt:lpstr>Il Trauma della violenza </vt:lpstr>
      <vt:lpstr>ISTITUZIONI ED  ENTI</vt:lpstr>
      <vt:lpstr>Impegno dell’Ordine degli Psicologi ER? </vt:lpstr>
      <vt:lpstr>“Per tutte le violenze consumate su di lei, per tutte le umiliazioni che ha subito, per il suo corpo che avete sfruttato, per la sua intelligenza che avete calpestato, per l'ignoranza in cui avete lasciata, per la libertà che le avete negato,  per la bocca che le avete tappato , per le ali che le avete tarpato, per tutto questo: in piedi, signori, davanti ad una DONNA!”  (William Shakespeare)</vt:lpstr>
      <vt:lpstr>GRAZIE PER L’ATTENZIONE  https://www.ordinepsicologier.it/it/commissione-pari-opportunita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denit</cp:lastModifiedBy>
  <cp:revision>5</cp:revision>
  <dcterms:created xsi:type="dcterms:W3CDTF">2019-11-25T18:30:00Z</dcterms:created>
  <dcterms:modified xsi:type="dcterms:W3CDTF">2021-12-06T10:28:59Z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1033-11.2.0.10382</vt:lpwstr>
  </property>
  <property fmtid="{D5CDD505-2E9C-101B-9397-08002B2CF9AE}" pid="3" name="ICV">
    <vt:lpwstr>5F63E9A37431486188B97229F9771A0F</vt:lpwstr>
  </property>
</Properties>
</file>