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92" r:id="rId8"/>
    <p:sldId id="377" r:id="rId9"/>
    <p:sldId id="374" r:id="rId10"/>
    <p:sldId id="375" r:id="rId11"/>
    <p:sldId id="376" r:id="rId12"/>
    <p:sldId id="390" r:id="rId13"/>
    <p:sldId id="391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61" r:id="rId25"/>
    <p:sldId id="362" r:id="rId26"/>
    <p:sldId id="388" r:id="rId27"/>
    <p:sldId id="389" r:id="rId28"/>
    <p:sldId id="392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15"/>
  </p:normalViewPr>
  <p:slideViewPr>
    <p:cSldViewPr snapToGrid="0" snapToObjects="1">
      <p:cViewPr>
        <p:scale>
          <a:sx n="126" d="100"/>
          <a:sy n="126" d="100"/>
        </p:scale>
        <p:origin x="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E2E1F-3DC9-0C4E-BE48-7314BE697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0BD5A8-BC03-884B-A3A7-7E61638B8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3CE8DD-17B8-E847-AB01-6D4CDC42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248795-484D-8645-B1BD-80ABE650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3DC42-4095-9148-94EC-556ED66C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28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F6637-1CE7-904F-822F-C40BC3F9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D62AA2-95C4-EE44-A6B1-77F1B12E9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EE1357-3EFE-3449-8124-EC127580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B45D41-0F64-9547-BAA2-52FB52E8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B2B167-B592-C440-8494-4FE369F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15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C77A93-5752-B143-B698-B478BC72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56C85E-2036-3D4B-A083-9B7CC4C65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518857-5206-5D4D-B2E3-8015F1F8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79A0C9-7733-C142-8898-F327FB9C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1BF495-7A5F-E049-8413-CEC6C0C3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6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FCCE1-E32B-F546-9D5F-379CC893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D6B4AA-973D-3347-96AC-3F3DE4B88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335847-449F-4F44-9A56-B1FB1AAF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6126C8-6CA9-4649-8538-65770FCC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B1C24-5ACE-2E42-86EB-C8B9B1AA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5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8B9E0-7349-3B41-A08B-F988B3AE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65201A-20A8-AF43-BB71-8ED6D00D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D12337-4213-7747-8F35-CE441E13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BDD25-5AA7-3140-97D3-F1CF652A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353E4E-5AF7-084F-9DA2-F80ADC0E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1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AFCBB-A0A1-8A47-A052-2C02A009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7DF4F4-F355-B14D-89A2-80A981F2C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544FA5-FB51-F348-A8D6-3671255B6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C330B7-2C88-C644-9809-C9FDE1AA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933AC9-664D-364F-A962-4D287785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0AB341-E11E-C14A-880D-18E5E34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10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FF5A5-935E-EC46-9343-3B929309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4D2FDC-2A9C-E04E-9FDB-90DB219E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E54DCF-1049-3546-ABC2-0018322E7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A1C349-83C1-8941-B385-1A523C373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7503C8-1011-4448-9F77-E0CB810E7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0446B0-D25F-CF4F-9FF0-56D1E040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A44967-D540-FD45-A175-23E01C8C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D116C3A-78F5-1649-9579-A9DF8B9B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49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34D1DA-F251-1F4F-AB2C-B7980BB8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546587-95CD-F24C-9290-48E4604E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8C04CC-1203-2146-A02F-CD9D33F0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A07DB2-D9B6-BB44-8DDF-5CCE0A44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A51294-8249-0D47-B833-BD209395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A88EE5-1CB7-7448-86AF-9F1FA66B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AC3179-50A3-F245-B0E1-81CB368B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4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42AE4-3655-E146-B2F0-FE723E94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3200F1-7858-7645-885C-F75B9A87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1FFBC4-91C4-C84C-9F99-4AC563798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85A53B-EC4A-A64C-B789-D2325084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EF315D-A639-5043-91CA-1B8D4785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DEF7F8-A076-7F47-A232-30DB9528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9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46F9E-C2B9-D540-9D1C-617D2DF3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09272C-E88B-5241-8351-90FA9F470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B3B44F-921C-5F4F-9AAC-9EDF6100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6258B3-119A-D142-B873-2C20B980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D1C7C9-2D7A-4F44-A3BF-139D67B9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F7B6E5-0A6E-344F-AC3F-7FAE7CC1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36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EFB6A9-622A-4C45-9C78-F8ED37A6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A52696-AC33-B74C-8099-9C2545B95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108EB3-0362-694E-AF88-2A2B50F90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29E14-C4D7-0148-8E73-D2D3F915FB13}" type="datetimeFigureOut">
              <a:rPr lang="it-IT" smtClean="0"/>
              <a:t>11/11/21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2D04C8-348F-D64C-8E75-BCCFF541C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858AD1-FF87-5041-A768-556F792E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8261-1A64-E947-91E8-52730E6B10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E794BC5-2B3D-F242-9A4B-414A4869F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8709"/>
            <a:ext cx="9144000" cy="590960"/>
          </a:xfrm>
        </p:spPr>
        <p:txBody>
          <a:bodyPr/>
          <a:lstStyle/>
          <a:p>
            <a:r>
              <a:rPr lang="it-IT" dirty="0"/>
              <a:t>I discorsi d’odio: principi costituzionali e sovranazionali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E77D8A-A9C8-154D-AFF3-69F18527E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46976"/>
            <a:ext cx="11785600" cy="4292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9194E4-96E9-164F-AD7A-FA15EDBD9207}"/>
              </a:ext>
            </a:extLst>
          </p:cNvPr>
          <p:cNvSpPr txBox="1"/>
          <p:nvPr/>
        </p:nvSpPr>
        <p:spPr>
          <a:xfrm>
            <a:off x="4088524" y="5759669"/>
            <a:ext cx="458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Cecilia </a:t>
            </a:r>
            <a:r>
              <a:rPr lang="it-IT" b="1" dirty="0" err="1"/>
              <a:t>Siccardi</a:t>
            </a:r>
            <a:r>
              <a:rPr lang="it-IT" dirty="0"/>
              <a:t>, Università degli Studi di Milano</a:t>
            </a:r>
          </a:p>
        </p:txBody>
      </p:sp>
    </p:spTree>
    <p:extLst>
      <p:ext uri="{BB962C8B-B14F-4D97-AF65-F5344CB8AC3E}">
        <p14:creationId xmlns:p14="http://schemas.microsoft.com/office/powerpoint/2010/main" val="388840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4CA53-EC31-AC4F-BF00-E93ECEC8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483" y="296779"/>
            <a:ext cx="9789695" cy="9906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/>
                </a:solidFill>
              </a:rPr>
              <a:t>La dignità della persona come limite alla libertà di manifestazione del pensiero?</a:t>
            </a:r>
          </a:p>
        </p:txBody>
      </p:sp>
      <p:sp>
        <p:nvSpPr>
          <p:cNvPr id="4" name="Rettangolo arrotondato 7">
            <a:extLst>
              <a:ext uri="{FF2B5EF4-FFF2-40B4-BE49-F238E27FC236}">
                <a16:creationId xmlns:a16="http://schemas.microsoft.com/office/drawing/2014/main" id="{39B2E6AC-7E4E-6D4F-9434-0D992251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26" y="1588167"/>
            <a:ext cx="11110174" cy="5113421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C00000"/>
                </a:solidFill>
              </a:rPr>
              <a:t>C. </a:t>
            </a:r>
            <a:r>
              <a:rPr lang="it-IT" b="1" dirty="0" err="1">
                <a:solidFill>
                  <a:srgbClr val="C00000"/>
                </a:solidFill>
              </a:rPr>
              <a:t>Cost</a:t>
            </a:r>
            <a:r>
              <a:rPr lang="it-IT" b="1" dirty="0">
                <a:solidFill>
                  <a:srgbClr val="C00000"/>
                </a:solidFill>
              </a:rPr>
              <a:t>. </a:t>
            </a:r>
            <a:r>
              <a:rPr lang="it-IT" b="1" dirty="0" err="1">
                <a:solidFill>
                  <a:srgbClr val="C00000"/>
                </a:solidFill>
              </a:rPr>
              <a:t>sent</a:t>
            </a:r>
            <a:r>
              <a:rPr lang="it-IT" b="1" dirty="0">
                <a:solidFill>
                  <a:srgbClr val="C00000"/>
                </a:solidFill>
              </a:rPr>
              <a:t>. 293 del 2000</a:t>
            </a: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Norma oggetto: </a:t>
            </a:r>
            <a:r>
              <a:rPr lang="it-IT" dirty="0">
                <a:solidFill>
                  <a:schemeClr val="tx1"/>
                </a:solidFill>
              </a:rPr>
              <a:t>una norma della legge sulla stampa che sanzionava penalmente la diffusione di «stampati i quali descrivano o illustrino, con particolari impressionanti o raccapriccianti, avvenimenti realmente verificatisi o anche soltanto immaginari, in modo da poter turbare il comune sentimento della morale e l’ordine familiare o da </a:t>
            </a:r>
            <a:r>
              <a:rPr lang="it-IT" dirty="0">
                <a:solidFill>
                  <a:schemeClr val="accent1"/>
                </a:solidFill>
              </a:rPr>
              <a:t>poter provocare il diffondersi di suicidi o delitti</a:t>
            </a:r>
            <a:r>
              <a:rPr lang="it-IT" dirty="0">
                <a:solidFill>
                  <a:schemeClr val="tx1"/>
                </a:solidFill>
              </a:rPr>
              <a:t>».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Viola art. 21 </a:t>
            </a:r>
            <a:r>
              <a:rPr lang="it-IT" dirty="0" err="1">
                <a:solidFill>
                  <a:schemeClr val="tx1"/>
                </a:solidFill>
              </a:rPr>
              <a:t>Cost</a:t>
            </a:r>
            <a:r>
              <a:rPr lang="it-IT" dirty="0">
                <a:solidFill>
                  <a:schemeClr val="tx1"/>
                </a:solidFill>
              </a:rPr>
              <a:t>.?</a:t>
            </a:r>
          </a:p>
          <a:p>
            <a:pPr algn="just"/>
            <a:r>
              <a:rPr lang="it-IT" dirty="0"/>
              <a:t>«Solo quando la soglia dell’attenzione della comunità civile è colpita negativamente, e offesa, dalle pubblicazioni di scritti o immagini con particolari impressionanti o raccapriccianti</a:t>
            </a:r>
            <a:r>
              <a:rPr lang="it-IT" b="1" dirty="0"/>
              <a:t>, lesivi della dignità di ogni essere umano</a:t>
            </a:r>
            <a:r>
              <a:rPr lang="it-IT" dirty="0"/>
              <a:t>, e perciò avvertibili dall’intera collettività, scatta la reazione dell’ordinamento»</a:t>
            </a:r>
          </a:p>
          <a:p>
            <a:pPr algn="just"/>
            <a:r>
              <a:rPr lang="it-IT" dirty="0"/>
              <a:t>La libertà di pensiero non può «inficiare la norma sotto il profilo della legittimità costituzionale, poiché essa è qui concepita come </a:t>
            </a:r>
            <a:r>
              <a:rPr lang="it-IT" b="1" dirty="0">
                <a:solidFill>
                  <a:schemeClr val="accent1"/>
                </a:solidFill>
              </a:rPr>
              <a:t>presidio del bene fondamentale della dignità umana</a:t>
            </a:r>
            <a:r>
              <a:rPr lang="it-IT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30464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9399"/>
            <a:ext cx="8229600" cy="131717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garanzia dei diritti individuali come limite all’art. 21 </a:t>
            </a:r>
            <a:r>
              <a:rPr lang="it-IT" sz="3200" dirty="0" err="1"/>
              <a:t>Cost</a:t>
            </a:r>
            <a:r>
              <a:rPr lang="it-IT" sz="3200" dirty="0"/>
              <a:t>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idx="1"/>
          </p:nvPr>
        </p:nvSpPr>
        <p:spPr>
          <a:xfrm>
            <a:off x="1524000" y="1382489"/>
            <a:ext cx="9144000" cy="519611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345585" y="1909823"/>
            <a:ext cx="6775411" cy="3900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1600" b="1" dirty="0">
                <a:solidFill>
                  <a:schemeClr val="tx2"/>
                </a:solidFill>
              </a:rPr>
              <a:t>C. </a:t>
            </a:r>
            <a:r>
              <a:rPr lang="it-IT" sz="1600" b="1" dirty="0" err="1">
                <a:solidFill>
                  <a:schemeClr val="tx2"/>
                </a:solidFill>
              </a:rPr>
              <a:t>Cost</a:t>
            </a:r>
            <a:r>
              <a:rPr lang="it-IT" sz="1600" b="1" dirty="0">
                <a:solidFill>
                  <a:schemeClr val="tx2"/>
                </a:solidFill>
              </a:rPr>
              <a:t>. </a:t>
            </a:r>
            <a:r>
              <a:rPr lang="it-IT" sz="1600" b="1" dirty="0" err="1">
                <a:solidFill>
                  <a:schemeClr val="tx2"/>
                </a:solidFill>
              </a:rPr>
              <a:t>sent</a:t>
            </a:r>
            <a:r>
              <a:rPr lang="it-IT" sz="1600" b="1" dirty="0">
                <a:solidFill>
                  <a:schemeClr val="tx2"/>
                </a:solidFill>
              </a:rPr>
              <a:t>. 86 del 1974</a:t>
            </a:r>
          </a:p>
          <a:p>
            <a:pPr algn="just"/>
            <a:r>
              <a:rPr lang="it-IT" sz="1600" dirty="0"/>
              <a:t>«La previsione costituzionale non integra una tutela incondizionata e illimitata della libertà di manifestazione del pensiero, giacché, anzi, a questa sono posti limiti derivanti dalla tutela del buon costume o dall’esistenza di beni o interessi diversi che siano parimenti garantiti o protetti dalla Costituzione. […] E tra codesti beni ed interessi, ed in particolare tra quelli inviolabili, in quanto essenzialmente connessi con la persona umana, è </a:t>
            </a:r>
            <a:r>
              <a:rPr lang="it-IT" sz="1600" b="1" dirty="0"/>
              <a:t>l’onore (comprensivo del decoro e della reputazione)</a:t>
            </a:r>
            <a:r>
              <a:rPr lang="it-IT" sz="1600" dirty="0"/>
              <a:t>»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24000" y="3168184"/>
            <a:ext cx="182158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IL DIRITTO ALL’ONORE </a:t>
            </a:r>
          </a:p>
          <a:p>
            <a:pPr algn="ctr"/>
            <a:r>
              <a:rPr lang="it-IT" sz="1600" b="1" dirty="0">
                <a:solidFill>
                  <a:schemeClr val="tx2"/>
                </a:solidFill>
              </a:rPr>
              <a:t>E ALLA REPUTAZIONE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1397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EA6874-B233-FF41-AD59-F719B3E5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Il ricorso allo strumento penale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0AE4DC-BA12-BD43-A610-857C1878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59313"/>
          </a:xfrm>
        </p:spPr>
        <p:txBody>
          <a:bodyPr/>
          <a:lstStyle/>
          <a:p>
            <a:r>
              <a:rPr lang="it-IT" dirty="0"/>
              <a:t> deve rappresentare l’</a:t>
            </a:r>
            <a:r>
              <a:rPr lang="it-IT" dirty="0" err="1"/>
              <a:t>extrema</a:t>
            </a:r>
            <a:r>
              <a:rPr lang="it-IT" dirty="0"/>
              <a:t>-ratio</a:t>
            </a:r>
          </a:p>
          <a:p>
            <a:r>
              <a:rPr lang="it-IT" dirty="0"/>
              <a:t> vi deve essere un collegamento tra «parola» e «azione»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AF5F3D7-9F4E-C747-96CD-A1FD083B7803}"/>
              </a:ext>
            </a:extLst>
          </p:cNvPr>
          <p:cNvSpPr/>
          <p:nvPr/>
        </p:nvSpPr>
        <p:spPr>
          <a:xfrm>
            <a:off x="977462" y="3689131"/>
            <a:ext cx="10376338" cy="29639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Art. 604 bis e ter del Codice penale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«Propaganda e istigazione a delinquere per motivi di discriminazione razziale e etnica»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Primo comma chi </a:t>
            </a:r>
            <a:r>
              <a:rPr lang="it-IT" dirty="0">
                <a:solidFill>
                  <a:srgbClr val="C00000"/>
                </a:solidFill>
              </a:rPr>
              <a:t>propaganda idee </a:t>
            </a:r>
            <a:r>
              <a:rPr lang="it-IT" dirty="0">
                <a:solidFill>
                  <a:schemeClr val="tx1"/>
                </a:solidFill>
              </a:rPr>
              <a:t>fondate sulla superiorità razziale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Secondo comma: chi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istiga a commettere atti </a:t>
            </a:r>
            <a:r>
              <a:rPr lang="it-IT" dirty="0">
                <a:solidFill>
                  <a:schemeClr val="tx1"/>
                </a:solidFill>
              </a:rPr>
              <a:t>di violenza per motivi etnici razziali e religiosi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3A6244C9-C19E-7240-800F-DF1494BC4390}"/>
              </a:ext>
            </a:extLst>
          </p:cNvPr>
          <p:cNvSpPr/>
          <p:nvPr/>
        </p:nvSpPr>
        <p:spPr>
          <a:xfrm>
            <a:off x="5496910" y="2869324"/>
            <a:ext cx="693683" cy="559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74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0614D-045A-7F44-B49C-BA48C08C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i="1" dirty="0" err="1">
                <a:solidFill>
                  <a:schemeClr val="accent1"/>
                </a:solidFill>
              </a:rPr>
              <a:t>Segue</a:t>
            </a:r>
            <a:r>
              <a:rPr lang="it-IT" sz="3600" dirty="0" err="1">
                <a:solidFill>
                  <a:schemeClr val="accent1"/>
                </a:solidFill>
              </a:rPr>
              <a:t>..la</a:t>
            </a:r>
            <a:r>
              <a:rPr lang="it-IT" sz="3600" dirty="0">
                <a:solidFill>
                  <a:schemeClr val="accent1"/>
                </a:solidFill>
              </a:rPr>
              <a:t> propaganda di idee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7F60C0-5AA7-B34E-9491-26173C1E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Cass</a:t>
            </a:r>
            <a:r>
              <a:rPr lang="it-IT" dirty="0"/>
              <a:t>. </a:t>
            </a:r>
            <a:r>
              <a:rPr lang="it-IT" dirty="0" err="1"/>
              <a:t>pen</a:t>
            </a:r>
            <a:r>
              <a:rPr lang="it-IT" dirty="0"/>
              <a:t>. 33414 del 2020 afferma che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«la </a:t>
            </a:r>
            <a:r>
              <a:rPr lang="it-IT" dirty="0">
                <a:solidFill>
                  <a:srgbClr val="C00000"/>
                </a:solidFill>
              </a:rPr>
              <a:t>propaganda</a:t>
            </a:r>
            <a:r>
              <a:rPr lang="it-IT" dirty="0"/>
              <a:t> consiste nella divulgazione di opinioni  finalizzate ad influenzare il comportamento o la psicologia di un pubblico vasto e a raccogliere adesioni, l’</a:t>
            </a:r>
            <a:r>
              <a:rPr lang="it-IT" dirty="0">
                <a:solidFill>
                  <a:srgbClr val="C00000"/>
                </a:solidFill>
              </a:rPr>
              <a:t>odio razziale e etnico </a:t>
            </a:r>
            <a:r>
              <a:rPr lang="it-IT" dirty="0"/>
              <a:t>è integrato non da qualsiasi sentimento di generica antipatia, insofferenza o rifiuto riconducibile a motivazioni attinenti alla razza, alla nazionalità o alla religione, ma solo da un sentimento idoneo a determinare il </a:t>
            </a:r>
            <a:r>
              <a:rPr lang="it-IT" dirty="0">
                <a:solidFill>
                  <a:srgbClr val="C00000"/>
                </a:solidFill>
              </a:rPr>
              <a:t>concreto pericolo</a:t>
            </a:r>
            <a:r>
              <a:rPr lang="it-IT" dirty="0"/>
              <a:t> di comportamenti discriminatori»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36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8074D-24EE-9A46-AF8A-191F1404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800" dirty="0">
                <a:solidFill>
                  <a:schemeClr val="accent1"/>
                </a:solidFill>
              </a:rPr>
              <a:t>I discorsi d’odio nel diritto internazionale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7B41B-2383-2643-8E4E-2EE460FC7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990"/>
            <a:ext cx="10515600" cy="5226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Le convenzioni di diritto internazionale impongono agli Stati di sanzionare penalmente i crimini d’odio.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it-IT" sz="2000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2000" b="1" dirty="0">
                <a:solidFill>
                  <a:schemeClr val="accent1"/>
                </a:solidFill>
              </a:rPr>
              <a:t>International Convention on the </a:t>
            </a:r>
            <a:r>
              <a:rPr lang="it-IT" sz="2000" b="1" dirty="0" err="1">
                <a:solidFill>
                  <a:schemeClr val="accent1"/>
                </a:solidFill>
              </a:rPr>
              <a:t>Elimination</a:t>
            </a:r>
            <a:r>
              <a:rPr lang="it-IT" sz="2000" b="1" dirty="0">
                <a:solidFill>
                  <a:schemeClr val="accent1"/>
                </a:solidFill>
              </a:rPr>
              <a:t> of </a:t>
            </a:r>
            <a:r>
              <a:rPr lang="it-IT" sz="2000" b="1" dirty="0" err="1">
                <a:solidFill>
                  <a:schemeClr val="accent1"/>
                </a:solidFill>
              </a:rPr>
              <a:t>All</a:t>
            </a:r>
            <a:r>
              <a:rPr lang="it-IT" sz="2000" b="1" dirty="0">
                <a:solidFill>
                  <a:schemeClr val="accent1"/>
                </a:solidFill>
              </a:rPr>
              <a:t> Forms of </a:t>
            </a:r>
            <a:r>
              <a:rPr lang="it-IT" sz="2000" b="1" dirty="0" err="1">
                <a:solidFill>
                  <a:schemeClr val="accent1"/>
                </a:solidFill>
              </a:rPr>
              <a:t>Racial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Discrimination</a:t>
            </a:r>
            <a:r>
              <a:rPr lang="it-IT" sz="2000" b="1" dirty="0">
                <a:solidFill>
                  <a:schemeClr val="accent1"/>
                </a:solidFill>
              </a:rPr>
              <a:t> (1965)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000" dirty="0"/>
              <a:t>Impone agli Stati di dichiarare crimini punibili dalla legge </a:t>
            </a:r>
            <a:r>
              <a:rPr lang="it-IT" sz="2000" b="1" dirty="0"/>
              <a:t>ogni incitamento alla discriminazione razziale</a:t>
            </a:r>
            <a:r>
              <a:rPr lang="it-IT" sz="2000" dirty="0"/>
              <a:t>, </a:t>
            </a:r>
            <a:r>
              <a:rPr lang="it-IT" sz="2000" dirty="0" err="1"/>
              <a:t>nonchè</a:t>
            </a:r>
            <a:r>
              <a:rPr lang="it-IT" sz="2000" dirty="0"/>
              <a:t> ogni atto di violenza, od incitamento a tali atti diretti contro ogni razza o gruppo di individui di colore diverso o di diversa origine etnica, come ogni aiuto apportato ad attività razzistiche” (Reati previsti dalla legge Mancino-Reale, oggi 604 bis e ter Codice penale)</a:t>
            </a:r>
          </a:p>
          <a:p>
            <a:pPr algn="just"/>
            <a:endParaRPr lang="it-IT" sz="2000" dirty="0">
              <a:solidFill>
                <a:schemeClr val="tx2"/>
              </a:solidFill>
            </a:endParaRPr>
          </a:p>
          <a:p>
            <a:pPr algn="just"/>
            <a:endParaRPr lang="it-IT" sz="2000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it-IT" sz="2000" b="1" dirty="0">
                <a:solidFill>
                  <a:schemeClr val="accent1"/>
                </a:solidFill>
              </a:rPr>
              <a:t>International </a:t>
            </a:r>
            <a:r>
              <a:rPr lang="it-IT" sz="2000" b="1" dirty="0" err="1">
                <a:solidFill>
                  <a:schemeClr val="accent1"/>
                </a:solidFill>
              </a:rPr>
              <a:t>Covenant</a:t>
            </a:r>
            <a:r>
              <a:rPr lang="it-IT" sz="2000" b="1" dirty="0">
                <a:solidFill>
                  <a:schemeClr val="accent1"/>
                </a:solidFill>
              </a:rPr>
              <a:t> on </a:t>
            </a:r>
            <a:r>
              <a:rPr lang="it-IT" sz="2000" b="1" dirty="0" err="1">
                <a:solidFill>
                  <a:schemeClr val="accent1"/>
                </a:solidFill>
              </a:rPr>
              <a:t>Civil</a:t>
            </a:r>
            <a:r>
              <a:rPr lang="it-IT" sz="2000" b="1" dirty="0">
                <a:solidFill>
                  <a:schemeClr val="accent1"/>
                </a:solidFill>
              </a:rPr>
              <a:t> and </a:t>
            </a:r>
            <a:r>
              <a:rPr lang="it-IT" sz="2000" b="1" dirty="0" err="1">
                <a:solidFill>
                  <a:schemeClr val="accent1"/>
                </a:solidFill>
              </a:rPr>
              <a:t>Political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Rights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Adopted</a:t>
            </a:r>
            <a:r>
              <a:rPr lang="it-IT" sz="2000" b="1" dirty="0">
                <a:solidFill>
                  <a:schemeClr val="accent1"/>
                </a:solidFill>
              </a:rPr>
              <a:t>  (1966)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000" dirty="0"/>
              <a:t>Qualsiasi propaganda a favore della guerra deve essere </a:t>
            </a:r>
            <a:r>
              <a:rPr lang="it-IT" sz="2000" dirty="0">
                <a:solidFill>
                  <a:schemeClr val="accent1"/>
                </a:solidFill>
              </a:rPr>
              <a:t>vietata dalla legge</a:t>
            </a:r>
            <a:r>
              <a:rPr lang="it-IT" sz="2000" dirty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000" dirty="0"/>
              <a:t>Qualsiasi appello all’odio nazionale, razziale o religioso che costituisce incitamento alla discriminazione, all’ostilità o alla violenza deve essere vietato dalla legge” </a:t>
            </a:r>
          </a:p>
        </p:txBody>
      </p:sp>
    </p:spTree>
    <p:extLst>
      <p:ext uri="{BB962C8B-B14F-4D97-AF65-F5344CB8AC3E}">
        <p14:creationId xmlns:p14="http://schemas.microsoft.com/office/powerpoint/2010/main" val="298782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F9364-D933-8F4F-8892-4AF3995A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</a:rPr>
              <a:t>La raccomandazione 20 del 1997 del Consiglio di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56542-A128-F84C-991D-DE2A4E70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Invita gli Stati (</a:t>
            </a:r>
            <a:r>
              <a:rPr lang="it-IT" dirty="0" err="1"/>
              <a:t>governments</a:t>
            </a:r>
            <a:r>
              <a:rPr lang="it-IT" dirty="0"/>
              <a:t> of the </a:t>
            </a:r>
            <a:r>
              <a:rPr lang="it-IT" dirty="0" err="1"/>
              <a:t>member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, public </a:t>
            </a:r>
            <a:r>
              <a:rPr lang="it-IT" dirty="0" err="1"/>
              <a:t>authorities</a:t>
            </a:r>
            <a:r>
              <a:rPr lang="it-IT" dirty="0"/>
              <a:t> and public </a:t>
            </a:r>
            <a:r>
              <a:rPr lang="it-IT" dirty="0" err="1"/>
              <a:t>institutions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national</a:t>
            </a:r>
            <a:r>
              <a:rPr lang="it-IT" dirty="0"/>
              <a:t>, </a:t>
            </a:r>
            <a:r>
              <a:rPr lang="it-IT" dirty="0" err="1"/>
              <a:t>regional</a:t>
            </a:r>
            <a:r>
              <a:rPr lang="it-IT" dirty="0"/>
              <a:t> and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), a </a:t>
            </a:r>
            <a:r>
              <a:rPr lang="it-IT" dirty="0">
                <a:solidFill>
                  <a:schemeClr val="accent1"/>
                </a:solidFill>
              </a:rPr>
              <a:t>introdurre misure </a:t>
            </a:r>
            <a:r>
              <a:rPr lang="it-IT" dirty="0"/>
              <a:t>a volte a limitare il discorso d’odio, inteso:  </a:t>
            </a:r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dirty="0" err="1"/>
              <a:t>hate</a:t>
            </a:r>
            <a:r>
              <a:rPr lang="it-IT" dirty="0"/>
              <a:t> </a:t>
            </a:r>
            <a:r>
              <a:rPr lang="it-IT" dirty="0" err="1"/>
              <a:t>speech</a:t>
            </a:r>
            <a:r>
              <a:rPr lang="it-IT" dirty="0"/>
              <a:t>, or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speech</a:t>
            </a:r>
            <a:r>
              <a:rPr lang="it-IT" dirty="0"/>
              <a:t> </a:t>
            </a:r>
            <a:r>
              <a:rPr lang="it-IT" dirty="0" err="1"/>
              <a:t>likely</a:t>
            </a:r>
            <a:r>
              <a:rPr lang="it-IT" dirty="0"/>
              <a:t> to produce 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legitimising</a:t>
            </a:r>
            <a:r>
              <a:rPr lang="it-IT" dirty="0"/>
              <a:t>, </a:t>
            </a:r>
            <a:r>
              <a:rPr lang="it-IT" dirty="0" err="1"/>
              <a:t>spreading</a:t>
            </a:r>
            <a:r>
              <a:rPr lang="it-IT" dirty="0"/>
              <a:t> or </a:t>
            </a:r>
            <a:r>
              <a:rPr lang="it-IT" dirty="0" err="1">
                <a:solidFill>
                  <a:schemeClr val="accent1"/>
                </a:solidFill>
              </a:rPr>
              <a:t>promoting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racial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hatred</a:t>
            </a:r>
            <a:r>
              <a:rPr lang="it-IT" dirty="0">
                <a:solidFill>
                  <a:schemeClr val="accent1"/>
                </a:solidFill>
              </a:rPr>
              <a:t>, </a:t>
            </a:r>
            <a:r>
              <a:rPr lang="it-IT" dirty="0" err="1">
                <a:solidFill>
                  <a:schemeClr val="accent1"/>
                </a:solidFill>
              </a:rPr>
              <a:t>xenophobia</a:t>
            </a:r>
            <a:r>
              <a:rPr lang="it-IT" dirty="0">
                <a:solidFill>
                  <a:schemeClr val="accent1"/>
                </a:solidFill>
              </a:rPr>
              <a:t>, anti-</a:t>
            </a:r>
            <a:r>
              <a:rPr lang="it-IT" dirty="0" err="1">
                <a:solidFill>
                  <a:schemeClr val="accent1"/>
                </a:solidFill>
              </a:rPr>
              <a:t>Semitism</a:t>
            </a:r>
            <a:r>
              <a:rPr lang="it-IT" dirty="0">
                <a:solidFill>
                  <a:schemeClr val="accent1"/>
                </a:solidFill>
              </a:rPr>
              <a:t> or </a:t>
            </a:r>
            <a:r>
              <a:rPr lang="it-IT" dirty="0" err="1">
                <a:solidFill>
                  <a:schemeClr val="accent1"/>
                </a:solidFill>
              </a:rPr>
              <a:t>other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forms</a:t>
            </a:r>
            <a:r>
              <a:rPr lang="it-IT" dirty="0">
                <a:solidFill>
                  <a:schemeClr val="accent1"/>
                </a:solidFill>
              </a:rPr>
              <a:t> of </a:t>
            </a:r>
            <a:r>
              <a:rPr lang="it-IT" dirty="0" err="1">
                <a:solidFill>
                  <a:schemeClr val="accent1"/>
                </a:solidFill>
              </a:rPr>
              <a:t>discrimination</a:t>
            </a:r>
            <a:r>
              <a:rPr lang="it-IT" dirty="0">
                <a:solidFill>
                  <a:schemeClr val="accent1"/>
                </a:solidFill>
              </a:rPr>
              <a:t> or </a:t>
            </a:r>
            <a:r>
              <a:rPr lang="it-IT" dirty="0" err="1">
                <a:solidFill>
                  <a:schemeClr val="accent1"/>
                </a:solidFill>
              </a:rPr>
              <a:t>hatred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based</a:t>
            </a:r>
            <a:r>
              <a:rPr lang="it-IT" dirty="0">
                <a:solidFill>
                  <a:schemeClr val="accent1"/>
                </a:solidFill>
              </a:rPr>
              <a:t> on </a:t>
            </a:r>
            <a:r>
              <a:rPr lang="it-IT" dirty="0" err="1">
                <a:solidFill>
                  <a:schemeClr val="accent1"/>
                </a:solidFill>
              </a:rPr>
              <a:t>intolerance</a:t>
            </a:r>
            <a:r>
              <a:rPr lang="it-IT" dirty="0"/>
              <a:t>».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/>
              <a:t>La stessa raccomandazione precisa che: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/>
              <a:t>«…</a:t>
            </a:r>
            <a:r>
              <a:rPr lang="it-IT" dirty="0" err="1"/>
              <a:t>criminal</a:t>
            </a:r>
            <a:r>
              <a:rPr lang="it-IT" dirty="0"/>
              <a:t> and </a:t>
            </a:r>
            <a:r>
              <a:rPr lang="it-IT" dirty="0" err="1"/>
              <a:t>administrative</a:t>
            </a:r>
            <a:r>
              <a:rPr lang="it-IT" dirty="0"/>
              <a:t> law </a:t>
            </a:r>
            <a:r>
              <a:rPr lang="it-IT" dirty="0" err="1"/>
              <a:t>provisions</a:t>
            </a:r>
            <a:r>
              <a:rPr lang="it-IT" dirty="0"/>
              <a:t> on </a:t>
            </a:r>
            <a:r>
              <a:rPr lang="it-IT" dirty="0" err="1"/>
              <a:t>hate</a:t>
            </a:r>
            <a:r>
              <a:rPr lang="it-IT" dirty="0"/>
              <a:t> </a:t>
            </a:r>
            <a:r>
              <a:rPr lang="it-IT" dirty="0" err="1"/>
              <a:t>speech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enable</a:t>
            </a:r>
            <a:r>
              <a:rPr lang="it-IT" dirty="0"/>
              <a:t> </a:t>
            </a:r>
            <a:r>
              <a:rPr lang="it-IT" dirty="0" err="1"/>
              <a:t>administrative</a:t>
            </a:r>
            <a:r>
              <a:rPr lang="it-IT" dirty="0"/>
              <a:t> and </a:t>
            </a:r>
            <a:r>
              <a:rPr lang="it-IT" dirty="0" err="1"/>
              <a:t>judicial</a:t>
            </a:r>
            <a:r>
              <a:rPr lang="it-IT" dirty="0"/>
              <a:t> </a:t>
            </a:r>
            <a:r>
              <a:rPr lang="it-IT" dirty="0" err="1"/>
              <a:t>authorities</a:t>
            </a:r>
            <a:r>
              <a:rPr lang="it-IT" dirty="0"/>
              <a:t> to </a:t>
            </a:r>
            <a:r>
              <a:rPr lang="it-IT" dirty="0" err="1">
                <a:solidFill>
                  <a:schemeClr val="accent1"/>
                </a:solidFill>
              </a:rPr>
              <a:t>reconcile</a:t>
            </a:r>
            <a:r>
              <a:rPr lang="it-IT" dirty="0">
                <a:solidFill>
                  <a:schemeClr val="accent1"/>
                </a:solidFill>
              </a:rPr>
              <a:t> in </a:t>
            </a:r>
            <a:r>
              <a:rPr lang="it-IT" dirty="0" err="1">
                <a:solidFill>
                  <a:schemeClr val="accent1"/>
                </a:solidFill>
              </a:rPr>
              <a:t>each</a:t>
            </a:r>
            <a:r>
              <a:rPr lang="it-IT" dirty="0">
                <a:solidFill>
                  <a:schemeClr val="accent1"/>
                </a:solidFill>
              </a:rPr>
              <a:t> case </a:t>
            </a:r>
            <a:r>
              <a:rPr lang="it-IT" dirty="0" err="1">
                <a:solidFill>
                  <a:schemeClr val="accent1"/>
                </a:solidFill>
              </a:rPr>
              <a:t>respect</a:t>
            </a:r>
            <a:r>
              <a:rPr lang="it-IT" dirty="0">
                <a:solidFill>
                  <a:schemeClr val="accent1"/>
                </a:solidFill>
              </a:rPr>
              <a:t> for </a:t>
            </a:r>
            <a:r>
              <a:rPr lang="it-IT" dirty="0" err="1">
                <a:solidFill>
                  <a:schemeClr val="accent1"/>
                </a:solidFill>
              </a:rPr>
              <a:t>freedom</a:t>
            </a:r>
            <a:r>
              <a:rPr lang="it-IT" dirty="0">
                <a:solidFill>
                  <a:schemeClr val="accent1"/>
                </a:solidFill>
              </a:rPr>
              <a:t> of </a:t>
            </a:r>
            <a:r>
              <a:rPr lang="it-IT" dirty="0" err="1">
                <a:solidFill>
                  <a:schemeClr val="accent1"/>
                </a:solidFill>
              </a:rPr>
              <a:t>expression</a:t>
            </a:r>
            <a:r>
              <a:rPr lang="it-IT" dirty="0">
                <a:solidFill>
                  <a:schemeClr val="accent1"/>
                </a:solidFill>
              </a:rPr>
              <a:t> with </a:t>
            </a:r>
            <a:r>
              <a:rPr lang="it-IT" dirty="0" err="1">
                <a:solidFill>
                  <a:schemeClr val="accent1"/>
                </a:solidFill>
              </a:rPr>
              <a:t>respect</a:t>
            </a:r>
            <a:r>
              <a:rPr lang="it-IT" dirty="0">
                <a:solidFill>
                  <a:schemeClr val="accent1"/>
                </a:solidFill>
              </a:rPr>
              <a:t> for human </a:t>
            </a:r>
            <a:r>
              <a:rPr lang="it-IT" dirty="0" err="1">
                <a:solidFill>
                  <a:schemeClr val="accent1"/>
                </a:solidFill>
              </a:rPr>
              <a:t>dignity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and the </a:t>
            </a:r>
            <a:r>
              <a:rPr lang="it-IT" dirty="0" err="1"/>
              <a:t>protection</a:t>
            </a:r>
            <a:r>
              <a:rPr lang="it-IT" dirty="0"/>
              <a:t> of </a:t>
            </a:r>
            <a:r>
              <a:rPr lang="it-IT" dirty="0" err="1"/>
              <a:t>thereputation</a:t>
            </a:r>
            <a:r>
              <a:rPr lang="it-IT" dirty="0"/>
              <a:t> or the </a:t>
            </a:r>
            <a:r>
              <a:rPr lang="it-IT" dirty="0" err="1"/>
              <a:t>rights</a:t>
            </a:r>
            <a:r>
              <a:rPr lang="it-IT" dirty="0"/>
              <a:t> of </a:t>
            </a:r>
            <a:r>
              <a:rPr lang="it-IT" dirty="0" err="1"/>
              <a:t>others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1840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FCA9-C3C5-9F49-A25D-0F764B73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La Raccomandazione 5 del 2015 del Consiglio di Europa sull’omofobia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EEA06-8C91-044A-B9DB-1C3A9658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Il comitato dei Ministri invita gli Stati:</a:t>
            </a:r>
          </a:p>
          <a:p>
            <a:pPr marL="0" indent="0">
              <a:buNone/>
            </a:pPr>
            <a:endParaRPr lang="it-IT" dirty="0"/>
          </a:p>
          <a:p>
            <a:pPr algn="just"/>
            <a:r>
              <a:rPr lang="it-IT" dirty="0"/>
              <a:t>ad assicurare che, nei procedimenti giudiziari, vengano presi in adeguata considerazione i motivi discriminatori alla base della commissione del reato e che questi ultimi siano sanzionati penalmente (</a:t>
            </a:r>
            <a:r>
              <a:rPr lang="it-IT" i="1" dirty="0" err="1">
                <a:solidFill>
                  <a:schemeClr val="accent1"/>
                </a:solidFill>
              </a:rPr>
              <a:t>hate-crimes</a:t>
            </a:r>
            <a:r>
              <a:rPr lang="it-IT" dirty="0"/>
              <a:t>).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 intraprendere tutte le misure, nel rispetto della libertà di espressione come garantita all’art. 10 CEDU, volte a combattere le espressioni, anche sui media e su internet, di incitamento alla violenza e alla discriminazione contro le persone omosessuali, bisessuali e transgender (</a:t>
            </a:r>
            <a:r>
              <a:rPr lang="it-IT" dirty="0" err="1">
                <a:solidFill>
                  <a:schemeClr val="accent1"/>
                </a:solidFill>
              </a:rPr>
              <a:t>hate-speech</a:t>
            </a:r>
            <a:r>
              <a:rPr lang="it-IT" dirty="0"/>
              <a:t>).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06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CC268-63DE-A043-BD78-438E9FCA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La giurisprudenza della Corte </a:t>
            </a:r>
            <a:r>
              <a:rPr lang="it-IT" dirty="0" err="1">
                <a:solidFill>
                  <a:schemeClr val="accent1"/>
                </a:solidFill>
              </a:rPr>
              <a:t>Edu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FF014B-CDDA-4B4D-9DB3-4529F188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casistica della Corte </a:t>
            </a:r>
            <a:r>
              <a:rPr lang="it-IT" dirty="0" err="1"/>
              <a:t>Edu</a:t>
            </a:r>
            <a:r>
              <a:rPr lang="it-IT" dirty="0"/>
              <a:t> in materia di discorsi e crimini d’odio è molto ampia e varia. Vi sono casi relativi a:</a:t>
            </a:r>
          </a:p>
          <a:p>
            <a:r>
              <a:rPr lang="it-IT" dirty="0"/>
              <a:t>Discorso d’odio </a:t>
            </a:r>
            <a:r>
              <a:rPr lang="it-IT" dirty="0">
                <a:solidFill>
                  <a:schemeClr val="accent1"/>
                </a:solidFill>
              </a:rPr>
              <a:t>etnico-razziale</a:t>
            </a:r>
            <a:r>
              <a:rPr lang="it-IT" dirty="0"/>
              <a:t> (C. </a:t>
            </a:r>
            <a:r>
              <a:rPr lang="it-IT" dirty="0" err="1"/>
              <a:t>Edu</a:t>
            </a:r>
            <a:r>
              <a:rPr lang="it-IT" dirty="0"/>
              <a:t>, </a:t>
            </a:r>
            <a:r>
              <a:rPr lang="it-IT" dirty="0" err="1"/>
              <a:t>Aksu</a:t>
            </a:r>
            <a:r>
              <a:rPr lang="it-IT" dirty="0"/>
              <a:t> c. Turchia, 2021; </a:t>
            </a:r>
            <a:r>
              <a:rPr lang="it-IT" dirty="0" err="1"/>
              <a:t>Vona</a:t>
            </a:r>
            <a:r>
              <a:rPr lang="it-IT" dirty="0"/>
              <a:t> c. Ungheria, 2013; </a:t>
            </a:r>
            <a:r>
              <a:rPr lang="it-IT" dirty="0" err="1"/>
              <a:t>Feret</a:t>
            </a:r>
            <a:r>
              <a:rPr lang="it-IT" dirty="0"/>
              <a:t> c Belgio, 2009; Sanchez v. France, 2021)</a:t>
            </a:r>
          </a:p>
          <a:p>
            <a:r>
              <a:rPr lang="it-IT" dirty="0"/>
              <a:t> Discorsi </a:t>
            </a:r>
            <a:r>
              <a:rPr lang="it-IT" dirty="0">
                <a:solidFill>
                  <a:srgbClr val="00B050"/>
                </a:solidFill>
              </a:rPr>
              <a:t>d’odio religioso </a:t>
            </a:r>
            <a:r>
              <a:rPr lang="it-IT" dirty="0"/>
              <a:t>(</a:t>
            </a:r>
            <a:r>
              <a:rPr lang="it-IT" dirty="0" err="1"/>
              <a:t>Hizb</a:t>
            </a:r>
            <a:r>
              <a:rPr lang="it-IT" dirty="0"/>
              <a:t> Ut-</a:t>
            </a:r>
            <a:r>
              <a:rPr lang="it-IT" dirty="0" err="1"/>
              <a:t>Tahrir</a:t>
            </a:r>
            <a:r>
              <a:rPr lang="it-IT" dirty="0"/>
              <a:t> e altri c. Germania, 2012; </a:t>
            </a:r>
            <a:r>
              <a:rPr lang="it-IT" dirty="0" err="1"/>
              <a:t>Gunduz</a:t>
            </a:r>
            <a:r>
              <a:rPr lang="it-IT" dirty="0"/>
              <a:t> c. Turchia, 2003)</a:t>
            </a:r>
          </a:p>
          <a:p>
            <a:r>
              <a:rPr lang="it-IT" dirty="0"/>
              <a:t> Discorsi </a:t>
            </a:r>
            <a:r>
              <a:rPr lang="it-IT" dirty="0">
                <a:solidFill>
                  <a:srgbClr val="C00000"/>
                </a:solidFill>
              </a:rPr>
              <a:t>omofobici </a:t>
            </a:r>
            <a:r>
              <a:rPr lang="it-IT" dirty="0"/>
              <a:t>(</a:t>
            </a:r>
            <a:r>
              <a:rPr lang="it-IT" dirty="0" err="1"/>
              <a:t>Vejdeland</a:t>
            </a:r>
            <a:r>
              <a:rPr lang="it-IT" dirty="0"/>
              <a:t> e altri c. Svezia, 2012; e a. v. Georgia, 2012; Case of M.C. and A.C. v. Romania, 2016)</a:t>
            </a:r>
          </a:p>
          <a:p>
            <a:r>
              <a:rPr lang="it-IT" dirty="0"/>
              <a:t> Discorsi </a:t>
            </a:r>
            <a:r>
              <a:rPr lang="it-IT" dirty="0">
                <a:solidFill>
                  <a:schemeClr val="accent2"/>
                </a:solidFill>
              </a:rPr>
              <a:t>misogini</a:t>
            </a:r>
            <a:r>
              <a:rPr lang="it-IT" dirty="0"/>
              <a:t> (JL c. Italia, 2021)</a:t>
            </a:r>
          </a:p>
        </p:txBody>
      </p:sp>
    </p:spTree>
    <p:extLst>
      <p:ext uri="{BB962C8B-B14F-4D97-AF65-F5344CB8AC3E}">
        <p14:creationId xmlns:p14="http://schemas.microsoft.com/office/powerpoint/2010/main" val="397003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DDFA9-56F0-214F-8BDC-2C481D7E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000" b="1" dirty="0">
                <a:solidFill>
                  <a:srgbClr val="C00000"/>
                </a:solidFill>
              </a:rPr>
              <a:t>Tratti della casistica in materia di </a:t>
            </a:r>
            <a:r>
              <a:rPr lang="it-IT" sz="3000" b="1" dirty="0" err="1">
                <a:solidFill>
                  <a:srgbClr val="C00000"/>
                </a:solidFill>
              </a:rPr>
              <a:t>hate-speech</a:t>
            </a:r>
            <a:endParaRPr lang="it-IT" sz="30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04820A-3B5C-FD4C-AF9F-6C8E7C0E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01"/>
            <a:ext cx="10791825" cy="4841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200" dirty="0"/>
              <a:t>Più diritti in gioco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b="1" dirty="0">
                <a:solidFill>
                  <a:schemeClr val="accent1"/>
                </a:solidFill>
              </a:rPr>
              <a:t>Libertà di manifestazione del pensiero</a:t>
            </a:r>
          </a:p>
          <a:p>
            <a:pPr marL="0" indent="0">
              <a:buNone/>
            </a:pPr>
            <a:r>
              <a:rPr lang="it-IT" sz="2200" b="1" dirty="0">
                <a:solidFill>
                  <a:schemeClr val="accent1"/>
                </a:solidFill>
              </a:rPr>
              <a:t>Art. 10 CEDU</a:t>
            </a:r>
          </a:p>
          <a:p>
            <a:pPr marL="0" indent="0" algn="r">
              <a:buNone/>
            </a:pPr>
            <a:endParaRPr lang="it-IT" sz="2200" dirty="0"/>
          </a:p>
          <a:p>
            <a:pPr marL="0" indent="0" algn="r">
              <a:buNone/>
            </a:pPr>
            <a:r>
              <a:rPr lang="it-IT" sz="2200" b="1" dirty="0">
                <a:solidFill>
                  <a:srgbClr val="00B050"/>
                </a:solidFill>
              </a:rPr>
              <a:t>Art. 8 CEDU Diritto al rispetto della vita privata e familiare</a:t>
            </a:r>
          </a:p>
          <a:p>
            <a:pPr marL="0" indent="0" algn="r">
              <a:buNone/>
            </a:pPr>
            <a:r>
              <a:rPr lang="it-IT" sz="2200" b="1" dirty="0">
                <a:solidFill>
                  <a:srgbClr val="00B0F0"/>
                </a:solidFill>
              </a:rPr>
              <a:t>Art. 3 CEDU Proibizione della tortura</a:t>
            </a:r>
          </a:p>
          <a:p>
            <a:pPr marL="0" indent="0" algn="r">
              <a:buNone/>
            </a:pPr>
            <a:r>
              <a:rPr lang="it-IT" sz="2200" b="1" dirty="0">
                <a:solidFill>
                  <a:srgbClr val="FFC000"/>
                </a:solidFill>
              </a:rPr>
              <a:t>Art. 14 CEDU Dieto di discriminazione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5F6D41-DE82-3E4B-B51E-471241F5A070}"/>
              </a:ext>
            </a:extLst>
          </p:cNvPr>
          <p:cNvCxnSpPr/>
          <p:nvPr/>
        </p:nvCxnSpPr>
        <p:spPr>
          <a:xfrm flipH="1">
            <a:off x="3745007" y="1945231"/>
            <a:ext cx="109728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CCAC106-8B8E-714E-A887-0F67ECA43822}"/>
              </a:ext>
            </a:extLst>
          </p:cNvPr>
          <p:cNvCxnSpPr/>
          <p:nvPr/>
        </p:nvCxnSpPr>
        <p:spPr>
          <a:xfrm>
            <a:off x="7241969" y="1945231"/>
            <a:ext cx="2033195" cy="1215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9CFF3B-8F64-984C-802D-7D3904351797}"/>
              </a:ext>
            </a:extLst>
          </p:cNvPr>
          <p:cNvSpPr txBox="1"/>
          <p:nvPr/>
        </p:nvSpPr>
        <p:spPr>
          <a:xfrm>
            <a:off x="6110344" y="6271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32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DDAD9-1694-6A47-9675-1DBED59E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8255"/>
            <a:ext cx="10515600" cy="1325563"/>
          </a:xfrm>
        </p:spPr>
        <p:txBody>
          <a:bodyPr/>
          <a:lstStyle/>
          <a:p>
            <a:r>
              <a:rPr lang="it-IT" dirty="0"/>
              <a:t>…segue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3C709A-BF66-E742-B2FE-FEB1D2431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28713"/>
            <a:ext cx="10972800" cy="5432107"/>
          </a:xfrm>
          <a:prstGeom prst="roundRect">
            <a:avLst>
              <a:gd name="adj" fmla="val 142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C00000"/>
                </a:solidFill>
              </a:rPr>
              <a:t>Art. 10 par. 2 </a:t>
            </a:r>
            <a:r>
              <a:rPr lang="it-IT" dirty="0">
                <a:solidFill>
                  <a:schemeClr val="tx1"/>
                </a:solidFill>
              </a:rPr>
              <a:t>L’esercizio di queste libertà, poiché comporta doveri e responsabilità, può essere sottoposto alle formalità, condizioni, restrizioni o sanzioni che sono previste dalla legge e che costituiscono misure necessarie, in una società democratica, alla sicurezza nazionale, all’integrità territoriale o alla pubblica sicurezza, alla difesa dell’ordine e alla prevenzione dei reati, alla protezione della salute o della morale, alla protezione della reputazione o dei diritti altrui.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rgbClr val="00B050"/>
                </a:solidFill>
              </a:rPr>
              <a:t>Art 17: </a:t>
            </a:r>
            <a:r>
              <a:rPr lang="it-IT" dirty="0">
                <a:solidFill>
                  <a:schemeClr val="tx1"/>
                </a:solidFill>
              </a:rPr>
              <a:t>Nessuna disposizione della presente Convenzione può essere interpretata nel senso di comportare il diritto di uno Stato, un gruppo o un individuo di esercitare un’attività o compiere un atto che miri alla distruzione dei diritti o delle libertà riconosciuti nella presente Convenzione o di imporre a tali diritti e libertà limitazioni più ampie di quelle previste dalla stessa Convenzione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13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644A6-50BA-0D4E-AFDE-BD535F50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Sommario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6CE73-F87E-D540-A216-B6DABA47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Il fenomeno: cenni sul progetto «Mappa dell’Intolleranza» di </a:t>
            </a:r>
            <a:r>
              <a:rPr lang="it-IT" dirty="0" err="1"/>
              <a:t>Vox</a:t>
            </a:r>
            <a:r>
              <a:rPr lang="it-IT" dirty="0"/>
              <a:t>-Osservatorio italiano sui diritti</a:t>
            </a:r>
          </a:p>
          <a:p>
            <a:r>
              <a:rPr lang="it-IT" dirty="0"/>
              <a:t> Principi costituzionali</a:t>
            </a:r>
          </a:p>
          <a:p>
            <a:r>
              <a:rPr lang="it-IT" dirty="0"/>
              <a:t> Il diritto internazionale e la giurisprudenza della Corte </a:t>
            </a:r>
            <a:r>
              <a:rPr lang="it-IT" dirty="0" err="1"/>
              <a:t>Edu</a:t>
            </a:r>
            <a:endParaRPr lang="it-IT" dirty="0"/>
          </a:p>
          <a:p>
            <a:r>
              <a:rPr lang="it-IT" dirty="0"/>
              <a:t> Un </a:t>
            </a:r>
            <a:r>
              <a:rPr lang="it-IT"/>
              <a:t>caso significativo davanti </a:t>
            </a:r>
            <a:r>
              <a:rPr lang="it-IT" dirty="0"/>
              <a:t>alla Corte di giustizia UE</a:t>
            </a:r>
          </a:p>
        </p:txBody>
      </p:sp>
    </p:spTree>
    <p:extLst>
      <p:ext uri="{BB962C8B-B14F-4D97-AF65-F5344CB8AC3E}">
        <p14:creationId xmlns:p14="http://schemas.microsoft.com/office/powerpoint/2010/main" val="289146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CF26A-7D8A-5941-AF8F-63A49964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1"/>
                </a:solidFill>
              </a:rPr>
              <a:t>Alcuni esempi:  </a:t>
            </a:r>
            <a:r>
              <a:rPr lang="it-IT" sz="3600" b="1" dirty="0" err="1">
                <a:solidFill>
                  <a:schemeClr val="accent1"/>
                </a:solidFill>
              </a:rPr>
              <a:t>Aksu</a:t>
            </a:r>
            <a:r>
              <a:rPr lang="it-IT" sz="3600" b="1" dirty="0">
                <a:solidFill>
                  <a:schemeClr val="accent1"/>
                </a:solidFill>
              </a:rPr>
              <a:t> c. </a:t>
            </a:r>
            <a:r>
              <a:rPr lang="it-IT" sz="3600" b="1" dirty="0" err="1">
                <a:solidFill>
                  <a:schemeClr val="accent1"/>
                </a:solidFill>
              </a:rPr>
              <a:t>Turquie</a:t>
            </a:r>
            <a:r>
              <a:rPr lang="it-IT" sz="3600" b="1" dirty="0">
                <a:solidFill>
                  <a:schemeClr val="accent1"/>
                </a:solidFill>
              </a:rPr>
              <a:t>, 2012 (art. 10 e 8 </a:t>
            </a:r>
            <a:r>
              <a:rPr lang="it-IT" sz="3600" b="1" dirty="0" err="1">
                <a:solidFill>
                  <a:schemeClr val="accent1"/>
                </a:solidFill>
              </a:rPr>
              <a:t>Cedu</a:t>
            </a:r>
            <a:r>
              <a:rPr lang="it-IT" sz="36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889FA6-308C-4D4A-AB74-550A8B25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>
                <a:solidFill>
                  <a:srgbClr val="C00000"/>
                </a:solidFill>
              </a:rPr>
              <a:t>Il caso: </a:t>
            </a:r>
            <a:r>
              <a:rPr lang="it-IT" dirty="0"/>
              <a:t>Un cittadino turco ricorre alla Corte europea, all’esito dei giudizi interni, ritenendo discriminatorio e offensivo il termine </a:t>
            </a:r>
            <a:r>
              <a:rPr lang="it-IT" dirty="0">
                <a:solidFill>
                  <a:srgbClr val="0070C0"/>
                </a:solidFill>
              </a:rPr>
              <a:t>«Zingaro» </a:t>
            </a:r>
            <a:r>
              <a:rPr lang="it-IT" dirty="0"/>
              <a:t>nel titolo di un libro e nel dizionario.</a:t>
            </a:r>
          </a:p>
          <a:p>
            <a:pPr algn="just"/>
            <a:r>
              <a:rPr lang="it-IT" dirty="0"/>
              <a:t> Per la Corte </a:t>
            </a:r>
            <a:r>
              <a:rPr lang="it-IT" dirty="0" err="1"/>
              <a:t>Edu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prevale libertà di espressione dell’autore</a:t>
            </a:r>
            <a:r>
              <a:rPr lang="it-IT" dirty="0"/>
              <a:t>, fondata su ricerche scientifiche e non riscontra la violazione dell’art. 8 </a:t>
            </a:r>
            <a:r>
              <a:rPr lang="it-IT" dirty="0" err="1"/>
              <a:t>Cedu</a:t>
            </a:r>
            <a:r>
              <a:rPr lang="it-IT" dirty="0"/>
              <a:t> invocata dal ricorrente.</a:t>
            </a:r>
          </a:p>
          <a:p>
            <a:pPr algn="just"/>
            <a:r>
              <a:rPr lang="it-IT" dirty="0"/>
              <a:t> non rileva nemmeno art. </a:t>
            </a:r>
            <a:r>
              <a:rPr lang="it-IT" dirty="0">
                <a:solidFill>
                  <a:srgbClr val="FF0000"/>
                </a:solidFill>
              </a:rPr>
              <a:t>14 «Divieto di Discriminazione»</a:t>
            </a:r>
          </a:p>
          <a:p>
            <a:pPr marL="0" indent="0" algn="just">
              <a:buNone/>
            </a:pPr>
            <a:r>
              <a:rPr lang="it-IT" dirty="0"/>
              <a:t>La Corte precisa però che:</a:t>
            </a:r>
          </a:p>
          <a:p>
            <a:pPr marL="0" indent="0" algn="just">
              <a:buNone/>
            </a:pPr>
            <a:r>
              <a:rPr lang="it-IT" dirty="0"/>
              <a:t>«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dictionnaires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la </a:t>
            </a:r>
            <a:r>
              <a:rPr lang="it-IT" dirty="0" err="1"/>
              <a:t>définition</a:t>
            </a:r>
            <a:r>
              <a:rPr lang="it-IT" dirty="0"/>
              <a:t> </a:t>
            </a:r>
            <a:r>
              <a:rPr lang="it-IT" dirty="0" err="1"/>
              <a:t>secondaire</a:t>
            </a:r>
            <a:r>
              <a:rPr lang="it-IT" dirty="0"/>
              <a:t> </a:t>
            </a:r>
            <a:r>
              <a:rPr lang="it-IT" dirty="0" err="1"/>
              <a:t>donnée</a:t>
            </a:r>
            <a:r>
              <a:rPr lang="it-IT" dirty="0"/>
              <a:t> pour « </a:t>
            </a:r>
            <a:r>
              <a:rPr lang="it-IT" dirty="0" err="1"/>
              <a:t>Tsigane</a:t>
            </a:r>
            <a:r>
              <a:rPr lang="it-IT" dirty="0"/>
              <a:t> » – à </a:t>
            </a:r>
            <a:r>
              <a:rPr lang="it-IT" dirty="0" err="1"/>
              <a:t>savoir</a:t>
            </a:r>
            <a:r>
              <a:rPr lang="it-IT" dirty="0"/>
              <a:t> : « </a:t>
            </a:r>
            <a:r>
              <a:rPr lang="it-IT" dirty="0" err="1"/>
              <a:t>radin</a:t>
            </a:r>
            <a:r>
              <a:rPr lang="it-IT" dirty="0"/>
              <a:t> » – </a:t>
            </a:r>
            <a:r>
              <a:rPr lang="it-IT" dirty="0" err="1"/>
              <a:t>était</a:t>
            </a:r>
            <a:r>
              <a:rPr lang="it-IT" dirty="0"/>
              <a:t> « </a:t>
            </a:r>
            <a:r>
              <a:rPr lang="it-IT" dirty="0" err="1"/>
              <a:t>péjorative</a:t>
            </a:r>
            <a:r>
              <a:rPr lang="it-IT" dirty="0"/>
              <a:t> » </a:t>
            </a:r>
            <a:r>
              <a:rPr lang="it-IT" dirty="0" err="1"/>
              <a:t>ou</a:t>
            </a:r>
            <a:r>
              <a:rPr lang="it-IT" dirty="0"/>
              <a:t> « insultante », </a:t>
            </a:r>
            <a:r>
              <a:rPr lang="it-IT" dirty="0" err="1"/>
              <a:t>plutôt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de se </a:t>
            </a:r>
            <a:r>
              <a:rPr lang="it-IT" dirty="0" err="1"/>
              <a:t>borner</a:t>
            </a:r>
            <a:r>
              <a:rPr lang="it-IT" dirty="0"/>
              <a:t> à la </a:t>
            </a:r>
            <a:r>
              <a:rPr lang="it-IT" dirty="0" err="1"/>
              <a:t>qualifier</a:t>
            </a:r>
            <a:r>
              <a:rPr lang="it-IT" dirty="0"/>
              <a:t> de « </a:t>
            </a:r>
            <a:r>
              <a:rPr lang="it-IT" dirty="0" err="1"/>
              <a:t>métaphorique</a:t>
            </a:r>
            <a:r>
              <a:rPr lang="it-IT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5618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4B119-9365-C949-AF1B-024162DA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54"/>
            <a:ext cx="10515600" cy="940552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>
                <a:solidFill>
                  <a:schemeClr val="accent1"/>
                </a:solidFill>
              </a:rPr>
              <a:t>Indetoba</a:t>
            </a:r>
            <a:r>
              <a:rPr lang="it-IT" sz="4000" dirty="0">
                <a:solidFill>
                  <a:schemeClr val="accent1"/>
                </a:solidFill>
              </a:rPr>
              <a:t> c. Georgia 2015: art. 3 e  14 CEDU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70907F-B2C0-2A48-B520-897784874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3" y="1491916"/>
            <a:ext cx="11344759" cy="51997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00B050"/>
                </a:solidFill>
              </a:rPr>
              <a:t>Il caso: </a:t>
            </a:r>
            <a:r>
              <a:rPr lang="it-IT" dirty="0"/>
              <a:t>durante la manifestazione in occasione della giornata mondiale contro l’omofobia alcuni manifestanti sono stati attaccati, insultati e minacciati da un gruppo di “contro-manifestanti”, appartenenti ad associazioni religiose.</a:t>
            </a:r>
          </a:p>
          <a:p>
            <a:pPr marL="0" indent="0" algn="just">
              <a:buNone/>
            </a:pPr>
            <a:r>
              <a:rPr lang="it-IT" dirty="0"/>
              <a:t>Due aspetti importanti della pronuncia:</a:t>
            </a:r>
          </a:p>
          <a:p>
            <a:pPr algn="just">
              <a:buFont typeface="Wingdings" pitchFamily="2" charset="2"/>
              <a:buChar char="§"/>
            </a:pPr>
            <a:r>
              <a:rPr lang="it-IT" dirty="0"/>
              <a:t>La Corte qualifica i comportamenti omofobici oggetto del giudizio, pur «consistendo prevalentemente in linguaggio dell’odio e minacce di violenza», idonei a provocare seri stati di ansia e terrore nei manifestanti tali da indurre la Corte a ritenere violato </a:t>
            </a:r>
            <a:r>
              <a:rPr lang="it-IT" dirty="0">
                <a:solidFill>
                  <a:schemeClr val="accent1"/>
                </a:solidFill>
              </a:rPr>
              <a:t>l’art. 3 CEDU</a:t>
            </a:r>
            <a:r>
              <a:rPr lang="it-IT" dirty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it-IT" dirty="0"/>
              <a:t>La Corte chiarisce che dal combinato disposto </a:t>
            </a:r>
            <a:r>
              <a:rPr lang="it-IT" dirty="0">
                <a:solidFill>
                  <a:schemeClr val="accent1"/>
                </a:solidFill>
              </a:rPr>
              <a:t>degli art. 3 e 14 CEDU </a:t>
            </a:r>
            <a:r>
              <a:rPr lang="it-IT" dirty="0"/>
              <a:t>discende </a:t>
            </a:r>
            <a:r>
              <a:rPr lang="it-IT" dirty="0">
                <a:solidFill>
                  <a:schemeClr val="accent1"/>
                </a:solidFill>
              </a:rPr>
              <a:t>un obbligo positivo dello stato di adottare tutte le misure necessarie al fine di evitare e prevenire attacchi omofobici</a:t>
            </a:r>
            <a:r>
              <a:rPr lang="it-IT" dirty="0"/>
              <a:t> mediante i mezzi in suo possesso.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35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F3F71-015E-DE4B-B78C-F6BA883A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000" b="1" dirty="0">
                <a:solidFill>
                  <a:schemeClr val="accent1"/>
                </a:solidFill>
              </a:rPr>
              <a:t>Un caso recente: il discorso d’odio sulla pagina </a:t>
            </a:r>
            <a:r>
              <a:rPr lang="it-IT" sz="3000" b="1" dirty="0" err="1">
                <a:solidFill>
                  <a:schemeClr val="accent1"/>
                </a:solidFill>
              </a:rPr>
              <a:t>Fb</a:t>
            </a:r>
            <a:r>
              <a:rPr lang="it-IT" sz="3000" b="1" dirty="0">
                <a:solidFill>
                  <a:schemeClr val="accent1"/>
                </a:solidFill>
              </a:rPr>
              <a:t> di un politico su internet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6DD11B-5BC8-E24E-88FB-A64A87EE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B050"/>
                </a:solidFill>
              </a:rPr>
              <a:t>Il caso:</a:t>
            </a:r>
            <a:r>
              <a:rPr lang="it-IT" dirty="0"/>
              <a:t> Il sindaco di una cittadina francese, Julien </a:t>
            </a:r>
            <a:r>
              <a:rPr lang="it-IT" dirty="0" err="1"/>
              <a:t>Sachez</a:t>
            </a:r>
            <a:r>
              <a:rPr lang="it-IT" dirty="0"/>
              <a:t>, candidato nel 2011 alle elezioni politiche per il Front National, ha postato sulla propria pagina </a:t>
            </a:r>
            <a:r>
              <a:rPr lang="it-IT" dirty="0" err="1"/>
              <a:t>Facebook</a:t>
            </a:r>
            <a:r>
              <a:rPr lang="it-IT" dirty="0"/>
              <a:t> un messaggio sarcastico nei confronti di un </a:t>
            </a:r>
            <a:r>
              <a:rPr lang="it-IT" dirty="0" err="1"/>
              <a:t>euoroparlamentare</a:t>
            </a:r>
            <a:r>
              <a:rPr lang="it-IT" dirty="0"/>
              <a:t> dell’UMP. Nel giro di pochi minuti sono comparsi sotto il post diversi commenti a sfondo razzista e </a:t>
            </a:r>
            <a:r>
              <a:rPr lang="it-IT" dirty="0" err="1"/>
              <a:t>islamofobo</a:t>
            </a:r>
            <a:r>
              <a:rPr lang="it-IT" dirty="0"/>
              <a:t>, pubblicati dai </a:t>
            </a:r>
            <a:r>
              <a:rPr lang="it-IT" dirty="0" err="1"/>
              <a:t>follower</a:t>
            </a:r>
            <a:r>
              <a:rPr lang="it-IT" dirty="0"/>
              <a:t> della pagina.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I </a:t>
            </a:r>
            <a:r>
              <a:rPr lang="it-IT" dirty="0">
                <a:solidFill>
                  <a:schemeClr val="accent1"/>
                </a:solidFill>
              </a:rPr>
              <a:t>giudici francesi </a:t>
            </a:r>
            <a:r>
              <a:rPr lang="it-IT" dirty="0"/>
              <a:t>hanno condannato Sanchez al pagamento di una multa di 3.000 euro poiché tali commenti erano idonei ad integrare una specifica fattispecie di reato: </a:t>
            </a:r>
            <a:r>
              <a:rPr lang="it-IT" dirty="0">
                <a:solidFill>
                  <a:schemeClr val="accent1"/>
                </a:solidFill>
              </a:rPr>
              <a:t>l’istigazione all’odio e alla violenza contro un gruppo di persone.</a:t>
            </a:r>
          </a:p>
        </p:txBody>
      </p:sp>
    </p:spTree>
    <p:extLst>
      <p:ext uri="{BB962C8B-B14F-4D97-AF65-F5344CB8AC3E}">
        <p14:creationId xmlns:p14="http://schemas.microsoft.com/office/powerpoint/2010/main" val="1957252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077C6-029A-A449-96AA-7A883703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12"/>
            <a:ext cx="10515600" cy="849650"/>
          </a:xfrm>
        </p:spPr>
        <p:txBody>
          <a:bodyPr>
            <a:normAutofit/>
          </a:bodyPr>
          <a:lstStyle/>
          <a:p>
            <a:pPr algn="ctr"/>
            <a:r>
              <a:rPr lang="it-IT" sz="3500" dirty="0" err="1">
                <a:solidFill>
                  <a:srgbClr val="C00000"/>
                </a:solidFill>
              </a:rPr>
              <a:t>Sachez</a:t>
            </a:r>
            <a:r>
              <a:rPr lang="it-IT" sz="3500" dirty="0">
                <a:solidFill>
                  <a:srgbClr val="C00000"/>
                </a:solidFill>
              </a:rPr>
              <a:t> c. Francia, 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EBD17D-2E44-F54D-90B1-A1A8E79CC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La decisione dei giudici francesi non viola l’art. 10 CEDU poiché:</a:t>
            </a:r>
          </a:p>
          <a:p>
            <a:r>
              <a:rPr lang="it-IT" dirty="0"/>
              <a:t>I contenuti pubblicati da terzi sono </a:t>
            </a:r>
            <a:r>
              <a:rPr lang="it-IT" dirty="0">
                <a:solidFill>
                  <a:schemeClr val="accent5"/>
                </a:solidFill>
              </a:rPr>
              <a:t>chiaramente illeciti</a:t>
            </a:r>
            <a:r>
              <a:rPr lang="it-IT" dirty="0"/>
              <a:t> poiché diretti a discriminare un gruppo di persone.</a:t>
            </a:r>
          </a:p>
          <a:p>
            <a:r>
              <a:rPr lang="it-IT" dirty="0"/>
              <a:t>Anche se i commenti sono stati pubblicati da terzi, la Corte </a:t>
            </a:r>
            <a:r>
              <a:rPr lang="it-IT" dirty="0" err="1"/>
              <a:t>Edu</a:t>
            </a:r>
            <a:r>
              <a:rPr lang="it-IT" dirty="0"/>
              <a:t> ricorda che, ai sensi dell’</a:t>
            </a:r>
            <a:r>
              <a:rPr lang="it-IT" dirty="0">
                <a:solidFill>
                  <a:srgbClr val="C00000"/>
                </a:solidFill>
              </a:rPr>
              <a:t>art. 10 par. 2 CEDU</a:t>
            </a:r>
            <a:r>
              <a:rPr lang="it-IT" dirty="0"/>
              <a:t>, l’esercizio della libertà di espressione non costituisce solo un diritto, ma “</a:t>
            </a:r>
            <a:r>
              <a:rPr lang="it-IT" dirty="0">
                <a:solidFill>
                  <a:schemeClr val="accent1"/>
                </a:solidFill>
              </a:rPr>
              <a:t>comporta doveri e responsabilità</a:t>
            </a:r>
            <a:r>
              <a:rPr lang="it-IT" dirty="0"/>
              <a:t>” che devono essere rispettati, a maggior ragione, da personaggi pubblici.</a:t>
            </a:r>
          </a:p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Per tale ragione – afferma la Corte – “è di cruciale importanza” che i politici non solo si impegnino a non diffondere un discorso razzista, ma </a:t>
            </a:r>
            <a:r>
              <a:rPr lang="it-IT" dirty="0">
                <a:solidFill>
                  <a:srgbClr val="C00000"/>
                </a:solidFill>
              </a:rPr>
              <a:t>devono evitare di “nutrire l’intolleranza”.</a:t>
            </a:r>
          </a:p>
        </p:txBody>
      </p:sp>
      <p:sp>
        <p:nvSpPr>
          <p:cNvPr id="4" name="Freccia giù 3">
            <a:extLst>
              <a:ext uri="{FF2B5EF4-FFF2-40B4-BE49-F238E27FC236}">
                <a16:creationId xmlns:a16="http://schemas.microsoft.com/office/drawing/2014/main" id="{DF07A440-2B3F-2D4F-A5AC-F5879FC6A42F}"/>
              </a:ext>
            </a:extLst>
          </p:cNvPr>
          <p:cNvSpPr/>
          <p:nvPr/>
        </p:nvSpPr>
        <p:spPr>
          <a:xfrm>
            <a:off x="5445071" y="4417018"/>
            <a:ext cx="588935" cy="44945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5175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CD5D3-4268-7B42-990B-CF2A5C2B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Una sentenza recente della Corte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Edu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il caso JL c. Italia (maggio 2021)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707191-B486-EA44-A705-EBBE7142E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caso: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nel 2008 sette ragazzi abusarono di una ragazza in stato di ubriachezza nei pressi della Fortezza da Basso di Firenze.</a:t>
            </a:r>
          </a:p>
          <a:p>
            <a:pPr marL="0" indent="0" algn="just"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Corte di appello di Firenze ha ritenuto la ragazza non credibile definendo la vittima come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«soggetto femminile fragile, ma al tempo stesso tempo creativo, disinibito, capace di gestire la propria (bi)sessualità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», protagonista, nel corso della serata, di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«atteggiamenti particolarmente disinvolti … in un clima … goliardico (e) godereccio».</a:t>
            </a:r>
          </a:p>
          <a:p>
            <a:pPr marL="0" indent="0" algn="just">
              <a:buNone/>
            </a:pPr>
            <a:endParaRPr lang="it-IT" sz="2400" dirty="0">
              <a:latin typeface="Gill Sans MT" panose="020B0502020104020203" pitchFamily="34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6F9661-FC75-1F40-8573-F200023B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578F-4550-5244-9703-3093948583F7}" type="slidenum">
              <a:rPr lang="it-IT" smtClean="0"/>
              <a:t>24</a:t>
            </a:fld>
            <a:endParaRPr lang="it-IT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863D877C-9A22-714C-A922-616545172CBE}"/>
              </a:ext>
            </a:extLst>
          </p:cNvPr>
          <p:cNvSpPr/>
          <p:nvPr/>
        </p:nvSpPr>
        <p:spPr>
          <a:xfrm>
            <a:off x="5396459" y="2683239"/>
            <a:ext cx="699541" cy="595859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98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32569-F929-7244-B342-1D32D600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44" y="171866"/>
            <a:ext cx="10515600" cy="1325563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Gill Sans MT" panose="020B0502020104020203" pitchFamily="34" charset="77"/>
              </a:rPr>
              <a:t>…(segue)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16C3BA-84C1-254A-947D-B9D3E19C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8" y="1669295"/>
            <a:ext cx="10664252" cy="48235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Corte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Edu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(I Sez.) considera “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inappropriati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”, “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ingiustificati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” e “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irrilevanti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” i riferimenti alla vita relazionale e all’orientamento sessuale della ricorrente</a:t>
            </a:r>
          </a:p>
          <a:p>
            <a:pPr marL="0" indent="0" algn="just"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Inoltre, la Corte 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Edu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afferma che:</a:t>
            </a:r>
          </a:p>
          <a:p>
            <a:pPr marL="0" indent="0" algn="just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«le autorità giudiziarie devono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evitare di riprodurre stereotipi sessisti nelle decisioni dei tribunali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di ridurre al minimo le violenze di genere e di esporre le donne alla 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vittimizzazione secondaria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 parole colpevoli e moralistiche che rischiano di scoraggiare la fiducia delle vittime nella giustizia».</a:t>
            </a:r>
          </a:p>
          <a:p>
            <a:pPr marL="0" indent="0">
              <a:buNone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Violazione art. 8 CEDU</a:t>
            </a:r>
          </a:p>
          <a:p>
            <a:pPr marL="0" indent="0" algn="ctr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che impone di proteggere le vittime non solo con riguardo alla loro integrità fisica, ma anche alla loro immagine, dignità e vita privata</a:t>
            </a:r>
            <a:r>
              <a:rPr lang="it-IT" sz="2400" dirty="0">
                <a:latin typeface="Gill Sans MT" panose="020B0502020104020203" pitchFamily="34" charset="77"/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87EED5-56C8-EC41-A7B1-CCA613FD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578F-4550-5244-9703-3093948583F7}" type="slidenum">
              <a:rPr lang="it-IT" smtClean="0"/>
              <a:t>25</a:t>
            </a:fld>
            <a:endParaRPr lang="it-IT"/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C59EF86F-D2E6-1942-8E5B-7E72477FFCD0}"/>
              </a:ext>
            </a:extLst>
          </p:cNvPr>
          <p:cNvSpPr/>
          <p:nvPr/>
        </p:nvSpPr>
        <p:spPr>
          <a:xfrm>
            <a:off x="5497018" y="4768981"/>
            <a:ext cx="524656" cy="4197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146" name="Picture 2" descr="Corte EDU: tutela ed evoluzione dei diritti umani fondamentali - Ius in  itinere">
            <a:extLst>
              <a:ext uri="{FF2B5EF4-FFF2-40B4-BE49-F238E27FC236}">
                <a16:creationId xmlns:a16="http://schemas.microsoft.com/office/drawing/2014/main" id="{4D366E8A-D0EA-0E48-849A-7AD4B32F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3422"/>
            <a:ext cx="2162849" cy="12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0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539D5-D00D-BD4D-B468-786618EC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caso davanti alla </a:t>
            </a:r>
            <a:r>
              <a:rPr lang="it-IT" dirty="0">
                <a:solidFill>
                  <a:srgbClr val="C00000"/>
                </a:solidFill>
              </a:rPr>
              <a:t>Corte di giustizia UE</a:t>
            </a:r>
            <a:r>
              <a:rPr lang="it-IT" dirty="0"/>
              <a:t>: NH c.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7F893B-99A0-194D-9F67-67A9832B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Un noto avvocato nel corso di una trasmissione radiofonica di intrattenimento afferma: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«</a:t>
            </a:r>
            <a:r>
              <a:rPr lang="it-IT" i="1" dirty="0"/>
              <a:t>mai assumerebbe o vorrebbe avvalersi della collaborazione di dette persone nel proprio studio professionale [di avvocati], sebbene non fosse affatto attuale né programmata dal medesimo una selezione di lavoro</a:t>
            </a:r>
            <a:r>
              <a:rPr lang="it-IT" dirty="0"/>
              <a:t>» (CGUE NH, 2020).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308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B68AE-CFB1-7E4F-9543-EC0938A7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94" y="365125"/>
            <a:ext cx="10392905" cy="859241"/>
          </a:xfrm>
        </p:spPr>
        <p:txBody>
          <a:bodyPr/>
          <a:lstStyle/>
          <a:p>
            <a:r>
              <a:rPr lang="it-IT"/>
              <a:t>Segue..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4B2E4-775F-D64D-B96B-14D0F6D6D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224366"/>
            <a:ext cx="10749366" cy="49525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La Corte di giustizia considera le affermazioni dell’avvocato:</a:t>
            </a:r>
          </a:p>
          <a:p>
            <a:pPr algn="just"/>
            <a:r>
              <a:rPr lang="it-IT" dirty="0"/>
              <a:t>Una </a:t>
            </a:r>
            <a:r>
              <a:rPr lang="it-IT" dirty="0">
                <a:solidFill>
                  <a:srgbClr val="C00000"/>
                </a:solidFill>
              </a:rPr>
              <a:t>discriminazione «potenziale» </a:t>
            </a:r>
            <a:r>
              <a:rPr lang="it-IT" dirty="0"/>
              <a:t>nell’accesso al lavoro (non vi è una vittima del comportamento discriminatorio, ma potrebbe esserci in futuro)</a:t>
            </a:r>
          </a:p>
          <a:p>
            <a:pPr marL="0" indent="0" algn="just">
              <a:buNone/>
            </a:pPr>
            <a:r>
              <a:rPr lang="it-IT" dirty="0"/>
              <a:t>Inoltre, la Corte afferma che </a:t>
            </a:r>
          </a:p>
          <a:p>
            <a:pPr algn="just"/>
            <a:r>
              <a:rPr lang="it-IT" dirty="0"/>
              <a:t>Il </a:t>
            </a:r>
            <a:r>
              <a:rPr lang="it-IT" dirty="0">
                <a:solidFill>
                  <a:srgbClr val="C00000"/>
                </a:solidFill>
              </a:rPr>
              <a:t>diritto fondamentale alla libertà di espressione art. 11 della Carta dei Diritti fondamentali dell’UE </a:t>
            </a:r>
            <a:r>
              <a:rPr lang="it-IT" dirty="0"/>
              <a:t>«</a:t>
            </a:r>
            <a:r>
              <a:rPr lang="it-IT" dirty="0">
                <a:solidFill>
                  <a:srgbClr val="C00000"/>
                </a:solidFill>
              </a:rPr>
              <a:t>non è un diritto assoluto </a:t>
            </a:r>
            <a:r>
              <a:rPr lang="it-IT" dirty="0"/>
              <a:t>e il suo esercizio può incontrare delle limitazioni, a condizione che queste siano previste dalla legge e rispettino il contenuto essenziale di tale diritto nonché il principio di proporzionalità», (CGUE NH, 2020).</a:t>
            </a:r>
          </a:p>
        </p:txBody>
      </p:sp>
    </p:spTree>
    <p:extLst>
      <p:ext uri="{BB962C8B-B14F-4D97-AF65-F5344CB8AC3E}">
        <p14:creationId xmlns:p14="http://schemas.microsoft.com/office/powerpoint/2010/main" val="871199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8D168C-C794-A44D-BC99-050D4DDC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83920"/>
            <a:ext cx="10439400" cy="5293043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Grazie!</a:t>
            </a:r>
          </a:p>
          <a:p>
            <a:pPr marL="0" indent="0" algn="ctr">
              <a:buNone/>
            </a:pPr>
            <a:r>
              <a:rPr lang="it-IT" sz="2000" dirty="0" err="1"/>
              <a:t>cecilia.siccardi@unimi.it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1132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72157A-9158-8246-866D-CC734800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25" y="0"/>
            <a:ext cx="9758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1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722E1BC-B301-6243-9DCA-8B88F6AE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89" y="0"/>
            <a:ext cx="9856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CB1C1C-6D57-D34B-A950-F208526A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07" y="0"/>
            <a:ext cx="5930258" cy="40546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4C767A-966D-F94F-856A-E9E1C597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71" y="2947738"/>
            <a:ext cx="5525420" cy="38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9126" y="435023"/>
            <a:ext cx="9220200" cy="55517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I risultati</a:t>
            </a:r>
            <a:endParaRPr lang="it-IT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5884" y="5416931"/>
            <a:ext cx="8214810" cy="10060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Nella mappa dell’intolleranza n. 5 come nelle scorse edizioni </a:t>
            </a:r>
            <a:r>
              <a:rPr lang="it-IT" sz="2200" dirty="0">
                <a:solidFill>
                  <a:schemeClr val="accent1"/>
                </a:solidFill>
              </a:rPr>
              <a:t>le donne</a:t>
            </a:r>
            <a:r>
              <a:rPr lang="it-IT" sz="2200" dirty="0"/>
              <a:t> sono sempre state la </a:t>
            </a:r>
            <a:r>
              <a:rPr lang="it-IT" sz="2200" dirty="0">
                <a:solidFill>
                  <a:schemeClr val="accent1"/>
                </a:solidFill>
              </a:rPr>
              <a:t>categoria più colpita dall’odio </a:t>
            </a:r>
            <a:r>
              <a:rPr lang="it-IT" sz="2200" i="1" dirty="0">
                <a:solidFill>
                  <a:schemeClr val="accent1"/>
                </a:solidFill>
              </a:rPr>
              <a:t>on line.</a:t>
            </a:r>
            <a:endParaRPr lang="it-IT" sz="22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it-IT" sz="2200" dirty="0">
              <a:solidFill>
                <a:schemeClr val="tx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4E1F1AF-AE10-BB4E-8174-E26BF5F98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3" y="1148754"/>
            <a:ext cx="5179539" cy="35998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CBB50F-7B09-A745-AD1E-C0C453FD0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783" y="1185048"/>
            <a:ext cx="5228543" cy="35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8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F444F8C-0A90-F143-BB21-57BAB171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973" y="859691"/>
            <a:ext cx="8364061" cy="574340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7D77F4-8A35-C64C-ACB5-FE25A48375A4}"/>
              </a:ext>
            </a:extLst>
          </p:cNvPr>
          <p:cNvSpPr txBox="1"/>
          <p:nvPr/>
        </p:nvSpPr>
        <p:spPr>
          <a:xfrm>
            <a:off x="4526280" y="213360"/>
            <a:ext cx="457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/>
                </a:solidFill>
              </a:rPr>
              <a:t>Dall’odio…alla violenza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5DEF5F-C207-2C4C-9667-5F54B81D6185}"/>
              </a:ext>
            </a:extLst>
          </p:cNvPr>
          <p:cNvSpPr txBox="1"/>
          <p:nvPr/>
        </p:nvSpPr>
        <p:spPr>
          <a:xfrm>
            <a:off x="565483" y="2322094"/>
            <a:ext cx="300549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Nei periodi in cui si è scatenata la misogina on line, sono avvenuti diversi </a:t>
            </a:r>
            <a:r>
              <a:rPr lang="it-IT" sz="2000" dirty="0" err="1"/>
              <a:t>femminicidi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/>
              <a:t>Vi è una correlazione tra odio e violenza?</a:t>
            </a:r>
          </a:p>
        </p:txBody>
      </p:sp>
    </p:spTree>
    <p:extLst>
      <p:ext uri="{BB962C8B-B14F-4D97-AF65-F5344CB8AC3E}">
        <p14:creationId xmlns:p14="http://schemas.microsoft.com/office/powerpoint/2010/main" val="303703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82CEC-0AFF-464F-95EB-5B7D2E01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</a:rPr>
              <a:t>I discorsi d’odio: principi costituzionali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42D487-CDCD-D846-9550-6AB2E115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825624"/>
            <a:ext cx="11381873" cy="4815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Si tratta di un tema delicato perché coinvolge molteplici principi costituzionali «In tensione» fra loro: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La libertà di manifestazione del pensiero (Art 21 </a:t>
            </a:r>
            <a:r>
              <a:rPr lang="it-IT" dirty="0" err="1">
                <a:solidFill>
                  <a:schemeClr val="accent1"/>
                </a:solidFill>
              </a:rPr>
              <a:t>Cost</a:t>
            </a:r>
            <a:r>
              <a:rPr lang="it-IT" dirty="0">
                <a:solidFill>
                  <a:schemeClr val="accent1"/>
                </a:solidFill>
              </a:rPr>
              <a:t>.)</a:t>
            </a:r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dirty="0">
                <a:solidFill>
                  <a:srgbClr val="00B050"/>
                </a:solidFill>
              </a:rPr>
              <a:t>Il principio di eguaglianza e la dignità della persona (art. 3 </a:t>
            </a:r>
            <a:r>
              <a:rPr lang="it-IT" dirty="0" err="1">
                <a:solidFill>
                  <a:srgbClr val="00B050"/>
                </a:solidFill>
              </a:rPr>
              <a:t>Cost</a:t>
            </a:r>
            <a:r>
              <a:rPr lang="it-IT" dirty="0">
                <a:solidFill>
                  <a:srgbClr val="00B050"/>
                </a:solidFill>
              </a:rPr>
              <a:t>.)</a:t>
            </a:r>
          </a:p>
          <a:p>
            <a:pPr marL="0" indent="0" algn="r">
              <a:buNone/>
            </a:pPr>
            <a:r>
              <a:rPr lang="it-IT" dirty="0">
                <a:solidFill>
                  <a:srgbClr val="92D050"/>
                </a:solidFill>
              </a:rPr>
              <a:t>I diritti inviolabili (art. 2 </a:t>
            </a:r>
            <a:r>
              <a:rPr lang="it-IT" dirty="0" err="1">
                <a:solidFill>
                  <a:srgbClr val="92D050"/>
                </a:solidFill>
              </a:rPr>
              <a:t>Cost</a:t>
            </a:r>
            <a:r>
              <a:rPr lang="it-IT" dirty="0">
                <a:solidFill>
                  <a:srgbClr val="92D050"/>
                </a:solidFill>
              </a:rPr>
              <a:t>.)</a:t>
            </a:r>
          </a:p>
          <a:p>
            <a:pPr marL="0" indent="0" algn="r">
              <a:buNone/>
            </a:pPr>
            <a:r>
              <a:rPr lang="it-IT" dirty="0">
                <a:solidFill>
                  <a:schemeClr val="accent2"/>
                </a:solidFill>
              </a:rPr>
              <a:t>L’integrità fisica della persona (art. 13 </a:t>
            </a:r>
            <a:r>
              <a:rPr lang="it-IT" dirty="0" err="1">
                <a:solidFill>
                  <a:schemeClr val="accent2"/>
                </a:solidFill>
              </a:rPr>
              <a:t>Cost</a:t>
            </a:r>
            <a:r>
              <a:rPr lang="it-IT" dirty="0">
                <a:solidFill>
                  <a:schemeClr val="accent2"/>
                </a:solidFill>
              </a:rPr>
              <a:t>.)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ACD342E-80FF-964E-8B19-F63843D4CE4B}"/>
              </a:ext>
            </a:extLst>
          </p:cNvPr>
          <p:cNvCxnSpPr/>
          <p:nvPr/>
        </p:nvCxnSpPr>
        <p:spPr>
          <a:xfrm>
            <a:off x="9107905" y="2370221"/>
            <a:ext cx="866274" cy="217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5D7CBE1-C93C-8843-9664-31E1FB1A4B44}"/>
              </a:ext>
            </a:extLst>
          </p:cNvPr>
          <p:cNvCxnSpPr/>
          <p:nvPr/>
        </p:nvCxnSpPr>
        <p:spPr>
          <a:xfrm flipH="1">
            <a:off x="4680284" y="2394284"/>
            <a:ext cx="1010653" cy="733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6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4CF54-316C-4448-9BE3-9AD399D3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3" y="154801"/>
            <a:ext cx="10162673" cy="81616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</a:rPr>
              <a:t>Una tesi: la Costituzione non odia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C65C83-8D9B-BC46-B885-A6833816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4" y="989353"/>
            <a:ext cx="10070432" cy="48792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/>
              <a:t> La Costituzione nata per reagire ad un passato di odio e discriminazione non può legittimare l’odio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Art. 21 </a:t>
            </a:r>
            <a:r>
              <a:rPr lang="it-IT" dirty="0" err="1"/>
              <a:t>Cost</a:t>
            </a:r>
            <a:r>
              <a:rPr lang="it-IT" dirty="0"/>
              <a:t>. non può giustificare manifestazioni di odio (razzismo, omofobia, misoginia) perché :</a:t>
            </a:r>
          </a:p>
          <a:p>
            <a:pPr>
              <a:buFont typeface="Wingdings" pitchFamily="2" charset="2"/>
              <a:buChar char="Ø"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000E6070-E004-EF43-84EF-9C9A5A2173E9}"/>
              </a:ext>
            </a:extLst>
          </p:cNvPr>
          <p:cNvSpPr/>
          <p:nvPr/>
        </p:nvSpPr>
        <p:spPr>
          <a:xfrm>
            <a:off x="6428875" y="3613273"/>
            <a:ext cx="5544222" cy="2841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Art. 2 </a:t>
            </a:r>
            <a:r>
              <a:rPr lang="it-IT" sz="2400" b="1" dirty="0" err="1">
                <a:solidFill>
                  <a:schemeClr val="tx2"/>
                </a:solidFill>
              </a:rPr>
              <a:t>Cost</a:t>
            </a:r>
            <a:r>
              <a:rPr lang="it-IT" sz="2400" b="1" dirty="0">
                <a:solidFill>
                  <a:schemeClr val="tx1"/>
                </a:solidFill>
              </a:rPr>
              <a:t>.  </a:t>
            </a:r>
            <a:r>
              <a:rPr lang="it-IT" sz="2400" dirty="0">
                <a:solidFill>
                  <a:schemeClr val="tx1"/>
                </a:solidFill>
              </a:rPr>
              <a:t>I diritti inviolabili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Art. 3 </a:t>
            </a:r>
            <a:r>
              <a:rPr lang="it-IT" sz="2400" b="1" dirty="0" err="1">
                <a:solidFill>
                  <a:schemeClr val="tx1"/>
                </a:solidFill>
              </a:rPr>
              <a:t>Cost</a:t>
            </a:r>
            <a:r>
              <a:rPr lang="it-IT" sz="2400" b="1" dirty="0">
                <a:solidFill>
                  <a:schemeClr val="tx1"/>
                </a:solidFill>
              </a:rPr>
              <a:t>. </a:t>
            </a:r>
            <a:r>
              <a:rPr lang="it-IT" sz="2400" dirty="0">
                <a:solidFill>
                  <a:schemeClr val="tx1"/>
                </a:solidFill>
              </a:rPr>
              <a:t>Il  principio di eguaglianza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82BB628-E04F-EF48-BC70-7244CE6DCE2C}"/>
              </a:ext>
            </a:extLst>
          </p:cNvPr>
          <p:cNvSpPr/>
          <p:nvPr/>
        </p:nvSpPr>
        <p:spPr>
          <a:xfrm>
            <a:off x="172783" y="3140243"/>
            <a:ext cx="5923217" cy="34205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/>
                </a:solidFill>
              </a:rPr>
              <a:t>La Costituzione prevede un </a:t>
            </a:r>
            <a:r>
              <a:rPr lang="it-IT" sz="2400" b="1" dirty="0">
                <a:solidFill>
                  <a:schemeClr val="tx2"/>
                </a:solidFill>
              </a:rPr>
              <a:t>limite</a:t>
            </a:r>
            <a:r>
              <a:rPr lang="it-IT" sz="2400" dirty="0">
                <a:solidFill>
                  <a:schemeClr val="tx2"/>
                </a:solidFill>
              </a:rPr>
              <a:t> alla libertà di manifestazione del pensiero:</a:t>
            </a:r>
          </a:p>
          <a:p>
            <a:pPr algn="ctr"/>
            <a:r>
              <a:rPr lang="it-IT" sz="2400" i="1" dirty="0">
                <a:solidFill>
                  <a:schemeClr val="tx1"/>
                </a:solidFill>
              </a:rPr>
              <a:t>«sono vietate le pubblicazioni a stampa, gli spettacoli e tutte le altre manifestazioni contrarie al </a:t>
            </a:r>
            <a:r>
              <a:rPr lang="it-IT" sz="2400" b="1" i="1" dirty="0">
                <a:solidFill>
                  <a:schemeClr val="tx1"/>
                </a:solidFill>
              </a:rPr>
              <a:t>buon costume»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6D564BB-19AD-E443-805A-DD053140D61A}"/>
              </a:ext>
            </a:extLst>
          </p:cNvPr>
          <p:cNvCxnSpPr/>
          <p:nvPr/>
        </p:nvCxnSpPr>
        <p:spPr>
          <a:xfrm flipH="1">
            <a:off x="4295274" y="2779295"/>
            <a:ext cx="577515" cy="46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EFCF3CD-558B-164E-9D49-573B3143F754}"/>
              </a:ext>
            </a:extLst>
          </p:cNvPr>
          <p:cNvCxnSpPr/>
          <p:nvPr/>
        </p:nvCxnSpPr>
        <p:spPr>
          <a:xfrm>
            <a:off x="6440573" y="2716584"/>
            <a:ext cx="1179095" cy="90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22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2330</Words>
  <Application>Microsoft Macintosh PowerPoint</Application>
  <PresentationFormat>Widescreen</PresentationFormat>
  <Paragraphs>148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Gill Sans MT</vt:lpstr>
      <vt:lpstr>Wingdings</vt:lpstr>
      <vt:lpstr>Tema di Office</vt:lpstr>
      <vt:lpstr>Presentazione standard di PowerPoint</vt:lpstr>
      <vt:lpstr>Sommario</vt:lpstr>
      <vt:lpstr>Presentazione standard di PowerPoint</vt:lpstr>
      <vt:lpstr>Presentazione standard di PowerPoint</vt:lpstr>
      <vt:lpstr>Presentazione standard di PowerPoint</vt:lpstr>
      <vt:lpstr>I risultati</vt:lpstr>
      <vt:lpstr>Presentazione standard di PowerPoint</vt:lpstr>
      <vt:lpstr>I discorsi d’odio: principi costituzionali</vt:lpstr>
      <vt:lpstr>Una tesi: la Costituzione non odia</vt:lpstr>
      <vt:lpstr>La dignità della persona come limite alla libertà di manifestazione del pensiero?</vt:lpstr>
      <vt:lpstr>La garanzia dei diritti individuali come limite all’art. 21 Cost.</vt:lpstr>
      <vt:lpstr>Il ricorso allo strumento penale</vt:lpstr>
      <vt:lpstr>Segue..la propaganda di idee</vt:lpstr>
      <vt:lpstr>I discorsi d’odio nel diritto internazionale</vt:lpstr>
      <vt:lpstr>La raccomandazione 20 del 1997 del Consiglio di Europa</vt:lpstr>
      <vt:lpstr>La Raccomandazione 5 del 2015 del Consiglio di Europa sull’omofobia</vt:lpstr>
      <vt:lpstr>La giurisprudenza della Corte Edu</vt:lpstr>
      <vt:lpstr>Tratti della casistica in materia di hate-speech</vt:lpstr>
      <vt:lpstr>…segue </vt:lpstr>
      <vt:lpstr>Alcuni esempi:  Aksu c. Turquie, 2012 (art. 10 e 8 Cedu)</vt:lpstr>
      <vt:lpstr>Indetoba c. Georgia 2015: art. 3 e  14 CEDU</vt:lpstr>
      <vt:lpstr>Un caso recente: il discorso d’odio sulla pagina Fb di un politico su internet</vt:lpstr>
      <vt:lpstr>Sachez c. Francia, 2021</vt:lpstr>
      <vt:lpstr>Una sentenza recente della Corte Edu: il caso JL c. Italia (maggio 2021)</vt:lpstr>
      <vt:lpstr>…(segue)</vt:lpstr>
      <vt:lpstr>Un caso davanti alla Corte di giustizia UE: NH c. Italia</vt:lpstr>
      <vt:lpstr>Segue..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6</cp:revision>
  <dcterms:created xsi:type="dcterms:W3CDTF">2021-11-10T07:18:58Z</dcterms:created>
  <dcterms:modified xsi:type="dcterms:W3CDTF">2021-11-11T06:22:23Z</dcterms:modified>
</cp:coreProperties>
</file>