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328" r:id="rId5"/>
    <p:sldId id="32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81" r:id="rId14"/>
    <p:sldId id="282" r:id="rId15"/>
    <p:sldId id="283" r:id="rId16"/>
    <p:sldId id="284" r:id="rId17"/>
    <p:sldId id="285" r:id="rId18"/>
    <p:sldId id="295" r:id="rId19"/>
    <p:sldId id="287" r:id="rId20"/>
    <p:sldId id="301" r:id="rId21"/>
    <p:sldId id="302" r:id="rId22"/>
    <p:sldId id="303" r:id="rId23"/>
    <p:sldId id="304" r:id="rId24"/>
    <p:sldId id="280" r:id="rId25"/>
    <p:sldId id="330" r:id="rId26"/>
    <p:sldId id="331" r:id="rId27"/>
    <p:sldId id="332" r:id="rId28"/>
    <p:sldId id="333" r:id="rId29"/>
    <p:sldId id="334" r:id="rId30"/>
    <p:sldId id="286" r:id="rId31"/>
    <p:sldId id="335" r:id="rId32"/>
  </p:sldIdLst>
  <p:sldSz cx="10693400" cy="7562850"/>
  <p:notesSz cx="10693400" cy="756285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>
      <p:cViewPr varScale="1">
        <p:scale>
          <a:sx n="98" d="100"/>
          <a:sy n="98" d="100"/>
        </p:scale>
        <p:origin x="156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07637" y="2283340"/>
            <a:ext cx="6678124" cy="828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Montserrat-Medium"/>
                <a:cs typeface="Montserrat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95616" y="3811556"/>
            <a:ext cx="4902167" cy="1189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C43632"/>
                </a:solidFill>
                <a:latin typeface="Montserrat-Medium"/>
                <a:cs typeface="Montserrat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92829"/>
                </a:solidFill>
                <a:latin typeface="Montserrat-Light"/>
                <a:cs typeface="Montserrat-Light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0" dirty="0"/>
              <a:t>‹N›</a:t>
            </a:fld>
            <a:endParaRPr spc="3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50" b="0" i="0">
                <a:solidFill>
                  <a:schemeClr val="bg1"/>
                </a:solidFill>
                <a:latin typeface="BebasNeueBook"/>
                <a:cs typeface="BebasNeue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202426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92829"/>
                </a:solidFill>
                <a:latin typeface="Montserrat-Light"/>
                <a:cs typeface="Montserrat-Light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0" dirty="0"/>
              <a:t>‹N›</a:t>
            </a:fld>
            <a:endParaRPr spc="3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50" b="0" i="0">
                <a:solidFill>
                  <a:schemeClr val="bg1"/>
                </a:solidFill>
                <a:latin typeface="BebasNeueBook"/>
                <a:cs typeface="BebasNeue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92829"/>
                </a:solidFill>
                <a:latin typeface="Montserrat-Light"/>
                <a:cs typeface="Montserrat-Light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0" dirty="0"/>
              <a:t>‹N›</a:t>
            </a:fld>
            <a:endParaRPr spc="3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50" b="0" i="0">
                <a:solidFill>
                  <a:schemeClr val="bg1"/>
                </a:solidFill>
                <a:latin typeface="BebasNeueBook"/>
                <a:cs typeface="BebasNeue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92829"/>
                </a:solidFill>
                <a:latin typeface="Montserrat-Light"/>
                <a:cs typeface="Montserrat-Light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0" dirty="0"/>
              <a:t>‹N›</a:t>
            </a:fld>
            <a:endParaRPr spc="3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92829"/>
                </a:solidFill>
                <a:latin typeface="Montserrat-Light"/>
                <a:cs typeface="Montserrat-Light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0" dirty="0"/>
              <a:t>‹N›</a:t>
            </a:fld>
            <a:endParaRPr spc="3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8941" y="3026543"/>
            <a:ext cx="2635516" cy="1403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50" b="0" i="0">
                <a:solidFill>
                  <a:schemeClr val="bg1"/>
                </a:solidFill>
                <a:latin typeface="BebasNeueBook"/>
                <a:cs typeface="BebasNeue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93759" y="3531560"/>
            <a:ext cx="5305880" cy="2922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202426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22456" y="7099934"/>
            <a:ext cx="247650" cy="20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92829"/>
                </a:solidFill>
                <a:latin typeface="Montserrat-Light"/>
                <a:cs typeface="Montserrat-Light"/>
              </a:defRPr>
            </a:lvl1pPr>
          </a:lstStyle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0" dirty="0"/>
              <a:t>‹N›</a:t>
            </a:fld>
            <a:endParaRPr spc="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57994" y="2160016"/>
            <a:ext cx="7434580" cy="3240405"/>
          </a:xfrm>
          <a:custGeom>
            <a:avLst/>
            <a:gdLst/>
            <a:ahLst/>
            <a:cxnLst/>
            <a:rect l="l" t="t" r="r" b="b"/>
            <a:pathLst>
              <a:path w="7434580" h="3240404">
                <a:moveTo>
                  <a:pt x="0" y="3239998"/>
                </a:moveTo>
                <a:lnTo>
                  <a:pt x="7434008" y="3239998"/>
                </a:lnTo>
                <a:lnTo>
                  <a:pt x="7434008" y="0"/>
                </a:lnTo>
                <a:lnTo>
                  <a:pt x="0" y="0"/>
                </a:lnTo>
                <a:lnTo>
                  <a:pt x="0" y="3239998"/>
                </a:lnTo>
                <a:close/>
              </a:path>
            </a:pathLst>
          </a:custGeom>
          <a:solidFill>
            <a:srgbClr val="2023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160016"/>
            <a:ext cx="3168015" cy="3240405"/>
          </a:xfrm>
          <a:custGeom>
            <a:avLst/>
            <a:gdLst/>
            <a:ahLst/>
            <a:cxnLst/>
            <a:rect l="l" t="t" r="r" b="b"/>
            <a:pathLst>
              <a:path w="3168015" h="3240404">
                <a:moveTo>
                  <a:pt x="0" y="3239998"/>
                </a:moveTo>
                <a:lnTo>
                  <a:pt x="3168002" y="3239998"/>
                </a:lnTo>
                <a:lnTo>
                  <a:pt x="3168002" y="0"/>
                </a:lnTo>
                <a:lnTo>
                  <a:pt x="0" y="0"/>
                </a:lnTo>
                <a:lnTo>
                  <a:pt x="0" y="3239998"/>
                </a:lnTo>
                <a:close/>
              </a:path>
            </a:pathLst>
          </a:custGeom>
          <a:solidFill>
            <a:srgbClr val="2023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6881" y="2659357"/>
            <a:ext cx="384810" cy="824230"/>
          </a:xfrm>
          <a:custGeom>
            <a:avLst/>
            <a:gdLst/>
            <a:ahLst/>
            <a:cxnLst/>
            <a:rect l="l" t="t" r="r" b="b"/>
            <a:pathLst>
              <a:path w="384809" h="824229">
                <a:moveTo>
                  <a:pt x="322516" y="0"/>
                </a:moveTo>
                <a:lnTo>
                  <a:pt x="280168" y="17230"/>
                </a:lnTo>
                <a:lnTo>
                  <a:pt x="265341" y="40322"/>
                </a:lnTo>
                <a:lnTo>
                  <a:pt x="0" y="811212"/>
                </a:lnTo>
                <a:lnTo>
                  <a:pt x="41681" y="823849"/>
                </a:lnTo>
                <a:lnTo>
                  <a:pt x="57089" y="822799"/>
                </a:lnTo>
                <a:lnTo>
                  <a:pt x="96913" y="806767"/>
                </a:lnTo>
                <a:lnTo>
                  <a:pt x="124065" y="773658"/>
                </a:lnTo>
                <a:lnTo>
                  <a:pt x="129920" y="758266"/>
                </a:lnTo>
                <a:lnTo>
                  <a:pt x="382142" y="81838"/>
                </a:lnTo>
                <a:lnTo>
                  <a:pt x="382866" y="80264"/>
                </a:lnTo>
                <a:lnTo>
                  <a:pt x="383273" y="79184"/>
                </a:lnTo>
                <a:lnTo>
                  <a:pt x="384733" y="75018"/>
                </a:lnTo>
                <a:lnTo>
                  <a:pt x="384733" y="60756"/>
                </a:lnTo>
                <a:lnTo>
                  <a:pt x="364997" y="16979"/>
                </a:lnTo>
                <a:lnTo>
                  <a:pt x="338984" y="1629"/>
                </a:lnTo>
                <a:lnTo>
                  <a:pt x="322516" y="0"/>
                </a:lnTo>
                <a:close/>
              </a:path>
            </a:pathLst>
          </a:custGeom>
          <a:solidFill>
            <a:srgbClr val="00A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0876" y="2659362"/>
            <a:ext cx="306705" cy="746125"/>
          </a:xfrm>
          <a:custGeom>
            <a:avLst/>
            <a:gdLst/>
            <a:ahLst/>
            <a:cxnLst/>
            <a:rect l="l" t="t" r="r" b="b"/>
            <a:pathLst>
              <a:path w="306705" h="746125">
                <a:moveTo>
                  <a:pt x="62179" y="0"/>
                </a:moveTo>
                <a:lnTo>
                  <a:pt x="21956" y="14871"/>
                </a:lnTo>
                <a:lnTo>
                  <a:pt x="1211" y="48039"/>
                </a:lnTo>
                <a:lnTo>
                  <a:pt x="0" y="60604"/>
                </a:lnTo>
                <a:lnTo>
                  <a:pt x="0" y="66255"/>
                </a:lnTo>
                <a:lnTo>
                  <a:pt x="368" y="71462"/>
                </a:lnTo>
                <a:lnTo>
                  <a:pt x="1511" y="76149"/>
                </a:lnTo>
                <a:lnTo>
                  <a:pt x="2997" y="77609"/>
                </a:lnTo>
                <a:lnTo>
                  <a:pt x="4368" y="81280"/>
                </a:lnTo>
                <a:lnTo>
                  <a:pt x="6375" y="84302"/>
                </a:lnTo>
                <a:lnTo>
                  <a:pt x="6375" y="86779"/>
                </a:lnTo>
                <a:lnTo>
                  <a:pt x="249618" y="745540"/>
                </a:lnTo>
                <a:lnTo>
                  <a:pt x="306400" y="579335"/>
                </a:lnTo>
                <a:lnTo>
                  <a:pt x="119494" y="40487"/>
                </a:lnTo>
                <a:lnTo>
                  <a:pt x="116964" y="32994"/>
                </a:lnTo>
                <a:lnTo>
                  <a:pt x="113939" y="27262"/>
                </a:lnTo>
                <a:lnTo>
                  <a:pt x="110003" y="22074"/>
                </a:lnTo>
                <a:lnTo>
                  <a:pt x="105117" y="17348"/>
                </a:lnTo>
                <a:lnTo>
                  <a:pt x="103898" y="16446"/>
                </a:lnTo>
                <a:lnTo>
                  <a:pt x="102350" y="14846"/>
                </a:lnTo>
                <a:lnTo>
                  <a:pt x="92924" y="8309"/>
                </a:lnTo>
                <a:lnTo>
                  <a:pt x="83107" y="3668"/>
                </a:lnTo>
                <a:lnTo>
                  <a:pt x="72878" y="911"/>
                </a:lnTo>
                <a:lnTo>
                  <a:pt x="62179" y="0"/>
                </a:lnTo>
                <a:close/>
              </a:path>
            </a:pathLst>
          </a:custGeom>
          <a:solidFill>
            <a:srgbClr val="D4D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7234" y="2665586"/>
            <a:ext cx="355600" cy="814705"/>
          </a:xfrm>
          <a:custGeom>
            <a:avLst/>
            <a:gdLst/>
            <a:ahLst/>
            <a:cxnLst/>
            <a:rect l="l" t="t" r="r" b="b"/>
            <a:pathLst>
              <a:path w="355600" h="814704">
                <a:moveTo>
                  <a:pt x="355498" y="0"/>
                </a:moveTo>
                <a:lnTo>
                  <a:pt x="285676" y="14158"/>
                </a:lnTo>
                <a:lnTo>
                  <a:pt x="223723" y="38747"/>
                </a:lnTo>
                <a:lnTo>
                  <a:pt x="188551" y="58850"/>
                </a:lnTo>
                <a:lnTo>
                  <a:pt x="156208" y="81465"/>
                </a:lnTo>
                <a:lnTo>
                  <a:pt x="126777" y="106522"/>
                </a:lnTo>
                <a:lnTo>
                  <a:pt x="76948" y="163471"/>
                </a:lnTo>
                <a:lnTo>
                  <a:pt x="39338" y="227983"/>
                </a:lnTo>
                <a:lnTo>
                  <a:pt x="14230" y="298698"/>
                </a:lnTo>
                <a:lnTo>
                  <a:pt x="1585" y="371126"/>
                </a:lnTo>
                <a:lnTo>
                  <a:pt x="0" y="407301"/>
                </a:lnTo>
                <a:lnTo>
                  <a:pt x="1585" y="444232"/>
                </a:lnTo>
                <a:lnTo>
                  <a:pt x="14230" y="517460"/>
                </a:lnTo>
                <a:lnTo>
                  <a:pt x="39318" y="588282"/>
                </a:lnTo>
                <a:lnTo>
                  <a:pt x="76968" y="652761"/>
                </a:lnTo>
                <a:lnTo>
                  <a:pt x="126793" y="709663"/>
                </a:lnTo>
                <a:lnTo>
                  <a:pt x="156167" y="734560"/>
                </a:lnTo>
                <a:lnTo>
                  <a:pt x="188429" y="756911"/>
                </a:lnTo>
                <a:lnTo>
                  <a:pt x="223481" y="776655"/>
                </a:lnTo>
                <a:lnTo>
                  <a:pt x="285551" y="800820"/>
                </a:lnTo>
                <a:lnTo>
                  <a:pt x="355498" y="814679"/>
                </a:lnTo>
                <a:lnTo>
                  <a:pt x="355498" y="694537"/>
                </a:lnTo>
                <a:lnTo>
                  <a:pt x="337313" y="690136"/>
                </a:lnTo>
                <a:lnTo>
                  <a:pt x="319633" y="684587"/>
                </a:lnTo>
                <a:lnTo>
                  <a:pt x="263268" y="657338"/>
                </a:lnTo>
                <a:lnTo>
                  <a:pt x="222383" y="626094"/>
                </a:lnTo>
                <a:lnTo>
                  <a:pt x="187775" y="587772"/>
                </a:lnTo>
                <a:lnTo>
                  <a:pt x="160316" y="542897"/>
                </a:lnTo>
                <a:lnTo>
                  <a:pt x="140606" y="492148"/>
                </a:lnTo>
                <a:lnTo>
                  <a:pt x="130516" y="436610"/>
                </a:lnTo>
                <a:lnTo>
                  <a:pt x="129247" y="407301"/>
                </a:lnTo>
                <a:lnTo>
                  <a:pt x="130516" y="378067"/>
                </a:lnTo>
                <a:lnTo>
                  <a:pt x="140606" y="322533"/>
                </a:lnTo>
                <a:lnTo>
                  <a:pt x="160322" y="271776"/>
                </a:lnTo>
                <a:lnTo>
                  <a:pt x="187791" y="226915"/>
                </a:lnTo>
                <a:lnTo>
                  <a:pt x="222383" y="188625"/>
                </a:lnTo>
                <a:lnTo>
                  <a:pt x="263268" y="157417"/>
                </a:lnTo>
                <a:lnTo>
                  <a:pt x="302527" y="136756"/>
                </a:lnTo>
                <a:lnTo>
                  <a:pt x="355498" y="120167"/>
                </a:lnTo>
                <a:lnTo>
                  <a:pt x="355498" y="0"/>
                </a:lnTo>
                <a:close/>
              </a:path>
            </a:pathLst>
          </a:custGeom>
          <a:solidFill>
            <a:srgbClr val="F29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5020" y="2665587"/>
            <a:ext cx="355600" cy="814705"/>
          </a:xfrm>
          <a:custGeom>
            <a:avLst/>
            <a:gdLst/>
            <a:ahLst/>
            <a:cxnLst/>
            <a:rect l="l" t="t" r="r" b="b"/>
            <a:pathLst>
              <a:path w="355600" h="814704">
                <a:moveTo>
                  <a:pt x="0" y="0"/>
                </a:moveTo>
                <a:lnTo>
                  <a:pt x="0" y="120167"/>
                </a:lnTo>
                <a:lnTo>
                  <a:pt x="18151" y="124576"/>
                </a:lnTo>
                <a:lnTo>
                  <a:pt x="35828" y="130094"/>
                </a:lnTo>
                <a:lnTo>
                  <a:pt x="92300" y="157440"/>
                </a:lnTo>
                <a:lnTo>
                  <a:pt x="132917" y="188855"/>
                </a:lnTo>
                <a:lnTo>
                  <a:pt x="166769" y="227249"/>
                </a:lnTo>
                <a:lnTo>
                  <a:pt x="193690" y="271881"/>
                </a:lnTo>
                <a:lnTo>
                  <a:pt x="213313" y="322592"/>
                </a:lnTo>
                <a:lnTo>
                  <a:pt x="223385" y="378087"/>
                </a:lnTo>
                <a:lnTo>
                  <a:pt x="224650" y="407301"/>
                </a:lnTo>
                <a:lnTo>
                  <a:pt x="223385" y="436601"/>
                </a:lnTo>
                <a:lnTo>
                  <a:pt x="213302" y="492121"/>
                </a:lnTo>
                <a:lnTo>
                  <a:pt x="193679" y="542791"/>
                </a:lnTo>
                <a:lnTo>
                  <a:pt x="166769" y="587469"/>
                </a:lnTo>
                <a:lnTo>
                  <a:pt x="132848" y="625887"/>
                </a:lnTo>
                <a:lnTo>
                  <a:pt x="92220" y="657293"/>
                </a:lnTo>
                <a:lnTo>
                  <a:pt x="53045" y="677914"/>
                </a:lnTo>
                <a:lnTo>
                  <a:pt x="0" y="694537"/>
                </a:lnTo>
                <a:lnTo>
                  <a:pt x="0" y="814679"/>
                </a:lnTo>
                <a:lnTo>
                  <a:pt x="69943" y="800820"/>
                </a:lnTo>
                <a:lnTo>
                  <a:pt x="132067" y="776655"/>
                </a:lnTo>
                <a:lnTo>
                  <a:pt x="167091" y="756905"/>
                </a:lnTo>
                <a:lnTo>
                  <a:pt x="199364" y="734555"/>
                </a:lnTo>
                <a:lnTo>
                  <a:pt x="228761" y="709661"/>
                </a:lnTo>
                <a:lnTo>
                  <a:pt x="278564" y="652761"/>
                </a:lnTo>
                <a:lnTo>
                  <a:pt x="316149" y="588282"/>
                </a:lnTo>
                <a:lnTo>
                  <a:pt x="341247" y="517460"/>
                </a:lnTo>
                <a:lnTo>
                  <a:pt x="353940" y="444232"/>
                </a:lnTo>
                <a:lnTo>
                  <a:pt x="355536" y="407301"/>
                </a:lnTo>
                <a:lnTo>
                  <a:pt x="353940" y="371160"/>
                </a:lnTo>
                <a:lnTo>
                  <a:pt x="341247" y="298743"/>
                </a:lnTo>
                <a:lnTo>
                  <a:pt x="316149" y="227983"/>
                </a:lnTo>
                <a:lnTo>
                  <a:pt x="278564" y="163471"/>
                </a:lnTo>
                <a:lnTo>
                  <a:pt x="228695" y="106522"/>
                </a:lnTo>
                <a:lnTo>
                  <a:pt x="199245" y="81465"/>
                </a:lnTo>
                <a:lnTo>
                  <a:pt x="166892" y="58850"/>
                </a:lnTo>
                <a:lnTo>
                  <a:pt x="131724" y="38747"/>
                </a:lnTo>
                <a:lnTo>
                  <a:pt x="69819" y="14158"/>
                </a:lnTo>
                <a:lnTo>
                  <a:pt x="35867" y="5770"/>
                </a:lnTo>
                <a:lnTo>
                  <a:pt x="0" y="0"/>
                </a:lnTo>
                <a:close/>
              </a:path>
            </a:pathLst>
          </a:custGeom>
          <a:solidFill>
            <a:srgbClr val="33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8024" y="3090966"/>
            <a:ext cx="289560" cy="392430"/>
          </a:xfrm>
          <a:custGeom>
            <a:avLst/>
            <a:gdLst/>
            <a:ahLst/>
            <a:cxnLst/>
            <a:rect l="l" t="t" r="r" b="b"/>
            <a:pathLst>
              <a:path w="289560" h="392429">
                <a:moveTo>
                  <a:pt x="73596" y="0"/>
                </a:moveTo>
                <a:lnTo>
                  <a:pt x="0" y="102412"/>
                </a:lnTo>
                <a:lnTo>
                  <a:pt x="168706" y="360502"/>
                </a:lnTo>
                <a:lnTo>
                  <a:pt x="199895" y="387894"/>
                </a:lnTo>
                <a:lnTo>
                  <a:pt x="223748" y="392239"/>
                </a:lnTo>
                <a:lnTo>
                  <a:pt x="236758" y="391195"/>
                </a:lnTo>
                <a:lnTo>
                  <a:pt x="276485" y="365036"/>
                </a:lnTo>
                <a:lnTo>
                  <a:pt x="289102" y="330199"/>
                </a:lnTo>
                <a:lnTo>
                  <a:pt x="289102" y="323659"/>
                </a:lnTo>
                <a:lnTo>
                  <a:pt x="278472" y="292099"/>
                </a:lnTo>
                <a:lnTo>
                  <a:pt x="73596" y="0"/>
                </a:lnTo>
                <a:close/>
              </a:path>
            </a:pathLst>
          </a:custGeom>
          <a:solidFill>
            <a:srgbClr val="237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7301" y="2628007"/>
            <a:ext cx="290195" cy="389255"/>
          </a:xfrm>
          <a:custGeom>
            <a:avLst/>
            <a:gdLst/>
            <a:ahLst/>
            <a:cxnLst/>
            <a:rect l="l" t="t" r="r" b="b"/>
            <a:pathLst>
              <a:path w="290194" h="389255">
                <a:moveTo>
                  <a:pt x="63817" y="0"/>
                </a:moveTo>
                <a:lnTo>
                  <a:pt x="23152" y="13741"/>
                </a:lnTo>
                <a:lnTo>
                  <a:pt x="1219" y="48952"/>
                </a:lnTo>
                <a:lnTo>
                  <a:pt x="0" y="62242"/>
                </a:lnTo>
                <a:lnTo>
                  <a:pt x="559" y="70286"/>
                </a:lnTo>
                <a:lnTo>
                  <a:pt x="2246" y="78390"/>
                </a:lnTo>
                <a:lnTo>
                  <a:pt x="5073" y="86599"/>
                </a:lnTo>
                <a:lnTo>
                  <a:pt x="9055" y="94957"/>
                </a:lnTo>
                <a:lnTo>
                  <a:pt x="12522" y="98450"/>
                </a:lnTo>
                <a:lnTo>
                  <a:pt x="220637" y="388721"/>
                </a:lnTo>
                <a:lnTo>
                  <a:pt x="289636" y="293268"/>
                </a:lnTo>
                <a:lnTo>
                  <a:pt x="116243" y="27914"/>
                </a:lnTo>
                <a:lnTo>
                  <a:pt x="106083" y="16916"/>
                </a:lnTo>
                <a:lnTo>
                  <a:pt x="103644" y="14490"/>
                </a:lnTo>
                <a:lnTo>
                  <a:pt x="94724" y="8101"/>
                </a:lnTo>
                <a:lnTo>
                  <a:pt x="85236" y="3578"/>
                </a:lnTo>
                <a:lnTo>
                  <a:pt x="74994" y="889"/>
                </a:lnTo>
                <a:lnTo>
                  <a:pt x="63817" y="0"/>
                </a:lnTo>
                <a:close/>
              </a:path>
            </a:pathLst>
          </a:custGeom>
          <a:solidFill>
            <a:srgbClr val="E52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6460" y="2659357"/>
            <a:ext cx="622300" cy="824230"/>
          </a:xfrm>
          <a:custGeom>
            <a:avLst/>
            <a:gdLst/>
            <a:ahLst/>
            <a:cxnLst/>
            <a:rect l="l" t="t" r="r" b="b"/>
            <a:pathLst>
              <a:path w="622300" h="824229">
                <a:moveTo>
                  <a:pt x="559663" y="0"/>
                </a:moveTo>
                <a:lnTo>
                  <a:pt x="520712" y="13601"/>
                </a:lnTo>
                <a:lnTo>
                  <a:pt x="511949" y="25450"/>
                </a:lnTo>
                <a:lnTo>
                  <a:pt x="508279" y="30187"/>
                </a:lnTo>
                <a:lnTo>
                  <a:pt x="504444" y="34442"/>
                </a:lnTo>
                <a:lnTo>
                  <a:pt x="248005" y="388696"/>
                </a:lnTo>
                <a:lnTo>
                  <a:pt x="247192" y="389394"/>
                </a:lnTo>
                <a:lnTo>
                  <a:pt x="15544" y="716432"/>
                </a:lnTo>
                <a:lnTo>
                  <a:pt x="0" y="749757"/>
                </a:lnTo>
                <a:lnTo>
                  <a:pt x="0" y="760158"/>
                </a:lnTo>
                <a:lnTo>
                  <a:pt x="18986" y="805129"/>
                </a:lnTo>
                <a:lnTo>
                  <a:pt x="63842" y="823848"/>
                </a:lnTo>
                <a:lnTo>
                  <a:pt x="71194" y="823341"/>
                </a:lnTo>
                <a:lnTo>
                  <a:pt x="111010" y="805853"/>
                </a:lnTo>
                <a:lnTo>
                  <a:pt x="113766" y="800290"/>
                </a:lnTo>
                <a:lnTo>
                  <a:pt x="114782" y="798410"/>
                </a:lnTo>
                <a:lnTo>
                  <a:pt x="119799" y="790841"/>
                </a:lnTo>
                <a:lnTo>
                  <a:pt x="589508" y="126987"/>
                </a:lnTo>
                <a:lnTo>
                  <a:pt x="588543" y="126199"/>
                </a:lnTo>
                <a:lnTo>
                  <a:pt x="612622" y="93217"/>
                </a:lnTo>
                <a:lnTo>
                  <a:pt x="621842" y="61633"/>
                </a:lnTo>
                <a:lnTo>
                  <a:pt x="621842" y="58280"/>
                </a:lnTo>
                <a:lnTo>
                  <a:pt x="605459" y="19037"/>
                </a:lnTo>
                <a:lnTo>
                  <a:pt x="602665" y="17703"/>
                </a:lnTo>
                <a:lnTo>
                  <a:pt x="598563" y="13601"/>
                </a:lnTo>
                <a:lnTo>
                  <a:pt x="593199" y="9017"/>
                </a:lnTo>
                <a:lnTo>
                  <a:pt x="585409" y="4614"/>
                </a:lnTo>
                <a:lnTo>
                  <a:pt x="574471" y="1305"/>
                </a:lnTo>
                <a:lnTo>
                  <a:pt x="559663" y="0"/>
                </a:lnTo>
                <a:close/>
              </a:path>
            </a:pathLst>
          </a:custGeom>
          <a:solidFill>
            <a:srgbClr val="8DC6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245" y="3616274"/>
            <a:ext cx="158750" cy="175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6649" y="3616278"/>
            <a:ext cx="131584" cy="175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9379" y="3616278"/>
            <a:ext cx="131584" cy="1752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0583" y="3781749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462" y="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0583" y="3701103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>
                <a:moveTo>
                  <a:pt x="0" y="0"/>
                </a:moveTo>
                <a:lnTo>
                  <a:pt x="1099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8603" y="3633793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140969"/>
                </a:moveTo>
                <a:lnTo>
                  <a:pt x="0" y="0"/>
                </a:lnTo>
                <a:lnTo>
                  <a:pt x="0" y="14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0583" y="3626808"/>
            <a:ext cx="116839" cy="0"/>
          </a:xfrm>
          <a:custGeom>
            <a:avLst/>
            <a:gdLst/>
            <a:ahLst/>
            <a:cxnLst/>
            <a:rect l="l" t="t" r="r" b="b"/>
            <a:pathLst>
              <a:path w="116840">
                <a:moveTo>
                  <a:pt x="0" y="0"/>
                </a:moveTo>
                <a:lnTo>
                  <a:pt x="116268" y="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4583" y="3619824"/>
            <a:ext cx="132765" cy="1683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19068" y="3619824"/>
            <a:ext cx="421476" cy="168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61499" y="3616274"/>
            <a:ext cx="158750" cy="1752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59374" y="3619824"/>
            <a:ext cx="132765" cy="1683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40045" y="361983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376"/>
                </a:lnTo>
              </a:path>
            </a:pathLst>
          </a:custGeom>
          <a:ln w="160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8357" y="3616274"/>
            <a:ext cx="158737" cy="1752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5428" y="3859707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401"/>
                </a:lnTo>
              </a:path>
            </a:pathLst>
          </a:custGeom>
          <a:ln w="160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4806" y="3859701"/>
            <a:ext cx="280393" cy="1684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4660" y="4021626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>
                <a:moveTo>
                  <a:pt x="0" y="0"/>
                </a:moveTo>
                <a:lnTo>
                  <a:pt x="110388" y="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2680" y="3859701"/>
            <a:ext cx="0" cy="154940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939"/>
                </a:lnTo>
              </a:path>
            </a:pathLst>
          </a:custGeom>
          <a:ln w="160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4652" y="3859707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401"/>
                </a:lnTo>
              </a:path>
            </a:pathLst>
          </a:custGeom>
          <a:ln w="160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43529" y="3859701"/>
            <a:ext cx="151676" cy="1684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24460" y="3859701"/>
            <a:ext cx="132537" cy="1684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95897" y="3856173"/>
            <a:ext cx="158737" cy="17522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7743" y="4096084"/>
            <a:ext cx="131584" cy="17522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7313" y="4099605"/>
            <a:ext cx="130886" cy="1717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3870" y="4099611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401"/>
                </a:lnTo>
              </a:path>
            </a:pathLst>
          </a:custGeom>
          <a:ln w="160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80856" y="4099605"/>
            <a:ext cx="135623" cy="1684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65789" y="4099611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401"/>
                </a:lnTo>
              </a:path>
            </a:pathLst>
          </a:custGeom>
          <a:ln w="160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23097" y="4099605"/>
            <a:ext cx="132765" cy="1684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03775" y="4099611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401"/>
                </a:lnTo>
              </a:path>
            </a:pathLst>
          </a:custGeom>
          <a:ln w="160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09642" y="4113283"/>
            <a:ext cx="0" cy="154940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724"/>
                </a:lnTo>
              </a:path>
            </a:pathLst>
          </a:custGeom>
          <a:ln w="160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43138" y="4106444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48" y="0"/>
                </a:lnTo>
              </a:path>
            </a:pathLst>
          </a:custGeom>
          <a:ln w="136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54911" y="4113283"/>
            <a:ext cx="0" cy="154940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724"/>
                </a:lnTo>
              </a:path>
            </a:pathLst>
          </a:custGeom>
          <a:ln w="160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88401" y="4106444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248" y="0"/>
                </a:lnTo>
              </a:path>
            </a:pathLst>
          </a:custGeom>
          <a:ln w="136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60784" y="4099611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401"/>
                </a:lnTo>
              </a:path>
            </a:pathLst>
          </a:custGeom>
          <a:ln w="160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3983300" y="2609555"/>
            <a:ext cx="5554400" cy="2066848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1100"/>
              </a:spcBef>
            </a:pPr>
            <a:r>
              <a:rPr sz="4800" spc="110" dirty="0"/>
              <a:t>HATE</a:t>
            </a:r>
            <a:r>
              <a:rPr sz="4800" spc="-185" dirty="0"/>
              <a:t> </a:t>
            </a:r>
            <a:r>
              <a:rPr sz="4800" spc="150" dirty="0"/>
              <a:t>SPEECH</a:t>
            </a:r>
            <a:r>
              <a:rPr lang="it-IT" sz="4800" spc="150" dirty="0"/>
              <a:t>: cos’è, da dove nasce, come combatterlo</a:t>
            </a:r>
            <a:endParaRPr sz="4800" dirty="0"/>
          </a:p>
        </p:txBody>
      </p:sp>
      <p:sp>
        <p:nvSpPr>
          <p:cNvPr id="46" name="object 46"/>
          <p:cNvSpPr txBox="1"/>
          <p:nvPr/>
        </p:nvSpPr>
        <p:spPr>
          <a:xfrm>
            <a:off x="3975100" y="4543425"/>
            <a:ext cx="3746500" cy="785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80" dirty="0">
                <a:solidFill>
                  <a:srgbClr val="FFFFFF"/>
                </a:solidFill>
                <a:latin typeface="BebasNeueBook"/>
                <a:cs typeface="BebasNeueBook"/>
              </a:rPr>
              <a:t>d.ssa </a:t>
            </a:r>
            <a:r>
              <a:rPr sz="2200" spc="95" dirty="0">
                <a:solidFill>
                  <a:srgbClr val="FFFFFF"/>
                </a:solidFill>
                <a:latin typeface="BebasNeueBook"/>
                <a:cs typeface="BebasNeueBook"/>
              </a:rPr>
              <a:t>Francesca </a:t>
            </a:r>
            <a:r>
              <a:rPr sz="2200" spc="90" dirty="0">
                <a:solidFill>
                  <a:srgbClr val="FFFFFF"/>
                </a:solidFill>
                <a:latin typeface="BebasNeueBook"/>
                <a:cs typeface="BebasNeueBook"/>
              </a:rPr>
              <a:t>Bergamo,</a:t>
            </a:r>
            <a:r>
              <a:rPr sz="2200" spc="440" dirty="0">
                <a:solidFill>
                  <a:srgbClr val="FFFFFF"/>
                </a:solidFill>
                <a:latin typeface="BebasNeueBook"/>
                <a:cs typeface="BebasNeueBook"/>
              </a:rPr>
              <a:t> </a:t>
            </a:r>
            <a:r>
              <a:rPr sz="2200" spc="95" dirty="0">
                <a:solidFill>
                  <a:srgbClr val="FFFFFF"/>
                </a:solidFill>
                <a:latin typeface="BebasNeueBook"/>
                <a:cs typeface="BebasNeueBook"/>
              </a:rPr>
              <a:t>psicologa</a:t>
            </a:r>
            <a:endParaRPr sz="2200" dirty="0">
              <a:latin typeface="BebasNeueBook"/>
              <a:cs typeface="BebasNeueBook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400" spc="15" dirty="0">
                <a:solidFill>
                  <a:srgbClr val="FFFFFF"/>
                </a:solidFill>
                <a:latin typeface="BebasNeueBook"/>
                <a:cs typeface="BebasNeueBook"/>
              </a:rPr>
              <a:t>milano, 29</a:t>
            </a:r>
            <a:r>
              <a:rPr sz="1400" spc="40" dirty="0">
                <a:solidFill>
                  <a:srgbClr val="FFFFFF"/>
                </a:solidFill>
                <a:latin typeface="BebasNeueBook"/>
                <a:cs typeface="BebasNeueBook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BebasNeueBook"/>
                <a:cs typeface="BebasNeueBook"/>
              </a:rPr>
              <a:t>novembre</a:t>
            </a:r>
            <a:endParaRPr sz="1400" dirty="0">
              <a:latin typeface="BebasNeueBook"/>
              <a:cs typeface="BebasNeue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0701" y="1695297"/>
            <a:ext cx="2765512" cy="2071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6561" y="4211739"/>
            <a:ext cx="2774772" cy="2213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85900" y="4380571"/>
            <a:ext cx="566928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solidFill>
                  <a:srgbClr val="202426"/>
                </a:solidFill>
                <a:latin typeface="Montserrat-Medium"/>
                <a:cs typeface="Montserrat-Medium"/>
              </a:rPr>
              <a:t>Una </a:t>
            </a:r>
            <a:r>
              <a:rPr sz="2100" spc="-25" dirty="0">
                <a:solidFill>
                  <a:srgbClr val="202426"/>
                </a:solidFill>
                <a:latin typeface="Montserrat-Medium"/>
                <a:cs typeface="Montserrat-Medium"/>
              </a:rPr>
              <a:t>giornalista </a:t>
            </a:r>
            <a:r>
              <a:rPr sz="2100" spc="-15" dirty="0">
                <a:solidFill>
                  <a:srgbClr val="202426"/>
                </a:solidFill>
                <a:latin typeface="Montserrat-Medium"/>
                <a:cs typeface="Montserrat-Medium"/>
              </a:rPr>
              <a:t>di </a:t>
            </a:r>
            <a:r>
              <a:rPr sz="2100" spc="-25" dirty="0">
                <a:solidFill>
                  <a:srgbClr val="202426"/>
                </a:solidFill>
                <a:latin typeface="Montserrat-Medium"/>
                <a:cs typeface="Montserrat-Medium"/>
              </a:rPr>
              <a:t>origine </a:t>
            </a:r>
            <a:r>
              <a:rPr sz="2100" spc="-30" dirty="0">
                <a:solidFill>
                  <a:srgbClr val="202426"/>
                </a:solidFill>
                <a:latin typeface="Montserrat-Medium"/>
                <a:cs typeface="Montserrat-Medium"/>
              </a:rPr>
              <a:t>coreana,  </a:t>
            </a:r>
            <a:r>
              <a:rPr sz="2100" spc="-25" dirty="0">
                <a:solidFill>
                  <a:srgbClr val="202426"/>
                </a:solidFill>
                <a:latin typeface="Montserrat-Medium"/>
                <a:cs typeface="Montserrat-Medium"/>
              </a:rPr>
              <a:t>Shanhae </a:t>
            </a:r>
            <a:r>
              <a:rPr sz="2100" spc="-20" dirty="0">
                <a:solidFill>
                  <a:srgbClr val="202426"/>
                </a:solidFill>
                <a:latin typeface="Montserrat-Medium"/>
                <a:cs typeface="Montserrat-Medium"/>
              </a:rPr>
              <a:t>Lee, </a:t>
            </a:r>
            <a:r>
              <a:rPr sz="2100" dirty="0">
                <a:solidFill>
                  <a:srgbClr val="202426"/>
                </a:solidFill>
                <a:latin typeface="Montserrat-Medium"/>
                <a:cs typeface="Montserrat-Medium"/>
              </a:rPr>
              <a:t>è </a:t>
            </a:r>
            <a:r>
              <a:rPr sz="2100" spc="-20" dirty="0">
                <a:solidFill>
                  <a:srgbClr val="202426"/>
                </a:solidFill>
                <a:latin typeface="Montserrat-Medium"/>
                <a:cs typeface="Montserrat-Medium"/>
              </a:rPr>
              <a:t>stata </a:t>
            </a:r>
            <a:r>
              <a:rPr sz="2100" spc="-35" dirty="0">
                <a:solidFill>
                  <a:srgbClr val="202426"/>
                </a:solidFill>
                <a:latin typeface="Montserrat-Medium"/>
                <a:cs typeface="Montserrat-Medium"/>
              </a:rPr>
              <a:t>attaccata </a:t>
            </a:r>
            <a:r>
              <a:rPr sz="2100" spc="-20" dirty="0">
                <a:solidFill>
                  <a:srgbClr val="202426"/>
                </a:solidFill>
                <a:latin typeface="Montserrat-Medium"/>
                <a:cs typeface="Montserrat-Medium"/>
              </a:rPr>
              <a:t>dal </a:t>
            </a:r>
            <a:r>
              <a:rPr sz="2100" spc="-25" dirty="0">
                <a:solidFill>
                  <a:srgbClr val="202426"/>
                </a:solidFill>
                <a:latin typeface="Montserrat-Medium"/>
                <a:cs typeface="Montserrat-Medium"/>
              </a:rPr>
              <a:t>gruppo  </a:t>
            </a:r>
            <a:r>
              <a:rPr sz="2100" spc="-30" dirty="0">
                <a:solidFill>
                  <a:srgbClr val="202426"/>
                </a:solidFill>
                <a:latin typeface="Montserrat-Medium"/>
                <a:cs typeface="Montserrat-Medium"/>
              </a:rPr>
              <a:t>ultranazionalista Zaitokukai </a:t>
            </a:r>
            <a:r>
              <a:rPr sz="2100" dirty="0">
                <a:solidFill>
                  <a:srgbClr val="202426"/>
                </a:solidFill>
                <a:latin typeface="Montserrat-Medium"/>
                <a:cs typeface="Montserrat-Medium"/>
              </a:rPr>
              <a:t>e </a:t>
            </a:r>
            <a:r>
              <a:rPr sz="2100" spc="-35" dirty="0">
                <a:solidFill>
                  <a:srgbClr val="202426"/>
                </a:solidFill>
                <a:latin typeface="Montserrat-Medium"/>
                <a:cs typeface="Montserrat-Medium"/>
              </a:rPr>
              <a:t>fatta </a:t>
            </a:r>
            <a:r>
              <a:rPr sz="2100" spc="-25" dirty="0">
                <a:solidFill>
                  <a:srgbClr val="202426"/>
                </a:solidFill>
                <a:latin typeface="Montserrat-Medium"/>
                <a:cs typeface="Montserrat-Medium"/>
              </a:rPr>
              <a:t>oggetto  </a:t>
            </a:r>
            <a:r>
              <a:rPr sz="2100" spc="-15" dirty="0">
                <a:solidFill>
                  <a:srgbClr val="202426"/>
                </a:solidFill>
                <a:latin typeface="Montserrat-Medium"/>
                <a:cs typeface="Montserrat-Medium"/>
              </a:rPr>
              <a:t>di un </a:t>
            </a:r>
            <a:r>
              <a:rPr sz="2100" spc="-25" dirty="0">
                <a:solidFill>
                  <a:srgbClr val="202426"/>
                </a:solidFill>
                <a:latin typeface="Montserrat-Medium"/>
                <a:cs typeface="Montserrat-Medium"/>
              </a:rPr>
              <a:t>linciaggio online, </a:t>
            </a:r>
            <a:r>
              <a:rPr sz="2100" spc="-30" dirty="0">
                <a:solidFill>
                  <a:srgbClr val="202426"/>
                </a:solidFill>
                <a:latin typeface="Montserrat-Medium"/>
                <a:cs typeface="Montserrat-Medium"/>
              </a:rPr>
              <a:t>con </a:t>
            </a:r>
            <a:r>
              <a:rPr sz="2100" spc="-35" dirty="0">
                <a:solidFill>
                  <a:srgbClr val="202426"/>
                </a:solidFill>
                <a:latin typeface="Montserrat-Medium"/>
                <a:cs typeface="Montserrat-Medium"/>
              </a:rPr>
              <a:t>minacce </a:t>
            </a:r>
            <a:r>
              <a:rPr sz="2100" spc="-25" dirty="0">
                <a:solidFill>
                  <a:srgbClr val="202426"/>
                </a:solidFill>
                <a:latin typeface="Montserrat-Medium"/>
                <a:cs typeface="Montserrat-Medium"/>
              </a:rPr>
              <a:t>di  stupro </a:t>
            </a:r>
            <a:r>
              <a:rPr sz="2100" dirty="0">
                <a:solidFill>
                  <a:srgbClr val="202426"/>
                </a:solidFill>
                <a:latin typeface="Montserrat-Medium"/>
                <a:cs typeface="Montserrat-Medium"/>
              </a:rPr>
              <a:t>e </a:t>
            </a:r>
            <a:r>
              <a:rPr sz="2100" spc="-15" dirty="0">
                <a:solidFill>
                  <a:srgbClr val="202426"/>
                </a:solidFill>
                <a:latin typeface="Montserrat-Medium"/>
                <a:cs typeface="Montserrat-Medium"/>
              </a:rPr>
              <a:t>di</a:t>
            </a:r>
            <a:r>
              <a:rPr sz="2100" spc="-114" dirty="0">
                <a:solidFill>
                  <a:srgbClr val="202426"/>
                </a:solidFill>
                <a:latin typeface="Montserrat-Medium"/>
                <a:cs typeface="Montserrat-Medium"/>
              </a:rPr>
              <a:t> </a:t>
            </a:r>
            <a:r>
              <a:rPr sz="2100" spc="-30" dirty="0">
                <a:solidFill>
                  <a:srgbClr val="202426"/>
                </a:solidFill>
                <a:latin typeface="Montserrat-Medium"/>
                <a:cs typeface="Montserrat-Medium"/>
              </a:rPr>
              <a:t>morte.</a:t>
            </a:r>
            <a:endParaRPr sz="2100">
              <a:latin typeface="Montserrat-Medium"/>
              <a:cs typeface="Montserrat-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50" y="756005"/>
            <a:ext cx="5027295" cy="234315"/>
          </a:xfrm>
          <a:custGeom>
            <a:avLst/>
            <a:gdLst/>
            <a:ahLst/>
            <a:cxnLst/>
            <a:rect l="l" t="t" r="r" b="b"/>
            <a:pathLst>
              <a:path w="5027295" h="234315">
                <a:moveTo>
                  <a:pt x="0" y="233997"/>
                </a:moveTo>
                <a:lnTo>
                  <a:pt x="5027295" y="233997"/>
                </a:lnTo>
                <a:lnTo>
                  <a:pt x="5027295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F29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4500" y="1057855"/>
            <a:ext cx="8729345" cy="2521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2426"/>
                </a:solidFill>
                <a:latin typeface="BebasNeueBook"/>
                <a:cs typeface="BebasNeueBook"/>
              </a:rPr>
              <a:t>È </a:t>
            </a:r>
            <a:r>
              <a:rPr sz="2400" spc="45" dirty="0">
                <a:solidFill>
                  <a:srgbClr val="202426"/>
                </a:solidFill>
                <a:latin typeface="BebasNeueBook"/>
                <a:cs typeface="BebasNeueBook"/>
              </a:rPr>
              <a:t>UN </a:t>
            </a:r>
            <a:r>
              <a:rPr sz="2400" spc="80" dirty="0">
                <a:solidFill>
                  <a:srgbClr val="202426"/>
                </a:solidFill>
                <a:latin typeface="BebasNeueBook"/>
                <a:cs typeface="BebasNeueBook"/>
              </a:rPr>
              <a:t>FENOMENO</a:t>
            </a:r>
            <a:r>
              <a:rPr sz="2400" spc="155" dirty="0">
                <a:solidFill>
                  <a:srgbClr val="202426"/>
                </a:solidFill>
                <a:latin typeface="BebasNeueBook"/>
                <a:cs typeface="BebasNeueBook"/>
              </a:rPr>
              <a:t> </a:t>
            </a:r>
            <a:r>
              <a:rPr sz="2400" spc="95" dirty="0">
                <a:solidFill>
                  <a:srgbClr val="202426"/>
                </a:solidFill>
                <a:latin typeface="BebasNeueBook"/>
                <a:cs typeface="BebasNeueBook"/>
              </a:rPr>
              <a:t>GLOBALE...</a:t>
            </a:r>
            <a:endParaRPr sz="2400" dirty="0">
              <a:latin typeface="BebasNeueBook"/>
              <a:cs typeface="BebasNeue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3554095">
              <a:lnSpc>
                <a:spcPct val="100000"/>
              </a:lnSpc>
            </a:pPr>
            <a:r>
              <a:rPr sz="2100" spc="-20" dirty="0">
                <a:solidFill>
                  <a:srgbClr val="202426"/>
                </a:solidFill>
                <a:latin typeface="Montserrat-Medium"/>
                <a:cs typeface="Montserrat-Medium"/>
              </a:rPr>
              <a:t>“Chi </a:t>
            </a:r>
            <a:r>
              <a:rPr sz="2100" spc="-15" dirty="0">
                <a:solidFill>
                  <a:srgbClr val="202426"/>
                </a:solidFill>
                <a:latin typeface="Montserrat-Medium"/>
                <a:cs typeface="Montserrat-Medium"/>
              </a:rPr>
              <a:t>ha </a:t>
            </a:r>
            <a:r>
              <a:rPr sz="2100" spc="-20" dirty="0">
                <a:solidFill>
                  <a:srgbClr val="202426"/>
                </a:solidFill>
                <a:latin typeface="Montserrat-Medium"/>
                <a:cs typeface="Montserrat-Medium"/>
              </a:rPr>
              <a:t>armi </a:t>
            </a:r>
            <a:r>
              <a:rPr sz="2100" spc="-25" dirty="0">
                <a:solidFill>
                  <a:srgbClr val="202426"/>
                </a:solidFill>
                <a:latin typeface="Montserrat-Medium"/>
                <a:cs typeface="Montserrat-Medium"/>
              </a:rPr>
              <a:t>fermi </a:t>
            </a:r>
            <a:r>
              <a:rPr sz="2100" spc="-15" dirty="0">
                <a:solidFill>
                  <a:srgbClr val="202426"/>
                </a:solidFill>
                <a:latin typeface="Montserrat-Medium"/>
                <a:cs typeface="Montserrat-Medium"/>
              </a:rPr>
              <a:t>Hillary</a:t>
            </a:r>
            <a:r>
              <a:rPr sz="2100" spc="-160" dirty="0">
                <a:solidFill>
                  <a:srgbClr val="202426"/>
                </a:solidFill>
                <a:latin typeface="Montserrat-Medium"/>
                <a:cs typeface="Montserrat-Medium"/>
              </a:rPr>
              <a:t> </a:t>
            </a:r>
            <a:r>
              <a:rPr sz="2100" spc="-30" dirty="0">
                <a:solidFill>
                  <a:srgbClr val="202426"/>
                </a:solidFill>
                <a:latin typeface="Montserrat-Medium"/>
                <a:cs typeface="Montserrat-Medium"/>
              </a:rPr>
              <a:t>Clinton”,</a:t>
            </a:r>
            <a:endParaRPr sz="2100" dirty="0">
              <a:latin typeface="Montserrat-Medium"/>
              <a:cs typeface="Montserrat-Medium"/>
            </a:endParaRPr>
          </a:p>
          <a:p>
            <a:pPr marL="3554095">
              <a:lnSpc>
                <a:spcPct val="100000"/>
              </a:lnSpc>
              <a:spcBef>
                <a:spcPts val="200"/>
              </a:spcBef>
            </a:pPr>
            <a:r>
              <a:rPr sz="1900" spc="-25" dirty="0">
                <a:solidFill>
                  <a:srgbClr val="202426"/>
                </a:solidFill>
                <a:latin typeface="Montserrat-Light"/>
                <a:cs typeface="Montserrat-Light"/>
              </a:rPr>
              <a:t>tweet, </a:t>
            </a:r>
            <a:r>
              <a:rPr sz="1900" spc="-20" dirty="0">
                <a:solidFill>
                  <a:srgbClr val="202426"/>
                </a:solidFill>
                <a:latin typeface="Montserrat-Light"/>
                <a:cs typeface="Montserrat-Light"/>
              </a:rPr>
              <a:t>agosto</a:t>
            </a:r>
            <a:r>
              <a:rPr sz="1900" spc="-160" dirty="0">
                <a:solidFill>
                  <a:srgbClr val="202426"/>
                </a:solidFill>
                <a:latin typeface="Montserrat-Light"/>
                <a:cs typeface="Montserrat-Light"/>
              </a:rPr>
              <a:t> </a:t>
            </a:r>
            <a:r>
              <a:rPr sz="1900" spc="-110" dirty="0">
                <a:solidFill>
                  <a:srgbClr val="202426"/>
                </a:solidFill>
                <a:latin typeface="Montserrat-Light"/>
                <a:cs typeface="Montserrat-Light"/>
              </a:rPr>
              <a:t>2016.</a:t>
            </a:r>
            <a:endParaRPr sz="1900" dirty="0">
              <a:latin typeface="Montserrat-Light"/>
              <a:cs typeface="Montserrat-Light"/>
            </a:endParaRPr>
          </a:p>
          <a:p>
            <a:pPr marL="3554095" marR="5080">
              <a:lnSpc>
                <a:spcPct val="100000"/>
              </a:lnSpc>
              <a:spcBef>
                <a:spcPts val="1620"/>
              </a:spcBef>
            </a:pPr>
            <a:r>
              <a:rPr sz="2100" spc="-20" dirty="0">
                <a:solidFill>
                  <a:srgbClr val="202426"/>
                </a:solidFill>
                <a:latin typeface="Montserrat-Medium"/>
                <a:cs typeface="Montserrat-Medium"/>
              </a:rPr>
              <a:t>“Gli </a:t>
            </a:r>
            <a:r>
              <a:rPr sz="2100" spc="-30" dirty="0">
                <a:solidFill>
                  <a:srgbClr val="202426"/>
                </a:solidFill>
                <a:latin typeface="Montserrat-Medium"/>
                <a:cs typeface="Montserrat-Medium"/>
              </a:rPr>
              <a:t>immigrati messicani </a:t>
            </a:r>
            <a:r>
              <a:rPr sz="2100" spc="-20" dirty="0">
                <a:solidFill>
                  <a:srgbClr val="202426"/>
                </a:solidFill>
                <a:latin typeface="Montserrat-Medium"/>
                <a:cs typeface="Montserrat-Medium"/>
              </a:rPr>
              <a:t>sono </a:t>
            </a:r>
            <a:r>
              <a:rPr sz="2100" spc="-25" dirty="0">
                <a:solidFill>
                  <a:srgbClr val="202426"/>
                </a:solidFill>
                <a:latin typeface="Montserrat-Medium"/>
                <a:cs typeface="Montserrat-Medium"/>
              </a:rPr>
              <a:t>criminali,  </a:t>
            </a:r>
            <a:r>
              <a:rPr sz="2100" spc="-30" dirty="0">
                <a:solidFill>
                  <a:srgbClr val="202426"/>
                </a:solidFill>
                <a:latin typeface="Montserrat-Medium"/>
                <a:cs typeface="Montserrat-Medium"/>
              </a:rPr>
              <a:t>trafficanti </a:t>
            </a:r>
            <a:r>
              <a:rPr sz="2100" spc="-15" dirty="0">
                <a:solidFill>
                  <a:srgbClr val="202426"/>
                </a:solidFill>
                <a:latin typeface="Montserrat-Medium"/>
                <a:cs typeface="Montserrat-Medium"/>
              </a:rPr>
              <a:t>di </a:t>
            </a:r>
            <a:r>
              <a:rPr sz="2100" spc="-20" dirty="0">
                <a:solidFill>
                  <a:srgbClr val="202426"/>
                </a:solidFill>
                <a:latin typeface="Montserrat-Medium"/>
                <a:cs typeface="Montserrat-Medium"/>
              </a:rPr>
              <a:t>droga </a:t>
            </a:r>
            <a:r>
              <a:rPr sz="2100" dirty="0">
                <a:solidFill>
                  <a:srgbClr val="202426"/>
                </a:solidFill>
                <a:latin typeface="Montserrat-Medium"/>
                <a:cs typeface="Montserrat-Medium"/>
              </a:rPr>
              <a:t>e</a:t>
            </a:r>
            <a:r>
              <a:rPr sz="2100" spc="-130" dirty="0">
                <a:solidFill>
                  <a:srgbClr val="202426"/>
                </a:solidFill>
                <a:latin typeface="Montserrat-Medium"/>
                <a:cs typeface="Montserrat-Medium"/>
              </a:rPr>
              <a:t> </a:t>
            </a:r>
            <a:r>
              <a:rPr sz="2100" spc="-30" dirty="0">
                <a:solidFill>
                  <a:srgbClr val="202426"/>
                </a:solidFill>
                <a:latin typeface="Montserrat-Medium"/>
                <a:cs typeface="Montserrat-Medium"/>
              </a:rPr>
              <a:t>stupratori”,</a:t>
            </a:r>
            <a:endParaRPr sz="2100" dirty="0">
              <a:latin typeface="Montserrat-Medium"/>
              <a:cs typeface="Montserrat-Medium"/>
            </a:endParaRPr>
          </a:p>
          <a:p>
            <a:pPr marL="603250" algn="ctr">
              <a:lnSpc>
                <a:spcPts val="2240"/>
              </a:lnSpc>
            </a:pPr>
            <a:r>
              <a:rPr sz="1900" spc="-25" dirty="0">
                <a:solidFill>
                  <a:srgbClr val="202426"/>
                </a:solidFill>
                <a:latin typeface="Montserrat-Light"/>
                <a:cs typeface="Montserrat-Light"/>
              </a:rPr>
              <a:t>tweet, </a:t>
            </a:r>
            <a:r>
              <a:rPr sz="1900" spc="-20" dirty="0">
                <a:solidFill>
                  <a:srgbClr val="202426"/>
                </a:solidFill>
                <a:latin typeface="Montserrat-Light"/>
                <a:cs typeface="Montserrat-Light"/>
              </a:rPr>
              <a:t>giugno</a:t>
            </a:r>
            <a:r>
              <a:rPr sz="1900" spc="-160" dirty="0">
                <a:solidFill>
                  <a:srgbClr val="202426"/>
                </a:solidFill>
                <a:latin typeface="Montserrat-Light"/>
                <a:cs typeface="Montserrat-Light"/>
              </a:rPr>
              <a:t> </a:t>
            </a:r>
            <a:r>
              <a:rPr sz="1900" spc="-125" dirty="0">
                <a:solidFill>
                  <a:srgbClr val="202426"/>
                </a:solidFill>
                <a:latin typeface="Montserrat-Light"/>
                <a:cs typeface="Montserrat-Light"/>
              </a:rPr>
              <a:t>2015.</a:t>
            </a:r>
            <a:endParaRPr sz="1900" dirty="0">
              <a:latin typeface="Montserrat-Light"/>
              <a:cs typeface="Montserrat-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41900" y="123825"/>
            <a:ext cx="38354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80" dirty="0">
                <a:solidFill>
                  <a:srgbClr val="202426"/>
                </a:solidFill>
              </a:rPr>
              <a:t>LO </a:t>
            </a:r>
            <a:r>
              <a:rPr sz="4000" spc="120" dirty="0">
                <a:solidFill>
                  <a:srgbClr val="202426"/>
                </a:solidFill>
              </a:rPr>
              <a:t>HATE</a:t>
            </a:r>
            <a:r>
              <a:rPr sz="4000" spc="465" dirty="0">
                <a:solidFill>
                  <a:srgbClr val="202426"/>
                </a:solidFill>
              </a:rPr>
              <a:t> </a:t>
            </a:r>
            <a:r>
              <a:rPr sz="4000" spc="160" dirty="0">
                <a:solidFill>
                  <a:srgbClr val="202426"/>
                </a:solidFill>
              </a:rPr>
              <a:t>SPEECH</a:t>
            </a:r>
            <a:endParaRPr sz="4000" dirty="0"/>
          </a:p>
        </p:txBody>
      </p:sp>
      <p:sp>
        <p:nvSpPr>
          <p:cNvPr id="8" name="object 8"/>
          <p:cNvSpPr/>
          <p:nvPr/>
        </p:nvSpPr>
        <p:spPr>
          <a:xfrm>
            <a:off x="0" y="684635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2023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626" y="7045774"/>
            <a:ext cx="146050" cy="312420"/>
          </a:xfrm>
          <a:custGeom>
            <a:avLst/>
            <a:gdLst/>
            <a:ahLst/>
            <a:cxnLst/>
            <a:rect l="l" t="t" r="r" b="b"/>
            <a:pathLst>
              <a:path w="146050" h="312420">
                <a:moveTo>
                  <a:pt x="131889" y="0"/>
                </a:moveTo>
                <a:lnTo>
                  <a:pt x="122262" y="0"/>
                </a:lnTo>
                <a:lnTo>
                  <a:pt x="117186" y="441"/>
                </a:lnTo>
                <a:lnTo>
                  <a:pt x="111737" y="2333"/>
                </a:lnTo>
                <a:lnTo>
                  <a:pt x="106218" y="6525"/>
                </a:lnTo>
                <a:lnTo>
                  <a:pt x="100926" y="13868"/>
                </a:lnTo>
                <a:lnTo>
                  <a:pt x="100596" y="15278"/>
                </a:lnTo>
                <a:lnTo>
                  <a:pt x="0" y="307505"/>
                </a:lnTo>
                <a:lnTo>
                  <a:pt x="5207" y="310464"/>
                </a:lnTo>
                <a:lnTo>
                  <a:pt x="6413" y="311188"/>
                </a:lnTo>
                <a:lnTo>
                  <a:pt x="9436" y="312305"/>
                </a:lnTo>
                <a:lnTo>
                  <a:pt x="23901" y="312305"/>
                </a:lnTo>
                <a:lnTo>
                  <a:pt x="30746" y="310197"/>
                </a:lnTo>
                <a:lnTo>
                  <a:pt x="42684" y="301447"/>
                </a:lnTo>
                <a:lnTo>
                  <a:pt x="46774" y="295567"/>
                </a:lnTo>
                <a:lnTo>
                  <a:pt x="49136" y="287807"/>
                </a:lnTo>
                <a:lnTo>
                  <a:pt x="144868" y="31013"/>
                </a:lnTo>
                <a:lnTo>
                  <a:pt x="145148" y="30416"/>
                </a:lnTo>
                <a:lnTo>
                  <a:pt x="145859" y="28435"/>
                </a:lnTo>
                <a:lnTo>
                  <a:pt x="145859" y="23025"/>
                </a:lnTo>
                <a:lnTo>
                  <a:pt x="145237" y="17068"/>
                </a:lnTo>
                <a:lnTo>
                  <a:pt x="142722" y="11633"/>
                </a:lnTo>
                <a:lnTo>
                  <a:pt x="138379" y="6426"/>
                </a:lnTo>
                <a:lnTo>
                  <a:pt x="136042" y="3670"/>
                </a:lnTo>
                <a:lnTo>
                  <a:pt x="13188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5995" y="7045772"/>
            <a:ext cx="116205" cy="283210"/>
          </a:xfrm>
          <a:custGeom>
            <a:avLst/>
            <a:gdLst/>
            <a:ahLst/>
            <a:cxnLst/>
            <a:rect l="l" t="t" r="r" b="b"/>
            <a:pathLst>
              <a:path w="116204" h="283209">
                <a:moveTo>
                  <a:pt x="29121" y="0"/>
                </a:moveTo>
                <a:lnTo>
                  <a:pt x="17945" y="0"/>
                </a:lnTo>
                <a:lnTo>
                  <a:pt x="13106" y="1790"/>
                </a:lnTo>
                <a:lnTo>
                  <a:pt x="8330" y="5638"/>
                </a:lnTo>
                <a:lnTo>
                  <a:pt x="7658" y="6273"/>
                </a:lnTo>
                <a:lnTo>
                  <a:pt x="2425" y="10985"/>
                </a:lnTo>
                <a:lnTo>
                  <a:pt x="0" y="16294"/>
                </a:lnTo>
                <a:lnTo>
                  <a:pt x="0" y="25107"/>
                </a:lnTo>
                <a:lnTo>
                  <a:pt x="152" y="27089"/>
                </a:lnTo>
                <a:lnTo>
                  <a:pt x="584" y="28867"/>
                </a:lnTo>
                <a:lnTo>
                  <a:pt x="1142" y="29413"/>
                </a:lnTo>
                <a:lnTo>
                  <a:pt x="1663" y="30810"/>
                </a:lnTo>
                <a:lnTo>
                  <a:pt x="2425" y="31953"/>
                </a:lnTo>
                <a:lnTo>
                  <a:pt x="2425" y="32893"/>
                </a:lnTo>
                <a:lnTo>
                  <a:pt x="94640" y="282625"/>
                </a:lnTo>
                <a:lnTo>
                  <a:pt x="116154" y="219608"/>
                </a:lnTo>
                <a:lnTo>
                  <a:pt x="45173" y="14922"/>
                </a:lnTo>
                <a:lnTo>
                  <a:pt x="44297" y="11531"/>
                </a:lnTo>
                <a:lnTo>
                  <a:pt x="42570" y="8851"/>
                </a:lnTo>
                <a:lnTo>
                  <a:pt x="39865" y="6578"/>
                </a:lnTo>
                <a:lnTo>
                  <a:pt x="39395" y="6223"/>
                </a:lnTo>
                <a:lnTo>
                  <a:pt x="38808" y="5626"/>
                </a:lnTo>
                <a:lnTo>
                  <a:pt x="34124" y="1828"/>
                </a:lnTo>
                <a:lnTo>
                  <a:pt x="29121" y="0"/>
                </a:lnTo>
                <a:close/>
              </a:path>
            </a:pathLst>
          </a:custGeom>
          <a:solidFill>
            <a:srgbClr val="D2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1039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134759" y="0"/>
                </a:moveTo>
                <a:lnTo>
                  <a:pt x="96165" y="9538"/>
                </a:lnTo>
                <a:lnTo>
                  <a:pt x="59212" y="30887"/>
                </a:lnTo>
                <a:lnTo>
                  <a:pt x="29163" y="61974"/>
                </a:lnTo>
                <a:lnTo>
                  <a:pt x="9563" y="99606"/>
                </a:lnTo>
                <a:lnTo>
                  <a:pt x="599" y="140689"/>
                </a:lnTo>
                <a:lnTo>
                  <a:pt x="0" y="154406"/>
                </a:lnTo>
                <a:lnTo>
                  <a:pt x="599" y="168406"/>
                </a:lnTo>
                <a:lnTo>
                  <a:pt x="9563" y="209854"/>
                </a:lnTo>
                <a:lnTo>
                  <a:pt x="29167" y="247455"/>
                </a:lnTo>
                <a:lnTo>
                  <a:pt x="59193" y="278464"/>
                </a:lnTo>
                <a:lnTo>
                  <a:pt x="96087" y="299492"/>
                </a:lnTo>
                <a:lnTo>
                  <a:pt x="134759" y="308838"/>
                </a:lnTo>
                <a:lnTo>
                  <a:pt x="134759" y="263296"/>
                </a:lnTo>
                <a:lnTo>
                  <a:pt x="127864" y="261628"/>
                </a:lnTo>
                <a:lnTo>
                  <a:pt x="121164" y="259526"/>
                </a:lnTo>
                <a:lnTo>
                  <a:pt x="84296" y="237350"/>
                </a:lnTo>
                <a:lnTo>
                  <a:pt x="60763" y="205811"/>
                </a:lnTo>
                <a:lnTo>
                  <a:pt x="49465" y="165518"/>
                </a:lnTo>
                <a:lnTo>
                  <a:pt x="48983" y="154406"/>
                </a:lnTo>
                <a:lnTo>
                  <a:pt x="49465" y="143323"/>
                </a:lnTo>
                <a:lnTo>
                  <a:pt x="60765" y="103030"/>
                </a:lnTo>
                <a:lnTo>
                  <a:pt x="84296" y="71506"/>
                </a:lnTo>
                <a:lnTo>
                  <a:pt x="121188" y="49317"/>
                </a:lnTo>
                <a:lnTo>
                  <a:pt x="134759" y="45554"/>
                </a:lnTo>
                <a:lnTo>
                  <a:pt x="134759" y="0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5618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0" y="0"/>
                </a:moveTo>
                <a:lnTo>
                  <a:pt x="0" y="45567"/>
                </a:lnTo>
                <a:lnTo>
                  <a:pt x="6878" y="47231"/>
                </a:lnTo>
                <a:lnTo>
                  <a:pt x="13581" y="49318"/>
                </a:lnTo>
                <a:lnTo>
                  <a:pt x="50390" y="71597"/>
                </a:lnTo>
                <a:lnTo>
                  <a:pt x="73423" y="103071"/>
                </a:lnTo>
                <a:lnTo>
                  <a:pt x="84686" y="143332"/>
                </a:lnTo>
                <a:lnTo>
                  <a:pt x="85166" y="154406"/>
                </a:lnTo>
                <a:lnTo>
                  <a:pt x="84685" y="165512"/>
                </a:lnTo>
                <a:lnTo>
                  <a:pt x="73418" y="205760"/>
                </a:lnTo>
                <a:lnTo>
                  <a:pt x="50367" y="237271"/>
                </a:lnTo>
                <a:lnTo>
                  <a:pt x="13604" y="259526"/>
                </a:lnTo>
                <a:lnTo>
                  <a:pt x="0" y="263296"/>
                </a:lnTo>
                <a:lnTo>
                  <a:pt x="0" y="308838"/>
                </a:lnTo>
                <a:lnTo>
                  <a:pt x="38670" y="299492"/>
                </a:lnTo>
                <a:lnTo>
                  <a:pt x="75579" y="278469"/>
                </a:lnTo>
                <a:lnTo>
                  <a:pt x="105600" y="247455"/>
                </a:lnTo>
                <a:lnTo>
                  <a:pt x="125171" y="209854"/>
                </a:lnTo>
                <a:lnTo>
                  <a:pt x="134179" y="168406"/>
                </a:lnTo>
                <a:lnTo>
                  <a:pt x="134785" y="154406"/>
                </a:lnTo>
                <a:lnTo>
                  <a:pt x="134179" y="140711"/>
                </a:lnTo>
                <a:lnTo>
                  <a:pt x="125171" y="99606"/>
                </a:lnTo>
                <a:lnTo>
                  <a:pt x="105600" y="61976"/>
                </a:lnTo>
                <a:lnTo>
                  <a:pt x="75534" y="30887"/>
                </a:lnTo>
                <a:lnTo>
                  <a:pt x="38588" y="9538"/>
                </a:lnTo>
                <a:lnTo>
                  <a:pt x="13597" y="2190"/>
                </a:lnTo>
                <a:lnTo>
                  <a:pt x="0" y="0"/>
                </a:lnTo>
                <a:close/>
              </a:path>
            </a:pathLst>
          </a:custGeom>
          <a:solidFill>
            <a:srgbClr val="00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2119" y="7209388"/>
            <a:ext cx="109600" cy="148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5374" y="7033886"/>
            <a:ext cx="109804" cy="1473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5056" y="7045768"/>
            <a:ext cx="236220" cy="312420"/>
          </a:xfrm>
          <a:custGeom>
            <a:avLst/>
            <a:gdLst/>
            <a:ahLst/>
            <a:cxnLst/>
            <a:rect l="l" t="t" r="r" b="b"/>
            <a:pathLst>
              <a:path w="236219" h="312420">
                <a:moveTo>
                  <a:pt x="220751" y="0"/>
                </a:moveTo>
                <a:lnTo>
                  <a:pt x="205841" y="0"/>
                </a:lnTo>
                <a:lnTo>
                  <a:pt x="201041" y="1739"/>
                </a:lnTo>
                <a:lnTo>
                  <a:pt x="197396" y="5156"/>
                </a:lnTo>
                <a:lnTo>
                  <a:pt x="196773" y="5765"/>
                </a:lnTo>
                <a:lnTo>
                  <a:pt x="195300" y="7658"/>
                </a:lnTo>
                <a:lnTo>
                  <a:pt x="194068" y="9651"/>
                </a:lnTo>
                <a:lnTo>
                  <a:pt x="192684" y="11442"/>
                </a:lnTo>
                <a:lnTo>
                  <a:pt x="191223" y="13055"/>
                </a:lnTo>
                <a:lnTo>
                  <a:pt x="94005" y="147345"/>
                </a:lnTo>
                <a:lnTo>
                  <a:pt x="93713" y="147612"/>
                </a:lnTo>
                <a:lnTo>
                  <a:pt x="5892" y="271589"/>
                </a:lnTo>
                <a:lnTo>
                  <a:pt x="0" y="284225"/>
                </a:lnTo>
                <a:lnTo>
                  <a:pt x="0" y="295020"/>
                </a:lnTo>
                <a:lnTo>
                  <a:pt x="2286" y="300481"/>
                </a:lnTo>
                <a:lnTo>
                  <a:pt x="7200" y="305219"/>
                </a:lnTo>
                <a:lnTo>
                  <a:pt x="12166" y="310083"/>
                </a:lnTo>
                <a:lnTo>
                  <a:pt x="17551" y="312305"/>
                </a:lnTo>
                <a:lnTo>
                  <a:pt x="27813" y="312305"/>
                </a:lnTo>
                <a:lnTo>
                  <a:pt x="31851" y="311289"/>
                </a:lnTo>
                <a:lnTo>
                  <a:pt x="39776" y="307441"/>
                </a:lnTo>
                <a:lnTo>
                  <a:pt x="42075" y="305485"/>
                </a:lnTo>
                <a:lnTo>
                  <a:pt x="43129" y="303377"/>
                </a:lnTo>
                <a:lnTo>
                  <a:pt x="43510" y="302666"/>
                </a:lnTo>
                <a:lnTo>
                  <a:pt x="45415" y="299796"/>
                </a:lnTo>
                <a:lnTo>
                  <a:pt x="223481" y="48132"/>
                </a:lnTo>
                <a:lnTo>
                  <a:pt x="223113" y="47840"/>
                </a:lnTo>
                <a:lnTo>
                  <a:pt x="232232" y="35331"/>
                </a:lnTo>
                <a:lnTo>
                  <a:pt x="233934" y="31927"/>
                </a:lnTo>
                <a:lnTo>
                  <a:pt x="235089" y="27876"/>
                </a:lnTo>
                <a:lnTo>
                  <a:pt x="235737" y="23355"/>
                </a:lnTo>
                <a:lnTo>
                  <a:pt x="235737" y="22085"/>
                </a:lnTo>
                <a:lnTo>
                  <a:pt x="235445" y="16446"/>
                </a:lnTo>
                <a:lnTo>
                  <a:pt x="233464" y="11645"/>
                </a:lnTo>
                <a:lnTo>
                  <a:pt x="229514" y="7213"/>
                </a:lnTo>
                <a:lnTo>
                  <a:pt x="228460" y="6705"/>
                </a:lnTo>
                <a:lnTo>
                  <a:pt x="224688" y="2946"/>
                </a:lnTo>
                <a:lnTo>
                  <a:pt x="220751" y="0"/>
                </a:lnTo>
                <a:close/>
              </a:path>
            </a:pathLst>
          </a:custGeom>
          <a:solidFill>
            <a:srgbClr val="6FC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0307" y="7045764"/>
            <a:ext cx="931922" cy="3282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40210" y="7099934"/>
            <a:ext cx="212090" cy="2063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200" spc="-110" dirty="0">
                <a:solidFill>
                  <a:srgbClr val="292829"/>
                </a:solidFill>
                <a:latin typeface="Montserrat-Light"/>
                <a:cs typeface="Montserrat-Light"/>
              </a:rPr>
              <a:t>10</a:t>
            </a:fld>
            <a:endParaRPr sz="1200">
              <a:latin typeface="Montserrat-Light"/>
              <a:cs typeface="Montserrat-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70001" y="1412842"/>
            <a:ext cx="2794000" cy="2080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84821" y="3926103"/>
            <a:ext cx="2762786" cy="2228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5300" y="2213382"/>
            <a:ext cx="5495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solidFill>
                  <a:srgbClr val="202426"/>
                </a:solidFill>
                <a:latin typeface="Montserrat"/>
                <a:cs typeface="Montserrat"/>
              </a:rPr>
              <a:t>“Boldrini, </a:t>
            </a:r>
            <a:r>
              <a:rPr sz="1600" spc="-5" dirty="0">
                <a:solidFill>
                  <a:srgbClr val="202426"/>
                </a:solidFill>
                <a:latin typeface="Montserrat"/>
                <a:cs typeface="Montserrat"/>
              </a:rPr>
              <a:t>da </a:t>
            </a:r>
            <a:r>
              <a:rPr sz="1600" spc="-35" dirty="0">
                <a:solidFill>
                  <a:srgbClr val="202426"/>
                </a:solidFill>
                <a:latin typeface="Montserrat"/>
                <a:cs typeface="Montserrat"/>
              </a:rPr>
              <a:t>oggi denuncerò </a:t>
            </a:r>
            <a:r>
              <a:rPr sz="1600" spc="-5" dirty="0">
                <a:solidFill>
                  <a:srgbClr val="202426"/>
                </a:solidFill>
                <a:latin typeface="Montserrat"/>
                <a:cs typeface="Montserrat"/>
              </a:rPr>
              <a:t>chi </a:t>
            </a:r>
            <a:r>
              <a:rPr sz="1600" spc="-20" dirty="0">
                <a:solidFill>
                  <a:srgbClr val="202426"/>
                </a:solidFill>
                <a:latin typeface="Montserrat"/>
                <a:cs typeface="Montserrat"/>
              </a:rPr>
              <a:t>insulta </a:t>
            </a:r>
            <a:r>
              <a:rPr sz="1600" spc="-30" dirty="0">
                <a:solidFill>
                  <a:srgbClr val="202426"/>
                </a:solidFill>
                <a:latin typeface="Montserrat"/>
                <a:cs typeface="Montserrat"/>
              </a:rPr>
              <a:t>online. </a:t>
            </a:r>
            <a:r>
              <a:rPr sz="1600" spc="-15" dirty="0">
                <a:solidFill>
                  <a:srgbClr val="202426"/>
                </a:solidFill>
                <a:latin typeface="Montserrat"/>
                <a:cs typeface="Montserrat"/>
              </a:rPr>
              <a:t>Inizia</a:t>
            </a:r>
            <a:r>
              <a:rPr sz="1600" spc="-28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-15" dirty="0">
                <a:solidFill>
                  <a:srgbClr val="202426"/>
                </a:solidFill>
                <a:latin typeface="Montserrat"/>
                <a:cs typeface="Montserrat"/>
              </a:rPr>
              <a:t>da  </a:t>
            </a:r>
            <a:r>
              <a:rPr sz="1600" spc="-50" dirty="0">
                <a:solidFill>
                  <a:srgbClr val="202426"/>
                </a:solidFill>
                <a:latin typeface="Montserrat"/>
                <a:cs typeface="Montserrat"/>
              </a:rPr>
              <a:t>me,</a:t>
            </a:r>
            <a:r>
              <a:rPr sz="1600" spc="-6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-30" dirty="0">
                <a:solidFill>
                  <a:srgbClr val="202426"/>
                </a:solidFill>
                <a:latin typeface="Montserrat"/>
                <a:cs typeface="Montserrat"/>
              </a:rPr>
              <a:t>perché</a:t>
            </a:r>
            <a:r>
              <a:rPr sz="1600" spc="-6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-15" dirty="0">
                <a:solidFill>
                  <a:srgbClr val="202426"/>
                </a:solidFill>
                <a:latin typeface="Montserrat"/>
                <a:cs typeface="Montserrat"/>
              </a:rPr>
              <a:t>noi</a:t>
            </a:r>
            <a:r>
              <a:rPr sz="1600" spc="-6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202426"/>
                </a:solidFill>
                <a:latin typeface="Montserrat"/>
                <a:cs typeface="Montserrat"/>
              </a:rPr>
              <a:t>ti</a:t>
            </a:r>
            <a:r>
              <a:rPr sz="1600" b="1" spc="-8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b="1" spc="-5" dirty="0">
                <a:solidFill>
                  <a:srgbClr val="202426"/>
                </a:solidFill>
                <a:latin typeface="Montserrat"/>
                <a:cs typeface="Montserrat"/>
              </a:rPr>
              <a:t>impiccheremo</a:t>
            </a:r>
            <a:r>
              <a:rPr sz="1600" b="1" spc="-9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b="1" spc="30" dirty="0">
                <a:solidFill>
                  <a:srgbClr val="202426"/>
                </a:solidFill>
                <a:latin typeface="Montserrat"/>
                <a:cs typeface="Montserrat"/>
              </a:rPr>
              <a:t>in</a:t>
            </a:r>
            <a:r>
              <a:rPr sz="1600" b="1" spc="-8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b="1" spc="-5" dirty="0">
                <a:solidFill>
                  <a:srgbClr val="202426"/>
                </a:solidFill>
                <a:latin typeface="Montserrat"/>
                <a:cs typeface="Montserrat"/>
              </a:rPr>
              <a:t>piazza</a:t>
            </a:r>
            <a:r>
              <a:rPr sz="1600" b="1" spc="-9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b="1" spc="20" dirty="0">
                <a:solidFill>
                  <a:srgbClr val="202426"/>
                </a:solidFill>
                <a:latin typeface="Montserrat"/>
                <a:cs typeface="Montserrat"/>
              </a:rPr>
              <a:t>prima</a:t>
            </a:r>
            <a:r>
              <a:rPr sz="1600" b="1" spc="-9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b="1" spc="-20" dirty="0">
                <a:solidFill>
                  <a:srgbClr val="202426"/>
                </a:solidFill>
                <a:latin typeface="Montserrat"/>
                <a:cs typeface="Montserrat"/>
              </a:rPr>
              <a:t>o</a:t>
            </a:r>
            <a:r>
              <a:rPr sz="1600" b="1" spc="-8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b="1" spc="-45" dirty="0">
                <a:solidFill>
                  <a:srgbClr val="202426"/>
                </a:solidFill>
                <a:latin typeface="Montserrat"/>
                <a:cs typeface="Montserrat"/>
              </a:rPr>
              <a:t>poi</a:t>
            </a:r>
            <a:r>
              <a:rPr sz="1600" spc="-45" dirty="0">
                <a:solidFill>
                  <a:srgbClr val="202426"/>
                </a:solidFill>
                <a:latin typeface="Montserrat"/>
                <a:cs typeface="Montserrat"/>
              </a:rPr>
              <a:t>”.</a:t>
            </a:r>
            <a:endParaRPr sz="16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5300" y="3825571"/>
            <a:ext cx="570357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3675">
              <a:lnSpc>
                <a:spcPct val="100000"/>
              </a:lnSpc>
              <a:spcBef>
                <a:spcPts val="100"/>
              </a:spcBef>
            </a:pPr>
            <a:r>
              <a:rPr sz="1600" spc="-85" dirty="0">
                <a:solidFill>
                  <a:srgbClr val="202426"/>
                </a:solidFill>
                <a:latin typeface="Montserrat"/>
                <a:cs typeface="Montserrat"/>
              </a:rPr>
              <a:t>“Lo </a:t>
            </a:r>
            <a:r>
              <a:rPr sz="1600" spc="-45" dirty="0">
                <a:solidFill>
                  <a:srgbClr val="202426"/>
                </a:solidFill>
                <a:latin typeface="Montserrat"/>
                <a:cs typeface="Montserrat"/>
              </a:rPr>
              <a:t>voglio </a:t>
            </a:r>
            <a:r>
              <a:rPr sz="1600" spc="-25" dirty="0">
                <a:solidFill>
                  <a:srgbClr val="202426"/>
                </a:solidFill>
                <a:latin typeface="Montserrat"/>
                <a:cs typeface="Montserrat"/>
              </a:rPr>
              <a:t>dire </a:t>
            </a:r>
            <a:r>
              <a:rPr sz="1600" spc="-5" dirty="0">
                <a:solidFill>
                  <a:srgbClr val="202426"/>
                </a:solidFill>
                <a:latin typeface="Montserrat"/>
                <a:cs typeface="Montserrat"/>
              </a:rPr>
              <a:t>a </a:t>
            </a:r>
            <a:r>
              <a:rPr sz="1600" spc="-45" dirty="0">
                <a:solidFill>
                  <a:srgbClr val="202426"/>
                </a:solidFill>
                <a:latin typeface="Montserrat"/>
                <a:cs typeface="Montserrat"/>
              </a:rPr>
              <a:t>ridosso </a:t>
            </a:r>
            <a:r>
              <a:rPr sz="1600" spc="-20" dirty="0">
                <a:solidFill>
                  <a:srgbClr val="202426"/>
                </a:solidFill>
                <a:latin typeface="Montserrat"/>
                <a:cs typeface="Montserrat"/>
              </a:rPr>
              <a:t>delle </a:t>
            </a:r>
            <a:r>
              <a:rPr sz="1600" spc="-70" dirty="0">
                <a:solidFill>
                  <a:srgbClr val="202426"/>
                </a:solidFill>
                <a:latin typeface="Montserrat"/>
                <a:cs typeface="Montserrat"/>
              </a:rPr>
              <a:t>feste </a:t>
            </a:r>
            <a:r>
              <a:rPr sz="1600" spc="5" dirty="0">
                <a:solidFill>
                  <a:srgbClr val="202426"/>
                </a:solidFill>
                <a:latin typeface="Montserrat"/>
                <a:cs typeface="Montserrat"/>
              </a:rPr>
              <a:t>di </a:t>
            </a:r>
            <a:r>
              <a:rPr sz="1600" spc="-40" dirty="0">
                <a:solidFill>
                  <a:srgbClr val="202426"/>
                </a:solidFill>
                <a:latin typeface="Montserrat"/>
                <a:cs typeface="Montserrat"/>
              </a:rPr>
              <a:t>Pasqua, </a:t>
            </a:r>
            <a:r>
              <a:rPr sz="1600" spc="-30" dirty="0">
                <a:solidFill>
                  <a:srgbClr val="202426"/>
                </a:solidFill>
                <a:latin typeface="Montserrat"/>
                <a:cs typeface="Montserrat"/>
              </a:rPr>
              <a:t>proprio  </a:t>
            </a:r>
            <a:r>
              <a:rPr sz="1600" spc="-10" dirty="0">
                <a:solidFill>
                  <a:srgbClr val="202426"/>
                </a:solidFill>
                <a:latin typeface="Montserrat"/>
                <a:cs typeface="Montserrat"/>
              </a:rPr>
              <a:t>nel</a:t>
            </a:r>
            <a:r>
              <a:rPr sz="1600" spc="-6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-25" dirty="0">
                <a:solidFill>
                  <a:srgbClr val="202426"/>
                </a:solidFill>
                <a:latin typeface="Montserrat"/>
                <a:cs typeface="Montserrat"/>
              </a:rPr>
              <a:t>momento</a:t>
            </a:r>
            <a:r>
              <a:rPr sz="1600" spc="-6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10" dirty="0">
                <a:solidFill>
                  <a:srgbClr val="202426"/>
                </a:solidFill>
                <a:latin typeface="Montserrat"/>
                <a:cs typeface="Montserrat"/>
              </a:rPr>
              <a:t>in</a:t>
            </a:r>
            <a:r>
              <a:rPr sz="1600" spc="-6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-15" dirty="0">
                <a:solidFill>
                  <a:srgbClr val="202426"/>
                </a:solidFill>
                <a:latin typeface="Montserrat"/>
                <a:cs typeface="Montserrat"/>
              </a:rPr>
              <a:t>cui</a:t>
            </a:r>
            <a:r>
              <a:rPr sz="1600" spc="-6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-10" dirty="0">
                <a:solidFill>
                  <a:srgbClr val="202426"/>
                </a:solidFill>
                <a:latin typeface="Montserrat"/>
                <a:cs typeface="Montserrat"/>
              </a:rPr>
              <a:t>molti</a:t>
            </a:r>
            <a:r>
              <a:rPr sz="1600" spc="-6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-35" dirty="0">
                <a:solidFill>
                  <a:srgbClr val="202426"/>
                </a:solidFill>
                <a:latin typeface="Montserrat"/>
                <a:cs typeface="Montserrat"/>
              </a:rPr>
              <a:t>si</a:t>
            </a:r>
            <a:r>
              <a:rPr sz="1600" spc="-6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-30" dirty="0">
                <a:solidFill>
                  <a:srgbClr val="202426"/>
                </a:solidFill>
                <a:latin typeface="Montserrat"/>
                <a:cs typeface="Montserrat"/>
              </a:rPr>
              <a:t>riuniscono</a:t>
            </a:r>
            <a:r>
              <a:rPr sz="1600" spc="-5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10" dirty="0">
                <a:solidFill>
                  <a:srgbClr val="202426"/>
                </a:solidFill>
                <a:latin typeface="Montserrat"/>
                <a:cs typeface="Montserrat"/>
              </a:rPr>
              <a:t>in</a:t>
            </a:r>
            <a:r>
              <a:rPr sz="1600" spc="-6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-25" dirty="0">
                <a:solidFill>
                  <a:srgbClr val="202426"/>
                </a:solidFill>
                <a:latin typeface="Montserrat"/>
                <a:cs typeface="Montserrat"/>
              </a:rPr>
              <a:t>famiglia</a:t>
            </a:r>
            <a:r>
              <a:rPr sz="1600" spc="-6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-50" dirty="0">
                <a:solidFill>
                  <a:srgbClr val="202426"/>
                </a:solidFill>
                <a:latin typeface="Montserrat"/>
                <a:cs typeface="Montserrat"/>
              </a:rPr>
              <a:t>e</a:t>
            </a:r>
            <a:r>
              <a:rPr sz="1600" spc="-6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-45" dirty="0">
                <a:solidFill>
                  <a:srgbClr val="202426"/>
                </a:solidFill>
                <a:latin typeface="Montserrat"/>
                <a:cs typeface="Montserrat"/>
              </a:rPr>
              <a:t>con  </a:t>
            </a:r>
            <a:r>
              <a:rPr sz="1600" spc="-20" dirty="0">
                <a:solidFill>
                  <a:srgbClr val="202426"/>
                </a:solidFill>
                <a:latin typeface="Montserrat"/>
                <a:cs typeface="Montserrat"/>
              </a:rPr>
              <a:t>le</a:t>
            </a:r>
            <a:r>
              <a:rPr sz="1600" spc="-6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-45" dirty="0">
                <a:solidFill>
                  <a:srgbClr val="202426"/>
                </a:solidFill>
                <a:latin typeface="Montserrat"/>
                <a:cs typeface="Montserrat"/>
              </a:rPr>
              <a:t>persone</a:t>
            </a:r>
            <a:r>
              <a:rPr sz="1600" spc="-5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-60" dirty="0">
                <a:solidFill>
                  <a:srgbClr val="202426"/>
                </a:solidFill>
                <a:latin typeface="Montserrat"/>
                <a:cs typeface="Montserrat"/>
              </a:rPr>
              <a:t>care. </a:t>
            </a:r>
            <a:r>
              <a:rPr sz="1600" spc="-40" dirty="0">
                <a:solidFill>
                  <a:srgbClr val="202426"/>
                </a:solidFill>
                <a:latin typeface="Montserrat"/>
                <a:cs typeface="Montserrat"/>
              </a:rPr>
              <a:t>La</a:t>
            </a:r>
            <a:r>
              <a:rPr sz="1600" spc="-5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5" dirty="0">
                <a:solidFill>
                  <a:srgbClr val="202426"/>
                </a:solidFill>
                <a:latin typeface="Montserrat"/>
                <a:cs typeface="Montserrat"/>
              </a:rPr>
              <a:t>mia</a:t>
            </a:r>
            <a:r>
              <a:rPr sz="1600" spc="-6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-20" dirty="0">
                <a:solidFill>
                  <a:srgbClr val="202426"/>
                </a:solidFill>
                <a:latin typeface="Montserrat"/>
                <a:cs typeface="Montserrat"/>
              </a:rPr>
              <a:t>unica</a:t>
            </a:r>
            <a:r>
              <a:rPr sz="1600" spc="-5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-45" dirty="0">
                <a:solidFill>
                  <a:srgbClr val="202426"/>
                </a:solidFill>
                <a:latin typeface="Montserrat"/>
                <a:cs typeface="Montserrat"/>
              </a:rPr>
              <a:t>sorella,</a:t>
            </a:r>
            <a:r>
              <a:rPr sz="1600" spc="-6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202426"/>
                </a:solidFill>
                <a:latin typeface="Montserrat"/>
                <a:cs typeface="Montserrat"/>
              </a:rPr>
              <a:t>morta</a:t>
            </a:r>
            <a:r>
              <a:rPr sz="1600" b="1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b="1" spc="20" dirty="0">
                <a:solidFill>
                  <a:srgbClr val="202426"/>
                </a:solidFill>
                <a:latin typeface="Montserrat"/>
                <a:cs typeface="Montserrat"/>
              </a:rPr>
              <a:t>anni</a:t>
            </a:r>
            <a:r>
              <a:rPr sz="1600" b="1" spc="-8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b="1" spc="-40" dirty="0">
                <a:solidFill>
                  <a:srgbClr val="202426"/>
                </a:solidFill>
                <a:latin typeface="Montserrat"/>
                <a:cs typeface="Montserrat"/>
              </a:rPr>
              <a:t>fa</a:t>
            </a:r>
            <a:r>
              <a:rPr sz="1600" b="1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b="1" spc="-10" dirty="0">
                <a:solidFill>
                  <a:srgbClr val="202426"/>
                </a:solidFill>
                <a:latin typeface="Montserrat"/>
                <a:cs typeface="Montserrat"/>
              </a:rPr>
              <a:t>per</a:t>
            </a:r>
            <a:endParaRPr sz="16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10" dirty="0">
                <a:solidFill>
                  <a:srgbClr val="202426"/>
                </a:solidFill>
                <a:latin typeface="Montserrat"/>
                <a:cs typeface="Montserrat"/>
              </a:rPr>
              <a:t>malattia,</a:t>
            </a:r>
            <a:r>
              <a:rPr sz="1600" b="1" spc="-8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b="1" spc="15" dirty="0">
                <a:solidFill>
                  <a:srgbClr val="202426"/>
                </a:solidFill>
                <a:latin typeface="Montserrat"/>
                <a:cs typeface="Montserrat"/>
              </a:rPr>
              <a:t>non</a:t>
            </a:r>
            <a:r>
              <a:rPr sz="1600" b="1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b="1" spc="-5" dirty="0">
                <a:solidFill>
                  <a:srgbClr val="202426"/>
                </a:solidFill>
                <a:latin typeface="Montserrat"/>
                <a:cs typeface="Montserrat"/>
              </a:rPr>
              <a:t>si</a:t>
            </a:r>
            <a:r>
              <a:rPr sz="1600" b="1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b="1" spc="-30" dirty="0">
                <a:solidFill>
                  <a:srgbClr val="202426"/>
                </a:solidFill>
                <a:latin typeface="Montserrat"/>
                <a:cs typeface="Montserrat"/>
              </a:rPr>
              <a:t>è</a:t>
            </a:r>
            <a:r>
              <a:rPr sz="1600" b="1" spc="-8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b="1" spc="25" dirty="0">
                <a:solidFill>
                  <a:srgbClr val="202426"/>
                </a:solidFill>
                <a:latin typeface="Montserrat"/>
                <a:cs typeface="Montserrat"/>
              </a:rPr>
              <a:t>mai</a:t>
            </a:r>
            <a:r>
              <a:rPr sz="1600" b="1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b="1" spc="-25" dirty="0">
                <a:solidFill>
                  <a:srgbClr val="202426"/>
                </a:solidFill>
                <a:latin typeface="Montserrat"/>
                <a:cs typeface="Montserrat"/>
              </a:rPr>
              <a:t>occupata</a:t>
            </a:r>
            <a:r>
              <a:rPr sz="1600" b="1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b="1" spc="20" dirty="0">
                <a:solidFill>
                  <a:srgbClr val="202426"/>
                </a:solidFill>
                <a:latin typeface="Montserrat"/>
                <a:cs typeface="Montserrat"/>
              </a:rPr>
              <a:t>di</a:t>
            </a:r>
            <a:r>
              <a:rPr sz="1600" b="1" spc="-8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b="1" spc="-10" dirty="0">
                <a:solidFill>
                  <a:srgbClr val="202426"/>
                </a:solidFill>
                <a:latin typeface="Montserrat"/>
                <a:cs typeface="Montserrat"/>
              </a:rPr>
              <a:t>migranti</a:t>
            </a:r>
            <a:r>
              <a:rPr sz="1600" spc="-10" dirty="0">
                <a:solidFill>
                  <a:srgbClr val="202426"/>
                </a:solidFill>
                <a:latin typeface="Montserrat"/>
                <a:cs typeface="Montserrat"/>
              </a:rPr>
              <a:t>.</a:t>
            </a:r>
            <a:r>
              <a:rPr sz="1600" spc="-5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-50" dirty="0">
                <a:solidFill>
                  <a:srgbClr val="202426"/>
                </a:solidFill>
                <a:latin typeface="Montserrat"/>
                <a:cs typeface="Montserrat"/>
              </a:rPr>
              <a:t>Restaurava</a:t>
            </a:r>
            <a:r>
              <a:rPr sz="1600" spc="-5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-50" dirty="0">
                <a:solidFill>
                  <a:srgbClr val="202426"/>
                </a:solidFill>
                <a:latin typeface="Montserrat"/>
                <a:cs typeface="Montserrat"/>
              </a:rPr>
              <a:t>e  </a:t>
            </a:r>
            <a:r>
              <a:rPr sz="1600" spc="-30" dirty="0">
                <a:solidFill>
                  <a:srgbClr val="202426"/>
                </a:solidFill>
                <a:latin typeface="Montserrat"/>
                <a:cs typeface="Montserrat"/>
              </a:rPr>
              <a:t>dipingeva </a:t>
            </a:r>
            <a:r>
              <a:rPr sz="1600" spc="-50" dirty="0">
                <a:solidFill>
                  <a:srgbClr val="202426"/>
                </a:solidFill>
                <a:latin typeface="Montserrat"/>
                <a:cs typeface="Montserrat"/>
              </a:rPr>
              <a:t>affreschi. </a:t>
            </a:r>
            <a:r>
              <a:rPr sz="1600" spc="-45" dirty="0">
                <a:solidFill>
                  <a:srgbClr val="202426"/>
                </a:solidFill>
                <a:latin typeface="Montserrat"/>
                <a:cs typeface="Montserrat"/>
              </a:rPr>
              <a:t>Peraltro, </a:t>
            </a:r>
            <a:r>
              <a:rPr sz="1600" spc="-10" dirty="0">
                <a:solidFill>
                  <a:srgbClr val="202426"/>
                </a:solidFill>
                <a:latin typeface="Montserrat"/>
                <a:cs typeface="Montserrat"/>
              </a:rPr>
              <a:t>non </a:t>
            </a:r>
            <a:r>
              <a:rPr sz="1600" spc="-35" dirty="0">
                <a:solidFill>
                  <a:srgbClr val="202426"/>
                </a:solidFill>
                <a:latin typeface="Montserrat"/>
                <a:cs typeface="Montserrat"/>
              </a:rPr>
              <a:t>si </a:t>
            </a:r>
            <a:r>
              <a:rPr sz="1600" spc="-25" dirty="0">
                <a:solidFill>
                  <a:srgbClr val="202426"/>
                </a:solidFill>
                <a:latin typeface="Montserrat"/>
                <a:cs typeface="Montserrat"/>
              </a:rPr>
              <a:t>chiamava </a:t>
            </a:r>
            <a:r>
              <a:rPr sz="1600" spc="-20" dirty="0">
                <a:solidFill>
                  <a:srgbClr val="202426"/>
                </a:solidFill>
                <a:latin typeface="Montserrat"/>
                <a:cs typeface="Montserrat"/>
              </a:rPr>
              <a:t>nemmeno  </a:t>
            </a:r>
            <a:r>
              <a:rPr sz="1600" spc="-35" dirty="0">
                <a:solidFill>
                  <a:srgbClr val="202426"/>
                </a:solidFill>
                <a:latin typeface="Montserrat"/>
                <a:cs typeface="Montserrat"/>
              </a:rPr>
              <a:t>Luciana, </a:t>
            </a:r>
            <a:r>
              <a:rPr sz="1600" spc="10" dirty="0">
                <a:solidFill>
                  <a:srgbClr val="202426"/>
                </a:solidFill>
                <a:latin typeface="Montserrat"/>
                <a:cs typeface="Montserrat"/>
              </a:rPr>
              <a:t>ma </a:t>
            </a:r>
            <a:r>
              <a:rPr sz="1600" spc="-45" dirty="0">
                <a:solidFill>
                  <a:srgbClr val="202426"/>
                </a:solidFill>
                <a:latin typeface="Montserrat"/>
                <a:cs typeface="Montserrat"/>
              </a:rPr>
              <a:t>Lucia. </a:t>
            </a:r>
            <a:r>
              <a:rPr sz="1600" dirty="0">
                <a:solidFill>
                  <a:srgbClr val="202426"/>
                </a:solidFill>
                <a:latin typeface="Montserrat"/>
                <a:cs typeface="Montserrat"/>
              </a:rPr>
              <a:t>E </a:t>
            </a:r>
            <a:r>
              <a:rPr sz="1600" spc="-55" dirty="0">
                <a:solidFill>
                  <a:srgbClr val="202426"/>
                </a:solidFill>
                <a:latin typeface="Montserrat"/>
                <a:cs typeface="Montserrat"/>
              </a:rPr>
              <a:t>ancora: </a:t>
            </a:r>
            <a:r>
              <a:rPr sz="1600" spc="-95" dirty="0">
                <a:solidFill>
                  <a:srgbClr val="202426"/>
                </a:solidFill>
                <a:latin typeface="Montserrat"/>
                <a:cs typeface="Montserrat"/>
              </a:rPr>
              <a:t>«Lo </a:t>
            </a:r>
            <a:r>
              <a:rPr sz="1600" spc="-45" dirty="0">
                <a:solidFill>
                  <a:srgbClr val="202426"/>
                </a:solidFill>
                <a:latin typeface="Montserrat"/>
                <a:cs typeface="Montserrat"/>
              </a:rPr>
              <a:t>voglio </a:t>
            </a:r>
            <a:r>
              <a:rPr sz="1600" spc="-25" dirty="0">
                <a:solidFill>
                  <a:srgbClr val="202426"/>
                </a:solidFill>
                <a:latin typeface="Montserrat"/>
                <a:cs typeface="Montserrat"/>
              </a:rPr>
              <a:t>dire </a:t>
            </a:r>
            <a:r>
              <a:rPr sz="1600" spc="-5" dirty="0">
                <a:solidFill>
                  <a:srgbClr val="202426"/>
                </a:solidFill>
                <a:latin typeface="Montserrat"/>
                <a:cs typeface="Montserrat"/>
              </a:rPr>
              <a:t>a </a:t>
            </a:r>
            <a:r>
              <a:rPr sz="1600" spc="-25" dirty="0">
                <a:solidFill>
                  <a:srgbClr val="202426"/>
                </a:solidFill>
                <a:latin typeface="Montserrat"/>
                <a:cs typeface="Montserrat"/>
              </a:rPr>
              <a:t>tutti </a:t>
            </a:r>
            <a:r>
              <a:rPr sz="1600" spc="-10" dirty="0">
                <a:solidFill>
                  <a:srgbClr val="202426"/>
                </a:solidFill>
                <a:latin typeface="Montserrat"/>
                <a:cs typeface="Montserrat"/>
              </a:rPr>
              <a:t>quelli  </a:t>
            </a:r>
            <a:r>
              <a:rPr sz="1600" spc="-25" dirty="0">
                <a:solidFill>
                  <a:srgbClr val="202426"/>
                </a:solidFill>
                <a:latin typeface="Montserrat"/>
                <a:cs typeface="Montserrat"/>
              </a:rPr>
              <a:t>che </a:t>
            </a:r>
            <a:r>
              <a:rPr sz="1600" spc="-10" dirty="0">
                <a:solidFill>
                  <a:srgbClr val="202426"/>
                </a:solidFill>
                <a:latin typeface="Montserrat"/>
                <a:cs typeface="Montserrat"/>
              </a:rPr>
              <a:t>hanno </a:t>
            </a:r>
            <a:r>
              <a:rPr sz="1600" spc="-40" dirty="0">
                <a:solidFill>
                  <a:srgbClr val="202426"/>
                </a:solidFill>
                <a:latin typeface="Montserrat"/>
                <a:cs typeface="Montserrat"/>
              </a:rPr>
              <a:t>condiviso </a:t>
            </a:r>
            <a:r>
              <a:rPr sz="1600" spc="-25" dirty="0">
                <a:solidFill>
                  <a:srgbClr val="202426"/>
                </a:solidFill>
                <a:latin typeface="Montserrat"/>
                <a:cs typeface="Montserrat"/>
              </a:rPr>
              <a:t>sulle </a:t>
            </a:r>
            <a:r>
              <a:rPr sz="1600" spc="-30" dirty="0">
                <a:solidFill>
                  <a:srgbClr val="202426"/>
                </a:solidFill>
                <a:latin typeface="Montserrat"/>
                <a:cs typeface="Montserrat"/>
              </a:rPr>
              <a:t>loro </a:t>
            </a:r>
            <a:r>
              <a:rPr sz="1600" spc="-25" dirty="0">
                <a:solidFill>
                  <a:srgbClr val="202426"/>
                </a:solidFill>
                <a:latin typeface="Montserrat"/>
                <a:cs typeface="Montserrat"/>
              </a:rPr>
              <a:t>bacheche </a:t>
            </a:r>
            <a:r>
              <a:rPr sz="1600" spc="-50" dirty="0">
                <a:solidFill>
                  <a:srgbClr val="202426"/>
                </a:solidFill>
                <a:latin typeface="Montserrat"/>
                <a:cs typeface="Montserrat"/>
              </a:rPr>
              <a:t>e </a:t>
            </a:r>
            <a:r>
              <a:rPr sz="1600" spc="-25" dirty="0">
                <a:solidFill>
                  <a:srgbClr val="202426"/>
                </a:solidFill>
                <a:latin typeface="Montserrat"/>
                <a:cs typeface="Montserrat"/>
              </a:rPr>
              <a:t>sui </a:t>
            </a:r>
            <a:r>
              <a:rPr sz="1600" spc="-30" dirty="0">
                <a:solidFill>
                  <a:srgbClr val="202426"/>
                </a:solidFill>
                <a:latin typeface="Montserrat"/>
                <a:cs typeface="Montserrat"/>
              </a:rPr>
              <a:t>loro profili  </a:t>
            </a:r>
            <a:r>
              <a:rPr sz="1600" spc="-45" dirty="0">
                <a:solidFill>
                  <a:srgbClr val="202426"/>
                </a:solidFill>
                <a:latin typeface="Montserrat"/>
                <a:cs typeface="Montserrat"/>
              </a:rPr>
              <a:t>queste </a:t>
            </a:r>
            <a:r>
              <a:rPr sz="1600" spc="-50" dirty="0">
                <a:solidFill>
                  <a:srgbClr val="202426"/>
                </a:solidFill>
                <a:latin typeface="Montserrat"/>
                <a:cs typeface="Montserrat"/>
              </a:rPr>
              <a:t>e </a:t>
            </a:r>
            <a:r>
              <a:rPr sz="1600" spc="-25" dirty="0">
                <a:solidFill>
                  <a:srgbClr val="202426"/>
                </a:solidFill>
                <a:latin typeface="Montserrat"/>
                <a:cs typeface="Montserrat"/>
              </a:rPr>
              <a:t>altre </a:t>
            </a:r>
            <a:r>
              <a:rPr sz="1600" spc="-30" dirty="0">
                <a:solidFill>
                  <a:srgbClr val="202426"/>
                </a:solidFill>
                <a:latin typeface="Montserrat"/>
                <a:cs typeface="Montserrat"/>
              </a:rPr>
              <a:t>menzogne </a:t>
            </a:r>
            <a:r>
              <a:rPr sz="1600" spc="-35" dirty="0">
                <a:solidFill>
                  <a:srgbClr val="202426"/>
                </a:solidFill>
                <a:latin typeface="Montserrat"/>
                <a:cs typeface="Montserrat"/>
              </a:rPr>
              <a:t>su </a:t>
            </a:r>
            <a:r>
              <a:rPr sz="1600" spc="5" dirty="0">
                <a:solidFill>
                  <a:srgbClr val="202426"/>
                </a:solidFill>
                <a:latin typeface="Montserrat"/>
                <a:cs typeface="Montserrat"/>
              </a:rPr>
              <a:t>di </a:t>
            </a:r>
            <a:r>
              <a:rPr sz="1600" spc="-40" dirty="0">
                <a:solidFill>
                  <a:srgbClr val="202426"/>
                </a:solidFill>
                <a:latin typeface="Montserrat"/>
                <a:cs typeface="Montserrat"/>
              </a:rPr>
              <a:t>lei. </a:t>
            </a:r>
            <a:r>
              <a:rPr sz="1600" dirty="0">
                <a:solidFill>
                  <a:srgbClr val="202426"/>
                </a:solidFill>
                <a:latin typeface="Montserrat"/>
                <a:cs typeface="Montserrat"/>
              </a:rPr>
              <a:t>E </a:t>
            </a:r>
            <a:r>
              <a:rPr sz="1600" spc="-40" dirty="0">
                <a:solidFill>
                  <a:srgbClr val="202426"/>
                </a:solidFill>
                <a:latin typeface="Montserrat"/>
                <a:cs typeface="Montserrat"/>
              </a:rPr>
              <a:t>soprattutto </a:t>
            </a:r>
            <a:r>
              <a:rPr sz="1600" spc="-5" dirty="0">
                <a:solidFill>
                  <a:srgbClr val="202426"/>
                </a:solidFill>
                <a:latin typeface="Montserrat"/>
                <a:cs typeface="Montserrat"/>
              </a:rPr>
              <a:t>a chi ha  </a:t>
            </a:r>
            <a:r>
              <a:rPr sz="1600" spc="-45" dirty="0">
                <a:solidFill>
                  <a:srgbClr val="202426"/>
                </a:solidFill>
                <a:latin typeface="Montserrat"/>
                <a:cs typeface="Montserrat"/>
              </a:rPr>
              <a:t>creato queste </a:t>
            </a:r>
            <a:r>
              <a:rPr sz="1600" spc="-55" dirty="0">
                <a:solidFill>
                  <a:srgbClr val="202426"/>
                </a:solidFill>
                <a:latin typeface="Montserrat"/>
                <a:cs typeface="Montserrat"/>
              </a:rPr>
              <a:t>false </a:t>
            </a:r>
            <a:r>
              <a:rPr sz="1600" spc="-40" dirty="0">
                <a:solidFill>
                  <a:srgbClr val="202426"/>
                </a:solidFill>
                <a:latin typeface="Montserrat"/>
                <a:cs typeface="Montserrat"/>
              </a:rPr>
              <a:t>notizie, </a:t>
            </a:r>
            <a:r>
              <a:rPr sz="1600" spc="-35" dirty="0">
                <a:solidFill>
                  <a:srgbClr val="202426"/>
                </a:solidFill>
                <a:latin typeface="Montserrat"/>
                <a:cs typeface="Montserrat"/>
              </a:rPr>
              <a:t>personaggi </a:t>
            </a:r>
            <a:r>
              <a:rPr sz="1600" spc="-40" dirty="0">
                <a:solidFill>
                  <a:srgbClr val="202426"/>
                </a:solidFill>
                <a:latin typeface="Montserrat"/>
                <a:cs typeface="Montserrat"/>
              </a:rPr>
              <a:t>senza scrupoli,  </a:t>
            </a:r>
            <a:r>
              <a:rPr sz="1600" spc="-25" dirty="0">
                <a:solidFill>
                  <a:srgbClr val="202426"/>
                </a:solidFill>
                <a:latin typeface="Montserrat"/>
                <a:cs typeface="Montserrat"/>
              </a:rPr>
              <a:t>sciacalli che </a:t>
            </a:r>
            <a:r>
              <a:rPr sz="1600" spc="-10" dirty="0">
                <a:solidFill>
                  <a:srgbClr val="202426"/>
                </a:solidFill>
                <a:latin typeface="Montserrat"/>
                <a:cs typeface="Montserrat"/>
              </a:rPr>
              <a:t>non </a:t>
            </a:r>
            <a:r>
              <a:rPr sz="1600" spc="-35" dirty="0">
                <a:solidFill>
                  <a:srgbClr val="202426"/>
                </a:solidFill>
                <a:latin typeface="Montserrat"/>
                <a:cs typeface="Montserrat"/>
              </a:rPr>
              <a:t>si fermano </a:t>
            </a:r>
            <a:r>
              <a:rPr sz="1600" spc="-20" dirty="0">
                <a:solidFill>
                  <a:srgbClr val="202426"/>
                </a:solidFill>
                <a:latin typeface="Montserrat"/>
                <a:cs typeface="Montserrat"/>
              </a:rPr>
              <a:t>nemmeno </a:t>
            </a:r>
            <a:r>
              <a:rPr sz="1600" spc="-30" dirty="0">
                <a:solidFill>
                  <a:srgbClr val="202426"/>
                </a:solidFill>
                <a:latin typeface="Montserrat"/>
                <a:cs typeface="Montserrat"/>
              </a:rPr>
              <a:t>davanti </a:t>
            </a:r>
            <a:r>
              <a:rPr sz="1600" spc="-5" dirty="0">
                <a:solidFill>
                  <a:srgbClr val="202426"/>
                </a:solidFill>
                <a:latin typeface="Montserrat"/>
                <a:cs typeface="Montserrat"/>
              </a:rPr>
              <a:t>ai</a:t>
            </a:r>
            <a:r>
              <a:rPr sz="1600" spc="-29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600" spc="-45" dirty="0">
                <a:solidFill>
                  <a:srgbClr val="202426"/>
                </a:solidFill>
                <a:latin typeface="Montserrat"/>
                <a:cs typeface="Montserrat"/>
              </a:rPr>
              <a:t>morti”.</a:t>
            </a:r>
            <a:endParaRPr sz="160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50" y="756005"/>
            <a:ext cx="5027295" cy="234315"/>
          </a:xfrm>
          <a:custGeom>
            <a:avLst/>
            <a:gdLst/>
            <a:ahLst/>
            <a:cxnLst/>
            <a:rect l="l" t="t" r="r" b="b"/>
            <a:pathLst>
              <a:path w="5027295" h="234315">
                <a:moveTo>
                  <a:pt x="0" y="233997"/>
                </a:moveTo>
                <a:lnTo>
                  <a:pt x="5027295" y="233997"/>
                </a:lnTo>
                <a:lnTo>
                  <a:pt x="5027295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F29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338979"/>
            <a:ext cx="27362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80" dirty="0">
                <a:solidFill>
                  <a:srgbClr val="202426"/>
                </a:solidFill>
              </a:rPr>
              <a:t>LO </a:t>
            </a:r>
            <a:r>
              <a:rPr sz="4000" spc="120" dirty="0">
                <a:solidFill>
                  <a:srgbClr val="202426"/>
                </a:solidFill>
              </a:rPr>
              <a:t>HATE</a:t>
            </a:r>
            <a:r>
              <a:rPr sz="4000" spc="465" dirty="0">
                <a:solidFill>
                  <a:srgbClr val="202426"/>
                </a:solidFill>
              </a:rPr>
              <a:t> </a:t>
            </a:r>
            <a:r>
              <a:rPr sz="4000" spc="160" dirty="0">
                <a:solidFill>
                  <a:srgbClr val="202426"/>
                </a:solidFill>
              </a:rPr>
              <a:t>SPEECH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0" y="684635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2023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626" y="7045774"/>
            <a:ext cx="146050" cy="312420"/>
          </a:xfrm>
          <a:custGeom>
            <a:avLst/>
            <a:gdLst/>
            <a:ahLst/>
            <a:cxnLst/>
            <a:rect l="l" t="t" r="r" b="b"/>
            <a:pathLst>
              <a:path w="146050" h="312420">
                <a:moveTo>
                  <a:pt x="131889" y="0"/>
                </a:moveTo>
                <a:lnTo>
                  <a:pt x="122262" y="0"/>
                </a:lnTo>
                <a:lnTo>
                  <a:pt x="117186" y="441"/>
                </a:lnTo>
                <a:lnTo>
                  <a:pt x="111737" y="2333"/>
                </a:lnTo>
                <a:lnTo>
                  <a:pt x="106218" y="6525"/>
                </a:lnTo>
                <a:lnTo>
                  <a:pt x="100926" y="13868"/>
                </a:lnTo>
                <a:lnTo>
                  <a:pt x="100596" y="15278"/>
                </a:lnTo>
                <a:lnTo>
                  <a:pt x="0" y="307505"/>
                </a:lnTo>
                <a:lnTo>
                  <a:pt x="5207" y="310464"/>
                </a:lnTo>
                <a:lnTo>
                  <a:pt x="6413" y="311188"/>
                </a:lnTo>
                <a:lnTo>
                  <a:pt x="9436" y="312305"/>
                </a:lnTo>
                <a:lnTo>
                  <a:pt x="23901" y="312305"/>
                </a:lnTo>
                <a:lnTo>
                  <a:pt x="30746" y="310197"/>
                </a:lnTo>
                <a:lnTo>
                  <a:pt x="42684" y="301447"/>
                </a:lnTo>
                <a:lnTo>
                  <a:pt x="46774" y="295567"/>
                </a:lnTo>
                <a:lnTo>
                  <a:pt x="49136" y="287807"/>
                </a:lnTo>
                <a:lnTo>
                  <a:pt x="144868" y="31013"/>
                </a:lnTo>
                <a:lnTo>
                  <a:pt x="145148" y="30416"/>
                </a:lnTo>
                <a:lnTo>
                  <a:pt x="145859" y="28435"/>
                </a:lnTo>
                <a:lnTo>
                  <a:pt x="145859" y="23025"/>
                </a:lnTo>
                <a:lnTo>
                  <a:pt x="145237" y="17068"/>
                </a:lnTo>
                <a:lnTo>
                  <a:pt x="142722" y="11633"/>
                </a:lnTo>
                <a:lnTo>
                  <a:pt x="138379" y="6426"/>
                </a:lnTo>
                <a:lnTo>
                  <a:pt x="136042" y="3670"/>
                </a:lnTo>
                <a:lnTo>
                  <a:pt x="13188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5995" y="7045772"/>
            <a:ext cx="116205" cy="283210"/>
          </a:xfrm>
          <a:custGeom>
            <a:avLst/>
            <a:gdLst/>
            <a:ahLst/>
            <a:cxnLst/>
            <a:rect l="l" t="t" r="r" b="b"/>
            <a:pathLst>
              <a:path w="116204" h="283209">
                <a:moveTo>
                  <a:pt x="29121" y="0"/>
                </a:moveTo>
                <a:lnTo>
                  <a:pt x="17945" y="0"/>
                </a:lnTo>
                <a:lnTo>
                  <a:pt x="13106" y="1790"/>
                </a:lnTo>
                <a:lnTo>
                  <a:pt x="8330" y="5638"/>
                </a:lnTo>
                <a:lnTo>
                  <a:pt x="7658" y="6273"/>
                </a:lnTo>
                <a:lnTo>
                  <a:pt x="2425" y="10985"/>
                </a:lnTo>
                <a:lnTo>
                  <a:pt x="0" y="16294"/>
                </a:lnTo>
                <a:lnTo>
                  <a:pt x="0" y="25107"/>
                </a:lnTo>
                <a:lnTo>
                  <a:pt x="152" y="27089"/>
                </a:lnTo>
                <a:lnTo>
                  <a:pt x="584" y="28867"/>
                </a:lnTo>
                <a:lnTo>
                  <a:pt x="1142" y="29413"/>
                </a:lnTo>
                <a:lnTo>
                  <a:pt x="1663" y="30810"/>
                </a:lnTo>
                <a:lnTo>
                  <a:pt x="2425" y="31953"/>
                </a:lnTo>
                <a:lnTo>
                  <a:pt x="2425" y="32893"/>
                </a:lnTo>
                <a:lnTo>
                  <a:pt x="94640" y="282625"/>
                </a:lnTo>
                <a:lnTo>
                  <a:pt x="116154" y="219608"/>
                </a:lnTo>
                <a:lnTo>
                  <a:pt x="45173" y="14922"/>
                </a:lnTo>
                <a:lnTo>
                  <a:pt x="44297" y="11531"/>
                </a:lnTo>
                <a:lnTo>
                  <a:pt x="42570" y="8851"/>
                </a:lnTo>
                <a:lnTo>
                  <a:pt x="39865" y="6578"/>
                </a:lnTo>
                <a:lnTo>
                  <a:pt x="39395" y="6223"/>
                </a:lnTo>
                <a:lnTo>
                  <a:pt x="38808" y="5626"/>
                </a:lnTo>
                <a:lnTo>
                  <a:pt x="34124" y="1828"/>
                </a:lnTo>
                <a:lnTo>
                  <a:pt x="29121" y="0"/>
                </a:lnTo>
                <a:close/>
              </a:path>
            </a:pathLst>
          </a:custGeom>
          <a:solidFill>
            <a:srgbClr val="D2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1039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134759" y="0"/>
                </a:moveTo>
                <a:lnTo>
                  <a:pt x="96165" y="9538"/>
                </a:lnTo>
                <a:lnTo>
                  <a:pt x="59212" y="30887"/>
                </a:lnTo>
                <a:lnTo>
                  <a:pt x="29163" y="61974"/>
                </a:lnTo>
                <a:lnTo>
                  <a:pt x="9563" y="99606"/>
                </a:lnTo>
                <a:lnTo>
                  <a:pt x="599" y="140689"/>
                </a:lnTo>
                <a:lnTo>
                  <a:pt x="0" y="154406"/>
                </a:lnTo>
                <a:lnTo>
                  <a:pt x="599" y="168406"/>
                </a:lnTo>
                <a:lnTo>
                  <a:pt x="9563" y="209854"/>
                </a:lnTo>
                <a:lnTo>
                  <a:pt x="29167" y="247455"/>
                </a:lnTo>
                <a:lnTo>
                  <a:pt x="59193" y="278464"/>
                </a:lnTo>
                <a:lnTo>
                  <a:pt x="96087" y="299492"/>
                </a:lnTo>
                <a:lnTo>
                  <a:pt x="134759" y="308838"/>
                </a:lnTo>
                <a:lnTo>
                  <a:pt x="134759" y="263296"/>
                </a:lnTo>
                <a:lnTo>
                  <a:pt x="127864" y="261628"/>
                </a:lnTo>
                <a:lnTo>
                  <a:pt x="121164" y="259526"/>
                </a:lnTo>
                <a:lnTo>
                  <a:pt x="84296" y="237350"/>
                </a:lnTo>
                <a:lnTo>
                  <a:pt x="60763" y="205811"/>
                </a:lnTo>
                <a:lnTo>
                  <a:pt x="49465" y="165518"/>
                </a:lnTo>
                <a:lnTo>
                  <a:pt x="48983" y="154406"/>
                </a:lnTo>
                <a:lnTo>
                  <a:pt x="49465" y="143323"/>
                </a:lnTo>
                <a:lnTo>
                  <a:pt x="60765" y="103030"/>
                </a:lnTo>
                <a:lnTo>
                  <a:pt x="84296" y="71506"/>
                </a:lnTo>
                <a:lnTo>
                  <a:pt x="121188" y="49317"/>
                </a:lnTo>
                <a:lnTo>
                  <a:pt x="134759" y="45554"/>
                </a:lnTo>
                <a:lnTo>
                  <a:pt x="134759" y="0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5618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0" y="0"/>
                </a:moveTo>
                <a:lnTo>
                  <a:pt x="0" y="45567"/>
                </a:lnTo>
                <a:lnTo>
                  <a:pt x="6878" y="47231"/>
                </a:lnTo>
                <a:lnTo>
                  <a:pt x="13581" y="49318"/>
                </a:lnTo>
                <a:lnTo>
                  <a:pt x="50390" y="71597"/>
                </a:lnTo>
                <a:lnTo>
                  <a:pt x="73423" y="103071"/>
                </a:lnTo>
                <a:lnTo>
                  <a:pt x="84686" y="143332"/>
                </a:lnTo>
                <a:lnTo>
                  <a:pt x="85166" y="154406"/>
                </a:lnTo>
                <a:lnTo>
                  <a:pt x="84685" y="165512"/>
                </a:lnTo>
                <a:lnTo>
                  <a:pt x="73418" y="205760"/>
                </a:lnTo>
                <a:lnTo>
                  <a:pt x="50367" y="237271"/>
                </a:lnTo>
                <a:lnTo>
                  <a:pt x="13604" y="259526"/>
                </a:lnTo>
                <a:lnTo>
                  <a:pt x="0" y="263296"/>
                </a:lnTo>
                <a:lnTo>
                  <a:pt x="0" y="308838"/>
                </a:lnTo>
                <a:lnTo>
                  <a:pt x="38670" y="299492"/>
                </a:lnTo>
                <a:lnTo>
                  <a:pt x="75579" y="278469"/>
                </a:lnTo>
                <a:lnTo>
                  <a:pt x="105600" y="247455"/>
                </a:lnTo>
                <a:lnTo>
                  <a:pt x="125171" y="209854"/>
                </a:lnTo>
                <a:lnTo>
                  <a:pt x="134179" y="168406"/>
                </a:lnTo>
                <a:lnTo>
                  <a:pt x="134785" y="154406"/>
                </a:lnTo>
                <a:lnTo>
                  <a:pt x="134179" y="140711"/>
                </a:lnTo>
                <a:lnTo>
                  <a:pt x="125171" y="99606"/>
                </a:lnTo>
                <a:lnTo>
                  <a:pt x="105600" y="61976"/>
                </a:lnTo>
                <a:lnTo>
                  <a:pt x="75534" y="30887"/>
                </a:lnTo>
                <a:lnTo>
                  <a:pt x="38588" y="9538"/>
                </a:lnTo>
                <a:lnTo>
                  <a:pt x="13597" y="2190"/>
                </a:lnTo>
                <a:lnTo>
                  <a:pt x="0" y="0"/>
                </a:lnTo>
                <a:close/>
              </a:path>
            </a:pathLst>
          </a:custGeom>
          <a:solidFill>
            <a:srgbClr val="00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2119" y="7209388"/>
            <a:ext cx="109600" cy="148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5374" y="7033886"/>
            <a:ext cx="109804" cy="1473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5056" y="7045768"/>
            <a:ext cx="236220" cy="312420"/>
          </a:xfrm>
          <a:custGeom>
            <a:avLst/>
            <a:gdLst/>
            <a:ahLst/>
            <a:cxnLst/>
            <a:rect l="l" t="t" r="r" b="b"/>
            <a:pathLst>
              <a:path w="236219" h="312420">
                <a:moveTo>
                  <a:pt x="220751" y="0"/>
                </a:moveTo>
                <a:lnTo>
                  <a:pt x="205841" y="0"/>
                </a:lnTo>
                <a:lnTo>
                  <a:pt x="201041" y="1739"/>
                </a:lnTo>
                <a:lnTo>
                  <a:pt x="197396" y="5156"/>
                </a:lnTo>
                <a:lnTo>
                  <a:pt x="196773" y="5765"/>
                </a:lnTo>
                <a:lnTo>
                  <a:pt x="195300" y="7658"/>
                </a:lnTo>
                <a:lnTo>
                  <a:pt x="194068" y="9651"/>
                </a:lnTo>
                <a:lnTo>
                  <a:pt x="192684" y="11442"/>
                </a:lnTo>
                <a:lnTo>
                  <a:pt x="191223" y="13055"/>
                </a:lnTo>
                <a:lnTo>
                  <a:pt x="94005" y="147345"/>
                </a:lnTo>
                <a:lnTo>
                  <a:pt x="93713" y="147612"/>
                </a:lnTo>
                <a:lnTo>
                  <a:pt x="5892" y="271589"/>
                </a:lnTo>
                <a:lnTo>
                  <a:pt x="0" y="284225"/>
                </a:lnTo>
                <a:lnTo>
                  <a:pt x="0" y="295020"/>
                </a:lnTo>
                <a:lnTo>
                  <a:pt x="2286" y="300481"/>
                </a:lnTo>
                <a:lnTo>
                  <a:pt x="7200" y="305219"/>
                </a:lnTo>
                <a:lnTo>
                  <a:pt x="12166" y="310083"/>
                </a:lnTo>
                <a:lnTo>
                  <a:pt x="17551" y="312305"/>
                </a:lnTo>
                <a:lnTo>
                  <a:pt x="27813" y="312305"/>
                </a:lnTo>
                <a:lnTo>
                  <a:pt x="31851" y="311289"/>
                </a:lnTo>
                <a:lnTo>
                  <a:pt x="39776" y="307441"/>
                </a:lnTo>
                <a:lnTo>
                  <a:pt x="42075" y="305485"/>
                </a:lnTo>
                <a:lnTo>
                  <a:pt x="43129" y="303377"/>
                </a:lnTo>
                <a:lnTo>
                  <a:pt x="43510" y="302666"/>
                </a:lnTo>
                <a:lnTo>
                  <a:pt x="45415" y="299796"/>
                </a:lnTo>
                <a:lnTo>
                  <a:pt x="223481" y="48132"/>
                </a:lnTo>
                <a:lnTo>
                  <a:pt x="223113" y="47840"/>
                </a:lnTo>
                <a:lnTo>
                  <a:pt x="232232" y="35331"/>
                </a:lnTo>
                <a:lnTo>
                  <a:pt x="233934" y="31927"/>
                </a:lnTo>
                <a:lnTo>
                  <a:pt x="235089" y="27876"/>
                </a:lnTo>
                <a:lnTo>
                  <a:pt x="235737" y="23355"/>
                </a:lnTo>
                <a:lnTo>
                  <a:pt x="235737" y="22085"/>
                </a:lnTo>
                <a:lnTo>
                  <a:pt x="235445" y="16446"/>
                </a:lnTo>
                <a:lnTo>
                  <a:pt x="233464" y="11645"/>
                </a:lnTo>
                <a:lnTo>
                  <a:pt x="229514" y="7213"/>
                </a:lnTo>
                <a:lnTo>
                  <a:pt x="228460" y="6705"/>
                </a:lnTo>
                <a:lnTo>
                  <a:pt x="224688" y="2946"/>
                </a:lnTo>
                <a:lnTo>
                  <a:pt x="220751" y="0"/>
                </a:lnTo>
                <a:close/>
              </a:path>
            </a:pathLst>
          </a:custGeom>
          <a:solidFill>
            <a:srgbClr val="6FC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0307" y="7045764"/>
            <a:ext cx="931922" cy="3282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40210" y="7099934"/>
            <a:ext cx="212090" cy="2063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200" spc="-110" dirty="0">
                <a:solidFill>
                  <a:srgbClr val="292829"/>
                </a:solidFill>
                <a:latin typeface="Montserrat-Light"/>
                <a:cs typeface="Montserrat-Light"/>
              </a:rPr>
              <a:t>11</a:t>
            </a:fld>
            <a:endParaRPr sz="1200">
              <a:latin typeface="Montserrat-Light"/>
              <a:cs typeface="Montserrat-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12"/>
            <a:ext cx="9777730" cy="5969000"/>
          </a:xfrm>
          <a:custGeom>
            <a:avLst/>
            <a:gdLst/>
            <a:ahLst/>
            <a:cxnLst/>
            <a:rect l="l" t="t" r="r" b="b"/>
            <a:pathLst>
              <a:path w="9777730" h="5969000">
                <a:moveTo>
                  <a:pt x="0" y="5968796"/>
                </a:moveTo>
                <a:lnTo>
                  <a:pt x="9777603" y="5968796"/>
                </a:lnTo>
                <a:lnTo>
                  <a:pt x="9777603" y="0"/>
                </a:lnTo>
                <a:lnTo>
                  <a:pt x="0" y="0"/>
                </a:lnTo>
                <a:lnTo>
                  <a:pt x="0" y="5968796"/>
                </a:lnTo>
                <a:close/>
              </a:path>
            </a:pathLst>
          </a:custGeom>
          <a:solidFill>
            <a:srgbClr val="2023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2685" y="2340945"/>
            <a:ext cx="614680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25000"/>
              </a:lnSpc>
              <a:spcBef>
                <a:spcPts val="100"/>
              </a:spcBef>
            </a:pPr>
            <a:r>
              <a:rPr sz="2800" spc="-15" dirty="0">
                <a:latin typeface="Montserrat-Medium"/>
                <a:cs typeface="Montserrat-Medium"/>
              </a:rPr>
              <a:t>Lo </a:t>
            </a:r>
            <a:r>
              <a:rPr sz="2800" spc="-30" dirty="0">
                <a:latin typeface="Montserrat-Medium"/>
                <a:cs typeface="Montserrat-Medium"/>
              </a:rPr>
              <a:t>hate </a:t>
            </a:r>
            <a:r>
              <a:rPr sz="2800" spc="-25" dirty="0">
                <a:latin typeface="Montserrat-Medium"/>
                <a:cs typeface="Montserrat-Medium"/>
              </a:rPr>
              <a:t>speech </a:t>
            </a:r>
            <a:r>
              <a:rPr sz="2800" dirty="0">
                <a:latin typeface="Montserrat-Medium"/>
                <a:cs typeface="Montserrat-Medium"/>
              </a:rPr>
              <a:t>è </a:t>
            </a:r>
            <a:r>
              <a:rPr sz="2800" spc="-25" dirty="0">
                <a:latin typeface="Montserrat-Medium"/>
                <a:cs typeface="Montserrat-Medium"/>
              </a:rPr>
              <a:t>oggi </a:t>
            </a:r>
            <a:r>
              <a:rPr sz="2800" spc="-15" dirty="0">
                <a:latin typeface="Montserrat-Medium"/>
                <a:cs typeface="Montserrat-Medium"/>
              </a:rPr>
              <a:t>lo</a:t>
            </a:r>
            <a:r>
              <a:rPr sz="2800" spc="-325" dirty="0">
                <a:latin typeface="Montserrat-Medium"/>
                <a:cs typeface="Montserrat-Medium"/>
              </a:rPr>
              <a:t> </a:t>
            </a:r>
            <a:r>
              <a:rPr sz="2800" spc="-30" dirty="0">
                <a:latin typeface="Montserrat-Medium"/>
                <a:cs typeface="Montserrat-Medium"/>
              </a:rPr>
              <a:t>strumento  principale </a:t>
            </a:r>
            <a:r>
              <a:rPr sz="2800" spc="-45" dirty="0">
                <a:latin typeface="Montserrat-Medium"/>
                <a:cs typeface="Montserrat-Medium"/>
              </a:rPr>
              <a:t>attraverso </a:t>
            </a:r>
            <a:r>
              <a:rPr sz="2800" spc="-20" dirty="0">
                <a:latin typeface="Montserrat-Medium"/>
                <a:cs typeface="Montserrat-Medium"/>
              </a:rPr>
              <a:t>cui </a:t>
            </a:r>
            <a:r>
              <a:rPr sz="2800" spc="-30" dirty="0">
                <a:latin typeface="Montserrat-Medium"/>
                <a:cs typeface="Montserrat-Medium"/>
              </a:rPr>
              <a:t>prendono  </a:t>
            </a:r>
            <a:r>
              <a:rPr sz="2800" spc="-25" dirty="0">
                <a:latin typeface="Montserrat-Medium"/>
                <a:cs typeface="Montserrat-Medium"/>
              </a:rPr>
              <a:t>vita </a:t>
            </a:r>
            <a:r>
              <a:rPr sz="2800" dirty="0">
                <a:latin typeface="Montserrat-Medium"/>
                <a:cs typeface="Montserrat-Medium"/>
              </a:rPr>
              <a:t>i </a:t>
            </a:r>
            <a:r>
              <a:rPr sz="2800" spc="-30" dirty="0">
                <a:latin typeface="Montserrat-Medium"/>
                <a:cs typeface="Montserrat-Medium"/>
              </a:rPr>
              <a:t>fenomeni </a:t>
            </a:r>
            <a:r>
              <a:rPr sz="2800" spc="-15" dirty="0">
                <a:latin typeface="Montserrat-Medium"/>
                <a:cs typeface="Montserrat-Medium"/>
              </a:rPr>
              <a:t>di</a:t>
            </a:r>
            <a:r>
              <a:rPr sz="2800" spc="-215" dirty="0">
                <a:latin typeface="Montserrat-Medium"/>
                <a:cs typeface="Montserrat-Medium"/>
              </a:rPr>
              <a:t> </a:t>
            </a:r>
            <a:r>
              <a:rPr sz="2800" spc="-30" dirty="0">
                <a:latin typeface="Montserrat-Medium"/>
                <a:cs typeface="Montserrat-Medium"/>
              </a:rPr>
              <a:t>bullismo</a:t>
            </a:r>
            <a:endParaRPr sz="2800">
              <a:latin typeface="Montserrat-Medium"/>
              <a:cs typeface="Montserrat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0322" y="4047825"/>
            <a:ext cx="34080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5340" algn="l"/>
              </a:tabLst>
            </a:pPr>
            <a:r>
              <a:rPr sz="2800" dirty="0">
                <a:solidFill>
                  <a:srgbClr val="FFFFFF"/>
                </a:solidFill>
                <a:latin typeface="Montserrat-Medium"/>
                <a:cs typeface="Montserrat-Medium"/>
              </a:rPr>
              <a:t>e</a:t>
            </a:r>
            <a:r>
              <a:rPr sz="2800" spc="-60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ontserrat-Medium"/>
                <a:cs typeface="Montserrat-Medium"/>
              </a:rPr>
              <a:t>d</a:t>
            </a:r>
            <a:r>
              <a:rPr sz="2800" dirty="0">
                <a:solidFill>
                  <a:srgbClr val="FFFFFF"/>
                </a:solidFill>
                <a:latin typeface="Montserrat-Medium"/>
                <a:cs typeface="Montserrat-Medium"/>
              </a:rPr>
              <a:t>i	</a:t>
            </a:r>
            <a:r>
              <a:rPr sz="2800" spc="-30" dirty="0">
                <a:solidFill>
                  <a:srgbClr val="FFFFFF"/>
                </a:solidFill>
                <a:latin typeface="Montserrat-Medium"/>
                <a:cs typeface="Montserrat-Medium"/>
              </a:rPr>
              <a:t>cyberbullismo.</a:t>
            </a:r>
            <a:endParaRPr sz="2800">
              <a:latin typeface="Montserrat-Medium"/>
              <a:cs typeface="Montserrat-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84635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2023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626" y="7045774"/>
            <a:ext cx="146050" cy="312420"/>
          </a:xfrm>
          <a:custGeom>
            <a:avLst/>
            <a:gdLst/>
            <a:ahLst/>
            <a:cxnLst/>
            <a:rect l="l" t="t" r="r" b="b"/>
            <a:pathLst>
              <a:path w="146050" h="312420">
                <a:moveTo>
                  <a:pt x="131889" y="0"/>
                </a:moveTo>
                <a:lnTo>
                  <a:pt x="122262" y="0"/>
                </a:lnTo>
                <a:lnTo>
                  <a:pt x="117186" y="441"/>
                </a:lnTo>
                <a:lnTo>
                  <a:pt x="111737" y="2333"/>
                </a:lnTo>
                <a:lnTo>
                  <a:pt x="106218" y="6525"/>
                </a:lnTo>
                <a:lnTo>
                  <a:pt x="100926" y="13868"/>
                </a:lnTo>
                <a:lnTo>
                  <a:pt x="100596" y="15278"/>
                </a:lnTo>
                <a:lnTo>
                  <a:pt x="0" y="307505"/>
                </a:lnTo>
                <a:lnTo>
                  <a:pt x="5207" y="310464"/>
                </a:lnTo>
                <a:lnTo>
                  <a:pt x="6413" y="311188"/>
                </a:lnTo>
                <a:lnTo>
                  <a:pt x="9436" y="312305"/>
                </a:lnTo>
                <a:lnTo>
                  <a:pt x="23901" y="312305"/>
                </a:lnTo>
                <a:lnTo>
                  <a:pt x="30746" y="310197"/>
                </a:lnTo>
                <a:lnTo>
                  <a:pt x="42684" y="301447"/>
                </a:lnTo>
                <a:lnTo>
                  <a:pt x="46774" y="295567"/>
                </a:lnTo>
                <a:lnTo>
                  <a:pt x="49136" y="287807"/>
                </a:lnTo>
                <a:lnTo>
                  <a:pt x="144868" y="31013"/>
                </a:lnTo>
                <a:lnTo>
                  <a:pt x="145148" y="30416"/>
                </a:lnTo>
                <a:lnTo>
                  <a:pt x="145859" y="28435"/>
                </a:lnTo>
                <a:lnTo>
                  <a:pt x="145859" y="23025"/>
                </a:lnTo>
                <a:lnTo>
                  <a:pt x="145237" y="17068"/>
                </a:lnTo>
                <a:lnTo>
                  <a:pt x="142722" y="11633"/>
                </a:lnTo>
                <a:lnTo>
                  <a:pt x="138379" y="6426"/>
                </a:lnTo>
                <a:lnTo>
                  <a:pt x="136042" y="3670"/>
                </a:lnTo>
                <a:lnTo>
                  <a:pt x="13188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995" y="7045772"/>
            <a:ext cx="116205" cy="283210"/>
          </a:xfrm>
          <a:custGeom>
            <a:avLst/>
            <a:gdLst/>
            <a:ahLst/>
            <a:cxnLst/>
            <a:rect l="l" t="t" r="r" b="b"/>
            <a:pathLst>
              <a:path w="116204" h="283209">
                <a:moveTo>
                  <a:pt x="29121" y="0"/>
                </a:moveTo>
                <a:lnTo>
                  <a:pt x="17945" y="0"/>
                </a:lnTo>
                <a:lnTo>
                  <a:pt x="13106" y="1790"/>
                </a:lnTo>
                <a:lnTo>
                  <a:pt x="8330" y="5638"/>
                </a:lnTo>
                <a:lnTo>
                  <a:pt x="7658" y="6273"/>
                </a:lnTo>
                <a:lnTo>
                  <a:pt x="2425" y="10985"/>
                </a:lnTo>
                <a:lnTo>
                  <a:pt x="0" y="16294"/>
                </a:lnTo>
                <a:lnTo>
                  <a:pt x="0" y="25107"/>
                </a:lnTo>
                <a:lnTo>
                  <a:pt x="152" y="27089"/>
                </a:lnTo>
                <a:lnTo>
                  <a:pt x="584" y="28867"/>
                </a:lnTo>
                <a:lnTo>
                  <a:pt x="1142" y="29413"/>
                </a:lnTo>
                <a:lnTo>
                  <a:pt x="1663" y="30810"/>
                </a:lnTo>
                <a:lnTo>
                  <a:pt x="2425" y="31953"/>
                </a:lnTo>
                <a:lnTo>
                  <a:pt x="2425" y="32893"/>
                </a:lnTo>
                <a:lnTo>
                  <a:pt x="94640" y="282625"/>
                </a:lnTo>
                <a:lnTo>
                  <a:pt x="116154" y="219608"/>
                </a:lnTo>
                <a:lnTo>
                  <a:pt x="45173" y="14922"/>
                </a:lnTo>
                <a:lnTo>
                  <a:pt x="44297" y="11531"/>
                </a:lnTo>
                <a:lnTo>
                  <a:pt x="42570" y="8851"/>
                </a:lnTo>
                <a:lnTo>
                  <a:pt x="39865" y="6578"/>
                </a:lnTo>
                <a:lnTo>
                  <a:pt x="39395" y="6223"/>
                </a:lnTo>
                <a:lnTo>
                  <a:pt x="38808" y="5626"/>
                </a:lnTo>
                <a:lnTo>
                  <a:pt x="34124" y="1828"/>
                </a:lnTo>
                <a:lnTo>
                  <a:pt x="29121" y="0"/>
                </a:lnTo>
                <a:close/>
              </a:path>
            </a:pathLst>
          </a:custGeom>
          <a:solidFill>
            <a:srgbClr val="D2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039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134759" y="0"/>
                </a:moveTo>
                <a:lnTo>
                  <a:pt x="96165" y="9538"/>
                </a:lnTo>
                <a:lnTo>
                  <a:pt x="59212" y="30887"/>
                </a:lnTo>
                <a:lnTo>
                  <a:pt x="29163" y="61974"/>
                </a:lnTo>
                <a:lnTo>
                  <a:pt x="9563" y="99606"/>
                </a:lnTo>
                <a:lnTo>
                  <a:pt x="599" y="140689"/>
                </a:lnTo>
                <a:lnTo>
                  <a:pt x="0" y="154406"/>
                </a:lnTo>
                <a:lnTo>
                  <a:pt x="599" y="168406"/>
                </a:lnTo>
                <a:lnTo>
                  <a:pt x="9563" y="209854"/>
                </a:lnTo>
                <a:lnTo>
                  <a:pt x="29167" y="247455"/>
                </a:lnTo>
                <a:lnTo>
                  <a:pt x="59193" y="278464"/>
                </a:lnTo>
                <a:lnTo>
                  <a:pt x="96087" y="299492"/>
                </a:lnTo>
                <a:lnTo>
                  <a:pt x="134759" y="308838"/>
                </a:lnTo>
                <a:lnTo>
                  <a:pt x="134759" y="263296"/>
                </a:lnTo>
                <a:lnTo>
                  <a:pt x="127864" y="261628"/>
                </a:lnTo>
                <a:lnTo>
                  <a:pt x="121164" y="259526"/>
                </a:lnTo>
                <a:lnTo>
                  <a:pt x="84296" y="237350"/>
                </a:lnTo>
                <a:lnTo>
                  <a:pt x="60763" y="205811"/>
                </a:lnTo>
                <a:lnTo>
                  <a:pt x="49465" y="165518"/>
                </a:lnTo>
                <a:lnTo>
                  <a:pt x="48983" y="154406"/>
                </a:lnTo>
                <a:lnTo>
                  <a:pt x="49465" y="143323"/>
                </a:lnTo>
                <a:lnTo>
                  <a:pt x="60765" y="103030"/>
                </a:lnTo>
                <a:lnTo>
                  <a:pt x="84296" y="71506"/>
                </a:lnTo>
                <a:lnTo>
                  <a:pt x="121188" y="49317"/>
                </a:lnTo>
                <a:lnTo>
                  <a:pt x="134759" y="45554"/>
                </a:lnTo>
                <a:lnTo>
                  <a:pt x="134759" y="0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5618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0" y="0"/>
                </a:moveTo>
                <a:lnTo>
                  <a:pt x="0" y="45567"/>
                </a:lnTo>
                <a:lnTo>
                  <a:pt x="6878" y="47231"/>
                </a:lnTo>
                <a:lnTo>
                  <a:pt x="13581" y="49318"/>
                </a:lnTo>
                <a:lnTo>
                  <a:pt x="50390" y="71597"/>
                </a:lnTo>
                <a:lnTo>
                  <a:pt x="73423" y="103071"/>
                </a:lnTo>
                <a:lnTo>
                  <a:pt x="84686" y="143332"/>
                </a:lnTo>
                <a:lnTo>
                  <a:pt x="85166" y="154406"/>
                </a:lnTo>
                <a:lnTo>
                  <a:pt x="84685" y="165512"/>
                </a:lnTo>
                <a:lnTo>
                  <a:pt x="73418" y="205760"/>
                </a:lnTo>
                <a:lnTo>
                  <a:pt x="50367" y="237271"/>
                </a:lnTo>
                <a:lnTo>
                  <a:pt x="13604" y="259526"/>
                </a:lnTo>
                <a:lnTo>
                  <a:pt x="0" y="263296"/>
                </a:lnTo>
                <a:lnTo>
                  <a:pt x="0" y="308838"/>
                </a:lnTo>
                <a:lnTo>
                  <a:pt x="38670" y="299492"/>
                </a:lnTo>
                <a:lnTo>
                  <a:pt x="75579" y="278469"/>
                </a:lnTo>
                <a:lnTo>
                  <a:pt x="105600" y="247455"/>
                </a:lnTo>
                <a:lnTo>
                  <a:pt x="125171" y="209854"/>
                </a:lnTo>
                <a:lnTo>
                  <a:pt x="134179" y="168406"/>
                </a:lnTo>
                <a:lnTo>
                  <a:pt x="134785" y="154406"/>
                </a:lnTo>
                <a:lnTo>
                  <a:pt x="134179" y="140711"/>
                </a:lnTo>
                <a:lnTo>
                  <a:pt x="125171" y="99606"/>
                </a:lnTo>
                <a:lnTo>
                  <a:pt x="105600" y="61976"/>
                </a:lnTo>
                <a:lnTo>
                  <a:pt x="75534" y="30887"/>
                </a:lnTo>
                <a:lnTo>
                  <a:pt x="38588" y="9538"/>
                </a:lnTo>
                <a:lnTo>
                  <a:pt x="13597" y="2190"/>
                </a:lnTo>
                <a:lnTo>
                  <a:pt x="0" y="0"/>
                </a:lnTo>
                <a:close/>
              </a:path>
            </a:pathLst>
          </a:custGeom>
          <a:solidFill>
            <a:srgbClr val="00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2119" y="7209388"/>
            <a:ext cx="109600" cy="14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374" y="7033886"/>
            <a:ext cx="109804" cy="147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056" y="7045768"/>
            <a:ext cx="236220" cy="312420"/>
          </a:xfrm>
          <a:custGeom>
            <a:avLst/>
            <a:gdLst/>
            <a:ahLst/>
            <a:cxnLst/>
            <a:rect l="l" t="t" r="r" b="b"/>
            <a:pathLst>
              <a:path w="236219" h="312420">
                <a:moveTo>
                  <a:pt x="220751" y="0"/>
                </a:moveTo>
                <a:lnTo>
                  <a:pt x="205841" y="0"/>
                </a:lnTo>
                <a:lnTo>
                  <a:pt x="201041" y="1739"/>
                </a:lnTo>
                <a:lnTo>
                  <a:pt x="197396" y="5156"/>
                </a:lnTo>
                <a:lnTo>
                  <a:pt x="196773" y="5765"/>
                </a:lnTo>
                <a:lnTo>
                  <a:pt x="195300" y="7658"/>
                </a:lnTo>
                <a:lnTo>
                  <a:pt x="194068" y="9651"/>
                </a:lnTo>
                <a:lnTo>
                  <a:pt x="192684" y="11442"/>
                </a:lnTo>
                <a:lnTo>
                  <a:pt x="191223" y="13055"/>
                </a:lnTo>
                <a:lnTo>
                  <a:pt x="94005" y="147345"/>
                </a:lnTo>
                <a:lnTo>
                  <a:pt x="93713" y="147612"/>
                </a:lnTo>
                <a:lnTo>
                  <a:pt x="5892" y="271589"/>
                </a:lnTo>
                <a:lnTo>
                  <a:pt x="0" y="284225"/>
                </a:lnTo>
                <a:lnTo>
                  <a:pt x="0" y="295020"/>
                </a:lnTo>
                <a:lnTo>
                  <a:pt x="2286" y="300481"/>
                </a:lnTo>
                <a:lnTo>
                  <a:pt x="7200" y="305219"/>
                </a:lnTo>
                <a:lnTo>
                  <a:pt x="12166" y="310083"/>
                </a:lnTo>
                <a:lnTo>
                  <a:pt x="17551" y="312305"/>
                </a:lnTo>
                <a:lnTo>
                  <a:pt x="27813" y="312305"/>
                </a:lnTo>
                <a:lnTo>
                  <a:pt x="31851" y="311289"/>
                </a:lnTo>
                <a:lnTo>
                  <a:pt x="39776" y="307441"/>
                </a:lnTo>
                <a:lnTo>
                  <a:pt x="42075" y="305485"/>
                </a:lnTo>
                <a:lnTo>
                  <a:pt x="43129" y="303377"/>
                </a:lnTo>
                <a:lnTo>
                  <a:pt x="43510" y="302666"/>
                </a:lnTo>
                <a:lnTo>
                  <a:pt x="45415" y="299796"/>
                </a:lnTo>
                <a:lnTo>
                  <a:pt x="223481" y="48132"/>
                </a:lnTo>
                <a:lnTo>
                  <a:pt x="223113" y="47840"/>
                </a:lnTo>
                <a:lnTo>
                  <a:pt x="232232" y="35331"/>
                </a:lnTo>
                <a:lnTo>
                  <a:pt x="233934" y="31927"/>
                </a:lnTo>
                <a:lnTo>
                  <a:pt x="235089" y="27876"/>
                </a:lnTo>
                <a:lnTo>
                  <a:pt x="235737" y="23355"/>
                </a:lnTo>
                <a:lnTo>
                  <a:pt x="235737" y="22085"/>
                </a:lnTo>
                <a:lnTo>
                  <a:pt x="235445" y="16446"/>
                </a:lnTo>
                <a:lnTo>
                  <a:pt x="233464" y="11645"/>
                </a:lnTo>
                <a:lnTo>
                  <a:pt x="229514" y="7213"/>
                </a:lnTo>
                <a:lnTo>
                  <a:pt x="228460" y="6705"/>
                </a:lnTo>
                <a:lnTo>
                  <a:pt x="224688" y="2946"/>
                </a:lnTo>
                <a:lnTo>
                  <a:pt x="220751" y="0"/>
                </a:lnTo>
                <a:close/>
              </a:path>
            </a:pathLst>
          </a:custGeom>
          <a:solidFill>
            <a:srgbClr val="6FC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0307" y="7045764"/>
            <a:ext cx="931922" cy="328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40210" y="7099934"/>
            <a:ext cx="212090" cy="2063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200" spc="-110" dirty="0">
                <a:solidFill>
                  <a:srgbClr val="292829"/>
                </a:solidFill>
                <a:latin typeface="Montserrat-Light"/>
                <a:cs typeface="Montserrat-Light"/>
              </a:rPr>
              <a:t>12</a:t>
            </a:fld>
            <a:endParaRPr sz="1200">
              <a:latin typeface="Montserrat-Light"/>
              <a:cs typeface="Montserrat-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22500" y="1343025"/>
            <a:ext cx="6745301" cy="1676741"/>
          </a:xfrm>
          <a:prstGeom prst="rect">
            <a:avLst/>
          </a:prstGeom>
          <a:solidFill>
            <a:srgbClr val="202326"/>
          </a:solidFill>
        </p:spPr>
        <p:txBody>
          <a:bodyPr vert="horz" wrap="square" lIns="0" tIns="185420" rIns="0" bIns="0" rtlCol="0">
            <a:spAutoFit/>
          </a:bodyPr>
          <a:lstStyle/>
          <a:p>
            <a:pPr marL="612140" marR="596900" algn="ctr">
              <a:lnSpc>
                <a:spcPts val="5780"/>
              </a:lnSpc>
              <a:spcBef>
                <a:spcPts val="1460"/>
              </a:spcBef>
            </a:pPr>
            <a:r>
              <a:rPr sz="5550" spc="25" dirty="0">
                <a:solidFill>
                  <a:srgbClr val="FFFFFF"/>
                </a:solidFill>
                <a:latin typeface="BebasNeueBook"/>
                <a:cs typeface="BebasNeueBook"/>
              </a:rPr>
              <a:t>LA </a:t>
            </a:r>
            <a:r>
              <a:rPr sz="5550" spc="45" dirty="0">
                <a:solidFill>
                  <a:srgbClr val="FFFFFF"/>
                </a:solidFill>
                <a:latin typeface="BebasNeueBook"/>
                <a:cs typeface="BebasNeueBook"/>
              </a:rPr>
              <a:t>MARCIA </a:t>
            </a:r>
            <a:r>
              <a:rPr sz="5550" spc="40" dirty="0">
                <a:solidFill>
                  <a:srgbClr val="FFFFFF"/>
                </a:solidFill>
                <a:latin typeface="BebasNeueBook"/>
                <a:cs typeface="BebasNeueBook"/>
              </a:rPr>
              <a:t>DELLO </a:t>
            </a:r>
            <a:r>
              <a:rPr sz="5550" spc="55" dirty="0">
                <a:solidFill>
                  <a:srgbClr val="FFFFFF"/>
                </a:solidFill>
                <a:latin typeface="BebasNeueBook"/>
                <a:cs typeface="BebasNeueBook"/>
              </a:rPr>
              <a:t>HATE  </a:t>
            </a:r>
            <a:r>
              <a:rPr sz="5550" spc="45" dirty="0">
                <a:solidFill>
                  <a:srgbClr val="FFFFFF"/>
                </a:solidFill>
                <a:latin typeface="BebasNeueBook"/>
                <a:cs typeface="BebasNeueBook"/>
              </a:rPr>
              <a:t>SPEECH</a:t>
            </a:r>
            <a:endParaRPr sz="5550" dirty="0">
              <a:latin typeface="BebasNeueBook"/>
              <a:cs typeface="BebasNeue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84635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2023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626" y="7045774"/>
            <a:ext cx="146050" cy="312420"/>
          </a:xfrm>
          <a:custGeom>
            <a:avLst/>
            <a:gdLst/>
            <a:ahLst/>
            <a:cxnLst/>
            <a:rect l="l" t="t" r="r" b="b"/>
            <a:pathLst>
              <a:path w="146050" h="312420">
                <a:moveTo>
                  <a:pt x="131889" y="0"/>
                </a:moveTo>
                <a:lnTo>
                  <a:pt x="122262" y="0"/>
                </a:lnTo>
                <a:lnTo>
                  <a:pt x="117186" y="441"/>
                </a:lnTo>
                <a:lnTo>
                  <a:pt x="111737" y="2333"/>
                </a:lnTo>
                <a:lnTo>
                  <a:pt x="106218" y="6525"/>
                </a:lnTo>
                <a:lnTo>
                  <a:pt x="100926" y="13868"/>
                </a:lnTo>
                <a:lnTo>
                  <a:pt x="100596" y="15278"/>
                </a:lnTo>
                <a:lnTo>
                  <a:pt x="0" y="307505"/>
                </a:lnTo>
                <a:lnTo>
                  <a:pt x="5207" y="310464"/>
                </a:lnTo>
                <a:lnTo>
                  <a:pt x="6413" y="311188"/>
                </a:lnTo>
                <a:lnTo>
                  <a:pt x="9436" y="312305"/>
                </a:lnTo>
                <a:lnTo>
                  <a:pt x="23901" y="312305"/>
                </a:lnTo>
                <a:lnTo>
                  <a:pt x="30746" y="310197"/>
                </a:lnTo>
                <a:lnTo>
                  <a:pt x="42684" y="301447"/>
                </a:lnTo>
                <a:lnTo>
                  <a:pt x="46774" y="295567"/>
                </a:lnTo>
                <a:lnTo>
                  <a:pt x="49136" y="287807"/>
                </a:lnTo>
                <a:lnTo>
                  <a:pt x="144868" y="31013"/>
                </a:lnTo>
                <a:lnTo>
                  <a:pt x="145148" y="30416"/>
                </a:lnTo>
                <a:lnTo>
                  <a:pt x="145859" y="28435"/>
                </a:lnTo>
                <a:lnTo>
                  <a:pt x="145859" y="23025"/>
                </a:lnTo>
                <a:lnTo>
                  <a:pt x="145237" y="17068"/>
                </a:lnTo>
                <a:lnTo>
                  <a:pt x="142722" y="11633"/>
                </a:lnTo>
                <a:lnTo>
                  <a:pt x="138379" y="6426"/>
                </a:lnTo>
                <a:lnTo>
                  <a:pt x="136042" y="3670"/>
                </a:lnTo>
                <a:lnTo>
                  <a:pt x="13188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995" y="7045772"/>
            <a:ext cx="116205" cy="283210"/>
          </a:xfrm>
          <a:custGeom>
            <a:avLst/>
            <a:gdLst/>
            <a:ahLst/>
            <a:cxnLst/>
            <a:rect l="l" t="t" r="r" b="b"/>
            <a:pathLst>
              <a:path w="116204" h="283209">
                <a:moveTo>
                  <a:pt x="29121" y="0"/>
                </a:moveTo>
                <a:lnTo>
                  <a:pt x="17945" y="0"/>
                </a:lnTo>
                <a:lnTo>
                  <a:pt x="13106" y="1790"/>
                </a:lnTo>
                <a:lnTo>
                  <a:pt x="8330" y="5638"/>
                </a:lnTo>
                <a:lnTo>
                  <a:pt x="7658" y="6273"/>
                </a:lnTo>
                <a:lnTo>
                  <a:pt x="2425" y="10985"/>
                </a:lnTo>
                <a:lnTo>
                  <a:pt x="0" y="16294"/>
                </a:lnTo>
                <a:lnTo>
                  <a:pt x="0" y="25107"/>
                </a:lnTo>
                <a:lnTo>
                  <a:pt x="152" y="27089"/>
                </a:lnTo>
                <a:lnTo>
                  <a:pt x="584" y="28867"/>
                </a:lnTo>
                <a:lnTo>
                  <a:pt x="1142" y="29413"/>
                </a:lnTo>
                <a:lnTo>
                  <a:pt x="1663" y="30810"/>
                </a:lnTo>
                <a:lnTo>
                  <a:pt x="2425" y="31953"/>
                </a:lnTo>
                <a:lnTo>
                  <a:pt x="2425" y="32893"/>
                </a:lnTo>
                <a:lnTo>
                  <a:pt x="94640" y="282625"/>
                </a:lnTo>
                <a:lnTo>
                  <a:pt x="116154" y="219608"/>
                </a:lnTo>
                <a:lnTo>
                  <a:pt x="45173" y="14922"/>
                </a:lnTo>
                <a:lnTo>
                  <a:pt x="44297" y="11531"/>
                </a:lnTo>
                <a:lnTo>
                  <a:pt x="42570" y="8851"/>
                </a:lnTo>
                <a:lnTo>
                  <a:pt x="39865" y="6578"/>
                </a:lnTo>
                <a:lnTo>
                  <a:pt x="39395" y="6223"/>
                </a:lnTo>
                <a:lnTo>
                  <a:pt x="38808" y="5626"/>
                </a:lnTo>
                <a:lnTo>
                  <a:pt x="34124" y="1828"/>
                </a:lnTo>
                <a:lnTo>
                  <a:pt x="29121" y="0"/>
                </a:lnTo>
                <a:close/>
              </a:path>
            </a:pathLst>
          </a:custGeom>
          <a:solidFill>
            <a:srgbClr val="D2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039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134759" y="0"/>
                </a:moveTo>
                <a:lnTo>
                  <a:pt x="96165" y="9538"/>
                </a:lnTo>
                <a:lnTo>
                  <a:pt x="59212" y="30887"/>
                </a:lnTo>
                <a:lnTo>
                  <a:pt x="29163" y="61974"/>
                </a:lnTo>
                <a:lnTo>
                  <a:pt x="9563" y="99606"/>
                </a:lnTo>
                <a:lnTo>
                  <a:pt x="599" y="140689"/>
                </a:lnTo>
                <a:lnTo>
                  <a:pt x="0" y="154406"/>
                </a:lnTo>
                <a:lnTo>
                  <a:pt x="599" y="168406"/>
                </a:lnTo>
                <a:lnTo>
                  <a:pt x="9563" y="209854"/>
                </a:lnTo>
                <a:lnTo>
                  <a:pt x="29167" y="247455"/>
                </a:lnTo>
                <a:lnTo>
                  <a:pt x="59193" y="278464"/>
                </a:lnTo>
                <a:lnTo>
                  <a:pt x="96087" y="299492"/>
                </a:lnTo>
                <a:lnTo>
                  <a:pt x="134759" y="308838"/>
                </a:lnTo>
                <a:lnTo>
                  <a:pt x="134759" y="263296"/>
                </a:lnTo>
                <a:lnTo>
                  <a:pt x="127864" y="261628"/>
                </a:lnTo>
                <a:lnTo>
                  <a:pt x="121164" y="259526"/>
                </a:lnTo>
                <a:lnTo>
                  <a:pt x="84296" y="237350"/>
                </a:lnTo>
                <a:lnTo>
                  <a:pt x="60763" y="205811"/>
                </a:lnTo>
                <a:lnTo>
                  <a:pt x="49465" y="165518"/>
                </a:lnTo>
                <a:lnTo>
                  <a:pt x="48983" y="154406"/>
                </a:lnTo>
                <a:lnTo>
                  <a:pt x="49465" y="143323"/>
                </a:lnTo>
                <a:lnTo>
                  <a:pt x="60765" y="103030"/>
                </a:lnTo>
                <a:lnTo>
                  <a:pt x="84296" y="71506"/>
                </a:lnTo>
                <a:lnTo>
                  <a:pt x="121188" y="49317"/>
                </a:lnTo>
                <a:lnTo>
                  <a:pt x="134759" y="45554"/>
                </a:lnTo>
                <a:lnTo>
                  <a:pt x="134759" y="0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618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0" y="0"/>
                </a:moveTo>
                <a:lnTo>
                  <a:pt x="0" y="45567"/>
                </a:lnTo>
                <a:lnTo>
                  <a:pt x="6878" y="47231"/>
                </a:lnTo>
                <a:lnTo>
                  <a:pt x="13581" y="49318"/>
                </a:lnTo>
                <a:lnTo>
                  <a:pt x="50390" y="71597"/>
                </a:lnTo>
                <a:lnTo>
                  <a:pt x="73423" y="103071"/>
                </a:lnTo>
                <a:lnTo>
                  <a:pt x="84686" y="143332"/>
                </a:lnTo>
                <a:lnTo>
                  <a:pt x="85166" y="154406"/>
                </a:lnTo>
                <a:lnTo>
                  <a:pt x="84685" y="165512"/>
                </a:lnTo>
                <a:lnTo>
                  <a:pt x="73418" y="205760"/>
                </a:lnTo>
                <a:lnTo>
                  <a:pt x="50367" y="237271"/>
                </a:lnTo>
                <a:lnTo>
                  <a:pt x="13604" y="259526"/>
                </a:lnTo>
                <a:lnTo>
                  <a:pt x="0" y="263296"/>
                </a:lnTo>
                <a:lnTo>
                  <a:pt x="0" y="308838"/>
                </a:lnTo>
                <a:lnTo>
                  <a:pt x="38670" y="299492"/>
                </a:lnTo>
                <a:lnTo>
                  <a:pt x="75579" y="278469"/>
                </a:lnTo>
                <a:lnTo>
                  <a:pt x="105600" y="247455"/>
                </a:lnTo>
                <a:lnTo>
                  <a:pt x="125171" y="209854"/>
                </a:lnTo>
                <a:lnTo>
                  <a:pt x="134179" y="168406"/>
                </a:lnTo>
                <a:lnTo>
                  <a:pt x="134785" y="154406"/>
                </a:lnTo>
                <a:lnTo>
                  <a:pt x="134179" y="140711"/>
                </a:lnTo>
                <a:lnTo>
                  <a:pt x="125171" y="99606"/>
                </a:lnTo>
                <a:lnTo>
                  <a:pt x="105600" y="61976"/>
                </a:lnTo>
                <a:lnTo>
                  <a:pt x="75534" y="30887"/>
                </a:lnTo>
                <a:lnTo>
                  <a:pt x="38588" y="9538"/>
                </a:lnTo>
                <a:lnTo>
                  <a:pt x="13597" y="2190"/>
                </a:lnTo>
                <a:lnTo>
                  <a:pt x="0" y="0"/>
                </a:lnTo>
                <a:close/>
              </a:path>
            </a:pathLst>
          </a:custGeom>
          <a:solidFill>
            <a:srgbClr val="00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2119" y="7209388"/>
            <a:ext cx="109600" cy="148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374" y="7033886"/>
            <a:ext cx="109804" cy="147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056" y="7045768"/>
            <a:ext cx="236220" cy="312420"/>
          </a:xfrm>
          <a:custGeom>
            <a:avLst/>
            <a:gdLst/>
            <a:ahLst/>
            <a:cxnLst/>
            <a:rect l="l" t="t" r="r" b="b"/>
            <a:pathLst>
              <a:path w="236219" h="312420">
                <a:moveTo>
                  <a:pt x="220751" y="0"/>
                </a:moveTo>
                <a:lnTo>
                  <a:pt x="205841" y="0"/>
                </a:lnTo>
                <a:lnTo>
                  <a:pt x="201041" y="1739"/>
                </a:lnTo>
                <a:lnTo>
                  <a:pt x="197396" y="5156"/>
                </a:lnTo>
                <a:lnTo>
                  <a:pt x="196773" y="5765"/>
                </a:lnTo>
                <a:lnTo>
                  <a:pt x="195300" y="7658"/>
                </a:lnTo>
                <a:lnTo>
                  <a:pt x="194068" y="9651"/>
                </a:lnTo>
                <a:lnTo>
                  <a:pt x="192684" y="11442"/>
                </a:lnTo>
                <a:lnTo>
                  <a:pt x="191223" y="13055"/>
                </a:lnTo>
                <a:lnTo>
                  <a:pt x="94005" y="147345"/>
                </a:lnTo>
                <a:lnTo>
                  <a:pt x="93713" y="147612"/>
                </a:lnTo>
                <a:lnTo>
                  <a:pt x="5892" y="271589"/>
                </a:lnTo>
                <a:lnTo>
                  <a:pt x="0" y="284225"/>
                </a:lnTo>
                <a:lnTo>
                  <a:pt x="0" y="295020"/>
                </a:lnTo>
                <a:lnTo>
                  <a:pt x="2286" y="300481"/>
                </a:lnTo>
                <a:lnTo>
                  <a:pt x="7200" y="305219"/>
                </a:lnTo>
                <a:lnTo>
                  <a:pt x="12166" y="310083"/>
                </a:lnTo>
                <a:lnTo>
                  <a:pt x="17551" y="312305"/>
                </a:lnTo>
                <a:lnTo>
                  <a:pt x="27813" y="312305"/>
                </a:lnTo>
                <a:lnTo>
                  <a:pt x="31851" y="311289"/>
                </a:lnTo>
                <a:lnTo>
                  <a:pt x="39776" y="307441"/>
                </a:lnTo>
                <a:lnTo>
                  <a:pt x="42075" y="305485"/>
                </a:lnTo>
                <a:lnTo>
                  <a:pt x="43129" y="303377"/>
                </a:lnTo>
                <a:lnTo>
                  <a:pt x="43510" y="302666"/>
                </a:lnTo>
                <a:lnTo>
                  <a:pt x="45415" y="299796"/>
                </a:lnTo>
                <a:lnTo>
                  <a:pt x="223481" y="48132"/>
                </a:lnTo>
                <a:lnTo>
                  <a:pt x="223113" y="47840"/>
                </a:lnTo>
                <a:lnTo>
                  <a:pt x="232232" y="35331"/>
                </a:lnTo>
                <a:lnTo>
                  <a:pt x="233934" y="31927"/>
                </a:lnTo>
                <a:lnTo>
                  <a:pt x="235089" y="27876"/>
                </a:lnTo>
                <a:lnTo>
                  <a:pt x="235737" y="23355"/>
                </a:lnTo>
                <a:lnTo>
                  <a:pt x="235737" y="22085"/>
                </a:lnTo>
                <a:lnTo>
                  <a:pt x="235445" y="16446"/>
                </a:lnTo>
                <a:lnTo>
                  <a:pt x="233464" y="11645"/>
                </a:lnTo>
                <a:lnTo>
                  <a:pt x="229514" y="7213"/>
                </a:lnTo>
                <a:lnTo>
                  <a:pt x="228460" y="6705"/>
                </a:lnTo>
                <a:lnTo>
                  <a:pt x="224688" y="2946"/>
                </a:lnTo>
                <a:lnTo>
                  <a:pt x="220751" y="0"/>
                </a:lnTo>
                <a:close/>
              </a:path>
            </a:pathLst>
          </a:custGeom>
          <a:solidFill>
            <a:srgbClr val="6FC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0307" y="7045764"/>
            <a:ext cx="931922" cy="3282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24208" y="7099934"/>
            <a:ext cx="243840" cy="2063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200" spc="15" dirty="0">
                <a:solidFill>
                  <a:srgbClr val="292829"/>
                </a:solidFill>
                <a:latin typeface="Montserrat-Light"/>
                <a:cs typeface="Montserrat-Light"/>
              </a:rPr>
              <a:t>13</a:t>
            </a:fld>
            <a:endParaRPr sz="1200">
              <a:latin typeface="Montserrat-Light"/>
              <a:cs typeface="Montserrat-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057855"/>
            <a:ext cx="3159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5" dirty="0">
                <a:solidFill>
                  <a:srgbClr val="202426"/>
                </a:solidFill>
                <a:latin typeface="BebasNeueBook"/>
                <a:cs typeface="BebasNeueBook"/>
              </a:rPr>
              <a:t>DA </a:t>
            </a:r>
            <a:r>
              <a:rPr sz="2400" spc="70" dirty="0">
                <a:solidFill>
                  <a:srgbClr val="202426"/>
                </a:solidFill>
                <a:latin typeface="BebasNeueBook"/>
                <a:cs typeface="BebasNeueBook"/>
              </a:rPr>
              <a:t>DOVE </a:t>
            </a:r>
            <a:r>
              <a:rPr sz="2400" spc="75" dirty="0">
                <a:solidFill>
                  <a:srgbClr val="202426"/>
                </a:solidFill>
                <a:latin typeface="BebasNeueBook"/>
                <a:cs typeface="BebasNeueBook"/>
              </a:rPr>
              <a:t>NASCE </a:t>
            </a:r>
            <a:r>
              <a:rPr sz="2400" spc="45" dirty="0">
                <a:solidFill>
                  <a:srgbClr val="202426"/>
                </a:solidFill>
                <a:latin typeface="BebasNeueBook"/>
                <a:cs typeface="BebasNeueBook"/>
              </a:rPr>
              <a:t>IL</a:t>
            </a:r>
            <a:r>
              <a:rPr sz="2400" spc="75" dirty="0">
                <a:solidFill>
                  <a:srgbClr val="202426"/>
                </a:solidFill>
                <a:latin typeface="BebasNeueBook"/>
                <a:cs typeface="BebasNeueBook"/>
              </a:rPr>
              <a:t> </a:t>
            </a:r>
            <a:r>
              <a:rPr sz="2400" spc="95" dirty="0">
                <a:solidFill>
                  <a:srgbClr val="202426"/>
                </a:solidFill>
                <a:latin typeface="BebasNeueBook"/>
                <a:cs typeface="BebasNeueBook"/>
              </a:rPr>
              <a:t>PREGIUDIZIO?</a:t>
            </a:r>
            <a:endParaRPr sz="2400">
              <a:latin typeface="BebasNeueBook"/>
              <a:cs typeface="BebasNeue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5300" y="2964586"/>
            <a:ext cx="822515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30" marR="5080" indent="-151130">
              <a:lnSpc>
                <a:spcPct val="100000"/>
              </a:lnSpc>
              <a:spcBef>
                <a:spcPts val="100"/>
              </a:spcBef>
              <a:buChar char="•"/>
              <a:tabLst>
                <a:tab pos="151130" algn="l"/>
              </a:tabLst>
            </a:pPr>
            <a:r>
              <a:rPr sz="2100" spc="-25" dirty="0">
                <a:solidFill>
                  <a:srgbClr val="202426"/>
                </a:solidFill>
                <a:latin typeface="Montserrat"/>
                <a:cs typeface="Montserrat"/>
              </a:rPr>
              <a:t>I pregiudizi </a:t>
            </a:r>
            <a:r>
              <a:rPr sz="2100" spc="-60" dirty="0">
                <a:solidFill>
                  <a:srgbClr val="202426"/>
                </a:solidFill>
                <a:latin typeface="Montserrat"/>
                <a:cs typeface="Montserrat"/>
              </a:rPr>
              <a:t>sono </a:t>
            </a:r>
            <a:r>
              <a:rPr sz="2100" spc="-55" dirty="0">
                <a:solidFill>
                  <a:srgbClr val="202426"/>
                </a:solidFill>
                <a:latin typeface="Montserrat"/>
                <a:cs typeface="Montserrat"/>
              </a:rPr>
              <a:t>sostenuti </a:t>
            </a:r>
            <a:r>
              <a:rPr sz="2100" spc="-10" dirty="0">
                <a:solidFill>
                  <a:srgbClr val="202426"/>
                </a:solidFill>
                <a:latin typeface="Montserrat"/>
                <a:cs typeface="Montserrat"/>
              </a:rPr>
              <a:t>dagli </a:t>
            </a:r>
            <a:r>
              <a:rPr sz="2100" spc="-60" dirty="0">
                <a:solidFill>
                  <a:srgbClr val="202426"/>
                </a:solidFill>
                <a:latin typeface="Montserrat"/>
                <a:cs typeface="Montserrat"/>
              </a:rPr>
              <a:t>stereotipi, </a:t>
            </a:r>
            <a:r>
              <a:rPr sz="2100" spc="-100" dirty="0">
                <a:solidFill>
                  <a:srgbClr val="202426"/>
                </a:solidFill>
                <a:latin typeface="Montserrat"/>
                <a:cs typeface="Montserrat"/>
              </a:rPr>
              <a:t>ovvero </a:t>
            </a:r>
            <a:r>
              <a:rPr sz="2100" spc="-5" dirty="0">
                <a:solidFill>
                  <a:srgbClr val="202426"/>
                </a:solidFill>
                <a:latin typeface="Montserrat"/>
                <a:cs typeface="Montserrat"/>
              </a:rPr>
              <a:t>da</a:t>
            </a:r>
            <a:r>
              <a:rPr sz="2100" spc="-27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50" dirty="0">
                <a:solidFill>
                  <a:srgbClr val="202426"/>
                </a:solidFill>
                <a:latin typeface="Montserrat"/>
                <a:cs typeface="Montserrat"/>
              </a:rPr>
              <a:t>credenze  </a:t>
            </a:r>
            <a:r>
              <a:rPr sz="2100" spc="-25" dirty="0">
                <a:solidFill>
                  <a:srgbClr val="202426"/>
                </a:solidFill>
                <a:latin typeface="Montserrat"/>
                <a:cs typeface="Montserrat"/>
              </a:rPr>
              <a:t>sugli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25" dirty="0">
                <a:solidFill>
                  <a:srgbClr val="202426"/>
                </a:solidFill>
                <a:latin typeface="Montserrat"/>
                <a:cs typeface="Montserrat"/>
              </a:rPr>
              <a:t>attributi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35" dirty="0">
                <a:solidFill>
                  <a:srgbClr val="202426"/>
                </a:solidFill>
                <a:latin typeface="Montserrat"/>
                <a:cs typeface="Montserrat"/>
              </a:rPr>
              <a:t>personali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5" dirty="0">
                <a:solidFill>
                  <a:srgbClr val="202426"/>
                </a:solidFill>
                <a:latin typeface="Montserrat"/>
                <a:cs typeface="Montserrat"/>
              </a:rPr>
              <a:t>di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10" dirty="0">
                <a:solidFill>
                  <a:srgbClr val="202426"/>
                </a:solidFill>
                <a:latin typeface="Montserrat"/>
                <a:cs typeface="Montserrat"/>
              </a:rPr>
              <a:t>un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30" dirty="0">
                <a:solidFill>
                  <a:srgbClr val="202426"/>
                </a:solidFill>
                <a:latin typeface="Montserrat"/>
                <a:cs typeface="Montserrat"/>
              </a:rPr>
              <a:t>gruppo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5" dirty="0">
                <a:solidFill>
                  <a:srgbClr val="202426"/>
                </a:solidFill>
                <a:latin typeface="Montserrat"/>
                <a:cs typeface="Montserrat"/>
              </a:rPr>
              <a:t>di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20" dirty="0">
                <a:solidFill>
                  <a:srgbClr val="202426"/>
                </a:solidFill>
                <a:latin typeface="Montserrat"/>
                <a:cs typeface="Montserrat"/>
              </a:rPr>
              <a:t>individui</a:t>
            </a:r>
            <a:endParaRPr sz="21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02426"/>
              </a:buClr>
              <a:buFont typeface="Montserrat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151130" marR="538480" indent="-151130">
              <a:lnSpc>
                <a:spcPct val="100000"/>
              </a:lnSpc>
              <a:buChar char="•"/>
              <a:tabLst>
                <a:tab pos="151130" algn="l"/>
              </a:tabLst>
            </a:pPr>
            <a:r>
              <a:rPr sz="2100" spc="-5" dirty="0">
                <a:solidFill>
                  <a:srgbClr val="202426"/>
                </a:solidFill>
                <a:latin typeface="Montserrat"/>
                <a:cs typeface="Montserrat"/>
              </a:rPr>
              <a:t>Gli </a:t>
            </a:r>
            <a:r>
              <a:rPr sz="2100" spc="-50" dirty="0">
                <a:solidFill>
                  <a:srgbClr val="202426"/>
                </a:solidFill>
                <a:latin typeface="Montserrat"/>
                <a:cs typeface="Montserrat"/>
              </a:rPr>
              <a:t>stereotipi </a:t>
            </a:r>
            <a:r>
              <a:rPr sz="2100" spc="-60" dirty="0">
                <a:solidFill>
                  <a:srgbClr val="202426"/>
                </a:solidFill>
                <a:latin typeface="Montserrat"/>
                <a:cs typeface="Montserrat"/>
              </a:rPr>
              <a:t>sono sovrageneralizzati, </a:t>
            </a:r>
            <a:r>
              <a:rPr sz="2100" spc="-30" dirty="0">
                <a:solidFill>
                  <a:srgbClr val="202426"/>
                </a:solidFill>
                <a:latin typeface="Montserrat"/>
                <a:cs typeface="Montserrat"/>
              </a:rPr>
              <a:t>imprecisi </a:t>
            </a:r>
            <a:r>
              <a:rPr sz="2100" spc="-65" dirty="0">
                <a:solidFill>
                  <a:srgbClr val="202426"/>
                </a:solidFill>
                <a:latin typeface="Montserrat"/>
                <a:cs typeface="Montserrat"/>
              </a:rPr>
              <a:t>e </a:t>
            </a:r>
            <a:r>
              <a:rPr sz="2100" spc="-55" dirty="0">
                <a:solidFill>
                  <a:srgbClr val="202426"/>
                </a:solidFill>
                <a:latin typeface="Montserrat"/>
                <a:cs typeface="Montserrat"/>
              </a:rPr>
              <a:t>resistenti  </a:t>
            </a:r>
            <a:r>
              <a:rPr sz="2100" spc="5" dirty="0">
                <a:solidFill>
                  <a:srgbClr val="202426"/>
                </a:solidFill>
                <a:latin typeface="Montserrat"/>
                <a:cs typeface="Montserrat"/>
              </a:rPr>
              <a:t>al</a:t>
            </a:r>
            <a:r>
              <a:rPr sz="2100" spc="-8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30" dirty="0">
                <a:solidFill>
                  <a:srgbClr val="202426"/>
                </a:solidFill>
                <a:latin typeface="Montserrat"/>
                <a:cs typeface="Montserrat"/>
              </a:rPr>
              <a:t>cambiamento</a:t>
            </a:r>
            <a:endParaRPr sz="21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50" y="756005"/>
            <a:ext cx="6174105" cy="234315"/>
          </a:xfrm>
          <a:custGeom>
            <a:avLst/>
            <a:gdLst/>
            <a:ahLst/>
            <a:cxnLst/>
            <a:rect l="l" t="t" r="r" b="b"/>
            <a:pathLst>
              <a:path w="6174105" h="234315">
                <a:moveTo>
                  <a:pt x="0" y="233997"/>
                </a:moveTo>
                <a:lnTo>
                  <a:pt x="6173990" y="233997"/>
                </a:lnTo>
                <a:lnTo>
                  <a:pt x="6173990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F29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338979"/>
            <a:ext cx="8559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60" dirty="0">
                <a:solidFill>
                  <a:srgbClr val="202426"/>
                </a:solidFill>
              </a:rPr>
              <a:t>HATE</a:t>
            </a:r>
            <a:r>
              <a:rPr sz="4000" spc="120" dirty="0">
                <a:solidFill>
                  <a:srgbClr val="202426"/>
                </a:solidFill>
              </a:rPr>
              <a:t> </a:t>
            </a:r>
            <a:r>
              <a:rPr sz="4000" spc="75" dirty="0">
                <a:solidFill>
                  <a:srgbClr val="202426"/>
                </a:solidFill>
              </a:rPr>
              <a:t>SPEECH</a:t>
            </a:r>
            <a:endParaRPr sz="4000" dirty="0"/>
          </a:p>
        </p:txBody>
      </p:sp>
      <p:sp>
        <p:nvSpPr>
          <p:cNvPr id="6" name="object 6"/>
          <p:cNvSpPr/>
          <p:nvPr/>
        </p:nvSpPr>
        <p:spPr>
          <a:xfrm>
            <a:off x="0" y="684635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2023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26" y="7045774"/>
            <a:ext cx="146050" cy="312420"/>
          </a:xfrm>
          <a:custGeom>
            <a:avLst/>
            <a:gdLst/>
            <a:ahLst/>
            <a:cxnLst/>
            <a:rect l="l" t="t" r="r" b="b"/>
            <a:pathLst>
              <a:path w="146050" h="312420">
                <a:moveTo>
                  <a:pt x="131889" y="0"/>
                </a:moveTo>
                <a:lnTo>
                  <a:pt x="122262" y="0"/>
                </a:lnTo>
                <a:lnTo>
                  <a:pt x="117186" y="441"/>
                </a:lnTo>
                <a:lnTo>
                  <a:pt x="111737" y="2333"/>
                </a:lnTo>
                <a:lnTo>
                  <a:pt x="106218" y="6525"/>
                </a:lnTo>
                <a:lnTo>
                  <a:pt x="100926" y="13868"/>
                </a:lnTo>
                <a:lnTo>
                  <a:pt x="100596" y="15278"/>
                </a:lnTo>
                <a:lnTo>
                  <a:pt x="0" y="307505"/>
                </a:lnTo>
                <a:lnTo>
                  <a:pt x="5207" y="310464"/>
                </a:lnTo>
                <a:lnTo>
                  <a:pt x="6413" y="311188"/>
                </a:lnTo>
                <a:lnTo>
                  <a:pt x="9436" y="312305"/>
                </a:lnTo>
                <a:lnTo>
                  <a:pt x="23901" y="312305"/>
                </a:lnTo>
                <a:lnTo>
                  <a:pt x="30746" y="310197"/>
                </a:lnTo>
                <a:lnTo>
                  <a:pt x="42684" y="301447"/>
                </a:lnTo>
                <a:lnTo>
                  <a:pt x="46774" y="295567"/>
                </a:lnTo>
                <a:lnTo>
                  <a:pt x="49136" y="287807"/>
                </a:lnTo>
                <a:lnTo>
                  <a:pt x="144868" y="31013"/>
                </a:lnTo>
                <a:lnTo>
                  <a:pt x="145148" y="30416"/>
                </a:lnTo>
                <a:lnTo>
                  <a:pt x="145859" y="28435"/>
                </a:lnTo>
                <a:lnTo>
                  <a:pt x="145859" y="23025"/>
                </a:lnTo>
                <a:lnTo>
                  <a:pt x="145237" y="17068"/>
                </a:lnTo>
                <a:lnTo>
                  <a:pt x="142722" y="11633"/>
                </a:lnTo>
                <a:lnTo>
                  <a:pt x="138379" y="6426"/>
                </a:lnTo>
                <a:lnTo>
                  <a:pt x="136042" y="3670"/>
                </a:lnTo>
                <a:lnTo>
                  <a:pt x="13188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5995" y="7045772"/>
            <a:ext cx="116205" cy="283210"/>
          </a:xfrm>
          <a:custGeom>
            <a:avLst/>
            <a:gdLst/>
            <a:ahLst/>
            <a:cxnLst/>
            <a:rect l="l" t="t" r="r" b="b"/>
            <a:pathLst>
              <a:path w="116204" h="283209">
                <a:moveTo>
                  <a:pt x="29121" y="0"/>
                </a:moveTo>
                <a:lnTo>
                  <a:pt x="17945" y="0"/>
                </a:lnTo>
                <a:lnTo>
                  <a:pt x="13106" y="1790"/>
                </a:lnTo>
                <a:lnTo>
                  <a:pt x="8330" y="5638"/>
                </a:lnTo>
                <a:lnTo>
                  <a:pt x="7658" y="6273"/>
                </a:lnTo>
                <a:lnTo>
                  <a:pt x="2425" y="10985"/>
                </a:lnTo>
                <a:lnTo>
                  <a:pt x="0" y="16294"/>
                </a:lnTo>
                <a:lnTo>
                  <a:pt x="0" y="25107"/>
                </a:lnTo>
                <a:lnTo>
                  <a:pt x="152" y="27089"/>
                </a:lnTo>
                <a:lnTo>
                  <a:pt x="584" y="28867"/>
                </a:lnTo>
                <a:lnTo>
                  <a:pt x="1142" y="29413"/>
                </a:lnTo>
                <a:lnTo>
                  <a:pt x="1663" y="30810"/>
                </a:lnTo>
                <a:lnTo>
                  <a:pt x="2425" y="31953"/>
                </a:lnTo>
                <a:lnTo>
                  <a:pt x="2425" y="32893"/>
                </a:lnTo>
                <a:lnTo>
                  <a:pt x="94640" y="282625"/>
                </a:lnTo>
                <a:lnTo>
                  <a:pt x="116154" y="219608"/>
                </a:lnTo>
                <a:lnTo>
                  <a:pt x="45173" y="14922"/>
                </a:lnTo>
                <a:lnTo>
                  <a:pt x="44297" y="11531"/>
                </a:lnTo>
                <a:lnTo>
                  <a:pt x="42570" y="8851"/>
                </a:lnTo>
                <a:lnTo>
                  <a:pt x="39865" y="6578"/>
                </a:lnTo>
                <a:lnTo>
                  <a:pt x="39395" y="6223"/>
                </a:lnTo>
                <a:lnTo>
                  <a:pt x="38808" y="5626"/>
                </a:lnTo>
                <a:lnTo>
                  <a:pt x="34124" y="1828"/>
                </a:lnTo>
                <a:lnTo>
                  <a:pt x="29121" y="0"/>
                </a:lnTo>
                <a:close/>
              </a:path>
            </a:pathLst>
          </a:custGeom>
          <a:solidFill>
            <a:srgbClr val="D2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1039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134759" y="0"/>
                </a:moveTo>
                <a:lnTo>
                  <a:pt x="96165" y="9538"/>
                </a:lnTo>
                <a:lnTo>
                  <a:pt x="59212" y="30887"/>
                </a:lnTo>
                <a:lnTo>
                  <a:pt x="29163" y="61974"/>
                </a:lnTo>
                <a:lnTo>
                  <a:pt x="9563" y="99606"/>
                </a:lnTo>
                <a:lnTo>
                  <a:pt x="599" y="140689"/>
                </a:lnTo>
                <a:lnTo>
                  <a:pt x="0" y="154406"/>
                </a:lnTo>
                <a:lnTo>
                  <a:pt x="599" y="168406"/>
                </a:lnTo>
                <a:lnTo>
                  <a:pt x="9563" y="209854"/>
                </a:lnTo>
                <a:lnTo>
                  <a:pt x="29167" y="247455"/>
                </a:lnTo>
                <a:lnTo>
                  <a:pt x="59193" y="278464"/>
                </a:lnTo>
                <a:lnTo>
                  <a:pt x="96087" y="299492"/>
                </a:lnTo>
                <a:lnTo>
                  <a:pt x="134759" y="308838"/>
                </a:lnTo>
                <a:lnTo>
                  <a:pt x="134759" y="263296"/>
                </a:lnTo>
                <a:lnTo>
                  <a:pt x="127864" y="261628"/>
                </a:lnTo>
                <a:lnTo>
                  <a:pt x="121164" y="259526"/>
                </a:lnTo>
                <a:lnTo>
                  <a:pt x="84296" y="237350"/>
                </a:lnTo>
                <a:lnTo>
                  <a:pt x="60763" y="205811"/>
                </a:lnTo>
                <a:lnTo>
                  <a:pt x="49465" y="165518"/>
                </a:lnTo>
                <a:lnTo>
                  <a:pt x="48983" y="154406"/>
                </a:lnTo>
                <a:lnTo>
                  <a:pt x="49465" y="143323"/>
                </a:lnTo>
                <a:lnTo>
                  <a:pt x="60765" y="103030"/>
                </a:lnTo>
                <a:lnTo>
                  <a:pt x="84296" y="71506"/>
                </a:lnTo>
                <a:lnTo>
                  <a:pt x="121188" y="49317"/>
                </a:lnTo>
                <a:lnTo>
                  <a:pt x="134759" y="45554"/>
                </a:lnTo>
                <a:lnTo>
                  <a:pt x="134759" y="0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618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0" y="0"/>
                </a:moveTo>
                <a:lnTo>
                  <a:pt x="0" y="45567"/>
                </a:lnTo>
                <a:lnTo>
                  <a:pt x="6878" y="47231"/>
                </a:lnTo>
                <a:lnTo>
                  <a:pt x="13581" y="49318"/>
                </a:lnTo>
                <a:lnTo>
                  <a:pt x="50390" y="71597"/>
                </a:lnTo>
                <a:lnTo>
                  <a:pt x="73423" y="103071"/>
                </a:lnTo>
                <a:lnTo>
                  <a:pt x="84686" y="143332"/>
                </a:lnTo>
                <a:lnTo>
                  <a:pt x="85166" y="154406"/>
                </a:lnTo>
                <a:lnTo>
                  <a:pt x="84685" y="165512"/>
                </a:lnTo>
                <a:lnTo>
                  <a:pt x="73418" y="205760"/>
                </a:lnTo>
                <a:lnTo>
                  <a:pt x="50367" y="237271"/>
                </a:lnTo>
                <a:lnTo>
                  <a:pt x="13604" y="259526"/>
                </a:lnTo>
                <a:lnTo>
                  <a:pt x="0" y="263296"/>
                </a:lnTo>
                <a:lnTo>
                  <a:pt x="0" y="308838"/>
                </a:lnTo>
                <a:lnTo>
                  <a:pt x="38670" y="299492"/>
                </a:lnTo>
                <a:lnTo>
                  <a:pt x="75579" y="278469"/>
                </a:lnTo>
                <a:lnTo>
                  <a:pt x="105600" y="247455"/>
                </a:lnTo>
                <a:lnTo>
                  <a:pt x="125171" y="209854"/>
                </a:lnTo>
                <a:lnTo>
                  <a:pt x="134179" y="168406"/>
                </a:lnTo>
                <a:lnTo>
                  <a:pt x="134785" y="154406"/>
                </a:lnTo>
                <a:lnTo>
                  <a:pt x="134179" y="140711"/>
                </a:lnTo>
                <a:lnTo>
                  <a:pt x="125171" y="99606"/>
                </a:lnTo>
                <a:lnTo>
                  <a:pt x="105600" y="61976"/>
                </a:lnTo>
                <a:lnTo>
                  <a:pt x="75534" y="30887"/>
                </a:lnTo>
                <a:lnTo>
                  <a:pt x="38588" y="9538"/>
                </a:lnTo>
                <a:lnTo>
                  <a:pt x="13597" y="2190"/>
                </a:lnTo>
                <a:lnTo>
                  <a:pt x="0" y="0"/>
                </a:lnTo>
                <a:close/>
              </a:path>
            </a:pathLst>
          </a:custGeom>
          <a:solidFill>
            <a:srgbClr val="00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2119" y="7209388"/>
            <a:ext cx="109600" cy="14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374" y="7033886"/>
            <a:ext cx="109804" cy="147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5056" y="7045768"/>
            <a:ext cx="236220" cy="312420"/>
          </a:xfrm>
          <a:custGeom>
            <a:avLst/>
            <a:gdLst/>
            <a:ahLst/>
            <a:cxnLst/>
            <a:rect l="l" t="t" r="r" b="b"/>
            <a:pathLst>
              <a:path w="236219" h="312420">
                <a:moveTo>
                  <a:pt x="220751" y="0"/>
                </a:moveTo>
                <a:lnTo>
                  <a:pt x="205841" y="0"/>
                </a:lnTo>
                <a:lnTo>
                  <a:pt x="201041" y="1739"/>
                </a:lnTo>
                <a:lnTo>
                  <a:pt x="197396" y="5156"/>
                </a:lnTo>
                <a:lnTo>
                  <a:pt x="196773" y="5765"/>
                </a:lnTo>
                <a:lnTo>
                  <a:pt x="195300" y="7658"/>
                </a:lnTo>
                <a:lnTo>
                  <a:pt x="194068" y="9651"/>
                </a:lnTo>
                <a:lnTo>
                  <a:pt x="192684" y="11442"/>
                </a:lnTo>
                <a:lnTo>
                  <a:pt x="191223" y="13055"/>
                </a:lnTo>
                <a:lnTo>
                  <a:pt x="94005" y="147345"/>
                </a:lnTo>
                <a:lnTo>
                  <a:pt x="93713" y="147612"/>
                </a:lnTo>
                <a:lnTo>
                  <a:pt x="5892" y="271589"/>
                </a:lnTo>
                <a:lnTo>
                  <a:pt x="0" y="284225"/>
                </a:lnTo>
                <a:lnTo>
                  <a:pt x="0" y="295020"/>
                </a:lnTo>
                <a:lnTo>
                  <a:pt x="2286" y="300481"/>
                </a:lnTo>
                <a:lnTo>
                  <a:pt x="7200" y="305219"/>
                </a:lnTo>
                <a:lnTo>
                  <a:pt x="12166" y="310083"/>
                </a:lnTo>
                <a:lnTo>
                  <a:pt x="17551" y="312305"/>
                </a:lnTo>
                <a:lnTo>
                  <a:pt x="27813" y="312305"/>
                </a:lnTo>
                <a:lnTo>
                  <a:pt x="31851" y="311289"/>
                </a:lnTo>
                <a:lnTo>
                  <a:pt x="39776" y="307441"/>
                </a:lnTo>
                <a:lnTo>
                  <a:pt x="42075" y="305485"/>
                </a:lnTo>
                <a:lnTo>
                  <a:pt x="43129" y="303377"/>
                </a:lnTo>
                <a:lnTo>
                  <a:pt x="43510" y="302666"/>
                </a:lnTo>
                <a:lnTo>
                  <a:pt x="45415" y="299796"/>
                </a:lnTo>
                <a:lnTo>
                  <a:pt x="223481" y="48132"/>
                </a:lnTo>
                <a:lnTo>
                  <a:pt x="223113" y="47840"/>
                </a:lnTo>
                <a:lnTo>
                  <a:pt x="232232" y="35331"/>
                </a:lnTo>
                <a:lnTo>
                  <a:pt x="233934" y="31927"/>
                </a:lnTo>
                <a:lnTo>
                  <a:pt x="235089" y="27876"/>
                </a:lnTo>
                <a:lnTo>
                  <a:pt x="235737" y="23355"/>
                </a:lnTo>
                <a:lnTo>
                  <a:pt x="235737" y="22085"/>
                </a:lnTo>
                <a:lnTo>
                  <a:pt x="235445" y="16446"/>
                </a:lnTo>
                <a:lnTo>
                  <a:pt x="233464" y="11645"/>
                </a:lnTo>
                <a:lnTo>
                  <a:pt x="229514" y="7213"/>
                </a:lnTo>
                <a:lnTo>
                  <a:pt x="228460" y="6705"/>
                </a:lnTo>
                <a:lnTo>
                  <a:pt x="224688" y="2946"/>
                </a:lnTo>
                <a:lnTo>
                  <a:pt x="220751" y="0"/>
                </a:lnTo>
                <a:close/>
              </a:path>
            </a:pathLst>
          </a:custGeom>
          <a:solidFill>
            <a:srgbClr val="6FC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0307" y="7045764"/>
            <a:ext cx="931922" cy="328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24208" y="7099934"/>
            <a:ext cx="243840" cy="2063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200" spc="15" dirty="0">
                <a:solidFill>
                  <a:srgbClr val="292829"/>
                </a:solidFill>
                <a:latin typeface="Montserrat-Light"/>
                <a:cs typeface="Montserrat-Light"/>
              </a:rPr>
              <a:t>14</a:t>
            </a:fld>
            <a:endParaRPr sz="1200">
              <a:latin typeface="Montserrat-Light"/>
              <a:cs typeface="Montserrat-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7392" y="3078339"/>
            <a:ext cx="410845" cy="790575"/>
          </a:xfrm>
          <a:custGeom>
            <a:avLst/>
            <a:gdLst/>
            <a:ahLst/>
            <a:cxnLst/>
            <a:rect l="l" t="t" r="r" b="b"/>
            <a:pathLst>
              <a:path w="410845" h="790575">
                <a:moveTo>
                  <a:pt x="23304" y="0"/>
                </a:moveTo>
                <a:lnTo>
                  <a:pt x="0" y="790257"/>
                </a:lnTo>
                <a:lnTo>
                  <a:pt x="8051" y="790257"/>
                </a:lnTo>
                <a:lnTo>
                  <a:pt x="410806" y="387502"/>
                </a:lnTo>
                <a:lnTo>
                  <a:pt x="23304" y="0"/>
                </a:lnTo>
                <a:close/>
              </a:path>
            </a:pathLst>
          </a:custGeom>
          <a:solidFill>
            <a:srgbClr val="434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28599" y="3078339"/>
            <a:ext cx="410845" cy="790575"/>
          </a:xfrm>
          <a:custGeom>
            <a:avLst/>
            <a:gdLst/>
            <a:ahLst/>
            <a:cxnLst/>
            <a:rect l="l" t="t" r="r" b="b"/>
            <a:pathLst>
              <a:path w="410845" h="790575">
                <a:moveTo>
                  <a:pt x="23304" y="0"/>
                </a:moveTo>
                <a:lnTo>
                  <a:pt x="0" y="790257"/>
                </a:lnTo>
                <a:lnTo>
                  <a:pt x="8051" y="790257"/>
                </a:lnTo>
                <a:lnTo>
                  <a:pt x="410806" y="387502"/>
                </a:lnTo>
                <a:lnTo>
                  <a:pt x="23304" y="0"/>
                </a:lnTo>
                <a:close/>
              </a:path>
            </a:pathLst>
          </a:custGeom>
          <a:solidFill>
            <a:srgbClr val="434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9786" y="4158011"/>
            <a:ext cx="2514600" cy="1498600"/>
          </a:xfrm>
          <a:custGeom>
            <a:avLst/>
            <a:gdLst/>
            <a:ahLst/>
            <a:cxnLst/>
            <a:rect l="l" t="t" r="r" b="b"/>
            <a:pathLst>
              <a:path w="2514600" h="1498600">
                <a:moveTo>
                  <a:pt x="2333002" y="0"/>
                </a:moveTo>
                <a:lnTo>
                  <a:pt x="181584" y="0"/>
                </a:lnTo>
                <a:lnTo>
                  <a:pt x="76606" y="2837"/>
                </a:lnTo>
                <a:lnTo>
                  <a:pt x="22698" y="22698"/>
                </a:lnTo>
                <a:lnTo>
                  <a:pt x="2837" y="76606"/>
                </a:lnTo>
                <a:lnTo>
                  <a:pt x="0" y="181584"/>
                </a:lnTo>
                <a:lnTo>
                  <a:pt x="0" y="1316520"/>
                </a:lnTo>
                <a:lnTo>
                  <a:pt x="2837" y="1421498"/>
                </a:lnTo>
                <a:lnTo>
                  <a:pt x="22698" y="1475406"/>
                </a:lnTo>
                <a:lnTo>
                  <a:pt x="76606" y="1495267"/>
                </a:lnTo>
                <a:lnTo>
                  <a:pt x="181584" y="1498104"/>
                </a:lnTo>
                <a:lnTo>
                  <a:pt x="2333002" y="1498104"/>
                </a:lnTo>
                <a:lnTo>
                  <a:pt x="2437988" y="1495267"/>
                </a:lnTo>
                <a:lnTo>
                  <a:pt x="2491900" y="1475406"/>
                </a:lnTo>
                <a:lnTo>
                  <a:pt x="2511762" y="1421498"/>
                </a:lnTo>
                <a:lnTo>
                  <a:pt x="2514600" y="1316520"/>
                </a:lnTo>
                <a:lnTo>
                  <a:pt x="2514600" y="181584"/>
                </a:lnTo>
                <a:lnTo>
                  <a:pt x="2511762" y="76606"/>
                </a:lnTo>
                <a:lnTo>
                  <a:pt x="2491900" y="22698"/>
                </a:lnTo>
                <a:lnTo>
                  <a:pt x="2437988" y="2837"/>
                </a:lnTo>
                <a:lnTo>
                  <a:pt x="2333002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78394" y="4158011"/>
            <a:ext cx="2514600" cy="1498600"/>
          </a:xfrm>
          <a:custGeom>
            <a:avLst/>
            <a:gdLst/>
            <a:ahLst/>
            <a:cxnLst/>
            <a:rect l="l" t="t" r="r" b="b"/>
            <a:pathLst>
              <a:path w="2514600" h="1498600">
                <a:moveTo>
                  <a:pt x="2333002" y="0"/>
                </a:moveTo>
                <a:lnTo>
                  <a:pt x="181584" y="0"/>
                </a:lnTo>
                <a:lnTo>
                  <a:pt x="76606" y="2837"/>
                </a:lnTo>
                <a:lnTo>
                  <a:pt x="22698" y="22698"/>
                </a:lnTo>
                <a:lnTo>
                  <a:pt x="2837" y="76606"/>
                </a:lnTo>
                <a:lnTo>
                  <a:pt x="0" y="181584"/>
                </a:lnTo>
                <a:lnTo>
                  <a:pt x="0" y="1316520"/>
                </a:lnTo>
                <a:lnTo>
                  <a:pt x="2837" y="1421498"/>
                </a:lnTo>
                <a:lnTo>
                  <a:pt x="22698" y="1475406"/>
                </a:lnTo>
                <a:lnTo>
                  <a:pt x="76606" y="1495267"/>
                </a:lnTo>
                <a:lnTo>
                  <a:pt x="181584" y="1498104"/>
                </a:lnTo>
                <a:lnTo>
                  <a:pt x="2333002" y="1498104"/>
                </a:lnTo>
                <a:lnTo>
                  <a:pt x="2437988" y="1495267"/>
                </a:lnTo>
                <a:lnTo>
                  <a:pt x="2491900" y="1475406"/>
                </a:lnTo>
                <a:lnTo>
                  <a:pt x="2511762" y="1421498"/>
                </a:lnTo>
                <a:lnTo>
                  <a:pt x="2514600" y="1316520"/>
                </a:lnTo>
                <a:lnTo>
                  <a:pt x="2514600" y="181584"/>
                </a:lnTo>
                <a:lnTo>
                  <a:pt x="2511762" y="76606"/>
                </a:lnTo>
                <a:lnTo>
                  <a:pt x="2491900" y="22698"/>
                </a:lnTo>
                <a:lnTo>
                  <a:pt x="2437988" y="2837"/>
                </a:lnTo>
                <a:lnTo>
                  <a:pt x="2333002" y="0"/>
                </a:lnTo>
                <a:close/>
              </a:path>
            </a:pathLst>
          </a:custGeom>
          <a:solidFill>
            <a:srgbClr val="B3B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6996" y="4158011"/>
            <a:ext cx="2514600" cy="1498600"/>
          </a:xfrm>
          <a:custGeom>
            <a:avLst/>
            <a:gdLst/>
            <a:ahLst/>
            <a:cxnLst/>
            <a:rect l="l" t="t" r="r" b="b"/>
            <a:pathLst>
              <a:path w="2514600" h="1498600">
                <a:moveTo>
                  <a:pt x="2311844" y="0"/>
                </a:moveTo>
                <a:lnTo>
                  <a:pt x="202755" y="0"/>
                </a:lnTo>
                <a:lnTo>
                  <a:pt x="85537" y="3168"/>
                </a:lnTo>
                <a:lnTo>
                  <a:pt x="25344" y="25344"/>
                </a:lnTo>
                <a:lnTo>
                  <a:pt x="3168" y="85537"/>
                </a:lnTo>
                <a:lnTo>
                  <a:pt x="0" y="202755"/>
                </a:lnTo>
                <a:lnTo>
                  <a:pt x="0" y="1295361"/>
                </a:lnTo>
                <a:lnTo>
                  <a:pt x="3168" y="1412572"/>
                </a:lnTo>
                <a:lnTo>
                  <a:pt x="25344" y="1472761"/>
                </a:lnTo>
                <a:lnTo>
                  <a:pt x="85537" y="1494936"/>
                </a:lnTo>
                <a:lnTo>
                  <a:pt x="202755" y="1498104"/>
                </a:lnTo>
                <a:lnTo>
                  <a:pt x="2311844" y="1498104"/>
                </a:lnTo>
                <a:lnTo>
                  <a:pt x="2429062" y="1494936"/>
                </a:lnTo>
                <a:lnTo>
                  <a:pt x="2489255" y="1472761"/>
                </a:lnTo>
                <a:lnTo>
                  <a:pt x="2511431" y="1412572"/>
                </a:lnTo>
                <a:lnTo>
                  <a:pt x="2514600" y="1295361"/>
                </a:lnTo>
                <a:lnTo>
                  <a:pt x="2514600" y="202755"/>
                </a:lnTo>
                <a:lnTo>
                  <a:pt x="2511431" y="85537"/>
                </a:lnTo>
                <a:lnTo>
                  <a:pt x="2489255" y="25344"/>
                </a:lnTo>
                <a:lnTo>
                  <a:pt x="2429062" y="3168"/>
                </a:lnTo>
                <a:lnTo>
                  <a:pt x="2311844" y="0"/>
                </a:lnTo>
                <a:close/>
              </a:path>
            </a:pathLst>
          </a:custGeom>
          <a:solidFill>
            <a:srgbClr val="828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4500" y="1057855"/>
            <a:ext cx="3159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5" dirty="0">
                <a:solidFill>
                  <a:srgbClr val="202426"/>
                </a:solidFill>
                <a:latin typeface="BebasNeueBook"/>
                <a:cs typeface="BebasNeueBook"/>
              </a:rPr>
              <a:t>DA </a:t>
            </a:r>
            <a:r>
              <a:rPr sz="2400" spc="70" dirty="0">
                <a:solidFill>
                  <a:srgbClr val="202426"/>
                </a:solidFill>
                <a:latin typeface="BebasNeueBook"/>
                <a:cs typeface="BebasNeueBook"/>
              </a:rPr>
              <a:t>DOVE </a:t>
            </a:r>
            <a:r>
              <a:rPr sz="2400" spc="75" dirty="0">
                <a:solidFill>
                  <a:srgbClr val="202426"/>
                </a:solidFill>
                <a:latin typeface="BebasNeueBook"/>
                <a:cs typeface="BebasNeueBook"/>
              </a:rPr>
              <a:t>NASCE </a:t>
            </a:r>
            <a:r>
              <a:rPr sz="2400" spc="45" dirty="0">
                <a:solidFill>
                  <a:srgbClr val="202426"/>
                </a:solidFill>
                <a:latin typeface="BebasNeueBook"/>
                <a:cs typeface="BebasNeueBook"/>
              </a:rPr>
              <a:t>IL</a:t>
            </a:r>
            <a:r>
              <a:rPr sz="2400" spc="75" dirty="0">
                <a:solidFill>
                  <a:srgbClr val="202426"/>
                </a:solidFill>
                <a:latin typeface="BebasNeueBook"/>
                <a:cs typeface="BebasNeueBook"/>
              </a:rPr>
              <a:t> </a:t>
            </a:r>
            <a:r>
              <a:rPr sz="2400" spc="95" dirty="0">
                <a:solidFill>
                  <a:srgbClr val="202426"/>
                </a:solidFill>
                <a:latin typeface="BebasNeueBook"/>
                <a:cs typeface="BebasNeueBook"/>
              </a:rPr>
              <a:t>PREGIUDIZIO?</a:t>
            </a:r>
            <a:endParaRPr sz="2400">
              <a:latin typeface="BebasNeueBook"/>
              <a:cs typeface="BebasNeue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29946" y="4776280"/>
            <a:ext cx="1889125" cy="5384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55930" marR="5080" indent="-443865">
              <a:lnSpc>
                <a:spcPts val="1880"/>
              </a:lnSpc>
              <a:spcBef>
                <a:spcPts val="395"/>
              </a:spcBef>
            </a:pPr>
            <a:r>
              <a:rPr sz="1800" spc="-55" dirty="0">
                <a:solidFill>
                  <a:srgbClr val="202426"/>
                </a:solidFill>
                <a:latin typeface="Montserrat-Medium"/>
                <a:cs typeface="Montserrat-Medium"/>
              </a:rPr>
              <a:t>c</a:t>
            </a:r>
            <a:r>
              <a:rPr sz="1800" spc="-20" dirty="0">
                <a:solidFill>
                  <a:srgbClr val="202426"/>
                </a:solidFill>
                <a:latin typeface="Montserrat-Medium"/>
                <a:cs typeface="Montserrat-Medium"/>
              </a:rPr>
              <a:t>omportamen</a:t>
            </a:r>
            <a:r>
              <a:rPr sz="1800" spc="-30" dirty="0">
                <a:solidFill>
                  <a:srgbClr val="202426"/>
                </a:solidFill>
                <a:latin typeface="Montserrat-Medium"/>
                <a:cs typeface="Montserrat-Medium"/>
              </a:rPr>
              <a:t>t</a:t>
            </a:r>
            <a:r>
              <a:rPr sz="1800" dirty="0">
                <a:solidFill>
                  <a:srgbClr val="202426"/>
                </a:solidFill>
                <a:latin typeface="Montserrat-Medium"/>
                <a:cs typeface="Montserrat-Medium"/>
              </a:rPr>
              <a:t>o  </a:t>
            </a:r>
            <a:r>
              <a:rPr sz="1800" spc="-25" dirty="0">
                <a:solidFill>
                  <a:srgbClr val="202426"/>
                </a:solidFill>
                <a:latin typeface="Montserrat-Medium"/>
                <a:cs typeface="Montserrat-Medium"/>
              </a:rPr>
              <a:t>negativo</a:t>
            </a:r>
            <a:endParaRPr sz="1800">
              <a:latin typeface="Montserrat-Medium"/>
              <a:cs typeface="Montserrat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8340" y="4776280"/>
            <a:ext cx="1715135" cy="5384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68300" marR="5080" indent="-356235">
              <a:lnSpc>
                <a:spcPts val="1880"/>
              </a:lnSpc>
              <a:spcBef>
                <a:spcPts val="395"/>
              </a:spcBef>
            </a:pPr>
            <a:r>
              <a:rPr sz="1800" spc="-20" dirty="0">
                <a:solidFill>
                  <a:srgbClr val="202426"/>
                </a:solidFill>
                <a:latin typeface="Montserrat-Medium"/>
                <a:cs typeface="Montserrat-Medium"/>
              </a:rPr>
              <a:t>at</a:t>
            </a:r>
            <a:r>
              <a:rPr sz="1800" spc="-30" dirty="0">
                <a:solidFill>
                  <a:srgbClr val="202426"/>
                </a:solidFill>
                <a:latin typeface="Montserrat-Medium"/>
                <a:cs typeface="Montserrat-Medium"/>
              </a:rPr>
              <a:t>t</a:t>
            </a:r>
            <a:r>
              <a:rPr sz="1800" spc="-20" dirty="0">
                <a:solidFill>
                  <a:srgbClr val="202426"/>
                </a:solidFill>
                <a:latin typeface="Montserrat-Medium"/>
                <a:cs typeface="Montserrat-Medium"/>
              </a:rPr>
              <a:t>eggiamen</a:t>
            </a:r>
            <a:r>
              <a:rPr sz="1800" spc="-30" dirty="0">
                <a:solidFill>
                  <a:srgbClr val="202426"/>
                </a:solidFill>
                <a:latin typeface="Montserrat-Medium"/>
                <a:cs typeface="Montserrat-Medium"/>
              </a:rPr>
              <a:t>t</a:t>
            </a:r>
            <a:r>
              <a:rPr sz="1800" dirty="0">
                <a:solidFill>
                  <a:srgbClr val="202426"/>
                </a:solidFill>
                <a:latin typeface="Montserrat-Medium"/>
                <a:cs typeface="Montserrat-Medium"/>
              </a:rPr>
              <a:t>o  </a:t>
            </a:r>
            <a:r>
              <a:rPr sz="1800" spc="-25" dirty="0">
                <a:solidFill>
                  <a:srgbClr val="202426"/>
                </a:solidFill>
                <a:latin typeface="Montserrat-Medium"/>
                <a:cs typeface="Montserrat-Medium"/>
              </a:rPr>
              <a:t>negativo</a:t>
            </a:r>
            <a:endParaRPr sz="1800">
              <a:latin typeface="Montserrat-Medium"/>
              <a:cs typeface="Montserrat-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4404" y="4776280"/>
            <a:ext cx="1322705" cy="53848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77800" marR="5080" indent="-165735">
              <a:lnSpc>
                <a:spcPts val="1880"/>
              </a:lnSpc>
              <a:spcBef>
                <a:spcPts val="395"/>
              </a:spcBef>
            </a:pPr>
            <a:r>
              <a:rPr sz="1800" spc="-45" dirty="0">
                <a:solidFill>
                  <a:srgbClr val="202426"/>
                </a:solidFill>
                <a:latin typeface="Montserrat-Medium"/>
                <a:cs typeface="Montserrat-Medium"/>
              </a:rPr>
              <a:t>v</a:t>
            </a:r>
            <a:r>
              <a:rPr sz="1800" spc="-20" dirty="0">
                <a:solidFill>
                  <a:srgbClr val="202426"/>
                </a:solidFill>
                <a:latin typeface="Montserrat-Medium"/>
                <a:cs typeface="Montserrat-Medium"/>
              </a:rPr>
              <a:t>alut</a:t>
            </a:r>
            <a:r>
              <a:rPr sz="1800" spc="-35" dirty="0">
                <a:solidFill>
                  <a:srgbClr val="202426"/>
                </a:solidFill>
                <a:latin typeface="Montserrat-Medium"/>
                <a:cs typeface="Montserrat-Medium"/>
              </a:rPr>
              <a:t>a</a:t>
            </a:r>
            <a:r>
              <a:rPr sz="1800" spc="-20" dirty="0">
                <a:solidFill>
                  <a:srgbClr val="202426"/>
                </a:solidFill>
                <a:latin typeface="Montserrat-Medium"/>
                <a:cs typeface="Montserrat-Medium"/>
              </a:rPr>
              <a:t>zione  </a:t>
            </a:r>
            <a:r>
              <a:rPr sz="1800" spc="-25" dirty="0">
                <a:solidFill>
                  <a:srgbClr val="202426"/>
                </a:solidFill>
                <a:latin typeface="Montserrat-Medium"/>
                <a:cs typeface="Montserrat-Medium"/>
              </a:rPr>
              <a:t>negativa</a:t>
            </a:r>
            <a:endParaRPr sz="1800">
              <a:latin typeface="Montserrat-Medium"/>
              <a:cs typeface="Montserrat-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9375" y="2415145"/>
            <a:ext cx="2115820" cy="2115820"/>
          </a:xfrm>
          <a:custGeom>
            <a:avLst/>
            <a:gdLst/>
            <a:ahLst/>
            <a:cxnLst/>
            <a:rect l="l" t="t" r="r" b="b"/>
            <a:pathLst>
              <a:path w="2115820" h="2115820">
                <a:moveTo>
                  <a:pt x="1057706" y="0"/>
                </a:moveTo>
                <a:lnTo>
                  <a:pt x="1009290" y="1088"/>
                </a:lnTo>
                <a:lnTo>
                  <a:pt x="961432" y="4322"/>
                </a:lnTo>
                <a:lnTo>
                  <a:pt x="914180" y="9655"/>
                </a:lnTo>
                <a:lnTo>
                  <a:pt x="867580" y="17040"/>
                </a:lnTo>
                <a:lnTo>
                  <a:pt x="821679" y="26431"/>
                </a:lnTo>
                <a:lnTo>
                  <a:pt x="776524" y="37781"/>
                </a:lnTo>
                <a:lnTo>
                  <a:pt x="732160" y="51044"/>
                </a:lnTo>
                <a:lnTo>
                  <a:pt x="688635" y="66171"/>
                </a:lnTo>
                <a:lnTo>
                  <a:pt x="645996" y="83118"/>
                </a:lnTo>
                <a:lnTo>
                  <a:pt x="604289" y="101837"/>
                </a:lnTo>
                <a:lnTo>
                  <a:pt x="563561" y="122282"/>
                </a:lnTo>
                <a:lnTo>
                  <a:pt x="523859" y="144406"/>
                </a:lnTo>
                <a:lnTo>
                  <a:pt x="485228" y="168161"/>
                </a:lnTo>
                <a:lnTo>
                  <a:pt x="447716" y="193503"/>
                </a:lnTo>
                <a:lnTo>
                  <a:pt x="411370" y="220383"/>
                </a:lnTo>
                <a:lnTo>
                  <a:pt x="376237" y="248756"/>
                </a:lnTo>
                <a:lnTo>
                  <a:pt x="342362" y="278574"/>
                </a:lnTo>
                <a:lnTo>
                  <a:pt x="309792" y="309791"/>
                </a:lnTo>
                <a:lnTo>
                  <a:pt x="278575" y="342360"/>
                </a:lnTo>
                <a:lnTo>
                  <a:pt x="248757" y="376234"/>
                </a:lnTo>
                <a:lnTo>
                  <a:pt x="220384" y="411368"/>
                </a:lnTo>
                <a:lnTo>
                  <a:pt x="193504" y="447714"/>
                </a:lnTo>
                <a:lnTo>
                  <a:pt x="168162" y="485225"/>
                </a:lnTo>
                <a:lnTo>
                  <a:pt x="144406" y="523855"/>
                </a:lnTo>
                <a:lnTo>
                  <a:pt x="122282" y="563557"/>
                </a:lnTo>
                <a:lnTo>
                  <a:pt x="101838" y="604285"/>
                </a:lnTo>
                <a:lnTo>
                  <a:pt x="83118" y="645991"/>
                </a:lnTo>
                <a:lnTo>
                  <a:pt x="66172" y="688630"/>
                </a:lnTo>
                <a:lnTo>
                  <a:pt x="51044" y="732154"/>
                </a:lnTo>
                <a:lnTo>
                  <a:pt x="37781" y="776516"/>
                </a:lnTo>
                <a:lnTo>
                  <a:pt x="26431" y="821671"/>
                </a:lnTo>
                <a:lnTo>
                  <a:pt x="17040" y="867572"/>
                </a:lnTo>
                <a:lnTo>
                  <a:pt x="9655" y="914171"/>
                </a:lnTo>
                <a:lnTo>
                  <a:pt x="4322" y="961422"/>
                </a:lnTo>
                <a:lnTo>
                  <a:pt x="1088" y="1009278"/>
                </a:lnTo>
                <a:lnTo>
                  <a:pt x="0" y="1057694"/>
                </a:lnTo>
                <a:lnTo>
                  <a:pt x="1088" y="1106111"/>
                </a:lnTo>
                <a:lnTo>
                  <a:pt x="4322" y="1153969"/>
                </a:lnTo>
                <a:lnTo>
                  <a:pt x="9655" y="1201222"/>
                </a:lnTo>
                <a:lnTo>
                  <a:pt x="17040" y="1247823"/>
                </a:lnTo>
                <a:lnTo>
                  <a:pt x="26431" y="1293725"/>
                </a:lnTo>
                <a:lnTo>
                  <a:pt x="37781" y="1338882"/>
                </a:lnTo>
                <a:lnTo>
                  <a:pt x="51044" y="1383246"/>
                </a:lnTo>
                <a:lnTo>
                  <a:pt x="66172" y="1426771"/>
                </a:lnTo>
                <a:lnTo>
                  <a:pt x="83118" y="1469411"/>
                </a:lnTo>
                <a:lnTo>
                  <a:pt x="101838" y="1511119"/>
                </a:lnTo>
                <a:lnTo>
                  <a:pt x="122282" y="1551847"/>
                </a:lnTo>
                <a:lnTo>
                  <a:pt x="144406" y="1591550"/>
                </a:lnTo>
                <a:lnTo>
                  <a:pt x="168162" y="1630181"/>
                </a:lnTo>
                <a:lnTo>
                  <a:pt x="193504" y="1667693"/>
                </a:lnTo>
                <a:lnTo>
                  <a:pt x="220384" y="1704040"/>
                </a:lnTo>
                <a:lnTo>
                  <a:pt x="248757" y="1739174"/>
                </a:lnTo>
                <a:lnTo>
                  <a:pt x="278575" y="1773049"/>
                </a:lnTo>
                <a:lnTo>
                  <a:pt x="309792" y="1805619"/>
                </a:lnTo>
                <a:lnTo>
                  <a:pt x="342362" y="1836836"/>
                </a:lnTo>
                <a:lnTo>
                  <a:pt x="376237" y="1866655"/>
                </a:lnTo>
                <a:lnTo>
                  <a:pt x="411370" y="1895028"/>
                </a:lnTo>
                <a:lnTo>
                  <a:pt x="447716" y="1921908"/>
                </a:lnTo>
                <a:lnTo>
                  <a:pt x="485228" y="1947250"/>
                </a:lnTo>
                <a:lnTo>
                  <a:pt x="523859" y="1971006"/>
                </a:lnTo>
                <a:lnTo>
                  <a:pt x="563561" y="1993130"/>
                </a:lnTo>
                <a:lnTo>
                  <a:pt x="604289" y="2013575"/>
                </a:lnTo>
                <a:lnTo>
                  <a:pt x="645996" y="2032294"/>
                </a:lnTo>
                <a:lnTo>
                  <a:pt x="688635" y="2049241"/>
                </a:lnTo>
                <a:lnTo>
                  <a:pt x="732160" y="2064369"/>
                </a:lnTo>
                <a:lnTo>
                  <a:pt x="776524" y="2077631"/>
                </a:lnTo>
                <a:lnTo>
                  <a:pt x="821679" y="2088981"/>
                </a:lnTo>
                <a:lnTo>
                  <a:pt x="867580" y="2098372"/>
                </a:lnTo>
                <a:lnTo>
                  <a:pt x="914180" y="2105758"/>
                </a:lnTo>
                <a:lnTo>
                  <a:pt x="961432" y="2111091"/>
                </a:lnTo>
                <a:lnTo>
                  <a:pt x="1009290" y="2114325"/>
                </a:lnTo>
                <a:lnTo>
                  <a:pt x="1057706" y="2115413"/>
                </a:lnTo>
                <a:lnTo>
                  <a:pt x="1106123" y="2114325"/>
                </a:lnTo>
                <a:lnTo>
                  <a:pt x="1153980" y="2111091"/>
                </a:lnTo>
                <a:lnTo>
                  <a:pt x="1201232" y="2105758"/>
                </a:lnTo>
                <a:lnTo>
                  <a:pt x="1247832" y="2098372"/>
                </a:lnTo>
                <a:lnTo>
                  <a:pt x="1293733" y="2088981"/>
                </a:lnTo>
                <a:lnTo>
                  <a:pt x="1338889" y="2077631"/>
                </a:lnTo>
                <a:lnTo>
                  <a:pt x="1383252" y="2064369"/>
                </a:lnTo>
                <a:lnTo>
                  <a:pt x="1426777" y="2049241"/>
                </a:lnTo>
                <a:lnTo>
                  <a:pt x="1469416" y="2032294"/>
                </a:lnTo>
                <a:lnTo>
                  <a:pt x="1511123" y="2013575"/>
                </a:lnTo>
                <a:lnTo>
                  <a:pt x="1551851" y="1993130"/>
                </a:lnTo>
                <a:lnTo>
                  <a:pt x="1591554" y="1971006"/>
                </a:lnTo>
                <a:lnTo>
                  <a:pt x="1630185" y="1947250"/>
                </a:lnTo>
                <a:lnTo>
                  <a:pt x="1667696" y="1921908"/>
                </a:lnTo>
                <a:lnTo>
                  <a:pt x="1704042" y="1895028"/>
                </a:lnTo>
                <a:lnTo>
                  <a:pt x="1739176" y="1866655"/>
                </a:lnTo>
                <a:lnTo>
                  <a:pt x="1773051" y="1836836"/>
                </a:lnTo>
                <a:lnTo>
                  <a:pt x="1805620" y="1805619"/>
                </a:lnTo>
                <a:lnTo>
                  <a:pt x="1836838" y="1773049"/>
                </a:lnTo>
                <a:lnTo>
                  <a:pt x="1866656" y="1739174"/>
                </a:lnTo>
                <a:lnTo>
                  <a:pt x="1895029" y="1704040"/>
                </a:lnTo>
                <a:lnTo>
                  <a:pt x="1921909" y="1667693"/>
                </a:lnTo>
                <a:lnTo>
                  <a:pt x="1947251" y="1630181"/>
                </a:lnTo>
                <a:lnTo>
                  <a:pt x="1971007" y="1591550"/>
                </a:lnTo>
                <a:lnTo>
                  <a:pt x="1993130" y="1551847"/>
                </a:lnTo>
                <a:lnTo>
                  <a:pt x="2013575" y="1511119"/>
                </a:lnTo>
                <a:lnTo>
                  <a:pt x="2032294" y="1469411"/>
                </a:lnTo>
                <a:lnTo>
                  <a:pt x="2049241" y="1426771"/>
                </a:lnTo>
                <a:lnTo>
                  <a:pt x="2064369" y="1383246"/>
                </a:lnTo>
                <a:lnTo>
                  <a:pt x="2077631" y="1338882"/>
                </a:lnTo>
                <a:lnTo>
                  <a:pt x="2088981" y="1293725"/>
                </a:lnTo>
                <a:lnTo>
                  <a:pt x="2098372" y="1247823"/>
                </a:lnTo>
                <a:lnTo>
                  <a:pt x="2105758" y="1201222"/>
                </a:lnTo>
                <a:lnTo>
                  <a:pt x="2111091" y="1153969"/>
                </a:lnTo>
                <a:lnTo>
                  <a:pt x="2114325" y="1106111"/>
                </a:lnTo>
                <a:lnTo>
                  <a:pt x="2115413" y="1057694"/>
                </a:lnTo>
                <a:lnTo>
                  <a:pt x="2114325" y="1009278"/>
                </a:lnTo>
                <a:lnTo>
                  <a:pt x="2111091" y="961422"/>
                </a:lnTo>
                <a:lnTo>
                  <a:pt x="2105758" y="914171"/>
                </a:lnTo>
                <a:lnTo>
                  <a:pt x="2098372" y="867572"/>
                </a:lnTo>
                <a:lnTo>
                  <a:pt x="2088981" y="821671"/>
                </a:lnTo>
                <a:lnTo>
                  <a:pt x="2077631" y="776516"/>
                </a:lnTo>
                <a:lnTo>
                  <a:pt x="2064369" y="732154"/>
                </a:lnTo>
                <a:lnTo>
                  <a:pt x="2049241" y="688630"/>
                </a:lnTo>
                <a:lnTo>
                  <a:pt x="2032294" y="645991"/>
                </a:lnTo>
                <a:lnTo>
                  <a:pt x="2013575" y="604285"/>
                </a:lnTo>
                <a:lnTo>
                  <a:pt x="1993130" y="563557"/>
                </a:lnTo>
                <a:lnTo>
                  <a:pt x="1971007" y="523855"/>
                </a:lnTo>
                <a:lnTo>
                  <a:pt x="1947251" y="485225"/>
                </a:lnTo>
                <a:lnTo>
                  <a:pt x="1921909" y="447714"/>
                </a:lnTo>
                <a:lnTo>
                  <a:pt x="1895029" y="411368"/>
                </a:lnTo>
                <a:lnTo>
                  <a:pt x="1866656" y="376234"/>
                </a:lnTo>
                <a:lnTo>
                  <a:pt x="1836838" y="342360"/>
                </a:lnTo>
                <a:lnTo>
                  <a:pt x="1805620" y="309791"/>
                </a:lnTo>
                <a:lnTo>
                  <a:pt x="1773051" y="278574"/>
                </a:lnTo>
                <a:lnTo>
                  <a:pt x="1739176" y="248756"/>
                </a:lnTo>
                <a:lnTo>
                  <a:pt x="1704042" y="220383"/>
                </a:lnTo>
                <a:lnTo>
                  <a:pt x="1667696" y="193503"/>
                </a:lnTo>
                <a:lnTo>
                  <a:pt x="1630185" y="168161"/>
                </a:lnTo>
                <a:lnTo>
                  <a:pt x="1591554" y="144406"/>
                </a:lnTo>
                <a:lnTo>
                  <a:pt x="1551851" y="122282"/>
                </a:lnTo>
                <a:lnTo>
                  <a:pt x="1511123" y="101837"/>
                </a:lnTo>
                <a:lnTo>
                  <a:pt x="1469416" y="83118"/>
                </a:lnTo>
                <a:lnTo>
                  <a:pt x="1426777" y="66171"/>
                </a:lnTo>
                <a:lnTo>
                  <a:pt x="1383252" y="51044"/>
                </a:lnTo>
                <a:lnTo>
                  <a:pt x="1338889" y="37781"/>
                </a:lnTo>
                <a:lnTo>
                  <a:pt x="1293733" y="26431"/>
                </a:lnTo>
                <a:lnTo>
                  <a:pt x="1247832" y="17040"/>
                </a:lnTo>
                <a:lnTo>
                  <a:pt x="1201232" y="9655"/>
                </a:lnTo>
                <a:lnTo>
                  <a:pt x="1153980" y="4322"/>
                </a:lnTo>
                <a:lnTo>
                  <a:pt x="1106123" y="1088"/>
                </a:lnTo>
                <a:lnTo>
                  <a:pt x="1057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9375" y="2415145"/>
            <a:ext cx="2115820" cy="2115820"/>
          </a:xfrm>
          <a:custGeom>
            <a:avLst/>
            <a:gdLst/>
            <a:ahLst/>
            <a:cxnLst/>
            <a:rect l="l" t="t" r="r" b="b"/>
            <a:pathLst>
              <a:path w="2115820" h="2115820">
                <a:moveTo>
                  <a:pt x="1057706" y="2115413"/>
                </a:moveTo>
                <a:lnTo>
                  <a:pt x="1106123" y="2114325"/>
                </a:lnTo>
                <a:lnTo>
                  <a:pt x="1153980" y="2111091"/>
                </a:lnTo>
                <a:lnTo>
                  <a:pt x="1201232" y="2105758"/>
                </a:lnTo>
                <a:lnTo>
                  <a:pt x="1247832" y="2098372"/>
                </a:lnTo>
                <a:lnTo>
                  <a:pt x="1293733" y="2088981"/>
                </a:lnTo>
                <a:lnTo>
                  <a:pt x="1338889" y="2077631"/>
                </a:lnTo>
                <a:lnTo>
                  <a:pt x="1383252" y="2064369"/>
                </a:lnTo>
                <a:lnTo>
                  <a:pt x="1426777" y="2049241"/>
                </a:lnTo>
                <a:lnTo>
                  <a:pt x="1469416" y="2032294"/>
                </a:lnTo>
                <a:lnTo>
                  <a:pt x="1511123" y="2013575"/>
                </a:lnTo>
                <a:lnTo>
                  <a:pt x="1551851" y="1993130"/>
                </a:lnTo>
                <a:lnTo>
                  <a:pt x="1591554" y="1971006"/>
                </a:lnTo>
                <a:lnTo>
                  <a:pt x="1630185" y="1947250"/>
                </a:lnTo>
                <a:lnTo>
                  <a:pt x="1667696" y="1921908"/>
                </a:lnTo>
                <a:lnTo>
                  <a:pt x="1704042" y="1895028"/>
                </a:lnTo>
                <a:lnTo>
                  <a:pt x="1739176" y="1866655"/>
                </a:lnTo>
                <a:lnTo>
                  <a:pt x="1773051" y="1836836"/>
                </a:lnTo>
                <a:lnTo>
                  <a:pt x="1805620" y="1805619"/>
                </a:lnTo>
                <a:lnTo>
                  <a:pt x="1836838" y="1773049"/>
                </a:lnTo>
                <a:lnTo>
                  <a:pt x="1866656" y="1739174"/>
                </a:lnTo>
                <a:lnTo>
                  <a:pt x="1895029" y="1704040"/>
                </a:lnTo>
                <a:lnTo>
                  <a:pt x="1921909" y="1667693"/>
                </a:lnTo>
                <a:lnTo>
                  <a:pt x="1947251" y="1630181"/>
                </a:lnTo>
                <a:lnTo>
                  <a:pt x="1971007" y="1591550"/>
                </a:lnTo>
                <a:lnTo>
                  <a:pt x="1993130" y="1551847"/>
                </a:lnTo>
                <a:lnTo>
                  <a:pt x="2013575" y="1511119"/>
                </a:lnTo>
                <a:lnTo>
                  <a:pt x="2032294" y="1469411"/>
                </a:lnTo>
                <a:lnTo>
                  <a:pt x="2049241" y="1426771"/>
                </a:lnTo>
                <a:lnTo>
                  <a:pt x="2064369" y="1383246"/>
                </a:lnTo>
                <a:lnTo>
                  <a:pt x="2077631" y="1338882"/>
                </a:lnTo>
                <a:lnTo>
                  <a:pt x="2088981" y="1293725"/>
                </a:lnTo>
                <a:lnTo>
                  <a:pt x="2098372" y="1247823"/>
                </a:lnTo>
                <a:lnTo>
                  <a:pt x="2105758" y="1201222"/>
                </a:lnTo>
                <a:lnTo>
                  <a:pt x="2111091" y="1153969"/>
                </a:lnTo>
                <a:lnTo>
                  <a:pt x="2114325" y="1106111"/>
                </a:lnTo>
                <a:lnTo>
                  <a:pt x="2115413" y="1057694"/>
                </a:lnTo>
                <a:lnTo>
                  <a:pt x="2114325" y="1009278"/>
                </a:lnTo>
                <a:lnTo>
                  <a:pt x="2111091" y="961422"/>
                </a:lnTo>
                <a:lnTo>
                  <a:pt x="2105758" y="914171"/>
                </a:lnTo>
                <a:lnTo>
                  <a:pt x="2098372" y="867572"/>
                </a:lnTo>
                <a:lnTo>
                  <a:pt x="2088981" y="821671"/>
                </a:lnTo>
                <a:lnTo>
                  <a:pt x="2077631" y="776516"/>
                </a:lnTo>
                <a:lnTo>
                  <a:pt x="2064369" y="732154"/>
                </a:lnTo>
                <a:lnTo>
                  <a:pt x="2049241" y="688630"/>
                </a:lnTo>
                <a:lnTo>
                  <a:pt x="2032294" y="645991"/>
                </a:lnTo>
                <a:lnTo>
                  <a:pt x="2013575" y="604285"/>
                </a:lnTo>
                <a:lnTo>
                  <a:pt x="1993130" y="563557"/>
                </a:lnTo>
                <a:lnTo>
                  <a:pt x="1971007" y="523855"/>
                </a:lnTo>
                <a:lnTo>
                  <a:pt x="1947251" y="485225"/>
                </a:lnTo>
                <a:lnTo>
                  <a:pt x="1921909" y="447714"/>
                </a:lnTo>
                <a:lnTo>
                  <a:pt x="1895029" y="411368"/>
                </a:lnTo>
                <a:lnTo>
                  <a:pt x="1866656" y="376234"/>
                </a:lnTo>
                <a:lnTo>
                  <a:pt x="1836838" y="342360"/>
                </a:lnTo>
                <a:lnTo>
                  <a:pt x="1805620" y="309791"/>
                </a:lnTo>
                <a:lnTo>
                  <a:pt x="1773051" y="278574"/>
                </a:lnTo>
                <a:lnTo>
                  <a:pt x="1739176" y="248756"/>
                </a:lnTo>
                <a:lnTo>
                  <a:pt x="1704042" y="220383"/>
                </a:lnTo>
                <a:lnTo>
                  <a:pt x="1667696" y="193503"/>
                </a:lnTo>
                <a:lnTo>
                  <a:pt x="1630185" y="168161"/>
                </a:lnTo>
                <a:lnTo>
                  <a:pt x="1591554" y="144406"/>
                </a:lnTo>
                <a:lnTo>
                  <a:pt x="1551851" y="122282"/>
                </a:lnTo>
                <a:lnTo>
                  <a:pt x="1511123" y="101837"/>
                </a:lnTo>
                <a:lnTo>
                  <a:pt x="1469416" y="83118"/>
                </a:lnTo>
                <a:lnTo>
                  <a:pt x="1426777" y="66171"/>
                </a:lnTo>
                <a:lnTo>
                  <a:pt x="1383252" y="51044"/>
                </a:lnTo>
                <a:lnTo>
                  <a:pt x="1338889" y="37781"/>
                </a:lnTo>
                <a:lnTo>
                  <a:pt x="1293733" y="26431"/>
                </a:lnTo>
                <a:lnTo>
                  <a:pt x="1247832" y="17040"/>
                </a:lnTo>
                <a:lnTo>
                  <a:pt x="1201232" y="9655"/>
                </a:lnTo>
                <a:lnTo>
                  <a:pt x="1153980" y="4322"/>
                </a:lnTo>
                <a:lnTo>
                  <a:pt x="1106123" y="1088"/>
                </a:lnTo>
                <a:lnTo>
                  <a:pt x="1057706" y="0"/>
                </a:lnTo>
                <a:lnTo>
                  <a:pt x="1009290" y="1088"/>
                </a:lnTo>
                <a:lnTo>
                  <a:pt x="961432" y="4322"/>
                </a:lnTo>
                <a:lnTo>
                  <a:pt x="914180" y="9655"/>
                </a:lnTo>
                <a:lnTo>
                  <a:pt x="867580" y="17040"/>
                </a:lnTo>
                <a:lnTo>
                  <a:pt x="821679" y="26431"/>
                </a:lnTo>
                <a:lnTo>
                  <a:pt x="776524" y="37781"/>
                </a:lnTo>
                <a:lnTo>
                  <a:pt x="732160" y="51044"/>
                </a:lnTo>
                <a:lnTo>
                  <a:pt x="688635" y="66171"/>
                </a:lnTo>
                <a:lnTo>
                  <a:pt x="645996" y="83118"/>
                </a:lnTo>
                <a:lnTo>
                  <a:pt x="604289" y="101837"/>
                </a:lnTo>
                <a:lnTo>
                  <a:pt x="563561" y="122282"/>
                </a:lnTo>
                <a:lnTo>
                  <a:pt x="523859" y="144406"/>
                </a:lnTo>
                <a:lnTo>
                  <a:pt x="485228" y="168161"/>
                </a:lnTo>
                <a:lnTo>
                  <a:pt x="447716" y="193503"/>
                </a:lnTo>
                <a:lnTo>
                  <a:pt x="411370" y="220383"/>
                </a:lnTo>
                <a:lnTo>
                  <a:pt x="376237" y="248756"/>
                </a:lnTo>
                <a:lnTo>
                  <a:pt x="342362" y="278574"/>
                </a:lnTo>
                <a:lnTo>
                  <a:pt x="309792" y="309791"/>
                </a:lnTo>
                <a:lnTo>
                  <a:pt x="278575" y="342360"/>
                </a:lnTo>
                <a:lnTo>
                  <a:pt x="248757" y="376234"/>
                </a:lnTo>
                <a:lnTo>
                  <a:pt x="220384" y="411368"/>
                </a:lnTo>
                <a:lnTo>
                  <a:pt x="193504" y="447714"/>
                </a:lnTo>
                <a:lnTo>
                  <a:pt x="168162" y="485225"/>
                </a:lnTo>
                <a:lnTo>
                  <a:pt x="144406" y="523855"/>
                </a:lnTo>
                <a:lnTo>
                  <a:pt x="122282" y="563557"/>
                </a:lnTo>
                <a:lnTo>
                  <a:pt x="101838" y="604285"/>
                </a:lnTo>
                <a:lnTo>
                  <a:pt x="83118" y="645991"/>
                </a:lnTo>
                <a:lnTo>
                  <a:pt x="66172" y="688630"/>
                </a:lnTo>
                <a:lnTo>
                  <a:pt x="51044" y="732154"/>
                </a:lnTo>
                <a:lnTo>
                  <a:pt x="37781" y="776516"/>
                </a:lnTo>
                <a:lnTo>
                  <a:pt x="26431" y="821671"/>
                </a:lnTo>
                <a:lnTo>
                  <a:pt x="17040" y="867572"/>
                </a:lnTo>
                <a:lnTo>
                  <a:pt x="9655" y="914171"/>
                </a:lnTo>
                <a:lnTo>
                  <a:pt x="4322" y="961422"/>
                </a:lnTo>
                <a:lnTo>
                  <a:pt x="1088" y="1009278"/>
                </a:lnTo>
                <a:lnTo>
                  <a:pt x="0" y="1057694"/>
                </a:lnTo>
                <a:lnTo>
                  <a:pt x="1088" y="1106111"/>
                </a:lnTo>
                <a:lnTo>
                  <a:pt x="4322" y="1153969"/>
                </a:lnTo>
                <a:lnTo>
                  <a:pt x="9655" y="1201222"/>
                </a:lnTo>
                <a:lnTo>
                  <a:pt x="17040" y="1247823"/>
                </a:lnTo>
                <a:lnTo>
                  <a:pt x="26431" y="1293725"/>
                </a:lnTo>
                <a:lnTo>
                  <a:pt x="37781" y="1338882"/>
                </a:lnTo>
                <a:lnTo>
                  <a:pt x="51044" y="1383246"/>
                </a:lnTo>
                <a:lnTo>
                  <a:pt x="66172" y="1426771"/>
                </a:lnTo>
                <a:lnTo>
                  <a:pt x="83118" y="1469411"/>
                </a:lnTo>
                <a:lnTo>
                  <a:pt x="101838" y="1511119"/>
                </a:lnTo>
                <a:lnTo>
                  <a:pt x="122282" y="1551847"/>
                </a:lnTo>
                <a:lnTo>
                  <a:pt x="144406" y="1591550"/>
                </a:lnTo>
                <a:lnTo>
                  <a:pt x="168162" y="1630181"/>
                </a:lnTo>
                <a:lnTo>
                  <a:pt x="193504" y="1667693"/>
                </a:lnTo>
                <a:lnTo>
                  <a:pt x="220384" y="1704040"/>
                </a:lnTo>
                <a:lnTo>
                  <a:pt x="248757" y="1739174"/>
                </a:lnTo>
                <a:lnTo>
                  <a:pt x="278575" y="1773049"/>
                </a:lnTo>
                <a:lnTo>
                  <a:pt x="309792" y="1805619"/>
                </a:lnTo>
                <a:lnTo>
                  <a:pt x="342362" y="1836836"/>
                </a:lnTo>
                <a:lnTo>
                  <a:pt x="376237" y="1866655"/>
                </a:lnTo>
                <a:lnTo>
                  <a:pt x="411370" y="1895028"/>
                </a:lnTo>
                <a:lnTo>
                  <a:pt x="447716" y="1921908"/>
                </a:lnTo>
                <a:lnTo>
                  <a:pt x="485228" y="1947250"/>
                </a:lnTo>
                <a:lnTo>
                  <a:pt x="523859" y="1971006"/>
                </a:lnTo>
                <a:lnTo>
                  <a:pt x="563561" y="1993130"/>
                </a:lnTo>
                <a:lnTo>
                  <a:pt x="604289" y="2013575"/>
                </a:lnTo>
                <a:lnTo>
                  <a:pt x="645996" y="2032294"/>
                </a:lnTo>
                <a:lnTo>
                  <a:pt x="688635" y="2049241"/>
                </a:lnTo>
                <a:lnTo>
                  <a:pt x="732160" y="2064369"/>
                </a:lnTo>
                <a:lnTo>
                  <a:pt x="776524" y="2077631"/>
                </a:lnTo>
                <a:lnTo>
                  <a:pt x="821679" y="2088981"/>
                </a:lnTo>
                <a:lnTo>
                  <a:pt x="867580" y="2098372"/>
                </a:lnTo>
                <a:lnTo>
                  <a:pt x="914180" y="2105758"/>
                </a:lnTo>
                <a:lnTo>
                  <a:pt x="961432" y="2111091"/>
                </a:lnTo>
                <a:lnTo>
                  <a:pt x="1009290" y="2114325"/>
                </a:lnTo>
                <a:lnTo>
                  <a:pt x="1057706" y="2115413"/>
                </a:lnTo>
                <a:close/>
              </a:path>
            </a:pathLst>
          </a:custGeom>
          <a:ln w="114300">
            <a:solidFill>
              <a:srgbClr val="434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7983" y="2415145"/>
            <a:ext cx="2115820" cy="2115820"/>
          </a:xfrm>
          <a:custGeom>
            <a:avLst/>
            <a:gdLst/>
            <a:ahLst/>
            <a:cxnLst/>
            <a:rect l="l" t="t" r="r" b="b"/>
            <a:pathLst>
              <a:path w="2115820" h="2115820">
                <a:moveTo>
                  <a:pt x="1057706" y="0"/>
                </a:moveTo>
                <a:lnTo>
                  <a:pt x="1009290" y="1088"/>
                </a:lnTo>
                <a:lnTo>
                  <a:pt x="961432" y="4322"/>
                </a:lnTo>
                <a:lnTo>
                  <a:pt x="914180" y="9655"/>
                </a:lnTo>
                <a:lnTo>
                  <a:pt x="867580" y="17040"/>
                </a:lnTo>
                <a:lnTo>
                  <a:pt x="821679" y="26431"/>
                </a:lnTo>
                <a:lnTo>
                  <a:pt x="776524" y="37781"/>
                </a:lnTo>
                <a:lnTo>
                  <a:pt x="732160" y="51044"/>
                </a:lnTo>
                <a:lnTo>
                  <a:pt x="688635" y="66171"/>
                </a:lnTo>
                <a:lnTo>
                  <a:pt x="645996" y="83118"/>
                </a:lnTo>
                <a:lnTo>
                  <a:pt x="604289" y="101837"/>
                </a:lnTo>
                <a:lnTo>
                  <a:pt x="563561" y="122282"/>
                </a:lnTo>
                <a:lnTo>
                  <a:pt x="523859" y="144406"/>
                </a:lnTo>
                <a:lnTo>
                  <a:pt x="485228" y="168161"/>
                </a:lnTo>
                <a:lnTo>
                  <a:pt x="447716" y="193503"/>
                </a:lnTo>
                <a:lnTo>
                  <a:pt x="411370" y="220383"/>
                </a:lnTo>
                <a:lnTo>
                  <a:pt x="376237" y="248756"/>
                </a:lnTo>
                <a:lnTo>
                  <a:pt x="342362" y="278574"/>
                </a:lnTo>
                <a:lnTo>
                  <a:pt x="309792" y="309791"/>
                </a:lnTo>
                <a:lnTo>
                  <a:pt x="278575" y="342360"/>
                </a:lnTo>
                <a:lnTo>
                  <a:pt x="248757" y="376234"/>
                </a:lnTo>
                <a:lnTo>
                  <a:pt x="220384" y="411368"/>
                </a:lnTo>
                <a:lnTo>
                  <a:pt x="193504" y="447714"/>
                </a:lnTo>
                <a:lnTo>
                  <a:pt x="168162" y="485225"/>
                </a:lnTo>
                <a:lnTo>
                  <a:pt x="144406" y="523855"/>
                </a:lnTo>
                <a:lnTo>
                  <a:pt x="122282" y="563557"/>
                </a:lnTo>
                <a:lnTo>
                  <a:pt x="101838" y="604285"/>
                </a:lnTo>
                <a:lnTo>
                  <a:pt x="83118" y="645991"/>
                </a:lnTo>
                <a:lnTo>
                  <a:pt x="66172" y="688630"/>
                </a:lnTo>
                <a:lnTo>
                  <a:pt x="51044" y="732154"/>
                </a:lnTo>
                <a:lnTo>
                  <a:pt x="37781" y="776516"/>
                </a:lnTo>
                <a:lnTo>
                  <a:pt x="26431" y="821671"/>
                </a:lnTo>
                <a:lnTo>
                  <a:pt x="17040" y="867572"/>
                </a:lnTo>
                <a:lnTo>
                  <a:pt x="9655" y="914171"/>
                </a:lnTo>
                <a:lnTo>
                  <a:pt x="4322" y="961422"/>
                </a:lnTo>
                <a:lnTo>
                  <a:pt x="1088" y="1009278"/>
                </a:lnTo>
                <a:lnTo>
                  <a:pt x="0" y="1057694"/>
                </a:lnTo>
                <a:lnTo>
                  <a:pt x="1088" y="1106111"/>
                </a:lnTo>
                <a:lnTo>
                  <a:pt x="4322" y="1153969"/>
                </a:lnTo>
                <a:lnTo>
                  <a:pt x="9655" y="1201222"/>
                </a:lnTo>
                <a:lnTo>
                  <a:pt x="17040" y="1247823"/>
                </a:lnTo>
                <a:lnTo>
                  <a:pt x="26431" y="1293725"/>
                </a:lnTo>
                <a:lnTo>
                  <a:pt x="37781" y="1338882"/>
                </a:lnTo>
                <a:lnTo>
                  <a:pt x="51044" y="1383246"/>
                </a:lnTo>
                <a:lnTo>
                  <a:pt x="66172" y="1426771"/>
                </a:lnTo>
                <a:lnTo>
                  <a:pt x="83118" y="1469411"/>
                </a:lnTo>
                <a:lnTo>
                  <a:pt x="101838" y="1511119"/>
                </a:lnTo>
                <a:lnTo>
                  <a:pt x="122282" y="1551847"/>
                </a:lnTo>
                <a:lnTo>
                  <a:pt x="144406" y="1591550"/>
                </a:lnTo>
                <a:lnTo>
                  <a:pt x="168162" y="1630181"/>
                </a:lnTo>
                <a:lnTo>
                  <a:pt x="193504" y="1667693"/>
                </a:lnTo>
                <a:lnTo>
                  <a:pt x="220384" y="1704040"/>
                </a:lnTo>
                <a:lnTo>
                  <a:pt x="248757" y="1739174"/>
                </a:lnTo>
                <a:lnTo>
                  <a:pt x="278575" y="1773049"/>
                </a:lnTo>
                <a:lnTo>
                  <a:pt x="309792" y="1805619"/>
                </a:lnTo>
                <a:lnTo>
                  <a:pt x="342362" y="1836836"/>
                </a:lnTo>
                <a:lnTo>
                  <a:pt x="376237" y="1866655"/>
                </a:lnTo>
                <a:lnTo>
                  <a:pt x="411370" y="1895028"/>
                </a:lnTo>
                <a:lnTo>
                  <a:pt x="447716" y="1921908"/>
                </a:lnTo>
                <a:lnTo>
                  <a:pt x="485228" y="1947250"/>
                </a:lnTo>
                <a:lnTo>
                  <a:pt x="523859" y="1971006"/>
                </a:lnTo>
                <a:lnTo>
                  <a:pt x="563561" y="1993130"/>
                </a:lnTo>
                <a:lnTo>
                  <a:pt x="604289" y="2013575"/>
                </a:lnTo>
                <a:lnTo>
                  <a:pt x="645996" y="2032294"/>
                </a:lnTo>
                <a:lnTo>
                  <a:pt x="688635" y="2049241"/>
                </a:lnTo>
                <a:lnTo>
                  <a:pt x="732160" y="2064369"/>
                </a:lnTo>
                <a:lnTo>
                  <a:pt x="776524" y="2077631"/>
                </a:lnTo>
                <a:lnTo>
                  <a:pt x="821679" y="2088981"/>
                </a:lnTo>
                <a:lnTo>
                  <a:pt x="867580" y="2098372"/>
                </a:lnTo>
                <a:lnTo>
                  <a:pt x="914180" y="2105758"/>
                </a:lnTo>
                <a:lnTo>
                  <a:pt x="961432" y="2111091"/>
                </a:lnTo>
                <a:lnTo>
                  <a:pt x="1009290" y="2114325"/>
                </a:lnTo>
                <a:lnTo>
                  <a:pt x="1057706" y="2115413"/>
                </a:lnTo>
                <a:lnTo>
                  <a:pt x="1106123" y="2114325"/>
                </a:lnTo>
                <a:lnTo>
                  <a:pt x="1153980" y="2111091"/>
                </a:lnTo>
                <a:lnTo>
                  <a:pt x="1201232" y="2105758"/>
                </a:lnTo>
                <a:lnTo>
                  <a:pt x="1247832" y="2098372"/>
                </a:lnTo>
                <a:lnTo>
                  <a:pt x="1293733" y="2088981"/>
                </a:lnTo>
                <a:lnTo>
                  <a:pt x="1338889" y="2077631"/>
                </a:lnTo>
                <a:lnTo>
                  <a:pt x="1383252" y="2064369"/>
                </a:lnTo>
                <a:lnTo>
                  <a:pt x="1426777" y="2049241"/>
                </a:lnTo>
                <a:lnTo>
                  <a:pt x="1469416" y="2032294"/>
                </a:lnTo>
                <a:lnTo>
                  <a:pt x="1511123" y="2013575"/>
                </a:lnTo>
                <a:lnTo>
                  <a:pt x="1551851" y="1993130"/>
                </a:lnTo>
                <a:lnTo>
                  <a:pt x="1591554" y="1971006"/>
                </a:lnTo>
                <a:lnTo>
                  <a:pt x="1630185" y="1947250"/>
                </a:lnTo>
                <a:lnTo>
                  <a:pt x="1667696" y="1921908"/>
                </a:lnTo>
                <a:lnTo>
                  <a:pt x="1704042" y="1895028"/>
                </a:lnTo>
                <a:lnTo>
                  <a:pt x="1739176" y="1866655"/>
                </a:lnTo>
                <a:lnTo>
                  <a:pt x="1773051" y="1836836"/>
                </a:lnTo>
                <a:lnTo>
                  <a:pt x="1805620" y="1805619"/>
                </a:lnTo>
                <a:lnTo>
                  <a:pt x="1836838" y="1773049"/>
                </a:lnTo>
                <a:lnTo>
                  <a:pt x="1866656" y="1739174"/>
                </a:lnTo>
                <a:lnTo>
                  <a:pt x="1895029" y="1704040"/>
                </a:lnTo>
                <a:lnTo>
                  <a:pt x="1921909" y="1667693"/>
                </a:lnTo>
                <a:lnTo>
                  <a:pt x="1947251" y="1630181"/>
                </a:lnTo>
                <a:lnTo>
                  <a:pt x="1971007" y="1591550"/>
                </a:lnTo>
                <a:lnTo>
                  <a:pt x="1993130" y="1551847"/>
                </a:lnTo>
                <a:lnTo>
                  <a:pt x="2013575" y="1511119"/>
                </a:lnTo>
                <a:lnTo>
                  <a:pt x="2032294" y="1469411"/>
                </a:lnTo>
                <a:lnTo>
                  <a:pt x="2049241" y="1426771"/>
                </a:lnTo>
                <a:lnTo>
                  <a:pt x="2064369" y="1383246"/>
                </a:lnTo>
                <a:lnTo>
                  <a:pt x="2077631" y="1338882"/>
                </a:lnTo>
                <a:lnTo>
                  <a:pt x="2088981" y="1293725"/>
                </a:lnTo>
                <a:lnTo>
                  <a:pt x="2098372" y="1247823"/>
                </a:lnTo>
                <a:lnTo>
                  <a:pt x="2105758" y="1201222"/>
                </a:lnTo>
                <a:lnTo>
                  <a:pt x="2111091" y="1153969"/>
                </a:lnTo>
                <a:lnTo>
                  <a:pt x="2114325" y="1106111"/>
                </a:lnTo>
                <a:lnTo>
                  <a:pt x="2115413" y="1057694"/>
                </a:lnTo>
                <a:lnTo>
                  <a:pt x="2114325" y="1009278"/>
                </a:lnTo>
                <a:lnTo>
                  <a:pt x="2111091" y="961422"/>
                </a:lnTo>
                <a:lnTo>
                  <a:pt x="2105758" y="914171"/>
                </a:lnTo>
                <a:lnTo>
                  <a:pt x="2098372" y="867572"/>
                </a:lnTo>
                <a:lnTo>
                  <a:pt x="2088981" y="821671"/>
                </a:lnTo>
                <a:lnTo>
                  <a:pt x="2077631" y="776516"/>
                </a:lnTo>
                <a:lnTo>
                  <a:pt x="2064369" y="732154"/>
                </a:lnTo>
                <a:lnTo>
                  <a:pt x="2049241" y="688630"/>
                </a:lnTo>
                <a:lnTo>
                  <a:pt x="2032294" y="645991"/>
                </a:lnTo>
                <a:lnTo>
                  <a:pt x="2013575" y="604285"/>
                </a:lnTo>
                <a:lnTo>
                  <a:pt x="1993130" y="563557"/>
                </a:lnTo>
                <a:lnTo>
                  <a:pt x="1971007" y="523855"/>
                </a:lnTo>
                <a:lnTo>
                  <a:pt x="1947251" y="485225"/>
                </a:lnTo>
                <a:lnTo>
                  <a:pt x="1921909" y="447714"/>
                </a:lnTo>
                <a:lnTo>
                  <a:pt x="1895029" y="411368"/>
                </a:lnTo>
                <a:lnTo>
                  <a:pt x="1866656" y="376234"/>
                </a:lnTo>
                <a:lnTo>
                  <a:pt x="1836838" y="342360"/>
                </a:lnTo>
                <a:lnTo>
                  <a:pt x="1805620" y="309791"/>
                </a:lnTo>
                <a:lnTo>
                  <a:pt x="1773051" y="278574"/>
                </a:lnTo>
                <a:lnTo>
                  <a:pt x="1739176" y="248756"/>
                </a:lnTo>
                <a:lnTo>
                  <a:pt x="1704042" y="220383"/>
                </a:lnTo>
                <a:lnTo>
                  <a:pt x="1667696" y="193503"/>
                </a:lnTo>
                <a:lnTo>
                  <a:pt x="1630185" y="168161"/>
                </a:lnTo>
                <a:lnTo>
                  <a:pt x="1591554" y="144406"/>
                </a:lnTo>
                <a:lnTo>
                  <a:pt x="1551851" y="122282"/>
                </a:lnTo>
                <a:lnTo>
                  <a:pt x="1511123" y="101837"/>
                </a:lnTo>
                <a:lnTo>
                  <a:pt x="1469416" y="83118"/>
                </a:lnTo>
                <a:lnTo>
                  <a:pt x="1426777" y="66171"/>
                </a:lnTo>
                <a:lnTo>
                  <a:pt x="1383252" y="51044"/>
                </a:lnTo>
                <a:lnTo>
                  <a:pt x="1338889" y="37781"/>
                </a:lnTo>
                <a:lnTo>
                  <a:pt x="1293733" y="26431"/>
                </a:lnTo>
                <a:lnTo>
                  <a:pt x="1247832" y="17040"/>
                </a:lnTo>
                <a:lnTo>
                  <a:pt x="1201232" y="9655"/>
                </a:lnTo>
                <a:lnTo>
                  <a:pt x="1153980" y="4322"/>
                </a:lnTo>
                <a:lnTo>
                  <a:pt x="1106123" y="1088"/>
                </a:lnTo>
                <a:lnTo>
                  <a:pt x="1057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77983" y="2415145"/>
            <a:ext cx="2115820" cy="2115820"/>
          </a:xfrm>
          <a:custGeom>
            <a:avLst/>
            <a:gdLst/>
            <a:ahLst/>
            <a:cxnLst/>
            <a:rect l="l" t="t" r="r" b="b"/>
            <a:pathLst>
              <a:path w="2115820" h="2115820">
                <a:moveTo>
                  <a:pt x="1057706" y="2115413"/>
                </a:moveTo>
                <a:lnTo>
                  <a:pt x="1106123" y="2114325"/>
                </a:lnTo>
                <a:lnTo>
                  <a:pt x="1153980" y="2111091"/>
                </a:lnTo>
                <a:lnTo>
                  <a:pt x="1201232" y="2105758"/>
                </a:lnTo>
                <a:lnTo>
                  <a:pt x="1247832" y="2098372"/>
                </a:lnTo>
                <a:lnTo>
                  <a:pt x="1293733" y="2088981"/>
                </a:lnTo>
                <a:lnTo>
                  <a:pt x="1338889" y="2077631"/>
                </a:lnTo>
                <a:lnTo>
                  <a:pt x="1383252" y="2064369"/>
                </a:lnTo>
                <a:lnTo>
                  <a:pt x="1426777" y="2049241"/>
                </a:lnTo>
                <a:lnTo>
                  <a:pt x="1469416" y="2032294"/>
                </a:lnTo>
                <a:lnTo>
                  <a:pt x="1511123" y="2013575"/>
                </a:lnTo>
                <a:lnTo>
                  <a:pt x="1551851" y="1993130"/>
                </a:lnTo>
                <a:lnTo>
                  <a:pt x="1591554" y="1971006"/>
                </a:lnTo>
                <a:lnTo>
                  <a:pt x="1630185" y="1947250"/>
                </a:lnTo>
                <a:lnTo>
                  <a:pt x="1667696" y="1921908"/>
                </a:lnTo>
                <a:lnTo>
                  <a:pt x="1704042" y="1895028"/>
                </a:lnTo>
                <a:lnTo>
                  <a:pt x="1739176" y="1866655"/>
                </a:lnTo>
                <a:lnTo>
                  <a:pt x="1773051" y="1836836"/>
                </a:lnTo>
                <a:lnTo>
                  <a:pt x="1805620" y="1805619"/>
                </a:lnTo>
                <a:lnTo>
                  <a:pt x="1836838" y="1773049"/>
                </a:lnTo>
                <a:lnTo>
                  <a:pt x="1866656" y="1739174"/>
                </a:lnTo>
                <a:lnTo>
                  <a:pt x="1895029" y="1704040"/>
                </a:lnTo>
                <a:lnTo>
                  <a:pt x="1921909" y="1667693"/>
                </a:lnTo>
                <a:lnTo>
                  <a:pt x="1947251" y="1630181"/>
                </a:lnTo>
                <a:lnTo>
                  <a:pt x="1971007" y="1591550"/>
                </a:lnTo>
                <a:lnTo>
                  <a:pt x="1993130" y="1551847"/>
                </a:lnTo>
                <a:lnTo>
                  <a:pt x="2013575" y="1511119"/>
                </a:lnTo>
                <a:lnTo>
                  <a:pt x="2032294" y="1469411"/>
                </a:lnTo>
                <a:lnTo>
                  <a:pt x="2049241" y="1426771"/>
                </a:lnTo>
                <a:lnTo>
                  <a:pt x="2064369" y="1383246"/>
                </a:lnTo>
                <a:lnTo>
                  <a:pt x="2077631" y="1338882"/>
                </a:lnTo>
                <a:lnTo>
                  <a:pt x="2088981" y="1293725"/>
                </a:lnTo>
                <a:lnTo>
                  <a:pt x="2098372" y="1247823"/>
                </a:lnTo>
                <a:lnTo>
                  <a:pt x="2105758" y="1201222"/>
                </a:lnTo>
                <a:lnTo>
                  <a:pt x="2111091" y="1153969"/>
                </a:lnTo>
                <a:lnTo>
                  <a:pt x="2114325" y="1106111"/>
                </a:lnTo>
                <a:lnTo>
                  <a:pt x="2115413" y="1057694"/>
                </a:lnTo>
                <a:lnTo>
                  <a:pt x="2114325" y="1009278"/>
                </a:lnTo>
                <a:lnTo>
                  <a:pt x="2111091" y="961422"/>
                </a:lnTo>
                <a:lnTo>
                  <a:pt x="2105758" y="914171"/>
                </a:lnTo>
                <a:lnTo>
                  <a:pt x="2098372" y="867572"/>
                </a:lnTo>
                <a:lnTo>
                  <a:pt x="2088981" y="821671"/>
                </a:lnTo>
                <a:lnTo>
                  <a:pt x="2077631" y="776516"/>
                </a:lnTo>
                <a:lnTo>
                  <a:pt x="2064369" y="732154"/>
                </a:lnTo>
                <a:lnTo>
                  <a:pt x="2049241" y="688630"/>
                </a:lnTo>
                <a:lnTo>
                  <a:pt x="2032294" y="645991"/>
                </a:lnTo>
                <a:lnTo>
                  <a:pt x="2013575" y="604285"/>
                </a:lnTo>
                <a:lnTo>
                  <a:pt x="1993130" y="563557"/>
                </a:lnTo>
                <a:lnTo>
                  <a:pt x="1971007" y="523855"/>
                </a:lnTo>
                <a:lnTo>
                  <a:pt x="1947251" y="485225"/>
                </a:lnTo>
                <a:lnTo>
                  <a:pt x="1921909" y="447714"/>
                </a:lnTo>
                <a:lnTo>
                  <a:pt x="1895029" y="411368"/>
                </a:lnTo>
                <a:lnTo>
                  <a:pt x="1866656" y="376234"/>
                </a:lnTo>
                <a:lnTo>
                  <a:pt x="1836838" y="342360"/>
                </a:lnTo>
                <a:lnTo>
                  <a:pt x="1805620" y="309791"/>
                </a:lnTo>
                <a:lnTo>
                  <a:pt x="1773051" y="278574"/>
                </a:lnTo>
                <a:lnTo>
                  <a:pt x="1739176" y="248756"/>
                </a:lnTo>
                <a:lnTo>
                  <a:pt x="1704042" y="220383"/>
                </a:lnTo>
                <a:lnTo>
                  <a:pt x="1667696" y="193503"/>
                </a:lnTo>
                <a:lnTo>
                  <a:pt x="1630185" y="168161"/>
                </a:lnTo>
                <a:lnTo>
                  <a:pt x="1591554" y="144406"/>
                </a:lnTo>
                <a:lnTo>
                  <a:pt x="1551851" y="122282"/>
                </a:lnTo>
                <a:lnTo>
                  <a:pt x="1511123" y="101837"/>
                </a:lnTo>
                <a:lnTo>
                  <a:pt x="1469416" y="83118"/>
                </a:lnTo>
                <a:lnTo>
                  <a:pt x="1426777" y="66171"/>
                </a:lnTo>
                <a:lnTo>
                  <a:pt x="1383252" y="51044"/>
                </a:lnTo>
                <a:lnTo>
                  <a:pt x="1338889" y="37781"/>
                </a:lnTo>
                <a:lnTo>
                  <a:pt x="1293733" y="26431"/>
                </a:lnTo>
                <a:lnTo>
                  <a:pt x="1247832" y="17040"/>
                </a:lnTo>
                <a:lnTo>
                  <a:pt x="1201232" y="9655"/>
                </a:lnTo>
                <a:lnTo>
                  <a:pt x="1153980" y="4322"/>
                </a:lnTo>
                <a:lnTo>
                  <a:pt x="1106123" y="1088"/>
                </a:lnTo>
                <a:lnTo>
                  <a:pt x="1057706" y="0"/>
                </a:lnTo>
                <a:lnTo>
                  <a:pt x="1009290" y="1088"/>
                </a:lnTo>
                <a:lnTo>
                  <a:pt x="961432" y="4322"/>
                </a:lnTo>
                <a:lnTo>
                  <a:pt x="914180" y="9655"/>
                </a:lnTo>
                <a:lnTo>
                  <a:pt x="867580" y="17040"/>
                </a:lnTo>
                <a:lnTo>
                  <a:pt x="821679" y="26431"/>
                </a:lnTo>
                <a:lnTo>
                  <a:pt x="776524" y="37781"/>
                </a:lnTo>
                <a:lnTo>
                  <a:pt x="732160" y="51044"/>
                </a:lnTo>
                <a:lnTo>
                  <a:pt x="688635" y="66171"/>
                </a:lnTo>
                <a:lnTo>
                  <a:pt x="645996" y="83118"/>
                </a:lnTo>
                <a:lnTo>
                  <a:pt x="604289" y="101837"/>
                </a:lnTo>
                <a:lnTo>
                  <a:pt x="563561" y="122282"/>
                </a:lnTo>
                <a:lnTo>
                  <a:pt x="523859" y="144406"/>
                </a:lnTo>
                <a:lnTo>
                  <a:pt x="485228" y="168161"/>
                </a:lnTo>
                <a:lnTo>
                  <a:pt x="447716" y="193503"/>
                </a:lnTo>
                <a:lnTo>
                  <a:pt x="411370" y="220383"/>
                </a:lnTo>
                <a:lnTo>
                  <a:pt x="376237" y="248756"/>
                </a:lnTo>
                <a:lnTo>
                  <a:pt x="342362" y="278574"/>
                </a:lnTo>
                <a:lnTo>
                  <a:pt x="309792" y="309791"/>
                </a:lnTo>
                <a:lnTo>
                  <a:pt x="278575" y="342360"/>
                </a:lnTo>
                <a:lnTo>
                  <a:pt x="248757" y="376234"/>
                </a:lnTo>
                <a:lnTo>
                  <a:pt x="220384" y="411368"/>
                </a:lnTo>
                <a:lnTo>
                  <a:pt x="193504" y="447714"/>
                </a:lnTo>
                <a:lnTo>
                  <a:pt x="168162" y="485225"/>
                </a:lnTo>
                <a:lnTo>
                  <a:pt x="144406" y="523855"/>
                </a:lnTo>
                <a:lnTo>
                  <a:pt x="122282" y="563557"/>
                </a:lnTo>
                <a:lnTo>
                  <a:pt x="101838" y="604285"/>
                </a:lnTo>
                <a:lnTo>
                  <a:pt x="83118" y="645991"/>
                </a:lnTo>
                <a:lnTo>
                  <a:pt x="66172" y="688630"/>
                </a:lnTo>
                <a:lnTo>
                  <a:pt x="51044" y="732154"/>
                </a:lnTo>
                <a:lnTo>
                  <a:pt x="37781" y="776516"/>
                </a:lnTo>
                <a:lnTo>
                  <a:pt x="26431" y="821671"/>
                </a:lnTo>
                <a:lnTo>
                  <a:pt x="17040" y="867572"/>
                </a:lnTo>
                <a:lnTo>
                  <a:pt x="9655" y="914171"/>
                </a:lnTo>
                <a:lnTo>
                  <a:pt x="4322" y="961422"/>
                </a:lnTo>
                <a:lnTo>
                  <a:pt x="1088" y="1009278"/>
                </a:lnTo>
                <a:lnTo>
                  <a:pt x="0" y="1057694"/>
                </a:lnTo>
                <a:lnTo>
                  <a:pt x="1088" y="1106111"/>
                </a:lnTo>
                <a:lnTo>
                  <a:pt x="4322" y="1153969"/>
                </a:lnTo>
                <a:lnTo>
                  <a:pt x="9655" y="1201222"/>
                </a:lnTo>
                <a:lnTo>
                  <a:pt x="17040" y="1247823"/>
                </a:lnTo>
                <a:lnTo>
                  <a:pt x="26431" y="1293725"/>
                </a:lnTo>
                <a:lnTo>
                  <a:pt x="37781" y="1338882"/>
                </a:lnTo>
                <a:lnTo>
                  <a:pt x="51044" y="1383246"/>
                </a:lnTo>
                <a:lnTo>
                  <a:pt x="66172" y="1426771"/>
                </a:lnTo>
                <a:lnTo>
                  <a:pt x="83118" y="1469411"/>
                </a:lnTo>
                <a:lnTo>
                  <a:pt x="101838" y="1511119"/>
                </a:lnTo>
                <a:lnTo>
                  <a:pt x="122282" y="1551847"/>
                </a:lnTo>
                <a:lnTo>
                  <a:pt x="144406" y="1591550"/>
                </a:lnTo>
                <a:lnTo>
                  <a:pt x="168162" y="1630181"/>
                </a:lnTo>
                <a:lnTo>
                  <a:pt x="193504" y="1667693"/>
                </a:lnTo>
                <a:lnTo>
                  <a:pt x="220384" y="1704040"/>
                </a:lnTo>
                <a:lnTo>
                  <a:pt x="248757" y="1739174"/>
                </a:lnTo>
                <a:lnTo>
                  <a:pt x="278575" y="1773049"/>
                </a:lnTo>
                <a:lnTo>
                  <a:pt x="309792" y="1805619"/>
                </a:lnTo>
                <a:lnTo>
                  <a:pt x="342362" y="1836836"/>
                </a:lnTo>
                <a:lnTo>
                  <a:pt x="376237" y="1866655"/>
                </a:lnTo>
                <a:lnTo>
                  <a:pt x="411370" y="1895028"/>
                </a:lnTo>
                <a:lnTo>
                  <a:pt x="447716" y="1921908"/>
                </a:lnTo>
                <a:lnTo>
                  <a:pt x="485228" y="1947250"/>
                </a:lnTo>
                <a:lnTo>
                  <a:pt x="523859" y="1971006"/>
                </a:lnTo>
                <a:lnTo>
                  <a:pt x="563561" y="1993130"/>
                </a:lnTo>
                <a:lnTo>
                  <a:pt x="604289" y="2013575"/>
                </a:lnTo>
                <a:lnTo>
                  <a:pt x="645996" y="2032294"/>
                </a:lnTo>
                <a:lnTo>
                  <a:pt x="688635" y="2049241"/>
                </a:lnTo>
                <a:lnTo>
                  <a:pt x="732160" y="2064369"/>
                </a:lnTo>
                <a:lnTo>
                  <a:pt x="776524" y="2077631"/>
                </a:lnTo>
                <a:lnTo>
                  <a:pt x="821679" y="2088981"/>
                </a:lnTo>
                <a:lnTo>
                  <a:pt x="867580" y="2098372"/>
                </a:lnTo>
                <a:lnTo>
                  <a:pt x="914180" y="2105758"/>
                </a:lnTo>
                <a:lnTo>
                  <a:pt x="961432" y="2111091"/>
                </a:lnTo>
                <a:lnTo>
                  <a:pt x="1009290" y="2114325"/>
                </a:lnTo>
                <a:lnTo>
                  <a:pt x="1057706" y="2115413"/>
                </a:lnTo>
                <a:close/>
              </a:path>
            </a:pathLst>
          </a:custGeom>
          <a:ln w="114300">
            <a:solidFill>
              <a:srgbClr val="434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16591" y="2415145"/>
            <a:ext cx="2115820" cy="2115820"/>
          </a:xfrm>
          <a:custGeom>
            <a:avLst/>
            <a:gdLst/>
            <a:ahLst/>
            <a:cxnLst/>
            <a:rect l="l" t="t" r="r" b="b"/>
            <a:pathLst>
              <a:path w="2115820" h="2115820">
                <a:moveTo>
                  <a:pt x="1057706" y="0"/>
                </a:moveTo>
                <a:lnTo>
                  <a:pt x="1009290" y="1088"/>
                </a:lnTo>
                <a:lnTo>
                  <a:pt x="961432" y="4322"/>
                </a:lnTo>
                <a:lnTo>
                  <a:pt x="914180" y="9655"/>
                </a:lnTo>
                <a:lnTo>
                  <a:pt x="867580" y="17040"/>
                </a:lnTo>
                <a:lnTo>
                  <a:pt x="821679" y="26431"/>
                </a:lnTo>
                <a:lnTo>
                  <a:pt x="776524" y="37781"/>
                </a:lnTo>
                <a:lnTo>
                  <a:pt x="732160" y="51044"/>
                </a:lnTo>
                <a:lnTo>
                  <a:pt x="688635" y="66171"/>
                </a:lnTo>
                <a:lnTo>
                  <a:pt x="645996" y="83118"/>
                </a:lnTo>
                <a:lnTo>
                  <a:pt x="604289" y="101837"/>
                </a:lnTo>
                <a:lnTo>
                  <a:pt x="563561" y="122282"/>
                </a:lnTo>
                <a:lnTo>
                  <a:pt x="523859" y="144406"/>
                </a:lnTo>
                <a:lnTo>
                  <a:pt x="485228" y="168161"/>
                </a:lnTo>
                <a:lnTo>
                  <a:pt x="447716" y="193503"/>
                </a:lnTo>
                <a:lnTo>
                  <a:pt x="411370" y="220383"/>
                </a:lnTo>
                <a:lnTo>
                  <a:pt x="376237" y="248756"/>
                </a:lnTo>
                <a:lnTo>
                  <a:pt x="342362" y="278574"/>
                </a:lnTo>
                <a:lnTo>
                  <a:pt x="309792" y="309791"/>
                </a:lnTo>
                <a:lnTo>
                  <a:pt x="278575" y="342360"/>
                </a:lnTo>
                <a:lnTo>
                  <a:pt x="248757" y="376234"/>
                </a:lnTo>
                <a:lnTo>
                  <a:pt x="220384" y="411368"/>
                </a:lnTo>
                <a:lnTo>
                  <a:pt x="193504" y="447714"/>
                </a:lnTo>
                <a:lnTo>
                  <a:pt x="168162" y="485225"/>
                </a:lnTo>
                <a:lnTo>
                  <a:pt x="144406" y="523855"/>
                </a:lnTo>
                <a:lnTo>
                  <a:pt x="122282" y="563557"/>
                </a:lnTo>
                <a:lnTo>
                  <a:pt x="101838" y="604285"/>
                </a:lnTo>
                <a:lnTo>
                  <a:pt x="83118" y="645991"/>
                </a:lnTo>
                <a:lnTo>
                  <a:pt x="66172" y="688630"/>
                </a:lnTo>
                <a:lnTo>
                  <a:pt x="51044" y="732154"/>
                </a:lnTo>
                <a:lnTo>
                  <a:pt x="37781" y="776516"/>
                </a:lnTo>
                <a:lnTo>
                  <a:pt x="26431" y="821671"/>
                </a:lnTo>
                <a:lnTo>
                  <a:pt x="17040" y="867572"/>
                </a:lnTo>
                <a:lnTo>
                  <a:pt x="9655" y="914171"/>
                </a:lnTo>
                <a:lnTo>
                  <a:pt x="4322" y="961422"/>
                </a:lnTo>
                <a:lnTo>
                  <a:pt x="1088" y="1009278"/>
                </a:lnTo>
                <a:lnTo>
                  <a:pt x="0" y="1057694"/>
                </a:lnTo>
                <a:lnTo>
                  <a:pt x="1088" y="1106111"/>
                </a:lnTo>
                <a:lnTo>
                  <a:pt x="4322" y="1153969"/>
                </a:lnTo>
                <a:lnTo>
                  <a:pt x="9655" y="1201222"/>
                </a:lnTo>
                <a:lnTo>
                  <a:pt x="17040" y="1247823"/>
                </a:lnTo>
                <a:lnTo>
                  <a:pt x="26431" y="1293725"/>
                </a:lnTo>
                <a:lnTo>
                  <a:pt x="37781" y="1338882"/>
                </a:lnTo>
                <a:lnTo>
                  <a:pt x="51044" y="1383246"/>
                </a:lnTo>
                <a:lnTo>
                  <a:pt x="66172" y="1426771"/>
                </a:lnTo>
                <a:lnTo>
                  <a:pt x="83118" y="1469411"/>
                </a:lnTo>
                <a:lnTo>
                  <a:pt x="101838" y="1511119"/>
                </a:lnTo>
                <a:lnTo>
                  <a:pt x="122282" y="1551847"/>
                </a:lnTo>
                <a:lnTo>
                  <a:pt x="144406" y="1591550"/>
                </a:lnTo>
                <a:lnTo>
                  <a:pt x="168162" y="1630181"/>
                </a:lnTo>
                <a:lnTo>
                  <a:pt x="193504" y="1667693"/>
                </a:lnTo>
                <a:lnTo>
                  <a:pt x="220384" y="1704040"/>
                </a:lnTo>
                <a:lnTo>
                  <a:pt x="248757" y="1739174"/>
                </a:lnTo>
                <a:lnTo>
                  <a:pt x="278575" y="1773049"/>
                </a:lnTo>
                <a:lnTo>
                  <a:pt x="309792" y="1805619"/>
                </a:lnTo>
                <a:lnTo>
                  <a:pt x="342362" y="1836836"/>
                </a:lnTo>
                <a:lnTo>
                  <a:pt x="376237" y="1866655"/>
                </a:lnTo>
                <a:lnTo>
                  <a:pt x="411370" y="1895028"/>
                </a:lnTo>
                <a:lnTo>
                  <a:pt x="447716" y="1921908"/>
                </a:lnTo>
                <a:lnTo>
                  <a:pt x="485228" y="1947250"/>
                </a:lnTo>
                <a:lnTo>
                  <a:pt x="523859" y="1971006"/>
                </a:lnTo>
                <a:lnTo>
                  <a:pt x="563561" y="1993130"/>
                </a:lnTo>
                <a:lnTo>
                  <a:pt x="604289" y="2013575"/>
                </a:lnTo>
                <a:lnTo>
                  <a:pt x="645996" y="2032294"/>
                </a:lnTo>
                <a:lnTo>
                  <a:pt x="688635" y="2049241"/>
                </a:lnTo>
                <a:lnTo>
                  <a:pt x="732160" y="2064369"/>
                </a:lnTo>
                <a:lnTo>
                  <a:pt x="776524" y="2077631"/>
                </a:lnTo>
                <a:lnTo>
                  <a:pt x="821679" y="2088981"/>
                </a:lnTo>
                <a:lnTo>
                  <a:pt x="867580" y="2098372"/>
                </a:lnTo>
                <a:lnTo>
                  <a:pt x="914180" y="2105758"/>
                </a:lnTo>
                <a:lnTo>
                  <a:pt x="961432" y="2111091"/>
                </a:lnTo>
                <a:lnTo>
                  <a:pt x="1009290" y="2114325"/>
                </a:lnTo>
                <a:lnTo>
                  <a:pt x="1057706" y="2115413"/>
                </a:lnTo>
                <a:lnTo>
                  <a:pt x="1106123" y="2114325"/>
                </a:lnTo>
                <a:lnTo>
                  <a:pt x="1153980" y="2111091"/>
                </a:lnTo>
                <a:lnTo>
                  <a:pt x="1201232" y="2105758"/>
                </a:lnTo>
                <a:lnTo>
                  <a:pt x="1247832" y="2098372"/>
                </a:lnTo>
                <a:lnTo>
                  <a:pt x="1293733" y="2088981"/>
                </a:lnTo>
                <a:lnTo>
                  <a:pt x="1338889" y="2077631"/>
                </a:lnTo>
                <a:lnTo>
                  <a:pt x="1383252" y="2064369"/>
                </a:lnTo>
                <a:lnTo>
                  <a:pt x="1426777" y="2049241"/>
                </a:lnTo>
                <a:lnTo>
                  <a:pt x="1469416" y="2032294"/>
                </a:lnTo>
                <a:lnTo>
                  <a:pt x="1511123" y="2013575"/>
                </a:lnTo>
                <a:lnTo>
                  <a:pt x="1551851" y="1993130"/>
                </a:lnTo>
                <a:lnTo>
                  <a:pt x="1591554" y="1971006"/>
                </a:lnTo>
                <a:lnTo>
                  <a:pt x="1630185" y="1947250"/>
                </a:lnTo>
                <a:lnTo>
                  <a:pt x="1667696" y="1921908"/>
                </a:lnTo>
                <a:lnTo>
                  <a:pt x="1704042" y="1895028"/>
                </a:lnTo>
                <a:lnTo>
                  <a:pt x="1739176" y="1866655"/>
                </a:lnTo>
                <a:lnTo>
                  <a:pt x="1773051" y="1836836"/>
                </a:lnTo>
                <a:lnTo>
                  <a:pt x="1805620" y="1805619"/>
                </a:lnTo>
                <a:lnTo>
                  <a:pt x="1836838" y="1773049"/>
                </a:lnTo>
                <a:lnTo>
                  <a:pt x="1866656" y="1739174"/>
                </a:lnTo>
                <a:lnTo>
                  <a:pt x="1895029" y="1704040"/>
                </a:lnTo>
                <a:lnTo>
                  <a:pt x="1921909" y="1667693"/>
                </a:lnTo>
                <a:lnTo>
                  <a:pt x="1947251" y="1630181"/>
                </a:lnTo>
                <a:lnTo>
                  <a:pt x="1971007" y="1591550"/>
                </a:lnTo>
                <a:lnTo>
                  <a:pt x="1993130" y="1551847"/>
                </a:lnTo>
                <a:lnTo>
                  <a:pt x="2013575" y="1511119"/>
                </a:lnTo>
                <a:lnTo>
                  <a:pt x="2032294" y="1469411"/>
                </a:lnTo>
                <a:lnTo>
                  <a:pt x="2049241" y="1426771"/>
                </a:lnTo>
                <a:lnTo>
                  <a:pt x="2064369" y="1383246"/>
                </a:lnTo>
                <a:lnTo>
                  <a:pt x="2077631" y="1338882"/>
                </a:lnTo>
                <a:lnTo>
                  <a:pt x="2088981" y="1293725"/>
                </a:lnTo>
                <a:lnTo>
                  <a:pt x="2098372" y="1247823"/>
                </a:lnTo>
                <a:lnTo>
                  <a:pt x="2105758" y="1201222"/>
                </a:lnTo>
                <a:lnTo>
                  <a:pt x="2111091" y="1153969"/>
                </a:lnTo>
                <a:lnTo>
                  <a:pt x="2114325" y="1106111"/>
                </a:lnTo>
                <a:lnTo>
                  <a:pt x="2115413" y="1057694"/>
                </a:lnTo>
                <a:lnTo>
                  <a:pt x="2114325" y="1009278"/>
                </a:lnTo>
                <a:lnTo>
                  <a:pt x="2111091" y="961422"/>
                </a:lnTo>
                <a:lnTo>
                  <a:pt x="2105758" y="914171"/>
                </a:lnTo>
                <a:lnTo>
                  <a:pt x="2098372" y="867572"/>
                </a:lnTo>
                <a:lnTo>
                  <a:pt x="2088981" y="821671"/>
                </a:lnTo>
                <a:lnTo>
                  <a:pt x="2077631" y="776516"/>
                </a:lnTo>
                <a:lnTo>
                  <a:pt x="2064369" y="732154"/>
                </a:lnTo>
                <a:lnTo>
                  <a:pt x="2049241" y="688630"/>
                </a:lnTo>
                <a:lnTo>
                  <a:pt x="2032294" y="645991"/>
                </a:lnTo>
                <a:lnTo>
                  <a:pt x="2013575" y="604285"/>
                </a:lnTo>
                <a:lnTo>
                  <a:pt x="1993130" y="563557"/>
                </a:lnTo>
                <a:lnTo>
                  <a:pt x="1971007" y="523855"/>
                </a:lnTo>
                <a:lnTo>
                  <a:pt x="1947251" y="485225"/>
                </a:lnTo>
                <a:lnTo>
                  <a:pt x="1921909" y="447714"/>
                </a:lnTo>
                <a:lnTo>
                  <a:pt x="1895029" y="411368"/>
                </a:lnTo>
                <a:lnTo>
                  <a:pt x="1866656" y="376234"/>
                </a:lnTo>
                <a:lnTo>
                  <a:pt x="1836838" y="342360"/>
                </a:lnTo>
                <a:lnTo>
                  <a:pt x="1805620" y="309791"/>
                </a:lnTo>
                <a:lnTo>
                  <a:pt x="1773051" y="278574"/>
                </a:lnTo>
                <a:lnTo>
                  <a:pt x="1739176" y="248756"/>
                </a:lnTo>
                <a:lnTo>
                  <a:pt x="1704042" y="220383"/>
                </a:lnTo>
                <a:lnTo>
                  <a:pt x="1667696" y="193503"/>
                </a:lnTo>
                <a:lnTo>
                  <a:pt x="1630185" y="168161"/>
                </a:lnTo>
                <a:lnTo>
                  <a:pt x="1591554" y="144406"/>
                </a:lnTo>
                <a:lnTo>
                  <a:pt x="1551851" y="122282"/>
                </a:lnTo>
                <a:lnTo>
                  <a:pt x="1511123" y="101837"/>
                </a:lnTo>
                <a:lnTo>
                  <a:pt x="1469416" y="83118"/>
                </a:lnTo>
                <a:lnTo>
                  <a:pt x="1426777" y="66171"/>
                </a:lnTo>
                <a:lnTo>
                  <a:pt x="1383252" y="51044"/>
                </a:lnTo>
                <a:lnTo>
                  <a:pt x="1338889" y="37781"/>
                </a:lnTo>
                <a:lnTo>
                  <a:pt x="1293733" y="26431"/>
                </a:lnTo>
                <a:lnTo>
                  <a:pt x="1247832" y="17040"/>
                </a:lnTo>
                <a:lnTo>
                  <a:pt x="1201232" y="9655"/>
                </a:lnTo>
                <a:lnTo>
                  <a:pt x="1153980" y="4322"/>
                </a:lnTo>
                <a:lnTo>
                  <a:pt x="1106123" y="1088"/>
                </a:lnTo>
                <a:lnTo>
                  <a:pt x="1057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16591" y="2415145"/>
            <a:ext cx="2115820" cy="2115820"/>
          </a:xfrm>
          <a:custGeom>
            <a:avLst/>
            <a:gdLst/>
            <a:ahLst/>
            <a:cxnLst/>
            <a:rect l="l" t="t" r="r" b="b"/>
            <a:pathLst>
              <a:path w="2115820" h="2115820">
                <a:moveTo>
                  <a:pt x="1057706" y="2115413"/>
                </a:moveTo>
                <a:lnTo>
                  <a:pt x="1106123" y="2114325"/>
                </a:lnTo>
                <a:lnTo>
                  <a:pt x="1153980" y="2111091"/>
                </a:lnTo>
                <a:lnTo>
                  <a:pt x="1201232" y="2105758"/>
                </a:lnTo>
                <a:lnTo>
                  <a:pt x="1247832" y="2098372"/>
                </a:lnTo>
                <a:lnTo>
                  <a:pt x="1293733" y="2088981"/>
                </a:lnTo>
                <a:lnTo>
                  <a:pt x="1338889" y="2077631"/>
                </a:lnTo>
                <a:lnTo>
                  <a:pt x="1383252" y="2064369"/>
                </a:lnTo>
                <a:lnTo>
                  <a:pt x="1426777" y="2049241"/>
                </a:lnTo>
                <a:lnTo>
                  <a:pt x="1469416" y="2032294"/>
                </a:lnTo>
                <a:lnTo>
                  <a:pt x="1511123" y="2013575"/>
                </a:lnTo>
                <a:lnTo>
                  <a:pt x="1551851" y="1993130"/>
                </a:lnTo>
                <a:lnTo>
                  <a:pt x="1591554" y="1971006"/>
                </a:lnTo>
                <a:lnTo>
                  <a:pt x="1630185" y="1947250"/>
                </a:lnTo>
                <a:lnTo>
                  <a:pt x="1667696" y="1921908"/>
                </a:lnTo>
                <a:lnTo>
                  <a:pt x="1704042" y="1895028"/>
                </a:lnTo>
                <a:lnTo>
                  <a:pt x="1739176" y="1866655"/>
                </a:lnTo>
                <a:lnTo>
                  <a:pt x="1773051" y="1836836"/>
                </a:lnTo>
                <a:lnTo>
                  <a:pt x="1805620" y="1805619"/>
                </a:lnTo>
                <a:lnTo>
                  <a:pt x="1836838" y="1773049"/>
                </a:lnTo>
                <a:lnTo>
                  <a:pt x="1866656" y="1739174"/>
                </a:lnTo>
                <a:lnTo>
                  <a:pt x="1895029" y="1704040"/>
                </a:lnTo>
                <a:lnTo>
                  <a:pt x="1921909" y="1667693"/>
                </a:lnTo>
                <a:lnTo>
                  <a:pt x="1947251" y="1630181"/>
                </a:lnTo>
                <a:lnTo>
                  <a:pt x="1971007" y="1591550"/>
                </a:lnTo>
                <a:lnTo>
                  <a:pt x="1993130" y="1551847"/>
                </a:lnTo>
                <a:lnTo>
                  <a:pt x="2013575" y="1511119"/>
                </a:lnTo>
                <a:lnTo>
                  <a:pt x="2032294" y="1469411"/>
                </a:lnTo>
                <a:lnTo>
                  <a:pt x="2049241" y="1426771"/>
                </a:lnTo>
                <a:lnTo>
                  <a:pt x="2064369" y="1383246"/>
                </a:lnTo>
                <a:lnTo>
                  <a:pt x="2077631" y="1338882"/>
                </a:lnTo>
                <a:lnTo>
                  <a:pt x="2088981" y="1293725"/>
                </a:lnTo>
                <a:lnTo>
                  <a:pt x="2098372" y="1247823"/>
                </a:lnTo>
                <a:lnTo>
                  <a:pt x="2105758" y="1201222"/>
                </a:lnTo>
                <a:lnTo>
                  <a:pt x="2111091" y="1153969"/>
                </a:lnTo>
                <a:lnTo>
                  <a:pt x="2114325" y="1106111"/>
                </a:lnTo>
                <a:lnTo>
                  <a:pt x="2115413" y="1057694"/>
                </a:lnTo>
                <a:lnTo>
                  <a:pt x="2114325" y="1009278"/>
                </a:lnTo>
                <a:lnTo>
                  <a:pt x="2111091" y="961422"/>
                </a:lnTo>
                <a:lnTo>
                  <a:pt x="2105758" y="914171"/>
                </a:lnTo>
                <a:lnTo>
                  <a:pt x="2098372" y="867572"/>
                </a:lnTo>
                <a:lnTo>
                  <a:pt x="2088981" y="821671"/>
                </a:lnTo>
                <a:lnTo>
                  <a:pt x="2077631" y="776516"/>
                </a:lnTo>
                <a:lnTo>
                  <a:pt x="2064369" y="732154"/>
                </a:lnTo>
                <a:lnTo>
                  <a:pt x="2049241" y="688630"/>
                </a:lnTo>
                <a:lnTo>
                  <a:pt x="2032294" y="645991"/>
                </a:lnTo>
                <a:lnTo>
                  <a:pt x="2013575" y="604285"/>
                </a:lnTo>
                <a:lnTo>
                  <a:pt x="1993130" y="563557"/>
                </a:lnTo>
                <a:lnTo>
                  <a:pt x="1971007" y="523855"/>
                </a:lnTo>
                <a:lnTo>
                  <a:pt x="1947251" y="485225"/>
                </a:lnTo>
                <a:lnTo>
                  <a:pt x="1921909" y="447714"/>
                </a:lnTo>
                <a:lnTo>
                  <a:pt x="1895029" y="411368"/>
                </a:lnTo>
                <a:lnTo>
                  <a:pt x="1866656" y="376234"/>
                </a:lnTo>
                <a:lnTo>
                  <a:pt x="1836838" y="342360"/>
                </a:lnTo>
                <a:lnTo>
                  <a:pt x="1805620" y="309791"/>
                </a:lnTo>
                <a:lnTo>
                  <a:pt x="1773051" y="278574"/>
                </a:lnTo>
                <a:lnTo>
                  <a:pt x="1739176" y="248756"/>
                </a:lnTo>
                <a:lnTo>
                  <a:pt x="1704042" y="220383"/>
                </a:lnTo>
                <a:lnTo>
                  <a:pt x="1667696" y="193503"/>
                </a:lnTo>
                <a:lnTo>
                  <a:pt x="1630185" y="168161"/>
                </a:lnTo>
                <a:lnTo>
                  <a:pt x="1591554" y="144406"/>
                </a:lnTo>
                <a:lnTo>
                  <a:pt x="1551851" y="122282"/>
                </a:lnTo>
                <a:lnTo>
                  <a:pt x="1511123" y="101837"/>
                </a:lnTo>
                <a:lnTo>
                  <a:pt x="1469416" y="83118"/>
                </a:lnTo>
                <a:lnTo>
                  <a:pt x="1426777" y="66171"/>
                </a:lnTo>
                <a:lnTo>
                  <a:pt x="1383252" y="51044"/>
                </a:lnTo>
                <a:lnTo>
                  <a:pt x="1338889" y="37781"/>
                </a:lnTo>
                <a:lnTo>
                  <a:pt x="1293733" y="26431"/>
                </a:lnTo>
                <a:lnTo>
                  <a:pt x="1247832" y="17040"/>
                </a:lnTo>
                <a:lnTo>
                  <a:pt x="1201232" y="9655"/>
                </a:lnTo>
                <a:lnTo>
                  <a:pt x="1153980" y="4322"/>
                </a:lnTo>
                <a:lnTo>
                  <a:pt x="1106123" y="1088"/>
                </a:lnTo>
                <a:lnTo>
                  <a:pt x="1057706" y="0"/>
                </a:lnTo>
                <a:lnTo>
                  <a:pt x="1009290" y="1088"/>
                </a:lnTo>
                <a:lnTo>
                  <a:pt x="961432" y="4322"/>
                </a:lnTo>
                <a:lnTo>
                  <a:pt x="914180" y="9655"/>
                </a:lnTo>
                <a:lnTo>
                  <a:pt x="867580" y="17040"/>
                </a:lnTo>
                <a:lnTo>
                  <a:pt x="821679" y="26431"/>
                </a:lnTo>
                <a:lnTo>
                  <a:pt x="776524" y="37781"/>
                </a:lnTo>
                <a:lnTo>
                  <a:pt x="732160" y="51044"/>
                </a:lnTo>
                <a:lnTo>
                  <a:pt x="688635" y="66171"/>
                </a:lnTo>
                <a:lnTo>
                  <a:pt x="645996" y="83118"/>
                </a:lnTo>
                <a:lnTo>
                  <a:pt x="604289" y="101837"/>
                </a:lnTo>
                <a:lnTo>
                  <a:pt x="563561" y="122282"/>
                </a:lnTo>
                <a:lnTo>
                  <a:pt x="523859" y="144406"/>
                </a:lnTo>
                <a:lnTo>
                  <a:pt x="485228" y="168161"/>
                </a:lnTo>
                <a:lnTo>
                  <a:pt x="447716" y="193503"/>
                </a:lnTo>
                <a:lnTo>
                  <a:pt x="411370" y="220383"/>
                </a:lnTo>
                <a:lnTo>
                  <a:pt x="376237" y="248756"/>
                </a:lnTo>
                <a:lnTo>
                  <a:pt x="342362" y="278574"/>
                </a:lnTo>
                <a:lnTo>
                  <a:pt x="309792" y="309791"/>
                </a:lnTo>
                <a:lnTo>
                  <a:pt x="278575" y="342360"/>
                </a:lnTo>
                <a:lnTo>
                  <a:pt x="248757" y="376234"/>
                </a:lnTo>
                <a:lnTo>
                  <a:pt x="220384" y="411368"/>
                </a:lnTo>
                <a:lnTo>
                  <a:pt x="193504" y="447714"/>
                </a:lnTo>
                <a:lnTo>
                  <a:pt x="168162" y="485225"/>
                </a:lnTo>
                <a:lnTo>
                  <a:pt x="144406" y="523855"/>
                </a:lnTo>
                <a:lnTo>
                  <a:pt x="122282" y="563557"/>
                </a:lnTo>
                <a:lnTo>
                  <a:pt x="101838" y="604285"/>
                </a:lnTo>
                <a:lnTo>
                  <a:pt x="83118" y="645991"/>
                </a:lnTo>
                <a:lnTo>
                  <a:pt x="66172" y="688630"/>
                </a:lnTo>
                <a:lnTo>
                  <a:pt x="51044" y="732154"/>
                </a:lnTo>
                <a:lnTo>
                  <a:pt x="37781" y="776516"/>
                </a:lnTo>
                <a:lnTo>
                  <a:pt x="26431" y="821671"/>
                </a:lnTo>
                <a:lnTo>
                  <a:pt x="17040" y="867572"/>
                </a:lnTo>
                <a:lnTo>
                  <a:pt x="9655" y="914171"/>
                </a:lnTo>
                <a:lnTo>
                  <a:pt x="4322" y="961422"/>
                </a:lnTo>
                <a:lnTo>
                  <a:pt x="1088" y="1009278"/>
                </a:lnTo>
                <a:lnTo>
                  <a:pt x="0" y="1057694"/>
                </a:lnTo>
                <a:lnTo>
                  <a:pt x="1088" y="1106111"/>
                </a:lnTo>
                <a:lnTo>
                  <a:pt x="4322" y="1153969"/>
                </a:lnTo>
                <a:lnTo>
                  <a:pt x="9655" y="1201222"/>
                </a:lnTo>
                <a:lnTo>
                  <a:pt x="17040" y="1247823"/>
                </a:lnTo>
                <a:lnTo>
                  <a:pt x="26431" y="1293725"/>
                </a:lnTo>
                <a:lnTo>
                  <a:pt x="37781" y="1338882"/>
                </a:lnTo>
                <a:lnTo>
                  <a:pt x="51044" y="1383246"/>
                </a:lnTo>
                <a:lnTo>
                  <a:pt x="66172" y="1426771"/>
                </a:lnTo>
                <a:lnTo>
                  <a:pt x="83118" y="1469411"/>
                </a:lnTo>
                <a:lnTo>
                  <a:pt x="101838" y="1511119"/>
                </a:lnTo>
                <a:lnTo>
                  <a:pt x="122282" y="1551847"/>
                </a:lnTo>
                <a:lnTo>
                  <a:pt x="144406" y="1591550"/>
                </a:lnTo>
                <a:lnTo>
                  <a:pt x="168162" y="1630181"/>
                </a:lnTo>
                <a:lnTo>
                  <a:pt x="193504" y="1667693"/>
                </a:lnTo>
                <a:lnTo>
                  <a:pt x="220384" y="1704040"/>
                </a:lnTo>
                <a:lnTo>
                  <a:pt x="248757" y="1739174"/>
                </a:lnTo>
                <a:lnTo>
                  <a:pt x="278575" y="1773049"/>
                </a:lnTo>
                <a:lnTo>
                  <a:pt x="309792" y="1805619"/>
                </a:lnTo>
                <a:lnTo>
                  <a:pt x="342362" y="1836836"/>
                </a:lnTo>
                <a:lnTo>
                  <a:pt x="376237" y="1866655"/>
                </a:lnTo>
                <a:lnTo>
                  <a:pt x="411370" y="1895028"/>
                </a:lnTo>
                <a:lnTo>
                  <a:pt x="447716" y="1921908"/>
                </a:lnTo>
                <a:lnTo>
                  <a:pt x="485228" y="1947250"/>
                </a:lnTo>
                <a:lnTo>
                  <a:pt x="523859" y="1971006"/>
                </a:lnTo>
                <a:lnTo>
                  <a:pt x="563561" y="1993130"/>
                </a:lnTo>
                <a:lnTo>
                  <a:pt x="604289" y="2013575"/>
                </a:lnTo>
                <a:lnTo>
                  <a:pt x="645996" y="2032294"/>
                </a:lnTo>
                <a:lnTo>
                  <a:pt x="688635" y="2049241"/>
                </a:lnTo>
                <a:lnTo>
                  <a:pt x="732160" y="2064369"/>
                </a:lnTo>
                <a:lnTo>
                  <a:pt x="776524" y="2077631"/>
                </a:lnTo>
                <a:lnTo>
                  <a:pt x="821679" y="2088981"/>
                </a:lnTo>
                <a:lnTo>
                  <a:pt x="867580" y="2098372"/>
                </a:lnTo>
                <a:lnTo>
                  <a:pt x="914180" y="2105758"/>
                </a:lnTo>
                <a:lnTo>
                  <a:pt x="961432" y="2111091"/>
                </a:lnTo>
                <a:lnTo>
                  <a:pt x="1009290" y="2114325"/>
                </a:lnTo>
                <a:lnTo>
                  <a:pt x="1057706" y="2115413"/>
                </a:lnTo>
                <a:close/>
              </a:path>
            </a:pathLst>
          </a:custGeom>
          <a:ln w="114300">
            <a:solidFill>
              <a:srgbClr val="4343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07788" y="3252720"/>
            <a:ext cx="119062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90" dirty="0">
                <a:solidFill>
                  <a:srgbClr val="00A79C"/>
                </a:solidFill>
                <a:latin typeface="Bebas Neue"/>
                <a:cs typeface="Bebas Neue"/>
              </a:rPr>
              <a:t>STEREOTIPO</a:t>
            </a:r>
            <a:endParaRPr sz="2300">
              <a:latin typeface="Bebas Neue"/>
              <a:cs typeface="Bebas Neu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26628" y="3252720"/>
            <a:ext cx="123063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90" dirty="0">
                <a:solidFill>
                  <a:srgbClr val="00A79C"/>
                </a:solidFill>
                <a:latin typeface="Bebas Neue"/>
                <a:cs typeface="Bebas Neue"/>
              </a:rPr>
              <a:t>PREGIUDIZIO</a:t>
            </a:r>
            <a:endParaRPr sz="2300">
              <a:latin typeface="Bebas Neue"/>
              <a:cs typeface="Bebas Neu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10912" y="3252720"/>
            <a:ext cx="1739264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90" dirty="0">
                <a:solidFill>
                  <a:srgbClr val="00A79C"/>
                </a:solidFill>
                <a:latin typeface="Bebas Neue"/>
                <a:cs typeface="Bebas Neue"/>
              </a:rPr>
              <a:t>DISCRIMINAZIONE</a:t>
            </a:r>
            <a:endParaRPr sz="2300">
              <a:latin typeface="Bebas Neue"/>
              <a:cs typeface="Bebas Neu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50" y="756005"/>
            <a:ext cx="6174105" cy="234315"/>
          </a:xfrm>
          <a:custGeom>
            <a:avLst/>
            <a:gdLst/>
            <a:ahLst/>
            <a:cxnLst/>
            <a:rect l="l" t="t" r="r" b="b"/>
            <a:pathLst>
              <a:path w="6174105" h="234315">
                <a:moveTo>
                  <a:pt x="0" y="233997"/>
                </a:moveTo>
                <a:lnTo>
                  <a:pt x="6173990" y="233997"/>
                </a:lnTo>
                <a:lnTo>
                  <a:pt x="6173990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F29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44500" y="338979"/>
            <a:ext cx="90932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60" dirty="0">
                <a:solidFill>
                  <a:srgbClr val="202426"/>
                </a:solidFill>
              </a:rPr>
              <a:t>HATE</a:t>
            </a:r>
            <a:r>
              <a:rPr sz="4000" spc="120" dirty="0">
                <a:solidFill>
                  <a:srgbClr val="202426"/>
                </a:solidFill>
              </a:rPr>
              <a:t> </a:t>
            </a:r>
            <a:r>
              <a:rPr sz="4000" spc="75" dirty="0">
                <a:solidFill>
                  <a:srgbClr val="202426"/>
                </a:solidFill>
              </a:rPr>
              <a:t>SPEECH</a:t>
            </a:r>
            <a:endParaRPr sz="4000" dirty="0"/>
          </a:p>
        </p:txBody>
      </p:sp>
      <p:sp>
        <p:nvSpPr>
          <p:cNvPr id="22" name="object 22"/>
          <p:cNvSpPr/>
          <p:nvPr/>
        </p:nvSpPr>
        <p:spPr>
          <a:xfrm>
            <a:off x="0" y="684635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2023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0626" y="7045774"/>
            <a:ext cx="146050" cy="312420"/>
          </a:xfrm>
          <a:custGeom>
            <a:avLst/>
            <a:gdLst/>
            <a:ahLst/>
            <a:cxnLst/>
            <a:rect l="l" t="t" r="r" b="b"/>
            <a:pathLst>
              <a:path w="146050" h="312420">
                <a:moveTo>
                  <a:pt x="131889" y="0"/>
                </a:moveTo>
                <a:lnTo>
                  <a:pt x="122262" y="0"/>
                </a:lnTo>
                <a:lnTo>
                  <a:pt x="117186" y="441"/>
                </a:lnTo>
                <a:lnTo>
                  <a:pt x="111737" y="2333"/>
                </a:lnTo>
                <a:lnTo>
                  <a:pt x="106218" y="6525"/>
                </a:lnTo>
                <a:lnTo>
                  <a:pt x="100926" y="13868"/>
                </a:lnTo>
                <a:lnTo>
                  <a:pt x="100596" y="15278"/>
                </a:lnTo>
                <a:lnTo>
                  <a:pt x="0" y="307505"/>
                </a:lnTo>
                <a:lnTo>
                  <a:pt x="5207" y="310464"/>
                </a:lnTo>
                <a:lnTo>
                  <a:pt x="6413" y="311188"/>
                </a:lnTo>
                <a:lnTo>
                  <a:pt x="9436" y="312305"/>
                </a:lnTo>
                <a:lnTo>
                  <a:pt x="23901" y="312305"/>
                </a:lnTo>
                <a:lnTo>
                  <a:pt x="30746" y="310197"/>
                </a:lnTo>
                <a:lnTo>
                  <a:pt x="42684" y="301447"/>
                </a:lnTo>
                <a:lnTo>
                  <a:pt x="46774" y="295567"/>
                </a:lnTo>
                <a:lnTo>
                  <a:pt x="49136" y="287807"/>
                </a:lnTo>
                <a:lnTo>
                  <a:pt x="144868" y="31013"/>
                </a:lnTo>
                <a:lnTo>
                  <a:pt x="145148" y="30416"/>
                </a:lnTo>
                <a:lnTo>
                  <a:pt x="145859" y="28435"/>
                </a:lnTo>
                <a:lnTo>
                  <a:pt x="145859" y="23025"/>
                </a:lnTo>
                <a:lnTo>
                  <a:pt x="145237" y="17068"/>
                </a:lnTo>
                <a:lnTo>
                  <a:pt x="142722" y="11633"/>
                </a:lnTo>
                <a:lnTo>
                  <a:pt x="138379" y="6426"/>
                </a:lnTo>
                <a:lnTo>
                  <a:pt x="136042" y="3670"/>
                </a:lnTo>
                <a:lnTo>
                  <a:pt x="13188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5995" y="7045772"/>
            <a:ext cx="116205" cy="283210"/>
          </a:xfrm>
          <a:custGeom>
            <a:avLst/>
            <a:gdLst/>
            <a:ahLst/>
            <a:cxnLst/>
            <a:rect l="l" t="t" r="r" b="b"/>
            <a:pathLst>
              <a:path w="116204" h="283209">
                <a:moveTo>
                  <a:pt x="29121" y="0"/>
                </a:moveTo>
                <a:lnTo>
                  <a:pt x="17945" y="0"/>
                </a:lnTo>
                <a:lnTo>
                  <a:pt x="13106" y="1790"/>
                </a:lnTo>
                <a:lnTo>
                  <a:pt x="8330" y="5638"/>
                </a:lnTo>
                <a:lnTo>
                  <a:pt x="7658" y="6273"/>
                </a:lnTo>
                <a:lnTo>
                  <a:pt x="2425" y="10985"/>
                </a:lnTo>
                <a:lnTo>
                  <a:pt x="0" y="16294"/>
                </a:lnTo>
                <a:lnTo>
                  <a:pt x="0" y="25107"/>
                </a:lnTo>
                <a:lnTo>
                  <a:pt x="152" y="27089"/>
                </a:lnTo>
                <a:lnTo>
                  <a:pt x="584" y="28867"/>
                </a:lnTo>
                <a:lnTo>
                  <a:pt x="1142" y="29413"/>
                </a:lnTo>
                <a:lnTo>
                  <a:pt x="1663" y="30810"/>
                </a:lnTo>
                <a:lnTo>
                  <a:pt x="2425" y="31953"/>
                </a:lnTo>
                <a:lnTo>
                  <a:pt x="2425" y="32893"/>
                </a:lnTo>
                <a:lnTo>
                  <a:pt x="94640" y="282625"/>
                </a:lnTo>
                <a:lnTo>
                  <a:pt x="116154" y="219608"/>
                </a:lnTo>
                <a:lnTo>
                  <a:pt x="45173" y="14922"/>
                </a:lnTo>
                <a:lnTo>
                  <a:pt x="44297" y="11531"/>
                </a:lnTo>
                <a:lnTo>
                  <a:pt x="42570" y="8851"/>
                </a:lnTo>
                <a:lnTo>
                  <a:pt x="39865" y="6578"/>
                </a:lnTo>
                <a:lnTo>
                  <a:pt x="39395" y="6223"/>
                </a:lnTo>
                <a:lnTo>
                  <a:pt x="38808" y="5626"/>
                </a:lnTo>
                <a:lnTo>
                  <a:pt x="34124" y="1828"/>
                </a:lnTo>
                <a:lnTo>
                  <a:pt x="29121" y="0"/>
                </a:lnTo>
                <a:close/>
              </a:path>
            </a:pathLst>
          </a:custGeom>
          <a:solidFill>
            <a:srgbClr val="D2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1039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134759" y="0"/>
                </a:moveTo>
                <a:lnTo>
                  <a:pt x="96165" y="9538"/>
                </a:lnTo>
                <a:lnTo>
                  <a:pt x="59212" y="30887"/>
                </a:lnTo>
                <a:lnTo>
                  <a:pt x="29163" y="61974"/>
                </a:lnTo>
                <a:lnTo>
                  <a:pt x="9563" y="99606"/>
                </a:lnTo>
                <a:lnTo>
                  <a:pt x="599" y="140689"/>
                </a:lnTo>
                <a:lnTo>
                  <a:pt x="0" y="154406"/>
                </a:lnTo>
                <a:lnTo>
                  <a:pt x="599" y="168406"/>
                </a:lnTo>
                <a:lnTo>
                  <a:pt x="9563" y="209854"/>
                </a:lnTo>
                <a:lnTo>
                  <a:pt x="29167" y="247455"/>
                </a:lnTo>
                <a:lnTo>
                  <a:pt x="59193" y="278464"/>
                </a:lnTo>
                <a:lnTo>
                  <a:pt x="96087" y="299492"/>
                </a:lnTo>
                <a:lnTo>
                  <a:pt x="134759" y="308838"/>
                </a:lnTo>
                <a:lnTo>
                  <a:pt x="134759" y="263296"/>
                </a:lnTo>
                <a:lnTo>
                  <a:pt x="127864" y="261628"/>
                </a:lnTo>
                <a:lnTo>
                  <a:pt x="121164" y="259526"/>
                </a:lnTo>
                <a:lnTo>
                  <a:pt x="84296" y="237350"/>
                </a:lnTo>
                <a:lnTo>
                  <a:pt x="60763" y="205811"/>
                </a:lnTo>
                <a:lnTo>
                  <a:pt x="49465" y="165518"/>
                </a:lnTo>
                <a:lnTo>
                  <a:pt x="48983" y="154406"/>
                </a:lnTo>
                <a:lnTo>
                  <a:pt x="49465" y="143323"/>
                </a:lnTo>
                <a:lnTo>
                  <a:pt x="60765" y="103030"/>
                </a:lnTo>
                <a:lnTo>
                  <a:pt x="84296" y="71506"/>
                </a:lnTo>
                <a:lnTo>
                  <a:pt x="121188" y="49317"/>
                </a:lnTo>
                <a:lnTo>
                  <a:pt x="134759" y="45554"/>
                </a:lnTo>
                <a:lnTo>
                  <a:pt x="134759" y="0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5618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0" y="0"/>
                </a:moveTo>
                <a:lnTo>
                  <a:pt x="0" y="45567"/>
                </a:lnTo>
                <a:lnTo>
                  <a:pt x="6878" y="47231"/>
                </a:lnTo>
                <a:lnTo>
                  <a:pt x="13581" y="49318"/>
                </a:lnTo>
                <a:lnTo>
                  <a:pt x="50390" y="71597"/>
                </a:lnTo>
                <a:lnTo>
                  <a:pt x="73423" y="103071"/>
                </a:lnTo>
                <a:lnTo>
                  <a:pt x="84686" y="143332"/>
                </a:lnTo>
                <a:lnTo>
                  <a:pt x="85166" y="154406"/>
                </a:lnTo>
                <a:lnTo>
                  <a:pt x="84685" y="165512"/>
                </a:lnTo>
                <a:lnTo>
                  <a:pt x="73418" y="205760"/>
                </a:lnTo>
                <a:lnTo>
                  <a:pt x="50367" y="237271"/>
                </a:lnTo>
                <a:lnTo>
                  <a:pt x="13604" y="259526"/>
                </a:lnTo>
                <a:lnTo>
                  <a:pt x="0" y="263296"/>
                </a:lnTo>
                <a:lnTo>
                  <a:pt x="0" y="308838"/>
                </a:lnTo>
                <a:lnTo>
                  <a:pt x="38670" y="299492"/>
                </a:lnTo>
                <a:lnTo>
                  <a:pt x="75579" y="278469"/>
                </a:lnTo>
                <a:lnTo>
                  <a:pt x="105600" y="247455"/>
                </a:lnTo>
                <a:lnTo>
                  <a:pt x="125171" y="209854"/>
                </a:lnTo>
                <a:lnTo>
                  <a:pt x="134179" y="168406"/>
                </a:lnTo>
                <a:lnTo>
                  <a:pt x="134785" y="154406"/>
                </a:lnTo>
                <a:lnTo>
                  <a:pt x="134179" y="140711"/>
                </a:lnTo>
                <a:lnTo>
                  <a:pt x="125171" y="99606"/>
                </a:lnTo>
                <a:lnTo>
                  <a:pt x="105600" y="61976"/>
                </a:lnTo>
                <a:lnTo>
                  <a:pt x="75534" y="30887"/>
                </a:lnTo>
                <a:lnTo>
                  <a:pt x="38588" y="9538"/>
                </a:lnTo>
                <a:lnTo>
                  <a:pt x="13597" y="2190"/>
                </a:lnTo>
                <a:lnTo>
                  <a:pt x="0" y="0"/>
                </a:lnTo>
                <a:close/>
              </a:path>
            </a:pathLst>
          </a:custGeom>
          <a:solidFill>
            <a:srgbClr val="00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2119" y="7209388"/>
            <a:ext cx="109600" cy="14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5374" y="7033886"/>
            <a:ext cx="109804" cy="147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5056" y="7045768"/>
            <a:ext cx="236220" cy="312420"/>
          </a:xfrm>
          <a:custGeom>
            <a:avLst/>
            <a:gdLst/>
            <a:ahLst/>
            <a:cxnLst/>
            <a:rect l="l" t="t" r="r" b="b"/>
            <a:pathLst>
              <a:path w="236219" h="312420">
                <a:moveTo>
                  <a:pt x="220751" y="0"/>
                </a:moveTo>
                <a:lnTo>
                  <a:pt x="205841" y="0"/>
                </a:lnTo>
                <a:lnTo>
                  <a:pt x="201041" y="1739"/>
                </a:lnTo>
                <a:lnTo>
                  <a:pt x="197396" y="5156"/>
                </a:lnTo>
                <a:lnTo>
                  <a:pt x="196773" y="5765"/>
                </a:lnTo>
                <a:lnTo>
                  <a:pt x="195300" y="7658"/>
                </a:lnTo>
                <a:lnTo>
                  <a:pt x="194068" y="9651"/>
                </a:lnTo>
                <a:lnTo>
                  <a:pt x="192684" y="11442"/>
                </a:lnTo>
                <a:lnTo>
                  <a:pt x="191223" y="13055"/>
                </a:lnTo>
                <a:lnTo>
                  <a:pt x="94005" y="147345"/>
                </a:lnTo>
                <a:lnTo>
                  <a:pt x="93713" y="147612"/>
                </a:lnTo>
                <a:lnTo>
                  <a:pt x="5892" y="271589"/>
                </a:lnTo>
                <a:lnTo>
                  <a:pt x="0" y="284225"/>
                </a:lnTo>
                <a:lnTo>
                  <a:pt x="0" y="295020"/>
                </a:lnTo>
                <a:lnTo>
                  <a:pt x="2286" y="300481"/>
                </a:lnTo>
                <a:lnTo>
                  <a:pt x="7200" y="305219"/>
                </a:lnTo>
                <a:lnTo>
                  <a:pt x="12166" y="310083"/>
                </a:lnTo>
                <a:lnTo>
                  <a:pt x="17551" y="312305"/>
                </a:lnTo>
                <a:lnTo>
                  <a:pt x="27813" y="312305"/>
                </a:lnTo>
                <a:lnTo>
                  <a:pt x="31851" y="311289"/>
                </a:lnTo>
                <a:lnTo>
                  <a:pt x="39776" y="307441"/>
                </a:lnTo>
                <a:lnTo>
                  <a:pt x="42075" y="305485"/>
                </a:lnTo>
                <a:lnTo>
                  <a:pt x="43129" y="303377"/>
                </a:lnTo>
                <a:lnTo>
                  <a:pt x="43510" y="302666"/>
                </a:lnTo>
                <a:lnTo>
                  <a:pt x="45415" y="299796"/>
                </a:lnTo>
                <a:lnTo>
                  <a:pt x="223481" y="48132"/>
                </a:lnTo>
                <a:lnTo>
                  <a:pt x="223113" y="47840"/>
                </a:lnTo>
                <a:lnTo>
                  <a:pt x="232232" y="35331"/>
                </a:lnTo>
                <a:lnTo>
                  <a:pt x="233934" y="31927"/>
                </a:lnTo>
                <a:lnTo>
                  <a:pt x="235089" y="27876"/>
                </a:lnTo>
                <a:lnTo>
                  <a:pt x="235737" y="23355"/>
                </a:lnTo>
                <a:lnTo>
                  <a:pt x="235737" y="22085"/>
                </a:lnTo>
                <a:lnTo>
                  <a:pt x="235445" y="16446"/>
                </a:lnTo>
                <a:lnTo>
                  <a:pt x="233464" y="11645"/>
                </a:lnTo>
                <a:lnTo>
                  <a:pt x="229514" y="7213"/>
                </a:lnTo>
                <a:lnTo>
                  <a:pt x="228460" y="6705"/>
                </a:lnTo>
                <a:lnTo>
                  <a:pt x="224688" y="2946"/>
                </a:lnTo>
                <a:lnTo>
                  <a:pt x="220751" y="0"/>
                </a:lnTo>
                <a:close/>
              </a:path>
            </a:pathLst>
          </a:custGeom>
          <a:solidFill>
            <a:srgbClr val="6FC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0307" y="7045764"/>
            <a:ext cx="931922" cy="328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224208" y="7099934"/>
            <a:ext cx="243840" cy="2063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200" spc="15" dirty="0">
                <a:solidFill>
                  <a:srgbClr val="292829"/>
                </a:solidFill>
                <a:latin typeface="Montserrat-Light"/>
                <a:cs typeface="Montserrat-Light"/>
              </a:rPr>
              <a:t>15</a:t>
            </a:fld>
            <a:endParaRPr sz="1200">
              <a:latin typeface="Montserrat-Light"/>
              <a:cs typeface="Montserrat-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057855"/>
            <a:ext cx="2768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solidFill>
                  <a:srgbClr val="202426"/>
                </a:solidFill>
                <a:latin typeface="BebasNeueBook"/>
                <a:cs typeface="BebasNeueBook"/>
              </a:rPr>
              <a:t>BIAS</a:t>
            </a:r>
            <a:r>
              <a:rPr sz="2400" spc="110" dirty="0">
                <a:solidFill>
                  <a:srgbClr val="202426"/>
                </a:solidFill>
                <a:latin typeface="BebasNeueBook"/>
                <a:cs typeface="BebasNeueBook"/>
              </a:rPr>
              <a:t> </a:t>
            </a:r>
            <a:r>
              <a:rPr sz="2400" spc="80" dirty="0">
                <a:solidFill>
                  <a:srgbClr val="202426"/>
                </a:solidFill>
                <a:latin typeface="BebasNeueBook"/>
                <a:cs typeface="BebasNeueBook"/>
              </a:rPr>
              <a:t>DELL’INGROUP</a:t>
            </a:r>
            <a:endParaRPr sz="2400" dirty="0">
              <a:latin typeface="BebasNeueBook"/>
              <a:cs typeface="BebasNeue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5300" y="2964586"/>
            <a:ext cx="8938895" cy="226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marR="5080" indent="-132080">
              <a:lnSpc>
                <a:spcPct val="100000"/>
              </a:lnSpc>
              <a:spcBef>
                <a:spcPts val="100"/>
              </a:spcBef>
              <a:buChar char="•"/>
              <a:tabLst>
                <a:tab pos="151130" algn="l"/>
              </a:tabLst>
            </a:pPr>
            <a:r>
              <a:rPr sz="2100" spc="-45" dirty="0">
                <a:solidFill>
                  <a:srgbClr val="202426"/>
                </a:solidFill>
                <a:latin typeface="Montserrat"/>
                <a:cs typeface="Montserrat"/>
              </a:rPr>
              <a:t>LA </a:t>
            </a:r>
            <a:r>
              <a:rPr sz="2100" spc="-60" dirty="0">
                <a:solidFill>
                  <a:srgbClr val="202426"/>
                </a:solidFill>
                <a:latin typeface="Montserrat"/>
                <a:cs typeface="Montserrat"/>
              </a:rPr>
              <a:t>DEFINIZIONE </a:t>
            </a:r>
            <a:r>
              <a:rPr sz="2100" spc="5" dirty="0">
                <a:solidFill>
                  <a:srgbClr val="202426"/>
                </a:solidFill>
                <a:latin typeface="Montserrat"/>
                <a:cs typeface="Montserrat"/>
              </a:rPr>
              <a:t>di </a:t>
            </a:r>
            <a:r>
              <a:rPr sz="2100" spc="-5" dirty="0">
                <a:solidFill>
                  <a:srgbClr val="202426"/>
                </a:solidFill>
                <a:latin typeface="Montserrat"/>
                <a:cs typeface="Montserrat"/>
              </a:rPr>
              <a:t>chi </a:t>
            </a:r>
            <a:r>
              <a:rPr sz="2100" spc="-35" dirty="0">
                <a:solidFill>
                  <a:srgbClr val="202426"/>
                </a:solidFill>
                <a:latin typeface="Montserrat"/>
                <a:cs typeface="Montserrat"/>
              </a:rPr>
              <a:t>siamo </a:t>
            </a:r>
            <a:r>
              <a:rPr sz="2100" spc="-229" dirty="0">
                <a:solidFill>
                  <a:srgbClr val="202426"/>
                </a:solidFill>
                <a:latin typeface="Montserrat"/>
                <a:cs typeface="Montserrat"/>
              </a:rPr>
              <a:t>- </a:t>
            </a:r>
            <a:r>
              <a:rPr sz="2100" spc="-25" dirty="0">
                <a:solidFill>
                  <a:srgbClr val="202426"/>
                </a:solidFill>
                <a:latin typeface="Montserrat"/>
                <a:cs typeface="Montserrat"/>
              </a:rPr>
              <a:t>data dall’appartenenza </a:t>
            </a:r>
            <a:r>
              <a:rPr sz="2100" spc="-5" dirty="0">
                <a:solidFill>
                  <a:srgbClr val="202426"/>
                </a:solidFill>
                <a:latin typeface="Montserrat"/>
                <a:cs typeface="Montserrat"/>
              </a:rPr>
              <a:t>a </a:t>
            </a:r>
            <a:r>
              <a:rPr sz="2100" spc="10" dirty="0">
                <a:solidFill>
                  <a:srgbClr val="202426"/>
                </a:solidFill>
                <a:latin typeface="Montserrat"/>
                <a:cs typeface="Montserrat"/>
              </a:rPr>
              <a:t>un</a:t>
            </a:r>
            <a:r>
              <a:rPr sz="2100" spc="-37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65" dirty="0">
                <a:solidFill>
                  <a:srgbClr val="202426"/>
                </a:solidFill>
                <a:latin typeface="Montserrat"/>
                <a:cs typeface="Montserrat"/>
              </a:rPr>
              <a:t>gruppo-  </a:t>
            </a:r>
            <a:r>
              <a:rPr sz="2100" spc="-10" dirty="0">
                <a:solidFill>
                  <a:srgbClr val="202426"/>
                </a:solidFill>
                <a:latin typeface="Montserrat"/>
                <a:cs typeface="Montserrat"/>
              </a:rPr>
              <a:t>implica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50" dirty="0">
                <a:solidFill>
                  <a:srgbClr val="202426"/>
                </a:solidFill>
                <a:latin typeface="Montserrat"/>
                <a:cs typeface="Montserrat"/>
              </a:rPr>
              <a:t>necessariamente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5" dirty="0">
                <a:solidFill>
                  <a:srgbClr val="202426"/>
                </a:solidFill>
                <a:latin typeface="Montserrat"/>
                <a:cs typeface="Montserrat"/>
              </a:rPr>
              <a:t>la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40" dirty="0">
                <a:solidFill>
                  <a:srgbClr val="202426"/>
                </a:solidFill>
                <a:latin typeface="Montserrat"/>
                <a:cs typeface="Montserrat"/>
              </a:rPr>
              <a:t>definizione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5" dirty="0">
                <a:solidFill>
                  <a:srgbClr val="202426"/>
                </a:solidFill>
                <a:latin typeface="Montserrat"/>
                <a:cs typeface="Montserrat"/>
              </a:rPr>
              <a:t>di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5" dirty="0">
                <a:solidFill>
                  <a:srgbClr val="202426"/>
                </a:solidFill>
                <a:latin typeface="Montserrat"/>
                <a:cs typeface="Montserrat"/>
              </a:rPr>
              <a:t>chi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15" dirty="0">
                <a:solidFill>
                  <a:srgbClr val="202426"/>
                </a:solidFill>
                <a:latin typeface="Montserrat"/>
                <a:cs typeface="Montserrat"/>
              </a:rPr>
              <a:t>non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40" dirty="0">
                <a:solidFill>
                  <a:srgbClr val="202426"/>
                </a:solidFill>
                <a:latin typeface="Montserrat"/>
                <a:cs typeface="Montserrat"/>
              </a:rPr>
              <a:t>siamo</a:t>
            </a:r>
            <a:endParaRPr sz="21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02426"/>
              </a:buClr>
              <a:buFont typeface="Montserrat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144780" marR="362585" indent="-132080">
              <a:lnSpc>
                <a:spcPct val="100000"/>
              </a:lnSpc>
              <a:buChar char="•"/>
              <a:tabLst>
                <a:tab pos="151130" algn="l"/>
              </a:tabLst>
            </a:pPr>
            <a:r>
              <a:rPr sz="2100" spc="-5" dirty="0">
                <a:solidFill>
                  <a:srgbClr val="202426"/>
                </a:solidFill>
                <a:latin typeface="Montserrat"/>
                <a:cs typeface="Montserrat"/>
              </a:rPr>
              <a:t>Il </a:t>
            </a:r>
            <a:r>
              <a:rPr sz="2100" spc="-40" dirty="0">
                <a:solidFill>
                  <a:srgbClr val="202426"/>
                </a:solidFill>
                <a:latin typeface="Montserrat"/>
                <a:cs typeface="Montserrat"/>
              </a:rPr>
              <a:t>semplice 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fatto </a:t>
            </a:r>
            <a:r>
              <a:rPr sz="2100" spc="5" dirty="0">
                <a:solidFill>
                  <a:srgbClr val="202426"/>
                </a:solidFill>
                <a:latin typeface="Montserrat"/>
                <a:cs typeface="Montserrat"/>
              </a:rPr>
              <a:t>di </a:t>
            </a:r>
            <a:r>
              <a:rPr sz="2100" spc="-40" dirty="0">
                <a:solidFill>
                  <a:srgbClr val="202426"/>
                </a:solidFill>
                <a:latin typeface="Montserrat"/>
                <a:cs typeface="Montserrat"/>
              </a:rPr>
              <a:t>appartenere </a:t>
            </a:r>
            <a:r>
              <a:rPr sz="2100" spc="-5" dirty="0">
                <a:solidFill>
                  <a:srgbClr val="202426"/>
                </a:solidFill>
                <a:latin typeface="Montserrat"/>
                <a:cs typeface="Montserrat"/>
              </a:rPr>
              <a:t>a </a:t>
            </a:r>
            <a:r>
              <a:rPr sz="2100" spc="10" dirty="0">
                <a:solidFill>
                  <a:srgbClr val="202426"/>
                </a:solidFill>
                <a:latin typeface="Montserrat"/>
                <a:cs typeface="Montserrat"/>
              </a:rPr>
              <a:t>un </a:t>
            </a:r>
            <a:r>
              <a:rPr sz="2100" spc="-30" dirty="0">
                <a:solidFill>
                  <a:srgbClr val="202426"/>
                </a:solidFill>
                <a:latin typeface="Montserrat"/>
                <a:cs typeface="Montserrat"/>
              </a:rPr>
              <a:t>gruppo </a:t>
            </a:r>
            <a:r>
              <a:rPr sz="2100" spc="-65" dirty="0">
                <a:solidFill>
                  <a:srgbClr val="202426"/>
                </a:solidFill>
                <a:latin typeface="Montserrat"/>
                <a:cs typeface="Montserrat"/>
              </a:rPr>
              <a:t>(etnico, </a:t>
            </a:r>
            <a:r>
              <a:rPr sz="2100" spc="-60" dirty="0">
                <a:solidFill>
                  <a:srgbClr val="202426"/>
                </a:solidFill>
                <a:latin typeface="Montserrat"/>
                <a:cs typeface="Montserrat"/>
              </a:rPr>
              <a:t>religioso, </a:t>
            </a:r>
            <a:r>
              <a:rPr sz="2100" spc="-5" dirty="0">
                <a:solidFill>
                  <a:srgbClr val="202426"/>
                </a:solidFill>
                <a:latin typeface="Montserrat"/>
                <a:cs typeface="Montserrat"/>
              </a:rPr>
              <a:t>di  </a:t>
            </a:r>
            <a:r>
              <a:rPr sz="2100" spc="-45" dirty="0">
                <a:solidFill>
                  <a:srgbClr val="202426"/>
                </a:solidFill>
                <a:latin typeface="Montserrat"/>
                <a:cs typeface="Montserrat"/>
              </a:rPr>
              <a:t>genere) </a:t>
            </a:r>
            <a:r>
              <a:rPr sz="2100" spc="-30" dirty="0">
                <a:solidFill>
                  <a:srgbClr val="202426"/>
                </a:solidFill>
                <a:latin typeface="Montserrat"/>
                <a:cs typeface="Montserrat"/>
              </a:rPr>
              <a:t>può </a:t>
            </a:r>
            <a:r>
              <a:rPr sz="2100" spc="-60" dirty="0">
                <a:solidFill>
                  <a:srgbClr val="202426"/>
                </a:solidFill>
                <a:latin typeface="Montserrat"/>
                <a:cs typeface="Montserrat"/>
              </a:rPr>
              <a:t>promuovere </a:t>
            </a:r>
            <a:r>
              <a:rPr sz="2100" spc="20" dirty="0">
                <a:solidFill>
                  <a:srgbClr val="202426"/>
                </a:solidFill>
                <a:latin typeface="Montserrat"/>
                <a:cs typeface="Montserrat"/>
              </a:rPr>
              <a:t>il </a:t>
            </a:r>
            <a:r>
              <a:rPr sz="2100" spc="-30" dirty="0">
                <a:solidFill>
                  <a:srgbClr val="202426"/>
                </a:solidFill>
                <a:latin typeface="Montserrat"/>
                <a:cs typeface="Montserrat"/>
              </a:rPr>
              <a:t>bias </a:t>
            </a:r>
            <a:r>
              <a:rPr sz="2100" spc="-35" dirty="0">
                <a:solidFill>
                  <a:srgbClr val="202426"/>
                </a:solidFill>
                <a:latin typeface="Montserrat"/>
                <a:cs typeface="Montserrat"/>
              </a:rPr>
              <a:t>dell’ingroup, </a:t>
            </a:r>
            <a:r>
              <a:rPr sz="2100" spc="-100" dirty="0">
                <a:solidFill>
                  <a:srgbClr val="202426"/>
                </a:solidFill>
                <a:latin typeface="Montserrat"/>
                <a:cs typeface="Montserrat"/>
              </a:rPr>
              <a:t>ovvero </a:t>
            </a:r>
            <a:r>
              <a:rPr sz="2100" spc="5" dirty="0">
                <a:solidFill>
                  <a:srgbClr val="202426"/>
                </a:solidFill>
                <a:latin typeface="Montserrat"/>
                <a:cs typeface="Montserrat"/>
              </a:rPr>
              <a:t>la </a:t>
            </a:r>
            <a:r>
              <a:rPr sz="2100" spc="-40" dirty="0">
                <a:solidFill>
                  <a:srgbClr val="202426"/>
                </a:solidFill>
                <a:latin typeface="Montserrat"/>
                <a:cs typeface="Montserrat"/>
              </a:rPr>
              <a:t>tendenza  </a:t>
            </a:r>
            <a:r>
              <a:rPr sz="2100" spc="-5" dirty="0">
                <a:solidFill>
                  <a:srgbClr val="202426"/>
                </a:solidFill>
                <a:latin typeface="Montserrat"/>
                <a:cs typeface="Montserrat"/>
              </a:rPr>
              <a:t>a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favorire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20" dirty="0">
                <a:solidFill>
                  <a:srgbClr val="202426"/>
                </a:solidFill>
                <a:latin typeface="Montserrat"/>
                <a:cs typeface="Montserrat"/>
              </a:rPr>
              <a:t>il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35" dirty="0">
                <a:solidFill>
                  <a:srgbClr val="202426"/>
                </a:solidFill>
                <a:latin typeface="Montserrat"/>
                <a:cs typeface="Montserrat"/>
              </a:rPr>
              <a:t>proprio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30" dirty="0">
                <a:solidFill>
                  <a:srgbClr val="202426"/>
                </a:solidFill>
                <a:latin typeface="Montserrat"/>
                <a:cs typeface="Montserrat"/>
              </a:rPr>
              <a:t>gruppo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5" dirty="0">
                <a:solidFill>
                  <a:srgbClr val="202426"/>
                </a:solidFill>
                <a:latin typeface="Montserrat"/>
                <a:cs typeface="Montserrat"/>
              </a:rPr>
              <a:t>di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35" dirty="0">
                <a:solidFill>
                  <a:srgbClr val="202426"/>
                </a:solidFill>
                <a:latin typeface="Montserrat"/>
                <a:cs typeface="Montserrat"/>
              </a:rPr>
              <a:t>appartenenza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5" dirty="0">
                <a:solidFill>
                  <a:srgbClr val="202426"/>
                </a:solidFill>
                <a:latin typeface="Montserrat"/>
                <a:cs typeface="Montserrat"/>
              </a:rPr>
              <a:t>a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40" dirty="0">
                <a:solidFill>
                  <a:srgbClr val="202426"/>
                </a:solidFill>
                <a:latin typeface="Montserrat"/>
                <a:cs typeface="Montserrat"/>
              </a:rPr>
              <a:t>discapito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25" dirty="0">
                <a:solidFill>
                  <a:srgbClr val="202426"/>
                </a:solidFill>
                <a:latin typeface="Montserrat"/>
                <a:cs typeface="Montserrat"/>
              </a:rPr>
              <a:t>degli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20" dirty="0">
                <a:solidFill>
                  <a:srgbClr val="202426"/>
                </a:solidFill>
                <a:latin typeface="Montserrat"/>
                <a:cs typeface="Montserrat"/>
              </a:rPr>
              <a:t>altri  </a:t>
            </a:r>
            <a:r>
              <a:rPr sz="2100" spc="-65" dirty="0">
                <a:solidFill>
                  <a:srgbClr val="202426"/>
                </a:solidFill>
                <a:latin typeface="Montserrat"/>
                <a:cs typeface="Montserrat"/>
              </a:rPr>
              <a:t>(Tajfel, </a:t>
            </a:r>
            <a:r>
              <a:rPr sz="2100" spc="-45" dirty="0">
                <a:solidFill>
                  <a:srgbClr val="202426"/>
                </a:solidFill>
                <a:latin typeface="Montserrat"/>
                <a:cs typeface="Montserrat"/>
              </a:rPr>
              <a:t>1970, </a:t>
            </a:r>
            <a:r>
              <a:rPr sz="2100" spc="-50" dirty="0">
                <a:solidFill>
                  <a:srgbClr val="202426"/>
                </a:solidFill>
                <a:latin typeface="Montserrat"/>
                <a:cs typeface="Montserrat"/>
              </a:rPr>
              <a:t>1981,</a:t>
            </a:r>
            <a:r>
              <a:rPr sz="2100" spc="-13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50" dirty="0">
                <a:solidFill>
                  <a:srgbClr val="202426"/>
                </a:solidFill>
                <a:latin typeface="Montserrat"/>
                <a:cs typeface="Montserrat"/>
              </a:rPr>
              <a:t>1989).</a:t>
            </a:r>
            <a:endParaRPr sz="21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50" y="756005"/>
            <a:ext cx="6174105" cy="234315"/>
          </a:xfrm>
          <a:custGeom>
            <a:avLst/>
            <a:gdLst/>
            <a:ahLst/>
            <a:cxnLst/>
            <a:rect l="l" t="t" r="r" b="b"/>
            <a:pathLst>
              <a:path w="6174105" h="234315">
                <a:moveTo>
                  <a:pt x="0" y="233997"/>
                </a:moveTo>
                <a:lnTo>
                  <a:pt x="6173990" y="233997"/>
                </a:lnTo>
                <a:lnTo>
                  <a:pt x="6173990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F29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338979"/>
            <a:ext cx="90932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60" dirty="0">
                <a:solidFill>
                  <a:srgbClr val="202426"/>
                </a:solidFill>
              </a:rPr>
              <a:t>HATE</a:t>
            </a:r>
            <a:r>
              <a:rPr sz="4000" spc="120" dirty="0">
                <a:solidFill>
                  <a:srgbClr val="202426"/>
                </a:solidFill>
              </a:rPr>
              <a:t> </a:t>
            </a:r>
            <a:r>
              <a:rPr sz="4000" spc="75" dirty="0">
                <a:solidFill>
                  <a:srgbClr val="202426"/>
                </a:solidFill>
              </a:rPr>
              <a:t>SPEECH</a:t>
            </a:r>
            <a:endParaRPr sz="4000" dirty="0"/>
          </a:p>
        </p:txBody>
      </p:sp>
      <p:sp>
        <p:nvSpPr>
          <p:cNvPr id="6" name="object 6"/>
          <p:cNvSpPr/>
          <p:nvPr/>
        </p:nvSpPr>
        <p:spPr>
          <a:xfrm>
            <a:off x="0" y="684635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2023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626" y="7045774"/>
            <a:ext cx="146050" cy="312420"/>
          </a:xfrm>
          <a:custGeom>
            <a:avLst/>
            <a:gdLst/>
            <a:ahLst/>
            <a:cxnLst/>
            <a:rect l="l" t="t" r="r" b="b"/>
            <a:pathLst>
              <a:path w="146050" h="312420">
                <a:moveTo>
                  <a:pt x="131889" y="0"/>
                </a:moveTo>
                <a:lnTo>
                  <a:pt x="122262" y="0"/>
                </a:lnTo>
                <a:lnTo>
                  <a:pt x="117186" y="441"/>
                </a:lnTo>
                <a:lnTo>
                  <a:pt x="111737" y="2333"/>
                </a:lnTo>
                <a:lnTo>
                  <a:pt x="106218" y="6525"/>
                </a:lnTo>
                <a:lnTo>
                  <a:pt x="100926" y="13868"/>
                </a:lnTo>
                <a:lnTo>
                  <a:pt x="100596" y="15278"/>
                </a:lnTo>
                <a:lnTo>
                  <a:pt x="0" y="307505"/>
                </a:lnTo>
                <a:lnTo>
                  <a:pt x="5207" y="310464"/>
                </a:lnTo>
                <a:lnTo>
                  <a:pt x="6413" y="311188"/>
                </a:lnTo>
                <a:lnTo>
                  <a:pt x="9436" y="312305"/>
                </a:lnTo>
                <a:lnTo>
                  <a:pt x="23901" y="312305"/>
                </a:lnTo>
                <a:lnTo>
                  <a:pt x="30746" y="310197"/>
                </a:lnTo>
                <a:lnTo>
                  <a:pt x="42684" y="301447"/>
                </a:lnTo>
                <a:lnTo>
                  <a:pt x="46774" y="295567"/>
                </a:lnTo>
                <a:lnTo>
                  <a:pt x="49136" y="287807"/>
                </a:lnTo>
                <a:lnTo>
                  <a:pt x="144868" y="31013"/>
                </a:lnTo>
                <a:lnTo>
                  <a:pt x="145148" y="30416"/>
                </a:lnTo>
                <a:lnTo>
                  <a:pt x="145859" y="28435"/>
                </a:lnTo>
                <a:lnTo>
                  <a:pt x="145859" y="23025"/>
                </a:lnTo>
                <a:lnTo>
                  <a:pt x="145237" y="17068"/>
                </a:lnTo>
                <a:lnTo>
                  <a:pt x="142722" y="11633"/>
                </a:lnTo>
                <a:lnTo>
                  <a:pt x="138379" y="6426"/>
                </a:lnTo>
                <a:lnTo>
                  <a:pt x="136042" y="3670"/>
                </a:lnTo>
                <a:lnTo>
                  <a:pt x="13188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5995" y="7045772"/>
            <a:ext cx="116205" cy="283210"/>
          </a:xfrm>
          <a:custGeom>
            <a:avLst/>
            <a:gdLst/>
            <a:ahLst/>
            <a:cxnLst/>
            <a:rect l="l" t="t" r="r" b="b"/>
            <a:pathLst>
              <a:path w="116204" h="283209">
                <a:moveTo>
                  <a:pt x="29121" y="0"/>
                </a:moveTo>
                <a:lnTo>
                  <a:pt x="17945" y="0"/>
                </a:lnTo>
                <a:lnTo>
                  <a:pt x="13106" y="1790"/>
                </a:lnTo>
                <a:lnTo>
                  <a:pt x="8330" y="5638"/>
                </a:lnTo>
                <a:lnTo>
                  <a:pt x="7658" y="6273"/>
                </a:lnTo>
                <a:lnTo>
                  <a:pt x="2425" y="10985"/>
                </a:lnTo>
                <a:lnTo>
                  <a:pt x="0" y="16294"/>
                </a:lnTo>
                <a:lnTo>
                  <a:pt x="0" y="25107"/>
                </a:lnTo>
                <a:lnTo>
                  <a:pt x="152" y="27089"/>
                </a:lnTo>
                <a:lnTo>
                  <a:pt x="584" y="28867"/>
                </a:lnTo>
                <a:lnTo>
                  <a:pt x="1142" y="29413"/>
                </a:lnTo>
                <a:lnTo>
                  <a:pt x="1663" y="30810"/>
                </a:lnTo>
                <a:lnTo>
                  <a:pt x="2425" y="31953"/>
                </a:lnTo>
                <a:lnTo>
                  <a:pt x="2425" y="32893"/>
                </a:lnTo>
                <a:lnTo>
                  <a:pt x="94640" y="282625"/>
                </a:lnTo>
                <a:lnTo>
                  <a:pt x="116154" y="219608"/>
                </a:lnTo>
                <a:lnTo>
                  <a:pt x="45173" y="14922"/>
                </a:lnTo>
                <a:lnTo>
                  <a:pt x="44297" y="11531"/>
                </a:lnTo>
                <a:lnTo>
                  <a:pt x="42570" y="8851"/>
                </a:lnTo>
                <a:lnTo>
                  <a:pt x="39865" y="6578"/>
                </a:lnTo>
                <a:lnTo>
                  <a:pt x="39395" y="6223"/>
                </a:lnTo>
                <a:lnTo>
                  <a:pt x="38808" y="5626"/>
                </a:lnTo>
                <a:lnTo>
                  <a:pt x="34124" y="1828"/>
                </a:lnTo>
                <a:lnTo>
                  <a:pt x="29121" y="0"/>
                </a:lnTo>
                <a:close/>
              </a:path>
            </a:pathLst>
          </a:custGeom>
          <a:solidFill>
            <a:srgbClr val="D2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1039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134759" y="0"/>
                </a:moveTo>
                <a:lnTo>
                  <a:pt x="96165" y="9538"/>
                </a:lnTo>
                <a:lnTo>
                  <a:pt x="59212" y="30887"/>
                </a:lnTo>
                <a:lnTo>
                  <a:pt x="29163" y="61974"/>
                </a:lnTo>
                <a:lnTo>
                  <a:pt x="9563" y="99606"/>
                </a:lnTo>
                <a:lnTo>
                  <a:pt x="599" y="140689"/>
                </a:lnTo>
                <a:lnTo>
                  <a:pt x="0" y="154406"/>
                </a:lnTo>
                <a:lnTo>
                  <a:pt x="599" y="168406"/>
                </a:lnTo>
                <a:lnTo>
                  <a:pt x="9563" y="209854"/>
                </a:lnTo>
                <a:lnTo>
                  <a:pt x="29167" y="247455"/>
                </a:lnTo>
                <a:lnTo>
                  <a:pt x="59193" y="278464"/>
                </a:lnTo>
                <a:lnTo>
                  <a:pt x="96087" y="299492"/>
                </a:lnTo>
                <a:lnTo>
                  <a:pt x="134759" y="308838"/>
                </a:lnTo>
                <a:lnTo>
                  <a:pt x="134759" y="263296"/>
                </a:lnTo>
                <a:lnTo>
                  <a:pt x="127864" y="261628"/>
                </a:lnTo>
                <a:lnTo>
                  <a:pt x="121164" y="259526"/>
                </a:lnTo>
                <a:lnTo>
                  <a:pt x="84296" y="237350"/>
                </a:lnTo>
                <a:lnTo>
                  <a:pt x="60763" y="205811"/>
                </a:lnTo>
                <a:lnTo>
                  <a:pt x="49465" y="165518"/>
                </a:lnTo>
                <a:lnTo>
                  <a:pt x="48983" y="154406"/>
                </a:lnTo>
                <a:lnTo>
                  <a:pt x="49465" y="143323"/>
                </a:lnTo>
                <a:lnTo>
                  <a:pt x="60765" y="103030"/>
                </a:lnTo>
                <a:lnTo>
                  <a:pt x="84296" y="71506"/>
                </a:lnTo>
                <a:lnTo>
                  <a:pt x="121188" y="49317"/>
                </a:lnTo>
                <a:lnTo>
                  <a:pt x="134759" y="45554"/>
                </a:lnTo>
                <a:lnTo>
                  <a:pt x="134759" y="0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618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0" y="0"/>
                </a:moveTo>
                <a:lnTo>
                  <a:pt x="0" y="45567"/>
                </a:lnTo>
                <a:lnTo>
                  <a:pt x="6878" y="47231"/>
                </a:lnTo>
                <a:lnTo>
                  <a:pt x="13581" y="49318"/>
                </a:lnTo>
                <a:lnTo>
                  <a:pt x="50390" y="71597"/>
                </a:lnTo>
                <a:lnTo>
                  <a:pt x="73423" y="103071"/>
                </a:lnTo>
                <a:lnTo>
                  <a:pt x="84686" y="143332"/>
                </a:lnTo>
                <a:lnTo>
                  <a:pt x="85166" y="154406"/>
                </a:lnTo>
                <a:lnTo>
                  <a:pt x="84685" y="165512"/>
                </a:lnTo>
                <a:lnTo>
                  <a:pt x="73418" y="205760"/>
                </a:lnTo>
                <a:lnTo>
                  <a:pt x="50367" y="237271"/>
                </a:lnTo>
                <a:lnTo>
                  <a:pt x="13604" y="259526"/>
                </a:lnTo>
                <a:lnTo>
                  <a:pt x="0" y="263296"/>
                </a:lnTo>
                <a:lnTo>
                  <a:pt x="0" y="308838"/>
                </a:lnTo>
                <a:lnTo>
                  <a:pt x="38670" y="299492"/>
                </a:lnTo>
                <a:lnTo>
                  <a:pt x="75579" y="278469"/>
                </a:lnTo>
                <a:lnTo>
                  <a:pt x="105600" y="247455"/>
                </a:lnTo>
                <a:lnTo>
                  <a:pt x="125171" y="209854"/>
                </a:lnTo>
                <a:lnTo>
                  <a:pt x="134179" y="168406"/>
                </a:lnTo>
                <a:lnTo>
                  <a:pt x="134785" y="154406"/>
                </a:lnTo>
                <a:lnTo>
                  <a:pt x="134179" y="140711"/>
                </a:lnTo>
                <a:lnTo>
                  <a:pt x="125171" y="99606"/>
                </a:lnTo>
                <a:lnTo>
                  <a:pt x="105600" y="61976"/>
                </a:lnTo>
                <a:lnTo>
                  <a:pt x="75534" y="30887"/>
                </a:lnTo>
                <a:lnTo>
                  <a:pt x="38588" y="9538"/>
                </a:lnTo>
                <a:lnTo>
                  <a:pt x="13597" y="2190"/>
                </a:lnTo>
                <a:lnTo>
                  <a:pt x="0" y="0"/>
                </a:lnTo>
                <a:close/>
              </a:path>
            </a:pathLst>
          </a:custGeom>
          <a:solidFill>
            <a:srgbClr val="00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2119" y="7209388"/>
            <a:ext cx="109600" cy="14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374" y="7033886"/>
            <a:ext cx="109804" cy="147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5056" y="7045768"/>
            <a:ext cx="236220" cy="312420"/>
          </a:xfrm>
          <a:custGeom>
            <a:avLst/>
            <a:gdLst/>
            <a:ahLst/>
            <a:cxnLst/>
            <a:rect l="l" t="t" r="r" b="b"/>
            <a:pathLst>
              <a:path w="236219" h="312420">
                <a:moveTo>
                  <a:pt x="220751" y="0"/>
                </a:moveTo>
                <a:lnTo>
                  <a:pt x="205841" y="0"/>
                </a:lnTo>
                <a:lnTo>
                  <a:pt x="201041" y="1739"/>
                </a:lnTo>
                <a:lnTo>
                  <a:pt x="197396" y="5156"/>
                </a:lnTo>
                <a:lnTo>
                  <a:pt x="196773" y="5765"/>
                </a:lnTo>
                <a:lnTo>
                  <a:pt x="195300" y="7658"/>
                </a:lnTo>
                <a:lnTo>
                  <a:pt x="194068" y="9651"/>
                </a:lnTo>
                <a:lnTo>
                  <a:pt x="192684" y="11442"/>
                </a:lnTo>
                <a:lnTo>
                  <a:pt x="191223" y="13055"/>
                </a:lnTo>
                <a:lnTo>
                  <a:pt x="94005" y="147345"/>
                </a:lnTo>
                <a:lnTo>
                  <a:pt x="93713" y="147612"/>
                </a:lnTo>
                <a:lnTo>
                  <a:pt x="5892" y="271589"/>
                </a:lnTo>
                <a:lnTo>
                  <a:pt x="0" y="284225"/>
                </a:lnTo>
                <a:lnTo>
                  <a:pt x="0" y="295020"/>
                </a:lnTo>
                <a:lnTo>
                  <a:pt x="2286" y="300481"/>
                </a:lnTo>
                <a:lnTo>
                  <a:pt x="7200" y="305219"/>
                </a:lnTo>
                <a:lnTo>
                  <a:pt x="12166" y="310083"/>
                </a:lnTo>
                <a:lnTo>
                  <a:pt x="17551" y="312305"/>
                </a:lnTo>
                <a:lnTo>
                  <a:pt x="27813" y="312305"/>
                </a:lnTo>
                <a:lnTo>
                  <a:pt x="31851" y="311289"/>
                </a:lnTo>
                <a:lnTo>
                  <a:pt x="39776" y="307441"/>
                </a:lnTo>
                <a:lnTo>
                  <a:pt x="42075" y="305485"/>
                </a:lnTo>
                <a:lnTo>
                  <a:pt x="43129" y="303377"/>
                </a:lnTo>
                <a:lnTo>
                  <a:pt x="43510" y="302666"/>
                </a:lnTo>
                <a:lnTo>
                  <a:pt x="45415" y="299796"/>
                </a:lnTo>
                <a:lnTo>
                  <a:pt x="223481" y="48132"/>
                </a:lnTo>
                <a:lnTo>
                  <a:pt x="223113" y="47840"/>
                </a:lnTo>
                <a:lnTo>
                  <a:pt x="232232" y="35331"/>
                </a:lnTo>
                <a:lnTo>
                  <a:pt x="233934" y="31927"/>
                </a:lnTo>
                <a:lnTo>
                  <a:pt x="235089" y="27876"/>
                </a:lnTo>
                <a:lnTo>
                  <a:pt x="235737" y="23355"/>
                </a:lnTo>
                <a:lnTo>
                  <a:pt x="235737" y="22085"/>
                </a:lnTo>
                <a:lnTo>
                  <a:pt x="235445" y="16446"/>
                </a:lnTo>
                <a:lnTo>
                  <a:pt x="233464" y="11645"/>
                </a:lnTo>
                <a:lnTo>
                  <a:pt x="229514" y="7213"/>
                </a:lnTo>
                <a:lnTo>
                  <a:pt x="228460" y="6705"/>
                </a:lnTo>
                <a:lnTo>
                  <a:pt x="224688" y="2946"/>
                </a:lnTo>
                <a:lnTo>
                  <a:pt x="220751" y="0"/>
                </a:lnTo>
                <a:close/>
              </a:path>
            </a:pathLst>
          </a:custGeom>
          <a:solidFill>
            <a:srgbClr val="6FC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0307" y="7045764"/>
            <a:ext cx="931922" cy="328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24208" y="7099934"/>
            <a:ext cx="243840" cy="2063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200" spc="15" dirty="0">
                <a:solidFill>
                  <a:srgbClr val="292829"/>
                </a:solidFill>
                <a:latin typeface="Montserrat-Light"/>
                <a:cs typeface="Montserrat-Light"/>
              </a:rPr>
              <a:t>16</a:t>
            </a:fld>
            <a:endParaRPr sz="1200">
              <a:latin typeface="Montserrat-Light"/>
              <a:cs typeface="Montserrat-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444500" y="1057855"/>
            <a:ext cx="6878955" cy="918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5" dirty="0">
                <a:solidFill>
                  <a:srgbClr val="202426"/>
                </a:solidFill>
                <a:latin typeface="BebasNeueBook"/>
                <a:cs typeface="BebasNeueBook"/>
              </a:rPr>
              <a:t>DA </a:t>
            </a:r>
            <a:r>
              <a:rPr sz="2400" spc="70" dirty="0">
                <a:solidFill>
                  <a:srgbClr val="202426"/>
                </a:solidFill>
                <a:latin typeface="BebasNeueBook"/>
                <a:cs typeface="BebasNeueBook"/>
              </a:rPr>
              <a:t>DOVE </a:t>
            </a:r>
            <a:r>
              <a:rPr sz="2400" spc="80" dirty="0">
                <a:solidFill>
                  <a:srgbClr val="202426"/>
                </a:solidFill>
                <a:latin typeface="BebasNeueBook"/>
                <a:cs typeface="BebasNeueBook"/>
              </a:rPr>
              <a:t>NASCONO </a:t>
            </a:r>
            <a:r>
              <a:rPr sz="2400" spc="45" dirty="0">
                <a:solidFill>
                  <a:srgbClr val="202426"/>
                </a:solidFill>
                <a:latin typeface="BebasNeueBook"/>
                <a:cs typeface="BebasNeueBook"/>
              </a:rPr>
              <a:t>LE </a:t>
            </a:r>
            <a:r>
              <a:rPr sz="2400" spc="70" dirty="0">
                <a:solidFill>
                  <a:srgbClr val="202426"/>
                </a:solidFill>
                <a:latin typeface="BebasNeueBook"/>
                <a:cs typeface="BebasNeueBook"/>
              </a:rPr>
              <a:t>PAROLE</a:t>
            </a:r>
            <a:r>
              <a:rPr sz="2400" spc="-120" dirty="0">
                <a:solidFill>
                  <a:srgbClr val="202426"/>
                </a:solidFill>
                <a:latin typeface="BebasNeueBook"/>
                <a:cs typeface="BebasNeueBook"/>
              </a:rPr>
              <a:t> </a:t>
            </a:r>
            <a:r>
              <a:rPr sz="2400" spc="85" dirty="0">
                <a:solidFill>
                  <a:srgbClr val="202426"/>
                </a:solidFill>
                <a:latin typeface="BebasNeueBook"/>
                <a:cs typeface="BebasNeueBook"/>
              </a:rPr>
              <a:t>D’ODIO?</a:t>
            </a:r>
            <a:endParaRPr sz="2400">
              <a:latin typeface="BebasNeueBook"/>
              <a:cs typeface="BebasNeueBook"/>
            </a:endParaRPr>
          </a:p>
          <a:p>
            <a:pPr marL="2760345">
              <a:lnSpc>
                <a:spcPct val="100000"/>
              </a:lnSpc>
              <a:spcBef>
                <a:spcPts val="1985"/>
              </a:spcBef>
            </a:pPr>
            <a:r>
              <a:rPr sz="1800" b="1" spc="-15" dirty="0">
                <a:solidFill>
                  <a:srgbClr val="202426"/>
                </a:solidFill>
                <a:latin typeface="Montserrat"/>
                <a:cs typeface="Montserrat"/>
              </a:rPr>
              <a:t>Esistenza </a:t>
            </a:r>
            <a:r>
              <a:rPr sz="1800" b="1" spc="-45" dirty="0">
                <a:solidFill>
                  <a:srgbClr val="202426"/>
                </a:solidFill>
                <a:latin typeface="Montserrat"/>
                <a:cs typeface="Montserrat"/>
              </a:rPr>
              <a:t>pregiudizio/ </a:t>
            </a:r>
            <a:r>
              <a:rPr sz="1800" b="1" dirty="0">
                <a:solidFill>
                  <a:srgbClr val="202426"/>
                </a:solidFill>
                <a:latin typeface="Montserrat"/>
                <a:cs typeface="Montserrat"/>
              </a:rPr>
              <a:t>bias</a:t>
            </a:r>
            <a:r>
              <a:rPr sz="1800" b="1" spc="-27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800" b="1" spc="-25" dirty="0">
                <a:solidFill>
                  <a:srgbClr val="202426"/>
                </a:solidFill>
                <a:latin typeface="Montserrat"/>
                <a:cs typeface="Montserrat"/>
              </a:rPr>
              <a:t>negativo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50" y="756005"/>
            <a:ext cx="6174105" cy="234315"/>
          </a:xfrm>
          <a:custGeom>
            <a:avLst/>
            <a:gdLst/>
            <a:ahLst/>
            <a:cxnLst/>
            <a:rect l="l" t="t" r="r" b="b"/>
            <a:pathLst>
              <a:path w="6174105" h="234315">
                <a:moveTo>
                  <a:pt x="0" y="233997"/>
                </a:moveTo>
                <a:lnTo>
                  <a:pt x="6173990" y="233997"/>
                </a:lnTo>
                <a:lnTo>
                  <a:pt x="6173990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F29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44500" y="338979"/>
            <a:ext cx="97790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60" dirty="0">
                <a:solidFill>
                  <a:srgbClr val="202426"/>
                </a:solidFill>
              </a:rPr>
              <a:t>HATE</a:t>
            </a:r>
            <a:r>
              <a:rPr sz="4000" spc="120" dirty="0">
                <a:solidFill>
                  <a:srgbClr val="202426"/>
                </a:solidFill>
              </a:rPr>
              <a:t> </a:t>
            </a:r>
            <a:r>
              <a:rPr sz="4000" spc="75" dirty="0">
                <a:solidFill>
                  <a:srgbClr val="202426"/>
                </a:solidFill>
              </a:rPr>
              <a:t>SPEECH</a:t>
            </a:r>
            <a:endParaRPr sz="4000" dirty="0"/>
          </a:p>
        </p:txBody>
      </p:sp>
      <p:sp>
        <p:nvSpPr>
          <p:cNvPr id="26" name="object 26"/>
          <p:cNvSpPr/>
          <p:nvPr/>
        </p:nvSpPr>
        <p:spPr>
          <a:xfrm>
            <a:off x="0" y="684635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2023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0626" y="7045774"/>
            <a:ext cx="146050" cy="312420"/>
          </a:xfrm>
          <a:custGeom>
            <a:avLst/>
            <a:gdLst/>
            <a:ahLst/>
            <a:cxnLst/>
            <a:rect l="l" t="t" r="r" b="b"/>
            <a:pathLst>
              <a:path w="146050" h="312420">
                <a:moveTo>
                  <a:pt x="131889" y="0"/>
                </a:moveTo>
                <a:lnTo>
                  <a:pt x="122262" y="0"/>
                </a:lnTo>
                <a:lnTo>
                  <a:pt x="117186" y="441"/>
                </a:lnTo>
                <a:lnTo>
                  <a:pt x="111737" y="2333"/>
                </a:lnTo>
                <a:lnTo>
                  <a:pt x="106218" y="6525"/>
                </a:lnTo>
                <a:lnTo>
                  <a:pt x="100926" y="13868"/>
                </a:lnTo>
                <a:lnTo>
                  <a:pt x="100596" y="15278"/>
                </a:lnTo>
                <a:lnTo>
                  <a:pt x="0" y="307505"/>
                </a:lnTo>
                <a:lnTo>
                  <a:pt x="5207" y="310464"/>
                </a:lnTo>
                <a:lnTo>
                  <a:pt x="6413" y="311188"/>
                </a:lnTo>
                <a:lnTo>
                  <a:pt x="9436" y="312305"/>
                </a:lnTo>
                <a:lnTo>
                  <a:pt x="23901" y="312305"/>
                </a:lnTo>
                <a:lnTo>
                  <a:pt x="30746" y="310197"/>
                </a:lnTo>
                <a:lnTo>
                  <a:pt x="42684" y="301447"/>
                </a:lnTo>
                <a:lnTo>
                  <a:pt x="46774" y="295567"/>
                </a:lnTo>
                <a:lnTo>
                  <a:pt x="49136" y="287807"/>
                </a:lnTo>
                <a:lnTo>
                  <a:pt x="144868" y="31013"/>
                </a:lnTo>
                <a:lnTo>
                  <a:pt x="145148" y="30416"/>
                </a:lnTo>
                <a:lnTo>
                  <a:pt x="145859" y="28435"/>
                </a:lnTo>
                <a:lnTo>
                  <a:pt x="145859" y="23025"/>
                </a:lnTo>
                <a:lnTo>
                  <a:pt x="145237" y="17068"/>
                </a:lnTo>
                <a:lnTo>
                  <a:pt x="142722" y="11633"/>
                </a:lnTo>
                <a:lnTo>
                  <a:pt x="138379" y="6426"/>
                </a:lnTo>
                <a:lnTo>
                  <a:pt x="136042" y="3670"/>
                </a:lnTo>
                <a:lnTo>
                  <a:pt x="13188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5995" y="7045772"/>
            <a:ext cx="116205" cy="283210"/>
          </a:xfrm>
          <a:custGeom>
            <a:avLst/>
            <a:gdLst/>
            <a:ahLst/>
            <a:cxnLst/>
            <a:rect l="l" t="t" r="r" b="b"/>
            <a:pathLst>
              <a:path w="116204" h="283209">
                <a:moveTo>
                  <a:pt x="29121" y="0"/>
                </a:moveTo>
                <a:lnTo>
                  <a:pt x="17945" y="0"/>
                </a:lnTo>
                <a:lnTo>
                  <a:pt x="13106" y="1790"/>
                </a:lnTo>
                <a:lnTo>
                  <a:pt x="8330" y="5638"/>
                </a:lnTo>
                <a:lnTo>
                  <a:pt x="7658" y="6273"/>
                </a:lnTo>
                <a:lnTo>
                  <a:pt x="2425" y="10985"/>
                </a:lnTo>
                <a:lnTo>
                  <a:pt x="0" y="16294"/>
                </a:lnTo>
                <a:lnTo>
                  <a:pt x="0" y="25107"/>
                </a:lnTo>
                <a:lnTo>
                  <a:pt x="152" y="27089"/>
                </a:lnTo>
                <a:lnTo>
                  <a:pt x="584" y="28867"/>
                </a:lnTo>
                <a:lnTo>
                  <a:pt x="1142" y="29413"/>
                </a:lnTo>
                <a:lnTo>
                  <a:pt x="1663" y="30810"/>
                </a:lnTo>
                <a:lnTo>
                  <a:pt x="2425" y="31953"/>
                </a:lnTo>
                <a:lnTo>
                  <a:pt x="2425" y="32893"/>
                </a:lnTo>
                <a:lnTo>
                  <a:pt x="94640" y="282625"/>
                </a:lnTo>
                <a:lnTo>
                  <a:pt x="116154" y="219608"/>
                </a:lnTo>
                <a:lnTo>
                  <a:pt x="45173" y="14922"/>
                </a:lnTo>
                <a:lnTo>
                  <a:pt x="44297" y="11531"/>
                </a:lnTo>
                <a:lnTo>
                  <a:pt x="42570" y="8851"/>
                </a:lnTo>
                <a:lnTo>
                  <a:pt x="39865" y="6578"/>
                </a:lnTo>
                <a:lnTo>
                  <a:pt x="39395" y="6223"/>
                </a:lnTo>
                <a:lnTo>
                  <a:pt x="38808" y="5626"/>
                </a:lnTo>
                <a:lnTo>
                  <a:pt x="34124" y="1828"/>
                </a:lnTo>
                <a:lnTo>
                  <a:pt x="29121" y="0"/>
                </a:lnTo>
                <a:close/>
              </a:path>
            </a:pathLst>
          </a:custGeom>
          <a:solidFill>
            <a:srgbClr val="D2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1039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134759" y="0"/>
                </a:moveTo>
                <a:lnTo>
                  <a:pt x="96165" y="9538"/>
                </a:lnTo>
                <a:lnTo>
                  <a:pt x="59212" y="30887"/>
                </a:lnTo>
                <a:lnTo>
                  <a:pt x="29163" y="61974"/>
                </a:lnTo>
                <a:lnTo>
                  <a:pt x="9563" y="99606"/>
                </a:lnTo>
                <a:lnTo>
                  <a:pt x="599" y="140689"/>
                </a:lnTo>
                <a:lnTo>
                  <a:pt x="0" y="154406"/>
                </a:lnTo>
                <a:lnTo>
                  <a:pt x="599" y="168406"/>
                </a:lnTo>
                <a:lnTo>
                  <a:pt x="9563" y="209854"/>
                </a:lnTo>
                <a:lnTo>
                  <a:pt x="29167" y="247455"/>
                </a:lnTo>
                <a:lnTo>
                  <a:pt x="59193" y="278464"/>
                </a:lnTo>
                <a:lnTo>
                  <a:pt x="96087" y="299492"/>
                </a:lnTo>
                <a:lnTo>
                  <a:pt x="134759" y="308838"/>
                </a:lnTo>
                <a:lnTo>
                  <a:pt x="134759" y="263296"/>
                </a:lnTo>
                <a:lnTo>
                  <a:pt x="127864" y="261628"/>
                </a:lnTo>
                <a:lnTo>
                  <a:pt x="121164" y="259526"/>
                </a:lnTo>
                <a:lnTo>
                  <a:pt x="84296" y="237350"/>
                </a:lnTo>
                <a:lnTo>
                  <a:pt x="60763" y="205811"/>
                </a:lnTo>
                <a:lnTo>
                  <a:pt x="49465" y="165518"/>
                </a:lnTo>
                <a:lnTo>
                  <a:pt x="48983" y="154406"/>
                </a:lnTo>
                <a:lnTo>
                  <a:pt x="49465" y="143323"/>
                </a:lnTo>
                <a:lnTo>
                  <a:pt x="60765" y="103030"/>
                </a:lnTo>
                <a:lnTo>
                  <a:pt x="84296" y="71506"/>
                </a:lnTo>
                <a:lnTo>
                  <a:pt x="121188" y="49317"/>
                </a:lnTo>
                <a:lnTo>
                  <a:pt x="134759" y="45554"/>
                </a:lnTo>
                <a:lnTo>
                  <a:pt x="134759" y="0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5618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0" y="0"/>
                </a:moveTo>
                <a:lnTo>
                  <a:pt x="0" y="45567"/>
                </a:lnTo>
                <a:lnTo>
                  <a:pt x="6878" y="47231"/>
                </a:lnTo>
                <a:lnTo>
                  <a:pt x="13581" y="49318"/>
                </a:lnTo>
                <a:lnTo>
                  <a:pt x="50390" y="71597"/>
                </a:lnTo>
                <a:lnTo>
                  <a:pt x="73423" y="103071"/>
                </a:lnTo>
                <a:lnTo>
                  <a:pt x="84686" y="143332"/>
                </a:lnTo>
                <a:lnTo>
                  <a:pt x="85166" y="154406"/>
                </a:lnTo>
                <a:lnTo>
                  <a:pt x="84685" y="165512"/>
                </a:lnTo>
                <a:lnTo>
                  <a:pt x="73418" y="205760"/>
                </a:lnTo>
                <a:lnTo>
                  <a:pt x="50367" y="237271"/>
                </a:lnTo>
                <a:lnTo>
                  <a:pt x="13604" y="259526"/>
                </a:lnTo>
                <a:lnTo>
                  <a:pt x="0" y="263296"/>
                </a:lnTo>
                <a:lnTo>
                  <a:pt x="0" y="308838"/>
                </a:lnTo>
                <a:lnTo>
                  <a:pt x="38670" y="299492"/>
                </a:lnTo>
                <a:lnTo>
                  <a:pt x="75579" y="278469"/>
                </a:lnTo>
                <a:lnTo>
                  <a:pt x="105600" y="247455"/>
                </a:lnTo>
                <a:lnTo>
                  <a:pt x="125171" y="209854"/>
                </a:lnTo>
                <a:lnTo>
                  <a:pt x="134179" y="168406"/>
                </a:lnTo>
                <a:lnTo>
                  <a:pt x="134785" y="154406"/>
                </a:lnTo>
                <a:lnTo>
                  <a:pt x="134179" y="140711"/>
                </a:lnTo>
                <a:lnTo>
                  <a:pt x="125171" y="99606"/>
                </a:lnTo>
                <a:lnTo>
                  <a:pt x="105600" y="61976"/>
                </a:lnTo>
                <a:lnTo>
                  <a:pt x="75534" y="30887"/>
                </a:lnTo>
                <a:lnTo>
                  <a:pt x="38588" y="9538"/>
                </a:lnTo>
                <a:lnTo>
                  <a:pt x="13597" y="2190"/>
                </a:lnTo>
                <a:lnTo>
                  <a:pt x="0" y="0"/>
                </a:lnTo>
                <a:close/>
              </a:path>
            </a:pathLst>
          </a:custGeom>
          <a:solidFill>
            <a:srgbClr val="00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2119" y="7209388"/>
            <a:ext cx="109600" cy="14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5374" y="7033886"/>
            <a:ext cx="109804" cy="147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5056" y="7045768"/>
            <a:ext cx="236220" cy="312420"/>
          </a:xfrm>
          <a:custGeom>
            <a:avLst/>
            <a:gdLst/>
            <a:ahLst/>
            <a:cxnLst/>
            <a:rect l="l" t="t" r="r" b="b"/>
            <a:pathLst>
              <a:path w="236219" h="312420">
                <a:moveTo>
                  <a:pt x="220751" y="0"/>
                </a:moveTo>
                <a:lnTo>
                  <a:pt x="205841" y="0"/>
                </a:lnTo>
                <a:lnTo>
                  <a:pt x="201041" y="1739"/>
                </a:lnTo>
                <a:lnTo>
                  <a:pt x="197396" y="5156"/>
                </a:lnTo>
                <a:lnTo>
                  <a:pt x="196773" y="5765"/>
                </a:lnTo>
                <a:lnTo>
                  <a:pt x="195300" y="7658"/>
                </a:lnTo>
                <a:lnTo>
                  <a:pt x="194068" y="9651"/>
                </a:lnTo>
                <a:lnTo>
                  <a:pt x="192684" y="11442"/>
                </a:lnTo>
                <a:lnTo>
                  <a:pt x="191223" y="13055"/>
                </a:lnTo>
                <a:lnTo>
                  <a:pt x="94005" y="147345"/>
                </a:lnTo>
                <a:lnTo>
                  <a:pt x="93713" y="147612"/>
                </a:lnTo>
                <a:lnTo>
                  <a:pt x="5892" y="271589"/>
                </a:lnTo>
                <a:lnTo>
                  <a:pt x="0" y="284225"/>
                </a:lnTo>
                <a:lnTo>
                  <a:pt x="0" y="295020"/>
                </a:lnTo>
                <a:lnTo>
                  <a:pt x="2286" y="300481"/>
                </a:lnTo>
                <a:lnTo>
                  <a:pt x="7200" y="305219"/>
                </a:lnTo>
                <a:lnTo>
                  <a:pt x="12166" y="310083"/>
                </a:lnTo>
                <a:lnTo>
                  <a:pt x="17551" y="312305"/>
                </a:lnTo>
                <a:lnTo>
                  <a:pt x="27813" y="312305"/>
                </a:lnTo>
                <a:lnTo>
                  <a:pt x="31851" y="311289"/>
                </a:lnTo>
                <a:lnTo>
                  <a:pt x="39776" y="307441"/>
                </a:lnTo>
                <a:lnTo>
                  <a:pt x="42075" y="305485"/>
                </a:lnTo>
                <a:lnTo>
                  <a:pt x="43129" y="303377"/>
                </a:lnTo>
                <a:lnTo>
                  <a:pt x="43510" y="302666"/>
                </a:lnTo>
                <a:lnTo>
                  <a:pt x="45415" y="299796"/>
                </a:lnTo>
                <a:lnTo>
                  <a:pt x="223481" y="48132"/>
                </a:lnTo>
                <a:lnTo>
                  <a:pt x="223113" y="47840"/>
                </a:lnTo>
                <a:lnTo>
                  <a:pt x="232232" y="35331"/>
                </a:lnTo>
                <a:lnTo>
                  <a:pt x="233934" y="31927"/>
                </a:lnTo>
                <a:lnTo>
                  <a:pt x="235089" y="27876"/>
                </a:lnTo>
                <a:lnTo>
                  <a:pt x="235737" y="23355"/>
                </a:lnTo>
                <a:lnTo>
                  <a:pt x="235737" y="22085"/>
                </a:lnTo>
                <a:lnTo>
                  <a:pt x="235445" y="16446"/>
                </a:lnTo>
                <a:lnTo>
                  <a:pt x="233464" y="11645"/>
                </a:lnTo>
                <a:lnTo>
                  <a:pt x="229514" y="7213"/>
                </a:lnTo>
                <a:lnTo>
                  <a:pt x="228460" y="6705"/>
                </a:lnTo>
                <a:lnTo>
                  <a:pt x="224688" y="2946"/>
                </a:lnTo>
                <a:lnTo>
                  <a:pt x="220751" y="0"/>
                </a:lnTo>
                <a:close/>
              </a:path>
            </a:pathLst>
          </a:custGeom>
          <a:solidFill>
            <a:srgbClr val="6FC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0307" y="7045764"/>
            <a:ext cx="931922" cy="328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224208" y="7099934"/>
            <a:ext cx="243840" cy="2063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200" spc="15" dirty="0">
                <a:solidFill>
                  <a:srgbClr val="292829"/>
                </a:solidFill>
                <a:latin typeface="Montserrat-Light"/>
                <a:cs typeface="Montserrat-Light"/>
              </a:rPr>
              <a:t>17</a:t>
            </a:fld>
            <a:endParaRPr sz="1200">
              <a:latin typeface="Montserrat-Light"/>
              <a:cs typeface="Montserrat-Light"/>
            </a:endParaRPr>
          </a:p>
        </p:txBody>
      </p:sp>
      <p:sp>
        <p:nvSpPr>
          <p:cNvPr id="59" name="object 2"/>
          <p:cNvSpPr/>
          <p:nvPr/>
        </p:nvSpPr>
        <p:spPr>
          <a:xfrm>
            <a:off x="5122836" y="3954990"/>
            <a:ext cx="426084" cy="220345"/>
          </a:xfrm>
          <a:custGeom>
            <a:avLst/>
            <a:gdLst/>
            <a:ahLst/>
            <a:cxnLst/>
            <a:rect l="l" t="t" r="r" b="b"/>
            <a:pathLst>
              <a:path w="426085" h="220345">
                <a:moveTo>
                  <a:pt x="0" y="0"/>
                </a:moveTo>
                <a:lnTo>
                  <a:pt x="0" y="4572"/>
                </a:lnTo>
                <a:lnTo>
                  <a:pt x="176657" y="179679"/>
                </a:lnTo>
                <a:lnTo>
                  <a:pt x="208795" y="209854"/>
                </a:lnTo>
                <a:lnTo>
                  <a:pt x="230784" y="219913"/>
                </a:lnTo>
                <a:lnTo>
                  <a:pt x="252773" y="209854"/>
                </a:lnTo>
                <a:lnTo>
                  <a:pt x="284911" y="179679"/>
                </a:lnTo>
                <a:lnTo>
                  <a:pt x="363042" y="102235"/>
                </a:lnTo>
                <a:lnTo>
                  <a:pt x="412962" y="50723"/>
                </a:lnTo>
                <a:lnTo>
                  <a:pt x="425791" y="23896"/>
                </a:lnTo>
                <a:lnTo>
                  <a:pt x="398098" y="13064"/>
                </a:lnTo>
                <a:lnTo>
                  <a:pt x="326453" y="9537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"/>
          <p:cNvSpPr/>
          <p:nvPr/>
        </p:nvSpPr>
        <p:spPr>
          <a:xfrm>
            <a:off x="5122836" y="4752150"/>
            <a:ext cx="426084" cy="220345"/>
          </a:xfrm>
          <a:custGeom>
            <a:avLst/>
            <a:gdLst/>
            <a:ahLst/>
            <a:cxnLst/>
            <a:rect l="l" t="t" r="r" b="b"/>
            <a:pathLst>
              <a:path w="426085" h="220345">
                <a:moveTo>
                  <a:pt x="0" y="0"/>
                </a:moveTo>
                <a:lnTo>
                  <a:pt x="0" y="4572"/>
                </a:lnTo>
                <a:lnTo>
                  <a:pt x="176657" y="179679"/>
                </a:lnTo>
                <a:lnTo>
                  <a:pt x="208795" y="209854"/>
                </a:lnTo>
                <a:lnTo>
                  <a:pt x="230784" y="219913"/>
                </a:lnTo>
                <a:lnTo>
                  <a:pt x="252773" y="209854"/>
                </a:lnTo>
                <a:lnTo>
                  <a:pt x="284911" y="179679"/>
                </a:lnTo>
                <a:lnTo>
                  <a:pt x="363042" y="102235"/>
                </a:lnTo>
                <a:lnTo>
                  <a:pt x="412962" y="50723"/>
                </a:lnTo>
                <a:lnTo>
                  <a:pt x="425791" y="23896"/>
                </a:lnTo>
                <a:lnTo>
                  <a:pt x="398098" y="13064"/>
                </a:lnTo>
                <a:lnTo>
                  <a:pt x="326453" y="9537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4"/>
          <p:cNvSpPr/>
          <p:nvPr/>
        </p:nvSpPr>
        <p:spPr>
          <a:xfrm>
            <a:off x="1775631" y="3441202"/>
            <a:ext cx="7211695" cy="642620"/>
          </a:xfrm>
          <a:custGeom>
            <a:avLst/>
            <a:gdLst/>
            <a:ahLst/>
            <a:cxnLst/>
            <a:rect l="l" t="t" r="r" b="b"/>
            <a:pathLst>
              <a:path w="7211695" h="642620">
                <a:moveTo>
                  <a:pt x="7084783" y="0"/>
                </a:moveTo>
                <a:lnTo>
                  <a:pt x="126415" y="0"/>
                </a:lnTo>
                <a:lnTo>
                  <a:pt x="53331" y="1975"/>
                </a:lnTo>
                <a:lnTo>
                  <a:pt x="15801" y="15801"/>
                </a:lnTo>
                <a:lnTo>
                  <a:pt x="1975" y="53331"/>
                </a:lnTo>
                <a:lnTo>
                  <a:pt x="0" y="126415"/>
                </a:lnTo>
                <a:lnTo>
                  <a:pt x="0" y="516140"/>
                </a:lnTo>
                <a:lnTo>
                  <a:pt x="1975" y="589224"/>
                </a:lnTo>
                <a:lnTo>
                  <a:pt x="15801" y="626754"/>
                </a:lnTo>
                <a:lnTo>
                  <a:pt x="53331" y="640581"/>
                </a:lnTo>
                <a:lnTo>
                  <a:pt x="126415" y="642556"/>
                </a:lnTo>
                <a:lnTo>
                  <a:pt x="7084783" y="642556"/>
                </a:lnTo>
                <a:lnTo>
                  <a:pt x="7157868" y="640581"/>
                </a:lnTo>
                <a:lnTo>
                  <a:pt x="7195397" y="626754"/>
                </a:lnTo>
                <a:lnTo>
                  <a:pt x="7209224" y="589224"/>
                </a:lnTo>
                <a:lnTo>
                  <a:pt x="7211199" y="516140"/>
                </a:lnTo>
                <a:lnTo>
                  <a:pt x="7211199" y="126415"/>
                </a:lnTo>
                <a:lnTo>
                  <a:pt x="7209224" y="53331"/>
                </a:lnTo>
                <a:lnTo>
                  <a:pt x="7195397" y="15801"/>
                </a:lnTo>
                <a:lnTo>
                  <a:pt x="7157868" y="1975"/>
                </a:lnTo>
                <a:lnTo>
                  <a:pt x="7084783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"/>
          <p:cNvSpPr/>
          <p:nvPr/>
        </p:nvSpPr>
        <p:spPr>
          <a:xfrm>
            <a:off x="1775631" y="4238359"/>
            <a:ext cx="7211695" cy="642620"/>
          </a:xfrm>
          <a:custGeom>
            <a:avLst/>
            <a:gdLst/>
            <a:ahLst/>
            <a:cxnLst/>
            <a:rect l="l" t="t" r="r" b="b"/>
            <a:pathLst>
              <a:path w="7211695" h="642620">
                <a:moveTo>
                  <a:pt x="7084783" y="0"/>
                </a:moveTo>
                <a:lnTo>
                  <a:pt x="126415" y="0"/>
                </a:lnTo>
                <a:lnTo>
                  <a:pt x="53331" y="1975"/>
                </a:lnTo>
                <a:lnTo>
                  <a:pt x="15801" y="15801"/>
                </a:lnTo>
                <a:lnTo>
                  <a:pt x="1975" y="53331"/>
                </a:lnTo>
                <a:lnTo>
                  <a:pt x="0" y="126415"/>
                </a:lnTo>
                <a:lnTo>
                  <a:pt x="0" y="516140"/>
                </a:lnTo>
                <a:lnTo>
                  <a:pt x="1975" y="589224"/>
                </a:lnTo>
                <a:lnTo>
                  <a:pt x="15801" y="626754"/>
                </a:lnTo>
                <a:lnTo>
                  <a:pt x="53331" y="640581"/>
                </a:lnTo>
                <a:lnTo>
                  <a:pt x="126415" y="642556"/>
                </a:lnTo>
                <a:lnTo>
                  <a:pt x="7084783" y="642556"/>
                </a:lnTo>
                <a:lnTo>
                  <a:pt x="7157868" y="640581"/>
                </a:lnTo>
                <a:lnTo>
                  <a:pt x="7195397" y="626754"/>
                </a:lnTo>
                <a:lnTo>
                  <a:pt x="7209224" y="589224"/>
                </a:lnTo>
                <a:lnTo>
                  <a:pt x="7211199" y="516140"/>
                </a:lnTo>
                <a:lnTo>
                  <a:pt x="7211199" y="126415"/>
                </a:lnTo>
                <a:lnTo>
                  <a:pt x="7209224" y="53331"/>
                </a:lnTo>
                <a:lnTo>
                  <a:pt x="7195397" y="15801"/>
                </a:lnTo>
                <a:lnTo>
                  <a:pt x="7157868" y="1975"/>
                </a:lnTo>
                <a:lnTo>
                  <a:pt x="7084783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"/>
          <p:cNvSpPr/>
          <p:nvPr/>
        </p:nvSpPr>
        <p:spPr>
          <a:xfrm>
            <a:off x="1775631" y="5035520"/>
            <a:ext cx="7211695" cy="1545590"/>
          </a:xfrm>
          <a:custGeom>
            <a:avLst/>
            <a:gdLst/>
            <a:ahLst/>
            <a:cxnLst/>
            <a:rect l="l" t="t" r="r" b="b"/>
            <a:pathLst>
              <a:path w="7211695" h="1545590">
                <a:moveTo>
                  <a:pt x="7084783" y="0"/>
                </a:moveTo>
                <a:lnTo>
                  <a:pt x="126415" y="0"/>
                </a:lnTo>
                <a:lnTo>
                  <a:pt x="53331" y="1975"/>
                </a:lnTo>
                <a:lnTo>
                  <a:pt x="15801" y="15801"/>
                </a:lnTo>
                <a:lnTo>
                  <a:pt x="1975" y="53331"/>
                </a:lnTo>
                <a:lnTo>
                  <a:pt x="0" y="126415"/>
                </a:lnTo>
                <a:lnTo>
                  <a:pt x="0" y="1418602"/>
                </a:lnTo>
                <a:lnTo>
                  <a:pt x="1975" y="1491686"/>
                </a:lnTo>
                <a:lnTo>
                  <a:pt x="15801" y="1529216"/>
                </a:lnTo>
                <a:lnTo>
                  <a:pt x="53331" y="1543043"/>
                </a:lnTo>
                <a:lnTo>
                  <a:pt x="126415" y="1545018"/>
                </a:lnTo>
                <a:lnTo>
                  <a:pt x="7084783" y="1545018"/>
                </a:lnTo>
                <a:lnTo>
                  <a:pt x="7157868" y="1543043"/>
                </a:lnTo>
                <a:lnTo>
                  <a:pt x="7195397" y="1529216"/>
                </a:lnTo>
                <a:lnTo>
                  <a:pt x="7209224" y="1491686"/>
                </a:lnTo>
                <a:lnTo>
                  <a:pt x="7211199" y="1418602"/>
                </a:lnTo>
                <a:lnTo>
                  <a:pt x="7211199" y="126415"/>
                </a:lnTo>
                <a:lnTo>
                  <a:pt x="7209224" y="53331"/>
                </a:lnTo>
                <a:lnTo>
                  <a:pt x="7195397" y="15801"/>
                </a:lnTo>
                <a:lnTo>
                  <a:pt x="7157868" y="1975"/>
                </a:lnTo>
                <a:lnTo>
                  <a:pt x="7084783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7"/>
          <p:cNvSpPr txBox="1">
            <a:spLocks noGrp="1"/>
          </p:cNvSpPr>
          <p:nvPr>
            <p:ph type="body" idx="1"/>
          </p:nvPr>
        </p:nvSpPr>
        <p:spPr>
          <a:xfrm>
            <a:off x="2693759" y="3531560"/>
            <a:ext cx="5305880" cy="2922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Mancato </a:t>
            </a:r>
            <a:r>
              <a:rPr spc="-25" dirty="0"/>
              <a:t>riconoscimento </a:t>
            </a:r>
            <a:r>
              <a:rPr spc="-5" dirty="0"/>
              <a:t>pari</a:t>
            </a:r>
            <a:r>
              <a:rPr spc="-114" dirty="0"/>
              <a:t> </a:t>
            </a:r>
            <a:r>
              <a:rPr spc="-10" dirty="0"/>
              <a:t>diritti</a:t>
            </a: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pc="-40" dirty="0"/>
              <a:t>e </a:t>
            </a:r>
            <a:r>
              <a:rPr spc="-5" dirty="0"/>
              <a:t>pari </a:t>
            </a:r>
            <a:r>
              <a:rPr spc="-15" dirty="0"/>
              <a:t>opportunità </a:t>
            </a:r>
            <a:r>
              <a:rPr dirty="0"/>
              <a:t>ai </a:t>
            </a:r>
            <a:r>
              <a:rPr spc="-35" dirty="0"/>
              <a:t>soggetti </a:t>
            </a:r>
            <a:r>
              <a:rPr spc="-25" dirty="0"/>
              <a:t>portatori </a:t>
            </a:r>
            <a:r>
              <a:rPr spc="5" dirty="0"/>
              <a:t>di</a:t>
            </a:r>
            <a:r>
              <a:rPr spc="-275" dirty="0"/>
              <a:t> </a:t>
            </a:r>
            <a:r>
              <a:rPr spc="-45" dirty="0"/>
              <a:t>differenze.</a:t>
            </a:r>
          </a:p>
          <a:p>
            <a:pPr marL="2540">
              <a:lnSpc>
                <a:spcPct val="100000"/>
              </a:lnSpc>
              <a:spcBef>
                <a:spcPts val="25"/>
              </a:spcBef>
            </a:pPr>
            <a:endParaRPr sz="22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pc="-20" dirty="0"/>
              <a:t>Sdoganamento atteggiamenti</a:t>
            </a:r>
            <a:r>
              <a:rPr spc="-95" dirty="0"/>
              <a:t> </a:t>
            </a:r>
            <a:r>
              <a:rPr spc="-20" dirty="0"/>
              <a:t>discriminatori.</a:t>
            </a:r>
          </a:p>
          <a:p>
            <a:pPr marL="2540" algn="ctr">
              <a:lnSpc>
                <a:spcPct val="100000"/>
              </a:lnSpc>
              <a:spcBef>
                <a:spcPts val="229"/>
              </a:spcBef>
            </a:pPr>
            <a:r>
              <a:rPr spc="-10" dirty="0"/>
              <a:t>Anche </a:t>
            </a:r>
            <a:r>
              <a:rPr spc="-30" dirty="0"/>
              <a:t>con </a:t>
            </a:r>
            <a:r>
              <a:rPr spc="-15" dirty="0"/>
              <a:t>linguaggio</a:t>
            </a:r>
            <a:r>
              <a:rPr spc="-130" dirty="0"/>
              <a:t> </a:t>
            </a:r>
            <a:r>
              <a:rPr spc="-40" dirty="0"/>
              <a:t>violento.</a:t>
            </a:r>
          </a:p>
          <a:p>
            <a:pPr marL="2540"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540"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274320" marR="264160" indent="215265">
              <a:lnSpc>
                <a:spcPct val="102400"/>
              </a:lnSpc>
            </a:pPr>
            <a:r>
              <a:rPr sz="1600" b="1" spc="5" dirty="0">
                <a:solidFill>
                  <a:srgbClr val="C51920"/>
                </a:solidFill>
                <a:latin typeface="Montserrat"/>
                <a:cs typeface="Montserrat"/>
              </a:rPr>
              <a:t>L’intero </a:t>
            </a:r>
            <a:r>
              <a:rPr sz="1600" b="1" spc="-20" dirty="0">
                <a:solidFill>
                  <a:srgbClr val="C51920"/>
                </a:solidFill>
                <a:latin typeface="Montserrat"/>
                <a:cs typeface="Montserrat"/>
              </a:rPr>
              <a:t>processo, </a:t>
            </a:r>
            <a:r>
              <a:rPr sz="1600" b="1" spc="5" dirty="0">
                <a:solidFill>
                  <a:srgbClr val="C51920"/>
                </a:solidFill>
                <a:latin typeface="Montserrat"/>
                <a:cs typeface="Montserrat"/>
              </a:rPr>
              <a:t>come spiegano </a:t>
            </a:r>
            <a:r>
              <a:rPr sz="1600" b="1" spc="15" dirty="0">
                <a:solidFill>
                  <a:srgbClr val="C51920"/>
                </a:solidFill>
                <a:latin typeface="Montserrat"/>
                <a:cs typeface="Montserrat"/>
              </a:rPr>
              <a:t>gli studi  </a:t>
            </a:r>
            <a:r>
              <a:rPr sz="1600" b="1" spc="40" dirty="0">
                <a:solidFill>
                  <a:srgbClr val="C51920"/>
                </a:solidFill>
                <a:latin typeface="Montserrat"/>
                <a:cs typeface="Montserrat"/>
              </a:rPr>
              <a:t>di</a:t>
            </a:r>
            <a:r>
              <a:rPr sz="1600" b="1" spc="-80" dirty="0">
                <a:solidFill>
                  <a:srgbClr val="C51920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C51920"/>
                </a:solidFill>
                <a:latin typeface="Montserrat"/>
                <a:cs typeface="Montserrat"/>
              </a:rPr>
              <a:t>psicologia</a:t>
            </a:r>
            <a:r>
              <a:rPr sz="1600" b="1" spc="-80" dirty="0">
                <a:solidFill>
                  <a:srgbClr val="C51920"/>
                </a:solidFill>
                <a:latin typeface="Montserrat"/>
                <a:cs typeface="Montserrat"/>
              </a:rPr>
              <a:t> </a:t>
            </a:r>
            <a:r>
              <a:rPr sz="1600" b="1" spc="-15" dirty="0">
                <a:solidFill>
                  <a:srgbClr val="C51920"/>
                </a:solidFill>
                <a:latin typeface="Montserrat"/>
                <a:cs typeface="Montserrat"/>
              </a:rPr>
              <a:t>sociale,</a:t>
            </a:r>
            <a:r>
              <a:rPr sz="1600" b="1" spc="-75" dirty="0">
                <a:solidFill>
                  <a:srgbClr val="C51920"/>
                </a:solidFill>
                <a:latin typeface="Montserrat"/>
                <a:cs typeface="Montserrat"/>
              </a:rPr>
              <a:t> </a:t>
            </a:r>
            <a:r>
              <a:rPr sz="1600" b="1" spc="-5" dirty="0">
                <a:solidFill>
                  <a:srgbClr val="C51920"/>
                </a:solidFill>
                <a:latin typeface="Montserrat"/>
                <a:cs typeface="Montserrat"/>
              </a:rPr>
              <a:t>è</a:t>
            </a:r>
            <a:r>
              <a:rPr sz="1600" b="1" spc="-80" dirty="0">
                <a:solidFill>
                  <a:srgbClr val="C51920"/>
                </a:solidFill>
                <a:latin typeface="Montserrat"/>
                <a:cs typeface="Montserrat"/>
              </a:rPr>
              <a:t> </a:t>
            </a:r>
            <a:r>
              <a:rPr sz="1600" b="1" spc="-10" dirty="0">
                <a:solidFill>
                  <a:srgbClr val="C51920"/>
                </a:solidFill>
                <a:latin typeface="Montserrat"/>
                <a:cs typeface="Montserrat"/>
              </a:rPr>
              <a:t>governato</a:t>
            </a:r>
            <a:r>
              <a:rPr sz="1600" b="1" spc="-75" dirty="0">
                <a:solidFill>
                  <a:srgbClr val="C51920"/>
                </a:solidFill>
                <a:latin typeface="Montserrat"/>
                <a:cs typeface="Montserrat"/>
              </a:rPr>
              <a:t> </a:t>
            </a:r>
            <a:r>
              <a:rPr sz="1600" b="1" spc="30" dirty="0">
                <a:solidFill>
                  <a:srgbClr val="C51920"/>
                </a:solidFill>
                <a:latin typeface="Montserrat"/>
                <a:cs typeface="Montserrat"/>
              </a:rPr>
              <a:t>dalla</a:t>
            </a:r>
            <a:r>
              <a:rPr sz="1600" b="1" spc="-80" dirty="0">
                <a:solidFill>
                  <a:srgbClr val="C51920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C51920"/>
                </a:solidFill>
                <a:latin typeface="Montserrat"/>
                <a:cs typeface="Montserrat"/>
              </a:rPr>
              <a:t>PAURA</a:t>
            </a:r>
            <a:endParaRPr sz="1600">
              <a:latin typeface="Montserrat"/>
              <a:cs typeface="Montserrat"/>
            </a:endParaRPr>
          </a:p>
          <a:p>
            <a:pPr marL="15240" marR="5080" algn="ctr">
              <a:lnSpc>
                <a:spcPct val="102400"/>
              </a:lnSpc>
              <a:spcBef>
                <a:spcPts val="1095"/>
              </a:spcBef>
            </a:pPr>
            <a:r>
              <a:rPr sz="1600" spc="25" dirty="0"/>
              <a:t>È</a:t>
            </a:r>
            <a:r>
              <a:rPr sz="1600" spc="-50" dirty="0"/>
              <a:t> </a:t>
            </a:r>
            <a:r>
              <a:rPr sz="1600" spc="-30" dirty="0"/>
              <a:t>stato</a:t>
            </a:r>
            <a:r>
              <a:rPr sz="1600" spc="-50" dirty="0"/>
              <a:t> </a:t>
            </a:r>
            <a:r>
              <a:rPr sz="1600" spc="-15" dirty="0"/>
              <a:t>dimostrato</a:t>
            </a:r>
            <a:r>
              <a:rPr sz="1600" spc="-45" dirty="0"/>
              <a:t> </a:t>
            </a:r>
            <a:r>
              <a:rPr sz="1600" spc="-5" dirty="0"/>
              <a:t>che</a:t>
            </a:r>
            <a:r>
              <a:rPr sz="1600" spc="-50" dirty="0"/>
              <a:t> </a:t>
            </a:r>
            <a:r>
              <a:rPr sz="1600" spc="25" dirty="0"/>
              <a:t>il</a:t>
            </a:r>
            <a:r>
              <a:rPr sz="1600" spc="-45" dirty="0"/>
              <a:t> </a:t>
            </a:r>
            <a:r>
              <a:rPr sz="1600" spc="-5" dirty="0"/>
              <a:t>pregiudizio</a:t>
            </a:r>
            <a:r>
              <a:rPr sz="1600" spc="-50" dirty="0"/>
              <a:t> </a:t>
            </a:r>
            <a:r>
              <a:rPr sz="1600" spc="-10" dirty="0"/>
              <a:t>tende</a:t>
            </a:r>
            <a:r>
              <a:rPr sz="1600" spc="-50" dirty="0"/>
              <a:t> </a:t>
            </a:r>
            <a:r>
              <a:rPr sz="1600" spc="20" dirty="0"/>
              <a:t>a</a:t>
            </a:r>
            <a:r>
              <a:rPr sz="1600" spc="-45" dirty="0"/>
              <a:t> </a:t>
            </a:r>
            <a:r>
              <a:rPr sz="1600" spc="-20" dirty="0"/>
              <a:t>scemar  </a:t>
            </a:r>
            <a:r>
              <a:rPr sz="1600" spc="-75" dirty="0"/>
              <a:t>e, </a:t>
            </a:r>
            <a:r>
              <a:rPr sz="1600" spc="25" dirty="0"/>
              <a:t>in </a:t>
            </a:r>
            <a:r>
              <a:rPr sz="1600" spc="-20" dirty="0"/>
              <a:t>presenza </a:t>
            </a:r>
            <a:r>
              <a:rPr sz="1600" spc="20" dirty="0"/>
              <a:t>di </a:t>
            </a:r>
            <a:r>
              <a:rPr sz="1600" spc="-15" dirty="0"/>
              <a:t>contatti </a:t>
            </a:r>
            <a:r>
              <a:rPr sz="1600" spc="-25" dirty="0"/>
              <a:t>stretti</a:t>
            </a:r>
            <a:r>
              <a:rPr sz="1600" spc="-235" dirty="0"/>
              <a:t> </a:t>
            </a:r>
            <a:r>
              <a:rPr sz="1600" spc="-15" dirty="0"/>
              <a:t>intergruppo.</a:t>
            </a:r>
            <a:endParaRPr sz="1600"/>
          </a:p>
        </p:txBody>
      </p:sp>
      <p:sp>
        <p:nvSpPr>
          <p:cNvPr id="65" name="object 8"/>
          <p:cNvSpPr/>
          <p:nvPr/>
        </p:nvSpPr>
        <p:spPr>
          <a:xfrm>
            <a:off x="2767275" y="2283028"/>
            <a:ext cx="1622425" cy="692150"/>
          </a:xfrm>
          <a:custGeom>
            <a:avLst/>
            <a:gdLst/>
            <a:ahLst/>
            <a:cxnLst/>
            <a:rect l="l" t="t" r="r" b="b"/>
            <a:pathLst>
              <a:path w="1622425" h="692150">
                <a:moveTo>
                  <a:pt x="1495894" y="0"/>
                </a:moveTo>
                <a:lnTo>
                  <a:pt x="126415" y="0"/>
                </a:lnTo>
                <a:lnTo>
                  <a:pt x="53331" y="1975"/>
                </a:lnTo>
                <a:lnTo>
                  <a:pt x="15801" y="15801"/>
                </a:lnTo>
                <a:lnTo>
                  <a:pt x="1975" y="53331"/>
                </a:lnTo>
                <a:lnTo>
                  <a:pt x="0" y="126415"/>
                </a:lnTo>
                <a:lnTo>
                  <a:pt x="0" y="565632"/>
                </a:lnTo>
                <a:lnTo>
                  <a:pt x="1975" y="638716"/>
                </a:lnTo>
                <a:lnTo>
                  <a:pt x="15801" y="676246"/>
                </a:lnTo>
                <a:lnTo>
                  <a:pt x="53331" y="690073"/>
                </a:lnTo>
                <a:lnTo>
                  <a:pt x="126415" y="692048"/>
                </a:lnTo>
                <a:lnTo>
                  <a:pt x="1495894" y="692048"/>
                </a:lnTo>
                <a:lnTo>
                  <a:pt x="1568979" y="690073"/>
                </a:lnTo>
                <a:lnTo>
                  <a:pt x="1606508" y="676246"/>
                </a:lnTo>
                <a:lnTo>
                  <a:pt x="1620335" y="638716"/>
                </a:lnTo>
                <a:lnTo>
                  <a:pt x="1622310" y="565632"/>
                </a:lnTo>
                <a:lnTo>
                  <a:pt x="1622310" y="126415"/>
                </a:lnTo>
                <a:lnTo>
                  <a:pt x="1620335" y="53331"/>
                </a:lnTo>
                <a:lnTo>
                  <a:pt x="1606508" y="15801"/>
                </a:lnTo>
                <a:lnTo>
                  <a:pt x="1568979" y="1975"/>
                </a:lnTo>
                <a:lnTo>
                  <a:pt x="1495894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9"/>
          <p:cNvSpPr/>
          <p:nvPr/>
        </p:nvSpPr>
        <p:spPr>
          <a:xfrm>
            <a:off x="964477" y="2283028"/>
            <a:ext cx="1622425" cy="692150"/>
          </a:xfrm>
          <a:custGeom>
            <a:avLst/>
            <a:gdLst/>
            <a:ahLst/>
            <a:cxnLst/>
            <a:rect l="l" t="t" r="r" b="b"/>
            <a:pathLst>
              <a:path w="1622425" h="692150">
                <a:moveTo>
                  <a:pt x="1495894" y="0"/>
                </a:moveTo>
                <a:lnTo>
                  <a:pt x="126415" y="0"/>
                </a:lnTo>
                <a:lnTo>
                  <a:pt x="53331" y="1975"/>
                </a:lnTo>
                <a:lnTo>
                  <a:pt x="15801" y="15801"/>
                </a:lnTo>
                <a:lnTo>
                  <a:pt x="1975" y="53331"/>
                </a:lnTo>
                <a:lnTo>
                  <a:pt x="0" y="126415"/>
                </a:lnTo>
                <a:lnTo>
                  <a:pt x="0" y="565632"/>
                </a:lnTo>
                <a:lnTo>
                  <a:pt x="1975" y="638716"/>
                </a:lnTo>
                <a:lnTo>
                  <a:pt x="15801" y="676246"/>
                </a:lnTo>
                <a:lnTo>
                  <a:pt x="53331" y="690073"/>
                </a:lnTo>
                <a:lnTo>
                  <a:pt x="126415" y="692048"/>
                </a:lnTo>
                <a:lnTo>
                  <a:pt x="1495894" y="692048"/>
                </a:lnTo>
                <a:lnTo>
                  <a:pt x="1568979" y="690073"/>
                </a:lnTo>
                <a:lnTo>
                  <a:pt x="1606508" y="676246"/>
                </a:lnTo>
                <a:lnTo>
                  <a:pt x="1620335" y="638716"/>
                </a:lnTo>
                <a:lnTo>
                  <a:pt x="1622310" y="565632"/>
                </a:lnTo>
                <a:lnTo>
                  <a:pt x="1622310" y="126415"/>
                </a:lnTo>
                <a:lnTo>
                  <a:pt x="1620335" y="53331"/>
                </a:lnTo>
                <a:lnTo>
                  <a:pt x="1606508" y="15801"/>
                </a:lnTo>
                <a:lnTo>
                  <a:pt x="1568979" y="1975"/>
                </a:lnTo>
                <a:lnTo>
                  <a:pt x="1495894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10"/>
          <p:cNvSpPr/>
          <p:nvPr/>
        </p:nvSpPr>
        <p:spPr>
          <a:xfrm>
            <a:off x="4570073" y="2283028"/>
            <a:ext cx="1622425" cy="692150"/>
          </a:xfrm>
          <a:custGeom>
            <a:avLst/>
            <a:gdLst/>
            <a:ahLst/>
            <a:cxnLst/>
            <a:rect l="l" t="t" r="r" b="b"/>
            <a:pathLst>
              <a:path w="1622425" h="692150">
                <a:moveTo>
                  <a:pt x="1495894" y="0"/>
                </a:moveTo>
                <a:lnTo>
                  <a:pt x="126415" y="0"/>
                </a:lnTo>
                <a:lnTo>
                  <a:pt x="53331" y="1975"/>
                </a:lnTo>
                <a:lnTo>
                  <a:pt x="15801" y="15801"/>
                </a:lnTo>
                <a:lnTo>
                  <a:pt x="1975" y="53331"/>
                </a:lnTo>
                <a:lnTo>
                  <a:pt x="0" y="126415"/>
                </a:lnTo>
                <a:lnTo>
                  <a:pt x="0" y="565632"/>
                </a:lnTo>
                <a:lnTo>
                  <a:pt x="1975" y="638716"/>
                </a:lnTo>
                <a:lnTo>
                  <a:pt x="15801" y="676246"/>
                </a:lnTo>
                <a:lnTo>
                  <a:pt x="53331" y="690073"/>
                </a:lnTo>
                <a:lnTo>
                  <a:pt x="126415" y="692048"/>
                </a:lnTo>
                <a:lnTo>
                  <a:pt x="1495894" y="692048"/>
                </a:lnTo>
                <a:lnTo>
                  <a:pt x="1568979" y="690073"/>
                </a:lnTo>
                <a:lnTo>
                  <a:pt x="1606508" y="676246"/>
                </a:lnTo>
                <a:lnTo>
                  <a:pt x="1620335" y="638716"/>
                </a:lnTo>
                <a:lnTo>
                  <a:pt x="1622310" y="565632"/>
                </a:lnTo>
                <a:lnTo>
                  <a:pt x="1622310" y="126415"/>
                </a:lnTo>
                <a:lnTo>
                  <a:pt x="1620335" y="53331"/>
                </a:lnTo>
                <a:lnTo>
                  <a:pt x="1606508" y="15801"/>
                </a:lnTo>
                <a:lnTo>
                  <a:pt x="1568979" y="1975"/>
                </a:lnTo>
                <a:lnTo>
                  <a:pt x="1495894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1"/>
          <p:cNvSpPr/>
          <p:nvPr/>
        </p:nvSpPr>
        <p:spPr>
          <a:xfrm>
            <a:off x="6372871" y="2283028"/>
            <a:ext cx="1622425" cy="692150"/>
          </a:xfrm>
          <a:custGeom>
            <a:avLst/>
            <a:gdLst/>
            <a:ahLst/>
            <a:cxnLst/>
            <a:rect l="l" t="t" r="r" b="b"/>
            <a:pathLst>
              <a:path w="1622425" h="692150">
                <a:moveTo>
                  <a:pt x="1495894" y="0"/>
                </a:moveTo>
                <a:lnTo>
                  <a:pt x="126415" y="0"/>
                </a:lnTo>
                <a:lnTo>
                  <a:pt x="53331" y="1975"/>
                </a:lnTo>
                <a:lnTo>
                  <a:pt x="15801" y="15801"/>
                </a:lnTo>
                <a:lnTo>
                  <a:pt x="1975" y="53331"/>
                </a:lnTo>
                <a:lnTo>
                  <a:pt x="0" y="126415"/>
                </a:lnTo>
                <a:lnTo>
                  <a:pt x="0" y="565632"/>
                </a:lnTo>
                <a:lnTo>
                  <a:pt x="1975" y="638716"/>
                </a:lnTo>
                <a:lnTo>
                  <a:pt x="15801" y="676246"/>
                </a:lnTo>
                <a:lnTo>
                  <a:pt x="53331" y="690073"/>
                </a:lnTo>
                <a:lnTo>
                  <a:pt x="126415" y="692048"/>
                </a:lnTo>
                <a:lnTo>
                  <a:pt x="1495894" y="692048"/>
                </a:lnTo>
                <a:lnTo>
                  <a:pt x="1568979" y="690073"/>
                </a:lnTo>
                <a:lnTo>
                  <a:pt x="1606508" y="676246"/>
                </a:lnTo>
                <a:lnTo>
                  <a:pt x="1620335" y="638716"/>
                </a:lnTo>
                <a:lnTo>
                  <a:pt x="1622310" y="565632"/>
                </a:lnTo>
                <a:lnTo>
                  <a:pt x="1622310" y="126415"/>
                </a:lnTo>
                <a:lnTo>
                  <a:pt x="1620335" y="53331"/>
                </a:lnTo>
                <a:lnTo>
                  <a:pt x="1606508" y="15801"/>
                </a:lnTo>
                <a:lnTo>
                  <a:pt x="1568979" y="1975"/>
                </a:lnTo>
                <a:lnTo>
                  <a:pt x="1495894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12"/>
          <p:cNvSpPr/>
          <p:nvPr/>
        </p:nvSpPr>
        <p:spPr>
          <a:xfrm>
            <a:off x="8175669" y="2283028"/>
            <a:ext cx="1622425" cy="692150"/>
          </a:xfrm>
          <a:custGeom>
            <a:avLst/>
            <a:gdLst/>
            <a:ahLst/>
            <a:cxnLst/>
            <a:rect l="l" t="t" r="r" b="b"/>
            <a:pathLst>
              <a:path w="1622425" h="692150">
                <a:moveTo>
                  <a:pt x="1495894" y="0"/>
                </a:moveTo>
                <a:lnTo>
                  <a:pt x="126415" y="0"/>
                </a:lnTo>
                <a:lnTo>
                  <a:pt x="53331" y="1975"/>
                </a:lnTo>
                <a:lnTo>
                  <a:pt x="15801" y="15801"/>
                </a:lnTo>
                <a:lnTo>
                  <a:pt x="1975" y="53331"/>
                </a:lnTo>
                <a:lnTo>
                  <a:pt x="0" y="126415"/>
                </a:lnTo>
                <a:lnTo>
                  <a:pt x="0" y="565632"/>
                </a:lnTo>
                <a:lnTo>
                  <a:pt x="1975" y="638716"/>
                </a:lnTo>
                <a:lnTo>
                  <a:pt x="15801" y="676246"/>
                </a:lnTo>
                <a:lnTo>
                  <a:pt x="53331" y="690073"/>
                </a:lnTo>
                <a:lnTo>
                  <a:pt x="126415" y="692048"/>
                </a:lnTo>
                <a:lnTo>
                  <a:pt x="1495894" y="692048"/>
                </a:lnTo>
                <a:lnTo>
                  <a:pt x="1568979" y="690073"/>
                </a:lnTo>
                <a:lnTo>
                  <a:pt x="1606508" y="676246"/>
                </a:lnTo>
                <a:lnTo>
                  <a:pt x="1620335" y="638716"/>
                </a:lnTo>
                <a:lnTo>
                  <a:pt x="1622310" y="565632"/>
                </a:lnTo>
                <a:lnTo>
                  <a:pt x="1622310" y="126415"/>
                </a:lnTo>
                <a:lnTo>
                  <a:pt x="1620335" y="53331"/>
                </a:lnTo>
                <a:lnTo>
                  <a:pt x="1606508" y="15801"/>
                </a:lnTo>
                <a:lnTo>
                  <a:pt x="1568979" y="1975"/>
                </a:lnTo>
                <a:lnTo>
                  <a:pt x="1495894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13"/>
          <p:cNvSpPr txBox="1"/>
          <p:nvPr/>
        </p:nvSpPr>
        <p:spPr>
          <a:xfrm>
            <a:off x="1022592" y="2419363"/>
            <a:ext cx="1504708" cy="3547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495" algn="ctr">
              <a:lnSpc>
                <a:spcPct val="101299"/>
              </a:lnSpc>
              <a:spcBef>
                <a:spcPts val="95"/>
              </a:spcBef>
            </a:pPr>
            <a:r>
              <a:rPr sz="1100" spc="-50" dirty="0">
                <a:solidFill>
                  <a:srgbClr val="202426"/>
                </a:solidFill>
                <a:latin typeface="Montserrat"/>
                <a:cs typeface="Montserrat"/>
              </a:rPr>
              <a:t>“I </a:t>
            </a:r>
            <a:r>
              <a:rPr sz="1100" spc="-15" dirty="0">
                <a:solidFill>
                  <a:srgbClr val="202426"/>
                </a:solidFill>
                <a:latin typeface="Montserrat"/>
                <a:cs typeface="Montserrat"/>
              </a:rPr>
              <a:t>terroni </a:t>
            </a:r>
            <a:r>
              <a:rPr sz="1100" spc="-30" dirty="0">
                <a:solidFill>
                  <a:srgbClr val="202426"/>
                </a:solidFill>
                <a:latin typeface="Montserrat"/>
                <a:cs typeface="Montserrat"/>
              </a:rPr>
              <a:t>sono  </a:t>
            </a:r>
            <a:r>
              <a:rPr sz="1100" spc="-10" dirty="0">
                <a:solidFill>
                  <a:srgbClr val="202426"/>
                </a:solidFill>
                <a:latin typeface="Montserrat"/>
                <a:cs typeface="Montserrat"/>
              </a:rPr>
              <a:t>dei</a:t>
            </a:r>
            <a:r>
              <a:rPr sz="1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100" spc="-15" dirty="0">
                <a:solidFill>
                  <a:srgbClr val="202426"/>
                </a:solidFill>
                <a:latin typeface="Montserrat"/>
                <a:cs typeface="Montserrat"/>
              </a:rPr>
              <a:t>fannulloni”</a:t>
            </a:r>
            <a:endParaRPr sz="1100" dirty="0">
              <a:latin typeface="Montserrat"/>
              <a:cs typeface="Montserrat"/>
            </a:endParaRPr>
          </a:p>
        </p:txBody>
      </p:sp>
      <p:sp>
        <p:nvSpPr>
          <p:cNvPr id="71" name="object 14"/>
          <p:cNvSpPr txBox="1"/>
          <p:nvPr/>
        </p:nvSpPr>
        <p:spPr>
          <a:xfrm>
            <a:off x="6760567" y="2403390"/>
            <a:ext cx="845819" cy="3867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85090">
              <a:lnSpc>
                <a:spcPct val="102899"/>
              </a:lnSpc>
              <a:spcBef>
                <a:spcPts val="90"/>
              </a:spcBef>
            </a:pPr>
            <a:r>
              <a:rPr sz="1150" spc="-15" dirty="0">
                <a:solidFill>
                  <a:srgbClr val="202426"/>
                </a:solidFill>
                <a:latin typeface="Montserrat"/>
                <a:cs typeface="Montserrat"/>
              </a:rPr>
              <a:t>“Gli </a:t>
            </a:r>
            <a:r>
              <a:rPr sz="1150" spc="-10" dirty="0">
                <a:solidFill>
                  <a:srgbClr val="202426"/>
                </a:solidFill>
                <a:latin typeface="Montserrat"/>
                <a:cs typeface="Montserrat"/>
              </a:rPr>
              <a:t>ebrei  </a:t>
            </a:r>
            <a:r>
              <a:rPr sz="1150" spc="-15" dirty="0">
                <a:solidFill>
                  <a:srgbClr val="202426"/>
                </a:solidFill>
                <a:latin typeface="Montserrat"/>
                <a:cs typeface="Montserrat"/>
              </a:rPr>
              <a:t>sono</a:t>
            </a:r>
            <a:r>
              <a:rPr sz="1150" spc="-11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150" spc="-5" dirty="0">
                <a:solidFill>
                  <a:srgbClr val="202426"/>
                </a:solidFill>
                <a:latin typeface="Montserrat"/>
                <a:cs typeface="Montserrat"/>
              </a:rPr>
              <a:t>tirchi”</a:t>
            </a:r>
            <a:endParaRPr sz="1150" dirty="0">
              <a:latin typeface="Montserrat"/>
              <a:cs typeface="Montserrat"/>
            </a:endParaRPr>
          </a:p>
        </p:txBody>
      </p:sp>
      <p:sp>
        <p:nvSpPr>
          <p:cNvPr id="72" name="object 15"/>
          <p:cNvSpPr txBox="1"/>
          <p:nvPr/>
        </p:nvSpPr>
        <p:spPr>
          <a:xfrm>
            <a:off x="2799774" y="2333625"/>
            <a:ext cx="1556326" cy="526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95"/>
              </a:spcBef>
            </a:pPr>
            <a:r>
              <a:rPr sz="1100" spc="-50" dirty="0">
                <a:solidFill>
                  <a:srgbClr val="202426"/>
                </a:solidFill>
                <a:latin typeface="Montserrat"/>
                <a:cs typeface="Montserrat"/>
              </a:rPr>
              <a:t>“I </a:t>
            </a:r>
            <a:r>
              <a:rPr sz="1100" spc="-10" dirty="0">
                <a:solidFill>
                  <a:srgbClr val="202426"/>
                </a:solidFill>
                <a:latin typeface="Montserrat"/>
                <a:cs typeface="Montserrat"/>
              </a:rPr>
              <a:t>negri </a:t>
            </a:r>
            <a:r>
              <a:rPr sz="1100" spc="-5" dirty="0">
                <a:solidFill>
                  <a:srgbClr val="202426"/>
                </a:solidFill>
                <a:latin typeface="Montserrat"/>
                <a:cs typeface="Montserrat"/>
              </a:rPr>
              <a:t>ci </a:t>
            </a:r>
            <a:r>
              <a:rPr sz="1100" spc="-15" dirty="0">
                <a:solidFill>
                  <a:srgbClr val="202426"/>
                </a:solidFill>
                <a:latin typeface="Montserrat"/>
                <a:cs typeface="Montserrat"/>
              </a:rPr>
              <a:t>portano  </a:t>
            </a:r>
            <a:br>
              <a:rPr lang="it-IT" sz="1100" spc="-15" dirty="0">
                <a:solidFill>
                  <a:srgbClr val="202426"/>
                </a:solidFill>
                <a:latin typeface="Montserrat"/>
                <a:cs typeface="Montserrat"/>
              </a:rPr>
            </a:br>
            <a:r>
              <a:rPr sz="1100" spc="-20" dirty="0">
                <a:solidFill>
                  <a:srgbClr val="202426"/>
                </a:solidFill>
                <a:latin typeface="Montserrat"/>
                <a:cs typeface="Montserrat"/>
              </a:rPr>
              <a:t>via </a:t>
            </a:r>
            <a:r>
              <a:rPr sz="1100" spc="-30" dirty="0">
                <a:solidFill>
                  <a:srgbClr val="202426"/>
                </a:solidFill>
                <a:latin typeface="Montserrat"/>
                <a:cs typeface="Montserrat"/>
              </a:rPr>
              <a:t>lavoro </a:t>
            </a:r>
            <a:r>
              <a:rPr sz="1100" spc="-25" dirty="0">
                <a:solidFill>
                  <a:srgbClr val="202426"/>
                </a:solidFill>
                <a:latin typeface="Montserrat"/>
                <a:cs typeface="Montserrat"/>
              </a:rPr>
              <a:t>e  </a:t>
            </a:r>
            <a:r>
              <a:rPr sz="1100" spc="-5" dirty="0">
                <a:solidFill>
                  <a:srgbClr val="202426"/>
                </a:solidFill>
                <a:latin typeface="Montserrat"/>
                <a:cs typeface="Montserrat"/>
              </a:rPr>
              <a:t>mangiano </a:t>
            </a:r>
            <a:r>
              <a:rPr sz="1100" spc="5" dirty="0">
                <a:solidFill>
                  <a:srgbClr val="202426"/>
                </a:solidFill>
                <a:latin typeface="Montserrat"/>
                <a:cs typeface="Montserrat"/>
              </a:rPr>
              <a:t>a</a:t>
            </a:r>
            <a:r>
              <a:rPr sz="1100" spc="-11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100" spc="-40" dirty="0">
                <a:solidFill>
                  <a:srgbClr val="202426"/>
                </a:solidFill>
                <a:latin typeface="Montserrat"/>
                <a:cs typeface="Montserrat"/>
              </a:rPr>
              <a:t>sbaffo”</a:t>
            </a:r>
            <a:endParaRPr sz="1100" dirty="0">
              <a:latin typeface="Montserrat"/>
              <a:cs typeface="Montserrat"/>
            </a:endParaRPr>
          </a:p>
        </p:txBody>
      </p:sp>
      <p:sp>
        <p:nvSpPr>
          <p:cNvPr id="73" name="object 16"/>
          <p:cNvSpPr txBox="1"/>
          <p:nvPr/>
        </p:nvSpPr>
        <p:spPr>
          <a:xfrm>
            <a:off x="8206181" y="2419363"/>
            <a:ext cx="1560120" cy="3547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450" algn="ctr">
              <a:lnSpc>
                <a:spcPct val="101299"/>
              </a:lnSpc>
              <a:spcBef>
                <a:spcPts val="95"/>
              </a:spcBef>
            </a:pPr>
            <a:r>
              <a:rPr sz="1100" spc="-50" dirty="0">
                <a:solidFill>
                  <a:srgbClr val="202426"/>
                </a:solidFill>
                <a:latin typeface="Montserrat"/>
                <a:cs typeface="Montserrat"/>
              </a:rPr>
              <a:t>“I </a:t>
            </a:r>
            <a:r>
              <a:rPr sz="1100" dirty="0">
                <a:solidFill>
                  <a:srgbClr val="202426"/>
                </a:solidFill>
                <a:latin typeface="Montserrat"/>
                <a:cs typeface="Montserrat"/>
              </a:rPr>
              <a:t>musulmani  </a:t>
            </a:r>
            <a:br>
              <a:rPr lang="it-IT" sz="1100" dirty="0">
                <a:solidFill>
                  <a:srgbClr val="202426"/>
                </a:solidFill>
                <a:latin typeface="Montserrat"/>
                <a:cs typeface="Montserrat"/>
              </a:rPr>
            </a:br>
            <a:r>
              <a:rPr sz="1100" spc="-25" dirty="0">
                <a:solidFill>
                  <a:srgbClr val="202426"/>
                </a:solidFill>
                <a:latin typeface="Montserrat"/>
                <a:cs typeface="Montserrat"/>
              </a:rPr>
              <a:t>sono</a:t>
            </a:r>
            <a:r>
              <a:rPr sz="1100" spc="-10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100" spc="-25" dirty="0">
                <a:solidFill>
                  <a:srgbClr val="202426"/>
                </a:solidFill>
                <a:latin typeface="Montserrat"/>
                <a:cs typeface="Montserrat"/>
              </a:rPr>
              <a:t>terroristi”</a:t>
            </a:r>
            <a:endParaRPr sz="1100" dirty="0">
              <a:latin typeface="Montserrat"/>
              <a:cs typeface="Montserrat"/>
            </a:endParaRPr>
          </a:p>
        </p:txBody>
      </p:sp>
      <p:sp>
        <p:nvSpPr>
          <p:cNvPr id="74" name="object 17"/>
          <p:cNvSpPr txBox="1"/>
          <p:nvPr/>
        </p:nvSpPr>
        <p:spPr>
          <a:xfrm>
            <a:off x="4576750" y="2414185"/>
            <a:ext cx="1608150" cy="365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3664" algn="ctr">
              <a:lnSpc>
                <a:spcPct val="101200"/>
              </a:lnSpc>
              <a:spcBef>
                <a:spcPts val="95"/>
              </a:spcBef>
            </a:pPr>
            <a:r>
              <a:rPr sz="1100" spc="-55" dirty="0">
                <a:solidFill>
                  <a:srgbClr val="202426"/>
                </a:solidFill>
                <a:latin typeface="Montserrat"/>
                <a:cs typeface="Montserrat"/>
              </a:rPr>
              <a:t>“Le </a:t>
            </a:r>
            <a:r>
              <a:rPr sz="1100" spc="-10" dirty="0">
                <a:solidFill>
                  <a:srgbClr val="202426"/>
                </a:solidFill>
                <a:latin typeface="Montserrat"/>
                <a:cs typeface="Montserrat"/>
              </a:rPr>
              <a:t>donne  </a:t>
            </a:r>
            <a:r>
              <a:rPr sz="1100" spc="-25" dirty="0">
                <a:solidFill>
                  <a:srgbClr val="202426"/>
                </a:solidFill>
                <a:latin typeface="Montserrat"/>
                <a:cs typeface="Montserrat"/>
              </a:rPr>
              <a:t>sono</a:t>
            </a:r>
            <a:r>
              <a:rPr sz="1100" spc="-114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1100" spc="-20" dirty="0">
                <a:solidFill>
                  <a:srgbClr val="202426"/>
                </a:solidFill>
                <a:latin typeface="Montserrat"/>
                <a:cs typeface="Montserrat"/>
              </a:rPr>
              <a:t>uterine”</a:t>
            </a:r>
            <a:endParaRPr sz="1100" dirty="0">
              <a:latin typeface="Montserrat"/>
              <a:cs typeface="Montserrat"/>
            </a:endParaRPr>
          </a:p>
        </p:txBody>
      </p:sp>
      <p:sp>
        <p:nvSpPr>
          <p:cNvPr id="75" name="object 19"/>
          <p:cNvSpPr/>
          <p:nvPr/>
        </p:nvSpPr>
        <p:spPr>
          <a:xfrm>
            <a:off x="5122836" y="2906374"/>
            <a:ext cx="426084" cy="220345"/>
          </a:xfrm>
          <a:custGeom>
            <a:avLst/>
            <a:gdLst/>
            <a:ahLst/>
            <a:cxnLst/>
            <a:rect l="l" t="t" r="r" b="b"/>
            <a:pathLst>
              <a:path w="426085" h="220344">
                <a:moveTo>
                  <a:pt x="0" y="0"/>
                </a:moveTo>
                <a:lnTo>
                  <a:pt x="0" y="4572"/>
                </a:lnTo>
                <a:lnTo>
                  <a:pt x="176657" y="179679"/>
                </a:lnTo>
                <a:lnTo>
                  <a:pt x="208795" y="209854"/>
                </a:lnTo>
                <a:lnTo>
                  <a:pt x="230784" y="219913"/>
                </a:lnTo>
                <a:lnTo>
                  <a:pt x="252773" y="209854"/>
                </a:lnTo>
                <a:lnTo>
                  <a:pt x="284911" y="179679"/>
                </a:lnTo>
                <a:lnTo>
                  <a:pt x="363042" y="102235"/>
                </a:lnTo>
                <a:lnTo>
                  <a:pt x="412962" y="50723"/>
                </a:lnTo>
                <a:lnTo>
                  <a:pt x="425791" y="23896"/>
                </a:lnTo>
                <a:lnTo>
                  <a:pt x="398098" y="13064"/>
                </a:lnTo>
                <a:lnTo>
                  <a:pt x="326453" y="9537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20"/>
          <p:cNvSpPr/>
          <p:nvPr/>
        </p:nvSpPr>
        <p:spPr>
          <a:xfrm>
            <a:off x="8352680" y="2906374"/>
            <a:ext cx="426084" cy="220345"/>
          </a:xfrm>
          <a:custGeom>
            <a:avLst/>
            <a:gdLst/>
            <a:ahLst/>
            <a:cxnLst/>
            <a:rect l="l" t="t" r="r" b="b"/>
            <a:pathLst>
              <a:path w="426084" h="220344">
                <a:moveTo>
                  <a:pt x="0" y="0"/>
                </a:moveTo>
                <a:lnTo>
                  <a:pt x="0" y="4572"/>
                </a:lnTo>
                <a:lnTo>
                  <a:pt x="176657" y="179679"/>
                </a:lnTo>
                <a:lnTo>
                  <a:pt x="208795" y="209854"/>
                </a:lnTo>
                <a:lnTo>
                  <a:pt x="230784" y="219913"/>
                </a:lnTo>
                <a:lnTo>
                  <a:pt x="252773" y="209854"/>
                </a:lnTo>
                <a:lnTo>
                  <a:pt x="284911" y="179679"/>
                </a:lnTo>
                <a:lnTo>
                  <a:pt x="363042" y="102235"/>
                </a:lnTo>
                <a:lnTo>
                  <a:pt x="412962" y="50723"/>
                </a:lnTo>
                <a:lnTo>
                  <a:pt x="425791" y="23896"/>
                </a:lnTo>
                <a:lnTo>
                  <a:pt x="398098" y="13064"/>
                </a:lnTo>
                <a:lnTo>
                  <a:pt x="326453" y="9537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21"/>
          <p:cNvSpPr/>
          <p:nvPr/>
        </p:nvSpPr>
        <p:spPr>
          <a:xfrm>
            <a:off x="3611240" y="2906374"/>
            <a:ext cx="426084" cy="220345"/>
          </a:xfrm>
          <a:custGeom>
            <a:avLst/>
            <a:gdLst/>
            <a:ahLst/>
            <a:cxnLst/>
            <a:rect l="l" t="t" r="r" b="b"/>
            <a:pathLst>
              <a:path w="426085" h="220344">
                <a:moveTo>
                  <a:pt x="0" y="0"/>
                </a:moveTo>
                <a:lnTo>
                  <a:pt x="0" y="4572"/>
                </a:lnTo>
                <a:lnTo>
                  <a:pt x="176657" y="179679"/>
                </a:lnTo>
                <a:lnTo>
                  <a:pt x="208795" y="209854"/>
                </a:lnTo>
                <a:lnTo>
                  <a:pt x="230784" y="219913"/>
                </a:lnTo>
                <a:lnTo>
                  <a:pt x="252773" y="209854"/>
                </a:lnTo>
                <a:lnTo>
                  <a:pt x="284911" y="179679"/>
                </a:lnTo>
                <a:lnTo>
                  <a:pt x="363042" y="102235"/>
                </a:lnTo>
                <a:lnTo>
                  <a:pt x="412962" y="50723"/>
                </a:lnTo>
                <a:lnTo>
                  <a:pt x="425791" y="23896"/>
                </a:lnTo>
                <a:lnTo>
                  <a:pt x="398098" y="13064"/>
                </a:lnTo>
                <a:lnTo>
                  <a:pt x="326453" y="9537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22"/>
          <p:cNvSpPr/>
          <p:nvPr/>
        </p:nvSpPr>
        <p:spPr>
          <a:xfrm>
            <a:off x="6649243" y="2906374"/>
            <a:ext cx="426084" cy="220345"/>
          </a:xfrm>
          <a:custGeom>
            <a:avLst/>
            <a:gdLst/>
            <a:ahLst/>
            <a:cxnLst/>
            <a:rect l="l" t="t" r="r" b="b"/>
            <a:pathLst>
              <a:path w="426084" h="220344">
                <a:moveTo>
                  <a:pt x="0" y="0"/>
                </a:moveTo>
                <a:lnTo>
                  <a:pt x="0" y="4572"/>
                </a:lnTo>
                <a:lnTo>
                  <a:pt x="176657" y="179679"/>
                </a:lnTo>
                <a:lnTo>
                  <a:pt x="208795" y="209854"/>
                </a:lnTo>
                <a:lnTo>
                  <a:pt x="230784" y="219913"/>
                </a:lnTo>
                <a:lnTo>
                  <a:pt x="252773" y="209854"/>
                </a:lnTo>
                <a:lnTo>
                  <a:pt x="284911" y="179679"/>
                </a:lnTo>
                <a:lnTo>
                  <a:pt x="363042" y="102235"/>
                </a:lnTo>
                <a:lnTo>
                  <a:pt x="412962" y="50723"/>
                </a:lnTo>
                <a:lnTo>
                  <a:pt x="425791" y="23896"/>
                </a:lnTo>
                <a:lnTo>
                  <a:pt x="398098" y="13064"/>
                </a:lnTo>
                <a:lnTo>
                  <a:pt x="326453" y="9537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23"/>
          <p:cNvSpPr/>
          <p:nvPr/>
        </p:nvSpPr>
        <p:spPr>
          <a:xfrm>
            <a:off x="1892994" y="2906374"/>
            <a:ext cx="426084" cy="220345"/>
          </a:xfrm>
          <a:custGeom>
            <a:avLst/>
            <a:gdLst/>
            <a:ahLst/>
            <a:cxnLst/>
            <a:rect l="l" t="t" r="r" b="b"/>
            <a:pathLst>
              <a:path w="426085" h="220344">
                <a:moveTo>
                  <a:pt x="0" y="0"/>
                </a:moveTo>
                <a:lnTo>
                  <a:pt x="0" y="4572"/>
                </a:lnTo>
                <a:lnTo>
                  <a:pt x="176657" y="179679"/>
                </a:lnTo>
                <a:lnTo>
                  <a:pt x="208795" y="209854"/>
                </a:lnTo>
                <a:lnTo>
                  <a:pt x="230784" y="219913"/>
                </a:lnTo>
                <a:lnTo>
                  <a:pt x="252773" y="209854"/>
                </a:lnTo>
                <a:lnTo>
                  <a:pt x="284911" y="179679"/>
                </a:lnTo>
                <a:lnTo>
                  <a:pt x="363042" y="102235"/>
                </a:lnTo>
                <a:lnTo>
                  <a:pt x="412962" y="50723"/>
                </a:lnTo>
                <a:lnTo>
                  <a:pt x="425791" y="23896"/>
                </a:lnTo>
                <a:lnTo>
                  <a:pt x="398098" y="13064"/>
                </a:lnTo>
                <a:lnTo>
                  <a:pt x="326453" y="9537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8991" y="462713"/>
            <a:ext cx="1909294" cy="6202850"/>
          </a:xfrm>
        </p:spPr>
        <p:txBody>
          <a:bodyPr>
            <a:normAutofit/>
          </a:bodyPr>
          <a:lstStyle/>
          <a:p>
            <a:r>
              <a:rPr lang="it-IT" dirty="0"/>
              <a:t>Il lavoro della Commissione parlamentare </a:t>
            </a:r>
            <a:r>
              <a:rPr lang="it-IT" dirty="0" err="1"/>
              <a:t>Jo</a:t>
            </a:r>
            <a:r>
              <a:rPr lang="it-IT" dirty="0"/>
              <a:t> </a:t>
            </a:r>
            <a:r>
              <a:rPr lang="it-IT" dirty="0" err="1"/>
              <a:t>Cox</a:t>
            </a:r>
            <a:r>
              <a:rPr lang="it-IT" dirty="0"/>
              <a:t> sui fenomeni di odio, intolleranza, xenofobia e razzismo, ha evidenziato l’esistenza di una piramide dell’odio alla cui base si pongono stereotipi, rappresentazioni false o fuorvianti, insulti, linguaggio ostile “normalizzato”</a:t>
            </a:r>
            <a:br>
              <a:rPr lang="it-IT" dirty="0"/>
            </a:br>
            <a:r>
              <a:rPr lang="it-IT" dirty="0"/>
              <a:t>o banalizzato e, ai livelli superiori, le discriminazioni e quindi il linguaggio</a:t>
            </a:r>
            <a:br>
              <a:rPr lang="it-IT" dirty="0"/>
            </a:br>
            <a:r>
              <a:rPr lang="it-IT" dirty="0"/>
              <a:t>e i crimini di odio. </a:t>
            </a:r>
          </a:p>
          <a:p>
            <a:endParaRPr lang="it-IT" dirty="0"/>
          </a:p>
        </p:txBody>
      </p:sp>
      <p:pic>
        <p:nvPicPr>
          <p:cNvPr id="6" name="Immagine 5" descr="Schermata 2017-12-03 alle 16.4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93" y="102165"/>
            <a:ext cx="7557607" cy="656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92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12"/>
            <a:ext cx="9777730" cy="5969000"/>
          </a:xfrm>
          <a:custGeom>
            <a:avLst/>
            <a:gdLst/>
            <a:ahLst/>
            <a:cxnLst/>
            <a:rect l="l" t="t" r="r" b="b"/>
            <a:pathLst>
              <a:path w="9777730" h="5969000">
                <a:moveTo>
                  <a:pt x="0" y="5968796"/>
                </a:moveTo>
                <a:lnTo>
                  <a:pt x="9777603" y="5968796"/>
                </a:lnTo>
                <a:lnTo>
                  <a:pt x="9777603" y="0"/>
                </a:lnTo>
                <a:lnTo>
                  <a:pt x="0" y="0"/>
                </a:lnTo>
                <a:lnTo>
                  <a:pt x="0" y="5968796"/>
                </a:lnTo>
                <a:close/>
              </a:path>
            </a:pathLst>
          </a:custGeom>
          <a:solidFill>
            <a:srgbClr val="2023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299" y="971751"/>
            <a:ext cx="7753984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25" dirty="0">
                <a:latin typeface="Montserrat-Medium"/>
                <a:cs typeface="Montserrat-Medium"/>
              </a:rPr>
              <a:t>L’odio online presenta alcune </a:t>
            </a:r>
            <a:r>
              <a:rPr sz="2300" spc="-30" dirty="0">
                <a:latin typeface="Montserrat-Medium"/>
                <a:cs typeface="Montserrat-Medium"/>
              </a:rPr>
              <a:t>caratteristiche</a:t>
            </a:r>
            <a:r>
              <a:rPr sz="2300" spc="-150" dirty="0">
                <a:latin typeface="Montserrat-Medium"/>
                <a:cs typeface="Montserrat-Medium"/>
              </a:rPr>
              <a:t> </a:t>
            </a:r>
            <a:r>
              <a:rPr sz="2300" spc="-25" dirty="0">
                <a:latin typeface="Montserrat-Medium"/>
                <a:cs typeface="Montserrat-Medium"/>
              </a:rPr>
              <a:t>peculiari:</a:t>
            </a:r>
            <a:endParaRPr sz="2300">
              <a:latin typeface="Montserrat-Medium"/>
              <a:cs typeface="Montserrat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299" y="1807411"/>
            <a:ext cx="8859520" cy="399351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51460" marR="38735" indent="-251460">
              <a:lnSpc>
                <a:spcPts val="2600"/>
              </a:lnSpc>
              <a:spcBef>
                <a:spcPts val="219"/>
              </a:spcBef>
              <a:buAutoNum type="arabicPeriod"/>
              <a:tabLst>
                <a:tab pos="251460" algn="l"/>
              </a:tabLst>
            </a:pPr>
            <a:r>
              <a:rPr sz="2200" spc="-35" dirty="0">
                <a:solidFill>
                  <a:srgbClr val="FFFFFF"/>
                </a:solidFill>
                <a:latin typeface="Montserrat"/>
                <a:cs typeface="Montserrat"/>
              </a:rPr>
              <a:t>Permane </a:t>
            </a:r>
            <a:r>
              <a:rPr sz="2200" spc="-15" dirty="0">
                <a:solidFill>
                  <a:srgbClr val="FFFFFF"/>
                </a:solidFill>
                <a:latin typeface="Montserrat"/>
                <a:cs typeface="Montserrat"/>
              </a:rPr>
              <a:t>nel </a:t>
            </a:r>
            <a:r>
              <a:rPr sz="2200" spc="-60" dirty="0">
                <a:solidFill>
                  <a:srgbClr val="FFFFFF"/>
                </a:solidFill>
                <a:latin typeface="Montserrat"/>
                <a:cs typeface="Montserrat"/>
              </a:rPr>
              <a:t>tempo. </a:t>
            </a:r>
            <a:r>
              <a:rPr sz="2200" spc="-5" dirty="0">
                <a:solidFill>
                  <a:srgbClr val="FFFFFF"/>
                </a:solidFill>
                <a:latin typeface="Montserrat"/>
                <a:cs typeface="Montserrat"/>
              </a:rPr>
              <a:t>Il </a:t>
            </a:r>
            <a:r>
              <a:rPr sz="2200" spc="-50" dirty="0">
                <a:solidFill>
                  <a:srgbClr val="FFFFFF"/>
                </a:solidFill>
                <a:latin typeface="Montserrat"/>
                <a:cs typeface="Montserrat"/>
              </a:rPr>
              <a:t>contenuto </a:t>
            </a:r>
            <a:r>
              <a:rPr sz="2200" spc="-55" dirty="0">
                <a:solidFill>
                  <a:srgbClr val="FFFFFF"/>
                </a:solidFill>
                <a:latin typeface="Montserrat"/>
                <a:cs typeface="Montserrat"/>
              </a:rPr>
              <a:t>d’odio, </a:t>
            </a:r>
            <a:r>
              <a:rPr sz="2200" spc="-25" dirty="0">
                <a:solidFill>
                  <a:srgbClr val="FFFFFF"/>
                </a:solidFill>
                <a:latin typeface="Montserrat"/>
                <a:cs typeface="Montserrat"/>
              </a:rPr>
              <a:t>anche </a:t>
            </a:r>
            <a:r>
              <a:rPr sz="2200" spc="-90" dirty="0">
                <a:solidFill>
                  <a:srgbClr val="FFFFFF"/>
                </a:solidFill>
                <a:latin typeface="Montserrat"/>
                <a:cs typeface="Montserrat"/>
              </a:rPr>
              <a:t>se </a:t>
            </a:r>
            <a:r>
              <a:rPr sz="2200" spc="-70" dirty="0">
                <a:solidFill>
                  <a:srgbClr val="FFFFFF"/>
                </a:solidFill>
                <a:latin typeface="Montserrat"/>
                <a:cs typeface="Montserrat"/>
              </a:rPr>
              <a:t>rimosso,</a:t>
            </a:r>
            <a:r>
              <a:rPr sz="2200" spc="-3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Montserrat"/>
                <a:cs typeface="Montserrat"/>
              </a:rPr>
              <a:t>può  </a:t>
            </a:r>
            <a:r>
              <a:rPr sz="2200" spc="-85" dirty="0">
                <a:solidFill>
                  <a:srgbClr val="FFFFFF"/>
                </a:solidFill>
                <a:latin typeface="Montserrat"/>
                <a:cs typeface="Montserrat"/>
              </a:rPr>
              <a:t>essere </a:t>
            </a:r>
            <a:r>
              <a:rPr sz="2200" spc="-50" dirty="0">
                <a:solidFill>
                  <a:srgbClr val="FFFFFF"/>
                </a:solidFill>
                <a:latin typeface="Montserrat"/>
                <a:cs typeface="Montserrat"/>
              </a:rPr>
              <a:t>ripreso </a:t>
            </a:r>
            <a:r>
              <a:rPr sz="2200" spc="-70" dirty="0">
                <a:solidFill>
                  <a:srgbClr val="FFFFFF"/>
                </a:solidFill>
                <a:latin typeface="Montserrat"/>
                <a:cs typeface="Montserrat"/>
              </a:rPr>
              <a:t>e </a:t>
            </a:r>
            <a:r>
              <a:rPr sz="2200" spc="-55" dirty="0">
                <a:solidFill>
                  <a:srgbClr val="FFFFFF"/>
                </a:solidFill>
                <a:latin typeface="Montserrat"/>
                <a:cs typeface="Montserrat"/>
              </a:rPr>
              <a:t>ripescato </a:t>
            </a:r>
            <a:r>
              <a:rPr sz="2200" spc="15" dirty="0">
                <a:solidFill>
                  <a:srgbClr val="FFFFFF"/>
                </a:solidFill>
                <a:latin typeface="Montserrat"/>
                <a:cs typeface="Montserrat"/>
              </a:rPr>
              <a:t>in </a:t>
            </a:r>
            <a:r>
              <a:rPr sz="2200" spc="-60" dirty="0">
                <a:solidFill>
                  <a:srgbClr val="FFFFFF"/>
                </a:solidFill>
                <a:latin typeface="Montserrat"/>
                <a:cs typeface="Montserrat"/>
              </a:rPr>
              <a:t>contesti </a:t>
            </a:r>
            <a:r>
              <a:rPr sz="2200" spc="-70" dirty="0">
                <a:solidFill>
                  <a:srgbClr val="FFFFFF"/>
                </a:solidFill>
                <a:latin typeface="Montserrat"/>
                <a:cs typeface="Montserrat"/>
              </a:rPr>
              <a:t>e </a:t>
            </a:r>
            <a:r>
              <a:rPr sz="2200" spc="-45" dirty="0">
                <a:solidFill>
                  <a:srgbClr val="FFFFFF"/>
                </a:solidFill>
                <a:latin typeface="Montserrat"/>
                <a:cs typeface="Montserrat"/>
              </a:rPr>
              <a:t>su </a:t>
            </a:r>
            <a:r>
              <a:rPr sz="2200" spc="-35" dirty="0">
                <a:solidFill>
                  <a:srgbClr val="FFFFFF"/>
                </a:solidFill>
                <a:latin typeface="Montserrat"/>
                <a:cs typeface="Montserrat"/>
              </a:rPr>
              <a:t>profili </a:t>
            </a:r>
            <a:r>
              <a:rPr sz="2200" spc="-70" dirty="0">
                <a:solidFill>
                  <a:srgbClr val="FFFFFF"/>
                </a:solidFill>
                <a:latin typeface="Montserrat"/>
                <a:cs typeface="Montserrat"/>
              </a:rPr>
              <a:t>diversi. </a:t>
            </a:r>
            <a:r>
              <a:rPr sz="2200" spc="-35" dirty="0">
                <a:solidFill>
                  <a:srgbClr val="FFFFFF"/>
                </a:solidFill>
                <a:latin typeface="Montserrat"/>
                <a:cs typeface="Montserrat"/>
              </a:rPr>
              <a:t>Quindi,  </a:t>
            </a:r>
            <a:r>
              <a:rPr sz="2200" spc="-60" dirty="0">
                <a:solidFill>
                  <a:srgbClr val="FFFFFF"/>
                </a:solidFill>
                <a:latin typeface="Montserrat"/>
                <a:cs typeface="Montserrat"/>
              </a:rPr>
              <a:t>resta</a:t>
            </a:r>
            <a:r>
              <a:rPr sz="2200" spc="-8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Montserrat"/>
                <a:cs typeface="Montserrat"/>
              </a:rPr>
              <a:t>“attivo”.</a:t>
            </a:r>
            <a:endParaRPr sz="22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Montserrat"/>
              <a:buAutoNum type="arabicPeriod"/>
            </a:pPr>
            <a:endParaRPr sz="2250" dirty="0">
              <a:latin typeface="Times New Roman"/>
              <a:cs typeface="Times New Roman"/>
            </a:endParaRPr>
          </a:p>
          <a:p>
            <a:pPr marL="289560" marR="5080" indent="-276860">
              <a:lnSpc>
                <a:spcPts val="2600"/>
              </a:lnSpc>
              <a:spcBef>
                <a:spcPts val="5"/>
              </a:spcBef>
              <a:buAutoNum type="arabicPeriod"/>
              <a:tabLst>
                <a:tab pos="301625" algn="l"/>
                <a:tab pos="5725160" algn="l"/>
              </a:tabLst>
            </a:pPr>
            <a:r>
              <a:rPr sz="2200" dirty="0">
                <a:solidFill>
                  <a:srgbClr val="FFFFFF"/>
                </a:solidFill>
                <a:latin typeface="Montserrat"/>
                <a:cs typeface="Montserrat"/>
              </a:rPr>
              <a:t>È </a:t>
            </a:r>
            <a:r>
              <a:rPr sz="2200" spc="-30" dirty="0">
                <a:solidFill>
                  <a:srgbClr val="FFFFFF"/>
                </a:solidFill>
                <a:latin typeface="Montserrat"/>
                <a:cs typeface="Montserrat"/>
              </a:rPr>
              <a:t>liquido, </a:t>
            </a:r>
            <a:r>
              <a:rPr sz="2200" spc="-55" dirty="0">
                <a:solidFill>
                  <a:srgbClr val="FFFFFF"/>
                </a:solidFill>
                <a:latin typeface="Montserrat"/>
                <a:cs typeface="Montserrat"/>
              </a:rPr>
              <a:t>come </a:t>
            </a:r>
            <a:r>
              <a:rPr sz="2200" spc="-30" dirty="0">
                <a:solidFill>
                  <a:srgbClr val="FFFFFF"/>
                </a:solidFill>
                <a:latin typeface="Montserrat"/>
                <a:cs typeface="Montserrat"/>
              </a:rPr>
              <a:t>tutti </a:t>
            </a:r>
            <a:r>
              <a:rPr sz="2200" spc="20" dirty="0">
                <a:solidFill>
                  <a:srgbClr val="FFFFFF"/>
                </a:solidFill>
                <a:latin typeface="Montserrat"/>
                <a:cs typeface="Montserrat"/>
              </a:rPr>
              <a:t>i</a:t>
            </a:r>
            <a:r>
              <a:rPr sz="2200" spc="-24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Montserrat"/>
                <a:cs typeface="Montserrat"/>
              </a:rPr>
              <a:t>contenuti</a:t>
            </a:r>
            <a:r>
              <a:rPr sz="2200" spc="-7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Montserrat"/>
                <a:cs typeface="Montserrat"/>
              </a:rPr>
              <a:t>online.	Può </a:t>
            </a:r>
            <a:r>
              <a:rPr sz="2200" spc="-50" dirty="0">
                <a:solidFill>
                  <a:srgbClr val="FFFFFF"/>
                </a:solidFill>
                <a:latin typeface="Montserrat"/>
                <a:cs typeface="Montserrat"/>
              </a:rPr>
              <a:t>migrare,</a:t>
            </a:r>
            <a:r>
              <a:rPr sz="2200" spc="-18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Montserrat"/>
                <a:cs typeface="Montserrat"/>
              </a:rPr>
              <a:t>assumere  </a:t>
            </a:r>
            <a:r>
              <a:rPr sz="2200" spc="-60" dirty="0">
                <a:solidFill>
                  <a:srgbClr val="FFFFFF"/>
                </a:solidFill>
                <a:latin typeface="Montserrat"/>
                <a:cs typeface="Montserrat"/>
              </a:rPr>
              <a:t>forme </a:t>
            </a:r>
            <a:r>
              <a:rPr sz="2200" spc="-70" dirty="0">
                <a:solidFill>
                  <a:srgbClr val="FFFFFF"/>
                </a:solidFill>
                <a:latin typeface="Montserrat"/>
                <a:cs typeface="Montserrat"/>
              </a:rPr>
              <a:t>diverse e </a:t>
            </a:r>
            <a:r>
              <a:rPr sz="2200" spc="-55" dirty="0">
                <a:solidFill>
                  <a:srgbClr val="FFFFFF"/>
                </a:solidFill>
                <a:latin typeface="Montserrat"/>
                <a:cs typeface="Montserrat"/>
              </a:rPr>
              <a:t>spostarsi </a:t>
            </a:r>
            <a:r>
              <a:rPr sz="2200" spc="-15" dirty="0">
                <a:solidFill>
                  <a:srgbClr val="FFFFFF"/>
                </a:solidFill>
                <a:latin typeface="Montserrat"/>
                <a:cs typeface="Montserrat"/>
              </a:rPr>
              <a:t>nel </a:t>
            </a:r>
            <a:r>
              <a:rPr sz="2200" spc="-40" dirty="0">
                <a:solidFill>
                  <a:srgbClr val="FFFFFF"/>
                </a:solidFill>
                <a:latin typeface="Montserrat"/>
                <a:cs typeface="Montserrat"/>
              </a:rPr>
              <a:t>tempo </a:t>
            </a:r>
            <a:r>
              <a:rPr sz="2200" spc="-70" dirty="0">
                <a:solidFill>
                  <a:srgbClr val="FFFFFF"/>
                </a:solidFill>
                <a:latin typeface="Montserrat"/>
                <a:cs typeface="Montserrat"/>
              </a:rPr>
              <a:t>e </a:t>
            </a:r>
            <a:r>
              <a:rPr sz="2200" spc="-20" dirty="0">
                <a:solidFill>
                  <a:srgbClr val="FFFFFF"/>
                </a:solidFill>
                <a:latin typeface="Montserrat"/>
                <a:cs typeface="Montserrat"/>
              </a:rPr>
              <a:t>nello </a:t>
            </a:r>
            <a:r>
              <a:rPr sz="2200" spc="-60" dirty="0">
                <a:solidFill>
                  <a:srgbClr val="FFFFFF"/>
                </a:solidFill>
                <a:latin typeface="Montserrat"/>
                <a:cs typeface="Montserrat"/>
              </a:rPr>
              <a:t>spazio. </a:t>
            </a:r>
            <a:r>
              <a:rPr sz="2200" spc="-30" dirty="0">
                <a:solidFill>
                  <a:srgbClr val="FFFFFF"/>
                </a:solidFill>
                <a:latin typeface="Montserrat"/>
                <a:cs typeface="Montserrat"/>
              </a:rPr>
              <a:t>Riappare  </a:t>
            </a:r>
            <a:r>
              <a:rPr sz="2200" spc="-15" dirty="0">
                <a:solidFill>
                  <a:srgbClr val="FFFFFF"/>
                </a:solidFill>
                <a:latin typeface="Montserrat"/>
                <a:cs typeface="Montserrat"/>
              </a:rPr>
              <a:t>dunque </a:t>
            </a:r>
            <a:r>
              <a:rPr sz="2200" spc="15" dirty="0">
                <a:solidFill>
                  <a:srgbClr val="FFFFFF"/>
                </a:solidFill>
                <a:latin typeface="Montserrat"/>
                <a:cs typeface="Montserrat"/>
              </a:rPr>
              <a:t>in </a:t>
            </a:r>
            <a:r>
              <a:rPr sz="2200" spc="-15" dirty="0">
                <a:solidFill>
                  <a:srgbClr val="FFFFFF"/>
                </a:solidFill>
                <a:latin typeface="Montserrat"/>
                <a:cs typeface="Montserrat"/>
              </a:rPr>
              <a:t>luoghi </a:t>
            </a:r>
            <a:r>
              <a:rPr sz="2200" spc="-70" dirty="0">
                <a:solidFill>
                  <a:srgbClr val="FFFFFF"/>
                </a:solidFill>
                <a:latin typeface="Montserrat"/>
                <a:cs typeface="Montserrat"/>
              </a:rPr>
              <a:t>e </a:t>
            </a:r>
            <a:r>
              <a:rPr sz="2200" spc="15" dirty="0">
                <a:solidFill>
                  <a:srgbClr val="FFFFFF"/>
                </a:solidFill>
                <a:latin typeface="Montserrat"/>
                <a:cs typeface="Montserrat"/>
              </a:rPr>
              <a:t>in </a:t>
            </a:r>
            <a:r>
              <a:rPr sz="2200" spc="-25" dirty="0">
                <a:solidFill>
                  <a:srgbClr val="FFFFFF"/>
                </a:solidFill>
                <a:latin typeface="Montserrat"/>
                <a:cs typeface="Montserrat"/>
              </a:rPr>
              <a:t>tempi</a:t>
            </a:r>
            <a:r>
              <a:rPr sz="2200" spc="-41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Montserrat"/>
                <a:cs typeface="Montserrat"/>
              </a:rPr>
              <a:t>diversi.</a:t>
            </a:r>
            <a:endParaRPr sz="22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Montserrat"/>
              <a:buAutoNum type="arabicPeriod"/>
            </a:pPr>
            <a:endParaRPr sz="2150" dirty="0">
              <a:latin typeface="Times New Roman"/>
              <a:cs typeface="Times New Roman"/>
            </a:endParaRPr>
          </a:p>
          <a:p>
            <a:pPr marL="287655" indent="-274955">
              <a:lnSpc>
                <a:spcPct val="100000"/>
              </a:lnSpc>
              <a:buAutoNum type="arabicPeriod"/>
              <a:tabLst>
                <a:tab pos="288290" algn="l"/>
              </a:tabLst>
            </a:pPr>
            <a:r>
              <a:rPr sz="2200" spc="-40" dirty="0">
                <a:solidFill>
                  <a:srgbClr val="FFFFFF"/>
                </a:solidFill>
                <a:latin typeface="Montserrat"/>
                <a:cs typeface="Montserrat"/>
              </a:rPr>
              <a:t>Può </a:t>
            </a:r>
            <a:r>
              <a:rPr sz="2200" spc="-85" dirty="0">
                <a:solidFill>
                  <a:srgbClr val="FFFFFF"/>
                </a:solidFill>
                <a:latin typeface="Montserrat"/>
                <a:cs typeface="Montserrat"/>
              </a:rPr>
              <a:t>essere </a:t>
            </a:r>
            <a:r>
              <a:rPr sz="2200" spc="-35" dirty="0">
                <a:solidFill>
                  <a:srgbClr val="FFFFFF"/>
                </a:solidFill>
                <a:latin typeface="Montserrat"/>
                <a:cs typeface="Montserrat"/>
              </a:rPr>
              <a:t>anonimo. </a:t>
            </a:r>
            <a:r>
              <a:rPr sz="2200" spc="-5" dirty="0">
                <a:solidFill>
                  <a:srgbClr val="FFFFFF"/>
                </a:solidFill>
                <a:latin typeface="Montserrat"/>
                <a:cs typeface="Montserrat"/>
              </a:rPr>
              <a:t>Il </a:t>
            </a:r>
            <a:r>
              <a:rPr sz="2200" dirty="0">
                <a:solidFill>
                  <a:srgbClr val="FFFFFF"/>
                </a:solidFill>
                <a:latin typeface="Montserrat"/>
                <a:cs typeface="Montserrat"/>
              </a:rPr>
              <a:t>più </a:t>
            </a:r>
            <a:r>
              <a:rPr sz="2200" spc="-25" dirty="0">
                <a:solidFill>
                  <a:srgbClr val="FFFFFF"/>
                </a:solidFill>
                <a:latin typeface="Montserrat"/>
                <a:cs typeface="Montserrat"/>
              </a:rPr>
              <a:t>delle </a:t>
            </a:r>
            <a:r>
              <a:rPr sz="2200" spc="-75" dirty="0">
                <a:solidFill>
                  <a:srgbClr val="FFFFFF"/>
                </a:solidFill>
                <a:latin typeface="Montserrat"/>
                <a:cs typeface="Montserrat"/>
              </a:rPr>
              <a:t>volte </a:t>
            </a:r>
            <a:r>
              <a:rPr sz="2200" spc="-20" dirty="0">
                <a:solidFill>
                  <a:srgbClr val="FFFFFF"/>
                </a:solidFill>
                <a:latin typeface="Montserrat"/>
                <a:cs typeface="Montserrat"/>
              </a:rPr>
              <a:t>lo</a:t>
            </a:r>
            <a:r>
              <a:rPr sz="2200" spc="-38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Montserrat"/>
                <a:cs typeface="Montserrat"/>
              </a:rPr>
              <a:t>è.</a:t>
            </a:r>
            <a:endParaRPr sz="22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Montserrat"/>
              <a:buAutoNum type="arabicPeriod"/>
            </a:pPr>
            <a:endParaRPr sz="2300" dirty="0">
              <a:latin typeface="Times New Roman"/>
              <a:cs typeface="Times New Roman"/>
            </a:endParaRPr>
          </a:p>
          <a:p>
            <a:pPr marL="289560" marR="227965" indent="-276860">
              <a:lnSpc>
                <a:spcPts val="2600"/>
              </a:lnSpc>
              <a:spcBef>
                <a:spcPts val="5"/>
              </a:spcBef>
              <a:buAutoNum type="arabicPeriod"/>
              <a:tabLst>
                <a:tab pos="304800" algn="l"/>
              </a:tabLst>
            </a:pPr>
            <a:r>
              <a:rPr sz="2200" dirty="0">
                <a:solidFill>
                  <a:srgbClr val="FFFFFF"/>
                </a:solidFill>
                <a:latin typeface="Montserrat"/>
                <a:cs typeface="Montserrat"/>
              </a:rPr>
              <a:t>È </a:t>
            </a:r>
            <a:r>
              <a:rPr sz="2200" spc="-45" dirty="0">
                <a:solidFill>
                  <a:srgbClr val="FFFFFF"/>
                </a:solidFill>
                <a:latin typeface="Montserrat"/>
                <a:cs typeface="Montserrat"/>
              </a:rPr>
              <a:t>transnazionale. </a:t>
            </a:r>
            <a:r>
              <a:rPr sz="2200" spc="-25" dirty="0">
                <a:solidFill>
                  <a:srgbClr val="FFFFFF"/>
                </a:solidFill>
                <a:latin typeface="Montserrat"/>
                <a:cs typeface="Montserrat"/>
              </a:rPr>
              <a:t>I </a:t>
            </a:r>
            <a:r>
              <a:rPr sz="2200" spc="-40" dirty="0">
                <a:solidFill>
                  <a:srgbClr val="FFFFFF"/>
                </a:solidFill>
                <a:latin typeface="Montserrat"/>
                <a:cs typeface="Montserrat"/>
              </a:rPr>
              <a:t>fenomeni </a:t>
            </a:r>
            <a:r>
              <a:rPr sz="2200" spc="5" dirty="0">
                <a:solidFill>
                  <a:srgbClr val="FFFFFF"/>
                </a:solidFill>
                <a:latin typeface="Montserrat"/>
                <a:cs typeface="Montserrat"/>
              </a:rPr>
              <a:t>di</a:t>
            </a:r>
            <a:r>
              <a:rPr sz="2200" spc="-44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Montserrat"/>
                <a:cs typeface="Montserrat"/>
              </a:rPr>
              <a:t>odio </a:t>
            </a:r>
            <a:r>
              <a:rPr sz="2200" spc="-45" dirty="0">
                <a:solidFill>
                  <a:srgbClr val="FFFFFF"/>
                </a:solidFill>
                <a:latin typeface="Montserrat"/>
                <a:cs typeface="Montserrat"/>
              </a:rPr>
              <a:t>si </a:t>
            </a:r>
            <a:r>
              <a:rPr sz="2200" spc="-40" dirty="0">
                <a:solidFill>
                  <a:srgbClr val="FFFFFF"/>
                </a:solidFill>
                <a:latin typeface="Montserrat"/>
                <a:cs typeface="Montserrat"/>
              </a:rPr>
              <a:t>rincorrono </a:t>
            </a:r>
            <a:r>
              <a:rPr sz="2200" spc="-70" dirty="0">
                <a:solidFill>
                  <a:srgbClr val="FFFFFF"/>
                </a:solidFill>
                <a:latin typeface="Montserrat"/>
                <a:cs typeface="Montserrat"/>
              </a:rPr>
              <a:t>e </a:t>
            </a:r>
            <a:r>
              <a:rPr sz="2200" spc="-45" dirty="0">
                <a:solidFill>
                  <a:srgbClr val="FFFFFF"/>
                </a:solidFill>
                <a:latin typeface="Montserrat"/>
                <a:cs typeface="Montserrat"/>
              </a:rPr>
              <a:t>si </a:t>
            </a:r>
            <a:r>
              <a:rPr sz="2200" spc="-50" dirty="0">
                <a:solidFill>
                  <a:srgbClr val="FFFFFF"/>
                </a:solidFill>
                <a:latin typeface="Montserrat"/>
                <a:cs typeface="Montserrat"/>
              </a:rPr>
              <a:t>attivano  </a:t>
            </a:r>
            <a:r>
              <a:rPr sz="2200" spc="5" dirty="0">
                <a:solidFill>
                  <a:srgbClr val="FFFFFF"/>
                </a:solidFill>
                <a:latin typeface="Montserrat"/>
                <a:cs typeface="Montserrat"/>
              </a:rPr>
              <a:t>al</a:t>
            </a:r>
            <a:r>
              <a:rPr sz="2200" spc="-8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Montserrat"/>
                <a:cs typeface="Montserrat"/>
              </a:rPr>
              <a:t>di</a:t>
            </a:r>
            <a:r>
              <a:rPr sz="2200" spc="-8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Montserrat"/>
                <a:cs typeface="Montserrat"/>
              </a:rPr>
              <a:t>là</a:t>
            </a:r>
            <a:r>
              <a:rPr sz="2200" spc="-8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Montserrat"/>
                <a:cs typeface="Montserrat"/>
              </a:rPr>
              <a:t>delle</a:t>
            </a:r>
            <a:r>
              <a:rPr sz="2200" spc="-8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Montserrat"/>
                <a:cs typeface="Montserrat"/>
              </a:rPr>
              <a:t>frontiere</a:t>
            </a:r>
            <a:r>
              <a:rPr sz="2200" spc="-8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Montserrat"/>
                <a:cs typeface="Montserrat"/>
              </a:rPr>
              <a:t>nazionali,</a:t>
            </a:r>
            <a:r>
              <a:rPr sz="2200" spc="-8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Montserrat"/>
                <a:cs typeface="Montserrat"/>
              </a:rPr>
              <a:t>in</a:t>
            </a:r>
            <a:r>
              <a:rPr sz="2200" spc="-8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Montserrat"/>
                <a:cs typeface="Montserrat"/>
              </a:rPr>
              <a:t>un</a:t>
            </a:r>
            <a:r>
              <a:rPr sz="2200" spc="-8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Montserrat"/>
                <a:cs typeface="Montserrat"/>
              </a:rPr>
              <a:t>contesto</a:t>
            </a:r>
            <a:r>
              <a:rPr sz="2200" spc="-8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Montserrat"/>
                <a:cs typeface="Montserrat"/>
              </a:rPr>
              <a:t>globale.</a:t>
            </a:r>
            <a:endParaRPr sz="2200" dirty="0">
              <a:latin typeface="Montserrat"/>
              <a:cs typeface="Montserra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84635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2023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626" y="7045774"/>
            <a:ext cx="146050" cy="312420"/>
          </a:xfrm>
          <a:custGeom>
            <a:avLst/>
            <a:gdLst/>
            <a:ahLst/>
            <a:cxnLst/>
            <a:rect l="l" t="t" r="r" b="b"/>
            <a:pathLst>
              <a:path w="146050" h="312420">
                <a:moveTo>
                  <a:pt x="131889" y="0"/>
                </a:moveTo>
                <a:lnTo>
                  <a:pt x="122262" y="0"/>
                </a:lnTo>
                <a:lnTo>
                  <a:pt x="117186" y="441"/>
                </a:lnTo>
                <a:lnTo>
                  <a:pt x="111737" y="2333"/>
                </a:lnTo>
                <a:lnTo>
                  <a:pt x="106218" y="6525"/>
                </a:lnTo>
                <a:lnTo>
                  <a:pt x="100926" y="13868"/>
                </a:lnTo>
                <a:lnTo>
                  <a:pt x="100596" y="15278"/>
                </a:lnTo>
                <a:lnTo>
                  <a:pt x="0" y="307505"/>
                </a:lnTo>
                <a:lnTo>
                  <a:pt x="5207" y="310464"/>
                </a:lnTo>
                <a:lnTo>
                  <a:pt x="6413" y="311188"/>
                </a:lnTo>
                <a:lnTo>
                  <a:pt x="9436" y="312305"/>
                </a:lnTo>
                <a:lnTo>
                  <a:pt x="23901" y="312305"/>
                </a:lnTo>
                <a:lnTo>
                  <a:pt x="30746" y="310197"/>
                </a:lnTo>
                <a:lnTo>
                  <a:pt x="42684" y="301447"/>
                </a:lnTo>
                <a:lnTo>
                  <a:pt x="46774" y="295567"/>
                </a:lnTo>
                <a:lnTo>
                  <a:pt x="49136" y="287807"/>
                </a:lnTo>
                <a:lnTo>
                  <a:pt x="144868" y="31013"/>
                </a:lnTo>
                <a:lnTo>
                  <a:pt x="145148" y="30416"/>
                </a:lnTo>
                <a:lnTo>
                  <a:pt x="145859" y="28435"/>
                </a:lnTo>
                <a:lnTo>
                  <a:pt x="145859" y="23025"/>
                </a:lnTo>
                <a:lnTo>
                  <a:pt x="145237" y="17068"/>
                </a:lnTo>
                <a:lnTo>
                  <a:pt x="142722" y="11633"/>
                </a:lnTo>
                <a:lnTo>
                  <a:pt x="138379" y="6426"/>
                </a:lnTo>
                <a:lnTo>
                  <a:pt x="136042" y="3670"/>
                </a:lnTo>
                <a:lnTo>
                  <a:pt x="13188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995" y="7045772"/>
            <a:ext cx="116205" cy="283210"/>
          </a:xfrm>
          <a:custGeom>
            <a:avLst/>
            <a:gdLst/>
            <a:ahLst/>
            <a:cxnLst/>
            <a:rect l="l" t="t" r="r" b="b"/>
            <a:pathLst>
              <a:path w="116204" h="283209">
                <a:moveTo>
                  <a:pt x="29121" y="0"/>
                </a:moveTo>
                <a:lnTo>
                  <a:pt x="17945" y="0"/>
                </a:lnTo>
                <a:lnTo>
                  <a:pt x="13106" y="1790"/>
                </a:lnTo>
                <a:lnTo>
                  <a:pt x="8330" y="5638"/>
                </a:lnTo>
                <a:lnTo>
                  <a:pt x="7658" y="6273"/>
                </a:lnTo>
                <a:lnTo>
                  <a:pt x="2425" y="10985"/>
                </a:lnTo>
                <a:lnTo>
                  <a:pt x="0" y="16294"/>
                </a:lnTo>
                <a:lnTo>
                  <a:pt x="0" y="25107"/>
                </a:lnTo>
                <a:lnTo>
                  <a:pt x="152" y="27089"/>
                </a:lnTo>
                <a:lnTo>
                  <a:pt x="584" y="28867"/>
                </a:lnTo>
                <a:lnTo>
                  <a:pt x="1142" y="29413"/>
                </a:lnTo>
                <a:lnTo>
                  <a:pt x="1663" y="30810"/>
                </a:lnTo>
                <a:lnTo>
                  <a:pt x="2425" y="31953"/>
                </a:lnTo>
                <a:lnTo>
                  <a:pt x="2425" y="32893"/>
                </a:lnTo>
                <a:lnTo>
                  <a:pt x="94640" y="282625"/>
                </a:lnTo>
                <a:lnTo>
                  <a:pt x="116154" y="219608"/>
                </a:lnTo>
                <a:lnTo>
                  <a:pt x="45173" y="14922"/>
                </a:lnTo>
                <a:lnTo>
                  <a:pt x="44297" y="11531"/>
                </a:lnTo>
                <a:lnTo>
                  <a:pt x="42570" y="8851"/>
                </a:lnTo>
                <a:lnTo>
                  <a:pt x="39865" y="6578"/>
                </a:lnTo>
                <a:lnTo>
                  <a:pt x="39395" y="6223"/>
                </a:lnTo>
                <a:lnTo>
                  <a:pt x="38808" y="5626"/>
                </a:lnTo>
                <a:lnTo>
                  <a:pt x="34124" y="1828"/>
                </a:lnTo>
                <a:lnTo>
                  <a:pt x="29121" y="0"/>
                </a:lnTo>
                <a:close/>
              </a:path>
            </a:pathLst>
          </a:custGeom>
          <a:solidFill>
            <a:srgbClr val="D2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039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134759" y="0"/>
                </a:moveTo>
                <a:lnTo>
                  <a:pt x="96165" y="9538"/>
                </a:lnTo>
                <a:lnTo>
                  <a:pt x="59212" y="30887"/>
                </a:lnTo>
                <a:lnTo>
                  <a:pt x="29163" y="61974"/>
                </a:lnTo>
                <a:lnTo>
                  <a:pt x="9563" y="99606"/>
                </a:lnTo>
                <a:lnTo>
                  <a:pt x="599" y="140689"/>
                </a:lnTo>
                <a:lnTo>
                  <a:pt x="0" y="154406"/>
                </a:lnTo>
                <a:lnTo>
                  <a:pt x="599" y="168406"/>
                </a:lnTo>
                <a:lnTo>
                  <a:pt x="9563" y="209854"/>
                </a:lnTo>
                <a:lnTo>
                  <a:pt x="29167" y="247455"/>
                </a:lnTo>
                <a:lnTo>
                  <a:pt x="59193" y="278464"/>
                </a:lnTo>
                <a:lnTo>
                  <a:pt x="96087" y="299492"/>
                </a:lnTo>
                <a:lnTo>
                  <a:pt x="134759" y="308838"/>
                </a:lnTo>
                <a:lnTo>
                  <a:pt x="134759" y="263296"/>
                </a:lnTo>
                <a:lnTo>
                  <a:pt x="127864" y="261628"/>
                </a:lnTo>
                <a:lnTo>
                  <a:pt x="121164" y="259526"/>
                </a:lnTo>
                <a:lnTo>
                  <a:pt x="84296" y="237350"/>
                </a:lnTo>
                <a:lnTo>
                  <a:pt x="60763" y="205811"/>
                </a:lnTo>
                <a:lnTo>
                  <a:pt x="49465" y="165518"/>
                </a:lnTo>
                <a:lnTo>
                  <a:pt x="48983" y="154406"/>
                </a:lnTo>
                <a:lnTo>
                  <a:pt x="49465" y="143323"/>
                </a:lnTo>
                <a:lnTo>
                  <a:pt x="60765" y="103030"/>
                </a:lnTo>
                <a:lnTo>
                  <a:pt x="84296" y="71506"/>
                </a:lnTo>
                <a:lnTo>
                  <a:pt x="121188" y="49317"/>
                </a:lnTo>
                <a:lnTo>
                  <a:pt x="134759" y="45554"/>
                </a:lnTo>
                <a:lnTo>
                  <a:pt x="134759" y="0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5618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0" y="0"/>
                </a:moveTo>
                <a:lnTo>
                  <a:pt x="0" y="45567"/>
                </a:lnTo>
                <a:lnTo>
                  <a:pt x="6878" y="47231"/>
                </a:lnTo>
                <a:lnTo>
                  <a:pt x="13581" y="49318"/>
                </a:lnTo>
                <a:lnTo>
                  <a:pt x="50390" y="71597"/>
                </a:lnTo>
                <a:lnTo>
                  <a:pt x="73423" y="103071"/>
                </a:lnTo>
                <a:lnTo>
                  <a:pt x="84686" y="143332"/>
                </a:lnTo>
                <a:lnTo>
                  <a:pt x="85166" y="154406"/>
                </a:lnTo>
                <a:lnTo>
                  <a:pt x="84685" y="165512"/>
                </a:lnTo>
                <a:lnTo>
                  <a:pt x="73418" y="205760"/>
                </a:lnTo>
                <a:lnTo>
                  <a:pt x="50367" y="237271"/>
                </a:lnTo>
                <a:lnTo>
                  <a:pt x="13604" y="259526"/>
                </a:lnTo>
                <a:lnTo>
                  <a:pt x="0" y="263296"/>
                </a:lnTo>
                <a:lnTo>
                  <a:pt x="0" y="308838"/>
                </a:lnTo>
                <a:lnTo>
                  <a:pt x="38670" y="299492"/>
                </a:lnTo>
                <a:lnTo>
                  <a:pt x="75579" y="278469"/>
                </a:lnTo>
                <a:lnTo>
                  <a:pt x="105600" y="247455"/>
                </a:lnTo>
                <a:lnTo>
                  <a:pt x="125171" y="209854"/>
                </a:lnTo>
                <a:lnTo>
                  <a:pt x="134179" y="168406"/>
                </a:lnTo>
                <a:lnTo>
                  <a:pt x="134785" y="154406"/>
                </a:lnTo>
                <a:lnTo>
                  <a:pt x="134179" y="140711"/>
                </a:lnTo>
                <a:lnTo>
                  <a:pt x="125171" y="99606"/>
                </a:lnTo>
                <a:lnTo>
                  <a:pt x="105600" y="61976"/>
                </a:lnTo>
                <a:lnTo>
                  <a:pt x="75534" y="30887"/>
                </a:lnTo>
                <a:lnTo>
                  <a:pt x="38588" y="9538"/>
                </a:lnTo>
                <a:lnTo>
                  <a:pt x="13597" y="2190"/>
                </a:lnTo>
                <a:lnTo>
                  <a:pt x="0" y="0"/>
                </a:lnTo>
                <a:close/>
              </a:path>
            </a:pathLst>
          </a:custGeom>
          <a:solidFill>
            <a:srgbClr val="00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2119" y="7209388"/>
            <a:ext cx="109600" cy="14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374" y="7033886"/>
            <a:ext cx="109804" cy="147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056" y="7045768"/>
            <a:ext cx="236220" cy="312420"/>
          </a:xfrm>
          <a:custGeom>
            <a:avLst/>
            <a:gdLst/>
            <a:ahLst/>
            <a:cxnLst/>
            <a:rect l="l" t="t" r="r" b="b"/>
            <a:pathLst>
              <a:path w="236219" h="312420">
                <a:moveTo>
                  <a:pt x="220751" y="0"/>
                </a:moveTo>
                <a:lnTo>
                  <a:pt x="205841" y="0"/>
                </a:lnTo>
                <a:lnTo>
                  <a:pt x="201041" y="1739"/>
                </a:lnTo>
                <a:lnTo>
                  <a:pt x="197396" y="5156"/>
                </a:lnTo>
                <a:lnTo>
                  <a:pt x="196773" y="5765"/>
                </a:lnTo>
                <a:lnTo>
                  <a:pt x="195300" y="7658"/>
                </a:lnTo>
                <a:lnTo>
                  <a:pt x="194068" y="9651"/>
                </a:lnTo>
                <a:lnTo>
                  <a:pt x="192684" y="11442"/>
                </a:lnTo>
                <a:lnTo>
                  <a:pt x="191223" y="13055"/>
                </a:lnTo>
                <a:lnTo>
                  <a:pt x="94005" y="147345"/>
                </a:lnTo>
                <a:lnTo>
                  <a:pt x="93713" y="147612"/>
                </a:lnTo>
                <a:lnTo>
                  <a:pt x="5892" y="271589"/>
                </a:lnTo>
                <a:lnTo>
                  <a:pt x="0" y="284225"/>
                </a:lnTo>
                <a:lnTo>
                  <a:pt x="0" y="295020"/>
                </a:lnTo>
                <a:lnTo>
                  <a:pt x="2286" y="300481"/>
                </a:lnTo>
                <a:lnTo>
                  <a:pt x="7200" y="305219"/>
                </a:lnTo>
                <a:lnTo>
                  <a:pt x="12166" y="310083"/>
                </a:lnTo>
                <a:lnTo>
                  <a:pt x="17551" y="312305"/>
                </a:lnTo>
                <a:lnTo>
                  <a:pt x="27813" y="312305"/>
                </a:lnTo>
                <a:lnTo>
                  <a:pt x="31851" y="311289"/>
                </a:lnTo>
                <a:lnTo>
                  <a:pt x="39776" y="307441"/>
                </a:lnTo>
                <a:lnTo>
                  <a:pt x="42075" y="305485"/>
                </a:lnTo>
                <a:lnTo>
                  <a:pt x="43129" y="303377"/>
                </a:lnTo>
                <a:lnTo>
                  <a:pt x="43510" y="302666"/>
                </a:lnTo>
                <a:lnTo>
                  <a:pt x="45415" y="299796"/>
                </a:lnTo>
                <a:lnTo>
                  <a:pt x="223481" y="48132"/>
                </a:lnTo>
                <a:lnTo>
                  <a:pt x="223113" y="47840"/>
                </a:lnTo>
                <a:lnTo>
                  <a:pt x="232232" y="35331"/>
                </a:lnTo>
                <a:lnTo>
                  <a:pt x="233934" y="31927"/>
                </a:lnTo>
                <a:lnTo>
                  <a:pt x="235089" y="27876"/>
                </a:lnTo>
                <a:lnTo>
                  <a:pt x="235737" y="23355"/>
                </a:lnTo>
                <a:lnTo>
                  <a:pt x="235737" y="22085"/>
                </a:lnTo>
                <a:lnTo>
                  <a:pt x="235445" y="16446"/>
                </a:lnTo>
                <a:lnTo>
                  <a:pt x="233464" y="11645"/>
                </a:lnTo>
                <a:lnTo>
                  <a:pt x="229514" y="7213"/>
                </a:lnTo>
                <a:lnTo>
                  <a:pt x="228460" y="6705"/>
                </a:lnTo>
                <a:lnTo>
                  <a:pt x="224688" y="2946"/>
                </a:lnTo>
                <a:lnTo>
                  <a:pt x="220751" y="0"/>
                </a:lnTo>
                <a:close/>
              </a:path>
            </a:pathLst>
          </a:custGeom>
          <a:solidFill>
            <a:srgbClr val="6FC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0307" y="7045764"/>
            <a:ext cx="931922" cy="328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24208" y="7099934"/>
            <a:ext cx="243840" cy="2063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200" spc="15" dirty="0">
                <a:solidFill>
                  <a:srgbClr val="292829"/>
                </a:solidFill>
                <a:latin typeface="Montserrat-Light"/>
                <a:cs typeface="Montserrat-Light"/>
              </a:rPr>
              <a:t>19</a:t>
            </a:fld>
            <a:endParaRPr sz="1200">
              <a:latin typeface="Montserrat-Light"/>
              <a:cs typeface="Montserrat-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12"/>
            <a:ext cx="9777730" cy="5969000"/>
          </a:xfrm>
          <a:custGeom>
            <a:avLst/>
            <a:gdLst/>
            <a:ahLst/>
            <a:cxnLst/>
            <a:rect l="l" t="t" r="r" b="b"/>
            <a:pathLst>
              <a:path w="9777730" h="5969000">
                <a:moveTo>
                  <a:pt x="0" y="5968796"/>
                </a:moveTo>
                <a:lnTo>
                  <a:pt x="9777603" y="5968796"/>
                </a:lnTo>
                <a:lnTo>
                  <a:pt x="9777603" y="0"/>
                </a:lnTo>
                <a:lnTo>
                  <a:pt x="0" y="0"/>
                </a:lnTo>
                <a:lnTo>
                  <a:pt x="0" y="5968796"/>
                </a:lnTo>
                <a:close/>
              </a:path>
            </a:pathLst>
          </a:custGeom>
          <a:solidFill>
            <a:srgbClr val="2023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34840" y="1715035"/>
            <a:ext cx="7246620" cy="29230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120"/>
              </a:spcBef>
              <a:buChar char="•"/>
              <a:tabLst>
                <a:tab pos="194945" algn="l"/>
              </a:tabLst>
            </a:pPr>
            <a:r>
              <a:rPr sz="2300" spc="-50" dirty="0">
                <a:solidFill>
                  <a:srgbClr val="FFFFFF"/>
                </a:solidFill>
                <a:latin typeface="Montserrat"/>
                <a:cs typeface="Montserrat"/>
              </a:rPr>
              <a:t>Come </a:t>
            </a:r>
            <a:r>
              <a:rPr sz="2300" spc="-40" dirty="0">
                <a:solidFill>
                  <a:srgbClr val="FFFFFF"/>
                </a:solidFill>
                <a:latin typeface="Montserrat"/>
                <a:cs typeface="Montserrat"/>
              </a:rPr>
              <a:t>nascono </a:t>
            </a:r>
            <a:r>
              <a:rPr sz="2300" spc="25" dirty="0">
                <a:solidFill>
                  <a:srgbClr val="FFFFFF"/>
                </a:solidFill>
                <a:latin typeface="Montserrat"/>
                <a:cs typeface="Montserrat"/>
              </a:rPr>
              <a:t>i </a:t>
            </a:r>
            <a:r>
              <a:rPr sz="2300" spc="-30" dirty="0">
                <a:solidFill>
                  <a:srgbClr val="FFFFFF"/>
                </a:solidFill>
                <a:latin typeface="Montserrat"/>
                <a:cs typeface="Montserrat"/>
              </a:rPr>
              <a:t>fenomeni </a:t>
            </a:r>
            <a:r>
              <a:rPr sz="2300" spc="20" dirty="0">
                <a:solidFill>
                  <a:srgbClr val="FFFFFF"/>
                </a:solidFill>
                <a:latin typeface="Montserrat"/>
                <a:cs typeface="Montserrat"/>
              </a:rPr>
              <a:t>di </a:t>
            </a:r>
            <a:r>
              <a:rPr sz="2300" spc="-25" dirty="0">
                <a:solidFill>
                  <a:srgbClr val="FFFFFF"/>
                </a:solidFill>
                <a:latin typeface="Montserrat"/>
                <a:cs typeface="Montserrat"/>
              </a:rPr>
              <a:t>hate </a:t>
            </a:r>
            <a:r>
              <a:rPr sz="2300" spc="-40" dirty="0">
                <a:solidFill>
                  <a:srgbClr val="FFFFFF"/>
                </a:solidFill>
                <a:latin typeface="Montserrat"/>
                <a:cs typeface="Montserrat"/>
              </a:rPr>
              <a:t>speech</a:t>
            </a:r>
            <a:r>
              <a:rPr sz="2300" spc="-45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Montserrat"/>
                <a:cs typeface="Montserrat"/>
              </a:rPr>
              <a:t>online?</a:t>
            </a:r>
            <a:endParaRPr sz="23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Montserrat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194310" indent="-181610">
              <a:lnSpc>
                <a:spcPct val="100000"/>
              </a:lnSpc>
              <a:spcBef>
                <a:spcPts val="2505"/>
              </a:spcBef>
              <a:buChar char="•"/>
              <a:tabLst>
                <a:tab pos="194945" algn="l"/>
              </a:tabLst>
            </a:pPr>
            <a:r>
              <a:rPr sz="2300" spc="-50" dirty="0">
                <a:solidFill>
                  <a:srgbClr val="FFFFFF"/>
                </a:solidFill>
                <a:latin typeface="Montserrat"/>
                <a:cs typeface="Montserrat"/>
              </a:rPr>
              <a:t>Come </a:t>
            </a:r>
            <a:r>
              <a:rPr sz="2300" spc="-15" dirty="0">
                <a:solidFill>
                  <a:srgbClr val="FFFFFF"/>
                </a:solidFill>
                <a:latin typeface="Montserrat"/>
                <a:cs typeface="Montserrat"/>
              </a:rPr>
              <a:t>maturano </a:t>
            </a:r>
            <a:r>
              <a:rPr sz="2300" spc="-60" dirty="0">
                <a:solidFill>
                  <a:srgbClr val="FFFFFF"/>
                </a:solidFill>
                <a:latin typeface="Montserrat"/>
                <a:cs typeface="Montserrat"/>
              </a:rPr>
              <a:t>e </a:t>
            </a:r>
            <a:r>
              <a:rPr sz="2300" spc="-40" dirty="0">
                <a:solidFill>
                  <a:srgbClr val="FFFFFF"/>
                </a:solidFill>
                <a:latin typeface="Montserrat"/>
                <a:cs typeface="Montserrat"/>
              </a:rPr>
              <a:t>come </a:t>
            </a:r>
            <a:r>
              <a:rPr sz="2300" spc="-35" dirty="0">
                <a:solidFill>
                  <a:srgbClr val="FFFFFF"/>
                </a:solidFill>
                <a:latin typeface="Montserrat"/>
                <a:cs typeface="Montserrat"/>
              </a:rPr>
              <a:t>si</a:t>
            </a:r>
            <a:r>
              <a:rPr sz="2300" spc="-24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300" spc="-50" dirty="0">
                <a:solidFill>
                  <a:srgbClr val="FFFFFF"/>
                </a:solidFill>
                <a:latin typeface="Montserrat"/>
                <a:cs typeface="Montserrat"/>
              </a:rPr>
              <a:t>diffondono?</a:t>
            </a:r>
            <a:endParaRPr sz="23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Montserrat"/>
              <a:buChar char="•"/>
            </a:pPr>
            <a:endParaRPr sz="2800" dirty="0">
              <a:latin typeface="Times New Roman"/>
              <a:cs typeface="Times New Roman"/>
            </a:endParaRPr>
          </a:p>
          <a:p>
            <a:pPr marL="194310" marR="213995" indent="-181610" algn="just">
              <a:lnSpc>
                <a:spcPct val="102499"/>
              </a:lnSpc>
              <a:spcBef>
                <a:spcPts val="2435"/>
              </a:spcBef>
              <a:buChar char="•"/>
              <a:tabLst>
                <a:tab pos="194945" algn="l"/>
              </a:tabLst>
            </a:pPr>
            <a:r>
              <a:rPr sz="2300" spc="15" dirty="0">
                <a:solidFill>
                  <a:srgbClr val="FFFFFF"/>
                </a:solidFill>
                <a:latin typeface="Montserrat"/>
                <a:cs typeface="Montserrat"/>
              </a:rPr>
              <a:t>E </a:t>
            </a:r>
            <a:r>
              <a:rPr sz="2300" spc="-40" dirty="0">
                <a:solidFill>
                  <a:srgbClr val="FFFFFF"/>
                </a:solidFill>
                <a:latin typeface="Montserrat"/>
                <a:cs typeface="Montserrat"/>
              </a:rPr>
              <a:t>come </a:t>
            </a:r>
            <a:r>
              <a:rPr sz="2300" spc="-35" dirty="0">
                <a:solidFill>
                  <a:srgbClr val="FFFFFF"/>
                </a:solidFill>
                <a:latin typeface="Montserrat"/>
                <a:cs typeface="Montserrat"/>
              </a:rPr>
              <a:t>si </a:t>
            </a:r>
            <a:r>
              <a:rPr sz="2300" spc="-40" dirty="0">
                <a:solidFill>
                  <a:srgbClr val="FFFFFF"/>
                </a:solidFill>
                <a:latin typeface="Montserrat"/>
                <a:cs typeface="Montserrat"/>
              </a:rPr>
              <a:t>trasformano </a:t>
            </a:r>
            <a:r>
              <a:rPr sz="2300" spc="25" dirty="0">
                <a:solidFill>
                  <a:srgbClr val="FFFFFF"/>
                </a:solidFill>
                <a:latin typeface="Montserrat"/>
                <a:cs typeface="Montserrat"/>
              </a:rPr>
              <a:t>in </a:t>
            </a:r>
            <a:r>
              <a:rPr sz="2300" spc="-60" dirty="0">
                <a:solidFill>
                  <a:srgbClr val="FFFFFF"/>
                </a:solidFill>
                <a:latin typeface="Montserrat"/>
                <a:cs typeface="Montserrat"/>
              </a:rPr>
              <a:t>veri e </a:t>
            </a:r>
            <a:r>
              <a:rPr sz="2300" spc="-15" dirty="0">
                <a:solidFill>
                  <a:srgbClr val="FFFFFF"/>
                </a:solidFill>
                <a:latin typeface="Montserrat"/>
                <a:cs typeface="Montserrat"/>
              </a:rPr>
              <a:t>propri</a:t>
            </a:r>
            <a:r>
              <a:rPr sz="2300" spc="-45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Montserrat"/>
                <a:cs typeface="Montserrat"/>
              </a:rPr>
              <a:t>fenomeni  </a:t>
            </a:r>
            <a:r>
              <a:rPr sz="2300" spc="20" dirty="0">
                <a:solidFill>
                  <a:srgbClr val="FFFFFF"/>
                </a:solidFill>
                <a:latin typeface="Montserrat"/>
                <a:cs typeface="Montserrat"/>
              </a:rPr>
              <a:t>di </a:t>
            </a:r>
            <a:r>
              <a:rPr sz="2300" spc="-45" dirty="0">
                <a:solidFill>
                  <a:srgbClr val="FFFFFF"/>
                </a:solidFill>
                <a:latin typeface="Montserrat"/>
                <a:cs typeface="Montserrat"/>
              </a:rPr>
              <a:t>prevaricazione </a:t>
            </a:r>
            <a:r>
              <a:rPr sz="2300" spc="-60" dirty="0">
                <a:solidFill>
                  <a:srgbClr val="FFFFFF"/>
                </a:solidFill>
                <a:latin typeface="Montserrat"/>
                <a:cs typeface="Montserrat"/>
              </a:rPr>
              <a:t>e </a:t>
            </a:r>
            <a:r>
              <a:rPr sz="2300" spc="-65" dirty="0" err="1">
                <a:solidFill>
                  <a:srgbClr val="FFFFFF"/>
                </a:solidFill>
                <a:latin typeface="Montserrat"/>
                <a:cs typeface="Montserrat"/>
              </a:rPr>
              <a:t>sopruso</a:t>
            </a:r>
            <a:r>
              <a:rPr sz="2300" spc="-25" dirty="0">
                <a:solidFill>
                  <a:srgbClr val="FFFFFF"/>
                </a:solidFill>
                <a:latin typeface="Montserrat"/>
                <a:cs typeface="Montserrat"/>
              </a:rPr>
              <a:t>?</a:t>
            </a:r>
            <a:endParaRPr sz="2300" dirty="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84635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2023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626" y="7045774"/>
            <a:ext cx="146050" cy="312420"/>
          </a:xfrm>
          <a:custGeom>
            <a:avLst/>
            <a:gdLst/>
            <a:ahLst/>
            <a:cxnLst/>
            <a:rect l="l" t="t" r="r" b="b"/>
            <a:pathLst>
              <a:path w="146050" h="312420">
                <a:moveTo>
                  <a:pt x="131889" y="0"/>
                </a:moveTo>
                <a:lnTo>
                  <a:pt x="122262" y="0"/>
                </a:lnTo>
                <a:lnTo>
                  <a:pt x="117186" y="441"/>
                </a:lnTo>
                <a:lnTo>
                  <a:pt x="111737" y="2333"/>
                </a:lnTo>
                <a:lnTo>
                  <a:pt x="106218" y="6525"/>
                </a:lnTo>
                <a:lnTo>
                  <a:pt x="100926" y="13868"/>
                </a:lnTo>
                <a:lnTo>
                  <a:pt x="100596" y="15278"/>
                </a:lnTo>
                <a:lnTo>
                  <a:pt x="0" y="307505"/>
                </a:lnTo>
                <a:lnTo>
                  <a:pt x="5207" y="310464"/>
                </a:lnTo>
                <a:lnTo>
                  <a:pt x="6413" y="311188"/>
                </a:lnTo>
                <a:lnTo>
                  <a:pt x="9436" y="312305"/>
                </a:lnTo>
                <a:lnTo>
                  <a:pt x="23901" y="312305"/>
                </a:lnTo>
                <a:lnTo>
                  <a:pt x="30746" y="310197"/>
                </a:lnTo>
                <a:lnTo>
                  <a:pt x="42684" y="301447"/>
                </a:lnTo>
                <a:lnTo>
                  <a:pt x="46774" y="295567"/>
                </a:lnTo>
                <a:lnTo>
                  <a:pt x="49136" y="287807"/>
                </a:lnTo>
                <a:lnTo>
                  <a:pt x="144868" y="31013"/>
                </a:lnTo>
                <a:lnTo>
                  <a:pt x="145148" y="30416"/>
                </a:lnTo>
                <a:lnTo>
                  <a:pt x="145859" y="28435"/>
                </a:lnTo>
                <a:lnTo>
                  <a:pt x="145859" y="23025"/>
                </a:lnTo>
                <a:lnTo>
                  <a:pt x="145237" y="17068"/>
                </a:lnTo>
                <a:lnTo>
                  <a:pt x="142722" y="11633"/>
                </a:lnTo>
                <a:lnTo>
                  <a:pt x="138379" y="6426"/>
                </a:lnTo>
                <a:lnTo>
                  <a:pt x="136042" y="3670"/>
                </a:lnTo>
                <a:lnTo>
                  <a:pt x="13188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995" y="7045772"/>
            <a:ext cx="116205" cy="283210"/>
          </a:xfrm>
          <a:custGeom>
            <a:avLst/>
            <a:gdLst/>
            <a:ahLst/>
            <a:cxnLst/>
            <a:rect l="l" t="t" r="r" b="b"/>
            <a:pathLst>
              <a:path w="116204" h="283209">
                <a:moveTo>
                  <a:pt x="29121" y="0"/>
                </a:moveTo>
                <a:lnTo>
                  <a:pt x="17945" y="0"/>
                </a:lnTo>
                <a:lnTo>
                  <a:pt x="13106" y="1790"/>
                </a:lnTo>
                <a:lnTo>
                  <a:pt x="8330" y="5638"/>
                </a:lnTo>
                <a:lnTo>
                  <a:pt x="7658" y="6273"/>
                </a:lnTo>
                <a:lnTo>
                  <a:pt x="2425" y="10985"/>
                </a:lnTo>
                <a:lnTo>
                  <a:pt x="0" y="16294"/>
                </a:lnTo>
                <a:lnTo>
                  <a:pt x="0" y="25107"/>
                </a:lnTo>
                <a:lnTo>
                  <a:pt x="152" y="27089"/>
                </a:lnTo>
                <a:lnTo>
                  <a:pt x="584" y="28867"/>
                </a:lnTo>
                <a:lnTo>
                  <a:pt x="1142" y="29413"/>
                </a:lnTo>
                <a:lnTo>
                  <a:pt x="1663" y="30810"/>
                </a:lnTo>
                <a:lnTo>
                  <a:pt x="2425" y="31953"/>
                </a:lnTo>
                <a:lnTo>
                  <a:pt x="2425" y="32893"/>
                </a:lnTo>
                <a:lnTo>
                  <a:pt x="94640" y="282625"/>
                </a:lnTo>
                <a:lnTo>
                  <a:pt x="116154" y="219608"/>
                </a:lnTo>
                <a:lnTo>
                  <a:pt x="45173" y="14922"/>
                </a:lnTo>
                <a:lnTo>
                  <a:pt x="44297" y="11531"/>
                </a:lnTo>
                <a:lnTo>
                  <a:pt x="42570" y="8851"/>
                </a:lnTo>
                <a:lnTo>
                  <a:pt x="39865" y="6578"/>
                </a:lnTo>
                <a:lnTo>
                  <a:pt x="39395" y="6223"/>
                </a:lnTo>
                <a:lnTo>
                  <a:pt x="38808" y="5626"/>
                </a:lnTo>
                <a:lnTo>
                  <a:pt x="34124" y="1828"/>
                </a:lnTo>
                <a:lnTo>
                  <a:pt x="29121" y="0"/>
                </a:lnTo>
                <a:close/>
              </a:path>
            </a:pathLst>
          </a:custGeom>
          <a:solidFill>
            <a:srgbClr val="D2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039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134759" y="0"/>
                </a:moveTo>
                <a:lnTo>
                  <a:pt x="96165" y="9538"/>
                </a:lnTo>
                <a:lnTo>
                  <a:pt x="59212" y="30887"/>
                </a:lnTo>
                <a:lnTo>
                  <a:pt x="29163" y="61974"/>
                </a:lnTo>
                <a:lnTo>
                  <a:pt x="9563" y="99606"/>
                </a:lnTo>
                <a:lnTo>
                  <a:pt x="599" y="140689"/>
                </a:lnTo>
                <a:lnTo>
                  <a:pt x="0" y="154406"/>
                </a:lnTo>
                <a:lnTo>
                  <a:pt x="599" y="168406"/>
                </a:lnTo>
                <a:lnTo>
                  <a:pt x="9563" y="209854"/>
                </a:lnTo>
                <a:lnTo>
                  <a:pt x="29167" y="247455"/>
                </a:lnTo>
                <a:lnTo>
                  <a:pt x="59193" y="278464"/>
                </a:lnTo>
                <a:lnTo>
                  <a:pt x="96087" y="299492"/>
                </a:lnTo>
                <a:lnTo>
                  <a:pt x="134759" y="308838"/>
                </a:lnTo>
                <a:lnTo>
                  <a:pt x="134759" y="263296"/>
                </a:lnTo>
                <a:lnTo>
                  <a:pt x="127864" y="261628"/>
                </a:lnTo>
                <a:lnTo>
                  <a:pt x="121164" y="259526"/>
                </a:lnTo>
                <a:lnTo>
                  <a:pt x="84296" y="237350"/>
                </a:lnTo>
                <a:lnTo>
                  <a:pt x="60763" y="205811"/>
                </a:lnTo>
                <a:lnTo>
                  <a:pt x="49465" y="165518"/>
                </a:lnTo>
                <a:lnTo>
                  <a:pt x="48983" y="154406"/>
                </a:lnTo>
                <a:lnTo>
                  <a:pt x="49465" y="143323"/>
                </a:lnTo>
                <a:lnTo>
                  <a:pt x="60765" y="103030"/>
                </a:lnTo>
                <a:lnTo>
                  <a:pt x="84296" y="71506"/>
                </a:lnTo>
                <a:lnTo>
                  <a:pt x="121188" y="49317"/>
                </a:lnTo>
                <a:lnTo>
                  <a:pt x="134759" y="45554"/>
                </a:lnTo>
                <a:lnTo>
                  <a:pt x="134759" y="0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618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0" y="0"/>
                </a:moveTo>
                <a:lnTo>
                  <a:pt x="0" y="45567"/>
                </a:lnTo>
                <a:lnTo>
                  <a:pt x="6878" y="47231"/>
                </a:lnTo>
                <a:lnTo>
                  <a:pt x="13581" y="49318"/>
                </a:lnTo>
                <a:lnTo>
                  <a:pt x="50390" y="71597"/>
                </a:lnTo>
                <a:lnTo>
                  <a:pt x="73423" y="103071"/>
                </a:lnTo>
                <a:lnTo>
                  <a:pt x="84686" y="143332"/>
                </a:lnTo>
                <a:lnTo>
                  <a:pt x="85166" y="154406"/>
                </a:lnTo>
                <a:lnTo>
                  <a:pt x="84685" y="165512"/>
                </a:lnTo>
                <a:lnTo>
                  <a:pt x="73418" y="205760"/>
                </a:lnTo>
                <a:lnTo>
                  <a:pt x="50367" y="237271"/>
                </a:lnTo>
                <a:lnTo>
                  <a:pt x="13604" y="259526"/>
                </a:lnTo>
                <a:lnTo>
                  <a:pt x="0" y="263296"/>
                </a:lnTo>
                <a:lnTo>
                  <a:pt x="0" y="308838"/>
                </a:lnTo>
                <a:lnTo>
                  <a:pt x="38670" y="299492"/>
                </a:lnTo>
                <a:lnTo>
                  <a:pt x="75579" y="278469"/>
                </a:lnTo>
                <a:lnTo>
                  <a:pt x="105600" y="247455"/>
                </a:lnTo>
                <a:lnTo>
                  <a:pt x="125171" y="209854"/>
                </a:lnTo>
                <a:lnTo>
                  <a:pt x="134179" y="168406"/>
                </a:lnTo>
                <a:lnTo>
                  <a:pt x="134785" y="154406"/>
                </a:lnTo>
                <a:lnTo>
                  <a:pt x="134179" y="140711"/>
                </a:lnTo>
                <a:lnTo>
                  <a:pt x="125171" y="99606"/>
                </a:lnTo>
                <a:lnTo>
                  <a:pt x="105600" y="61976"/>
                </a:lnTo>
                <a:lnTo>
                  <a:pt x="75534" y="30887"/>
                </a:lnTo>
                <a:lnTo>
                  <a:pt x="38588" y="9538"/>
                </a:lnTo>
                <a:lnTo>
                  <a:pt x="13597" y="2190"/>
                </a:lnTo>
                <a:lnTo>
                  <a:pt x="0" y="0"/>
                </a:lnTo>
                <a:close/>
              </a:path>
            </a:pathLst>
          </a:custGeom>
          <a:solidFill>
            <a:srgbClr val="00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2119" y="7209388"/>
            <a:ext cx="109600" cy="14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374" y="7033886"/>
            <a:ext cx="109804" cy="147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056" y="7045768"/>
            <a:ext cx="236220" cy="312420"/>
          </a:xfrm>
          <a:custGeom>
            <a:avLst/>
            <a:gdLst/>
            <a:ahLst/>
            <a:cxnLst/>
            <a:rect l="l" t="t" r="r" b="b"/>
            <a:pathLst>
              <a:path w="236219" h="312420">
                <a:moveTo>
                  <a:pt x="220751" y="0"/>
                </a:moveTo>
                <a:lnTo>
                  <a:pt x="205841" y="0"/>
                </a:lnTo>
                <a:lnTo>
                  <a:pt x="201041" y="1739"/>
                </a:lnTo>
                <a:lnTo>
                  <a:pt x="197396" y="5156"/>
                </a:lnTo>
                <a:lnTo>
                  <a:pt x="196773" y="5765"/>
                </a:lnTo>
                <a:lnTo>
                  <a:pt x="195300" y="7658"/>
                </a:lnTo>
                <a:lnTo>
                  <a:pt x="194068" y="9651"/>
                </a:lnTo>
                <a:lnTo>
                  <a:pt x="192684" y="11442"/>
                </a:lnTo>
                <a:lnTo>
                  <a:pt x="191223" y="13055"/>
                </a:lnTo>
                <a:lnTo>
                  <a:pt x="94005" y="147345"/>
                </a:lnTo>
                <a:lnTo>
                  <a:pt x="93713" y="147612"/>
                </a:lnTo>
                <a:lnTo>
                  <a:pt x="5892" y="271589"/>
                </a:lnTo>
                <a:lnTo>
                  <a:pt x="0" y="284225"/>
                </a:lnTo>
                <a:lnTo>
                  <a:pt x="0" y="295020"/>
                </a:lnTo>
                <a:lnTo>
                  <a:pt x="2286" y="300481"/>
                </a:lnTo>
                <a:lnTo>
                  <a:pt x="7200" y="305219"/>
                </a:lnTo>
                <a:lnTo>
                  <a:pt x="12166" y="310083"/>
                </a:lnTo>
                <a:lnTo>
                  <a:pt x="17551" y="312305"/>
                </a:lnTo>
                <a:lnTo>
                  <a:pt x="27813" y="312305"/>
                </a:lnTo>
                <a:lnTo>
                  <a:pt x="31851" y="311289"/>
                </a:lnTo>
                <a:lnTo>
                  <a:pt x="39776" y="307441"/>
                </a:lnTo>
                <a:lnTo>
                  <a:pt x="42075" y="305485"/>
                </a:lnTo>
                <a:lnTo>
                  <a:pt x="43129" y="303377"/>
                </a:lnTo>
                <a:lnTo>
                  <a:pt x="43510" y="302666"/>
                </a:lnTo>
                <a:lnTo>
                  <a:pt x="45415" y="299796"/>
                </a:lnTo>
                <a:lnTo>
                  <a:pt x="223481" y="48132"/>
                </a:lnTo>
                <a:lnTo>
                  <a:pt x="223113" y="47840"/>
                </a:lnTo>
                <a:lnTo>
                  <a:pt x="232232" y="35331"/>
                </a:lnTo>
                <a:lnTo>
                  <a:pt x="233934" y="31927"/>
                </a:lnTo>
                <a:lnTo>
                  <a:pt x="235089" y="27876"/>
                </a:lnTo>
                <a:lnTo>
                  <a:pt x="235737" y="23355"/>
                </a:lnTo>
                <a:lnTo>
                  <a:pt x="235737" y="22085"/>
                </a:lnTo>
                <a:lnTo>
                  <a:pt x="235445" y="16446"/>
                </a:lnTo>
                <a:lnTo>
                  <a:pt x="233464" y="11645"/>
                </a:lnTo>
                <a:lnTo>
                  <a:pt x="229514" y="7213"/>
                </a:lnTo>
                <a:lnTo>
                  <a:pt x="228460" y="6705"/>
                </a:lnTo>
                <a:lnTo>
                  <a:pt x="224688" y="2946"/>
                </a:lnTo>
                <a:lnTo>
                  <a:pt x="220751" y="0"/>
                </a:lnTo>
                <a:close/>
              </a:path>
            </a:pathLst>
          </a:custGeom>
          <a:solidFill>
            <a:srgbClr val="6FC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0307" y="7045764"/>
            <a:ext cx="931922" cy="328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89027" y="7094599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292829"/>
                </a:solidFill>
                <a:latin typeface="Montserrat-Light"/>
                <a:cs typeface="Montserrat-Light"/>
              </a:rPr>
              <a:t>2</a:t>
            </a:r>
            <a:endParaRPr sz="1200">
              <a:latin typeface="Montserrat-Light"/>
              <a:cs typeface="Montserrat-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12"/>
            <a:ext cx="9777730" cy="5969000"/>
          </a:xfrm>
          <a:custGeom>
            <a:avLst/>
            <a:gdLst/>
            <a:ahLst/>
            <a:cxnLst/>
            <a:rect l="l" t="t" r="r" b="b"/>
            <a:pathLst>
              <a:path w="9777730" h="5969000">
                <a:moveTo>
                  <a:pt x="0" y="5968796"/>
                </a:moveTo>
                <a:lnTo>
                  <a:pt x="9777603" y="5968796"/>
                </a:lnTo>
                <a:lnTo>
                  <a:pt x="9777603" y="0"/>
                </a:lnTo>
                <a:lnTo>
                  <a:pt x="0" y="0"/>
                </a:lnTo>
                <a:lnTo>
                  <a:pt x="0" y="5968796"/>
                </a:lnTo>
                <a:close/>
              </a:path>
            </a:pathLst>
          </a:custGeom>
          <a:solidFill>
            <a:srgbClr val="2023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75375" y="2299592"/>
            <a:ext cx="5337175" cy="1771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704339">
              <a:lnSpc>
                <a:spcPct val="115700"/>
              </a:lnSpc>
              <a:spcBef>
                <a:spcPts val="90"/>
              </a:spcBef>
            </a:pPr>
            <a:r>
              <a:rPr sz="3300" dirty="0">
                <a:solidFill>
                  <a:srgbClr val="FFFFFF"/>
                </a:solidFill>
                <a:latin typeface="Montserrat-Medium"/>
                <a:cs typeface="Montserrat-Medium"/>
              </a:rPr>
              <a:t>Le </a:t>
            </a:r>
            <a:r>
              <a:rPr sz="3300" spc="-20" dirty="0">
                <a:solidFill>
                  <a:srgbClr val="FFFFFF"/>
                </a:solidFill>
                <a:latin typeface="Montserrat-Medium"/>
                <a:cs typeface="Montserrat-Medium"/>
              </a:rPr>
              <a:t>parole  </a:t>
            </a:r>
            <a:r>
              <a:rPr sz="3300" spc="-15" dirty="0">
                <a:solidFill>
                  <a:srgbClr val="C43632"/>
                </a:solidFill>
                <a:latin typeface="Montserrat-Medium"/>
                <a:cs typeface="Montserrat-Medium"/>
              </a:rPr>
              <a:t>influenzano </a:t>
            </a:r>
            <a:r>
              <a:rPr sz="3300" spc="20" dirty="0">
                <a:solidFill>
                  <a:srgbClr val="C43632"/>
                </a:solidFill>
                <a:latin typeface="Montserrat-Medium"/>
                <a:cs typeface="Montserrat-Medium"/>
              </a:rPr>
              <a:t>e</a:t>
            </a:r>
            <a:r>
              <a:rPr sz="3300" spc="-165" dirty="0">
                <a:solidFill>
                  <a:srgbClr val="C43632"/>
                </a:solidFill>
                <a:latin typeface="Montserrat-Medium"/>
                <a:cs typeface="Montserrat-Medium"/>
              </a:rPr>
              <a:t> </a:t>
            </a:r>
            <a:r>
              <a:rPr sz="3300" spc="-25" dirty="0">
                <a:solidFill>
                  <a:srgbClr val="C43632"/>
                </a:solidFill>
                <a:latin typeface="Montserrat-Medium"/>
                <a:cs typeface="Montserrat-Medium"/>
              </a:rPr>
              <a:t>modificano</a:t>
            </a:r>
            <a:endParaRPr sz="3300" dirty="0">
              <a:latin typeface="Montserrat-Medium"/>
              <a:cs typeface="Montserrat-Medium"/>
            </a:endParaRPr>
          </a:p>
          <a:p>
            <a:pPr marL="1003300">
              <a:lnSpc>
                <a:spcPct val="100000"/>
              </a:lnSpc>
              <a:spcBef>
                <a:spcPts val="625"/>
              </a:spcBef>
            </a:pPr>
            <a:r>
              <a:rPr sz="3300" spc="-5" dirty="0">
                <a:solidFill>
                  <a:srgbClr val="FFFFFF"/>
                </a:solidFill>
                <a:latin typeface="Montserrat-Medium"/>
                <a:cs typeface="Montserrat-Medium"/>
              </a:rPr>
              <a:t>le </a:t>
            </a:r>
            <a:r>
              <a:rPr sz="330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nostre</a:t>
            </a:r>
            <a:r>
              <a:rPr sz="3300" spc="-125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3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azioni?</a:t>
            </a:r>
            <a:endParaRPr sz="3300" dirty="0">
              <a:latin typeface="Montserrat-Medium"/>
              <a:cs typeface="Montserrat-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84635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2023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626" y="7045774"/>
            <a:ext cx="146050" cy="312420"/>
          </a:xfrm>
          <a:custGeom>
            <a:avLst/>
            <a:gdLst/>
            <a:ahLst/>
            <a:cxnLst/>
            <a:rect l="l" t="t" r="r" b="b"/>
            <a:pathLst>
              <a:path w="146050" h="312420">
                <a:moveTo>
                  <a:pt x="131889" y="0"/>
                </a:moveTo>
                <a:lnTo>
                  <a:pt x="122262" y="0"/>
                </a:lnTo>
                <a:lnTo>
                  <a:pt x="117186" y="441"/>
                </a:lnTo>
                <a:lnTo>
                  <a:pt x="111737" y="2333"/>
                </a:lnTo>
                <a:lnTo>
                  <a:pt x="106218" y="6525"/>
                </a:lnTo>
                <a:lnTo>
                  <a:pt x="100926" y="13868"/>
                </a:lnTo>
                <a:lnTo>
                  <a:pt x="100596" y="15278"/>
                </a:lnTo>
                <a:lnTo>
                  <a:pt x="0" y="307505"/>
                </a:lnTo>
                <a:lnTo>
                  <a:pt x="5207" y="310464"/>
                </a:lnTo>
                <a:lnTo>
                  <a:pt x="6413" y="311188"/>
                </a:lnTo>
                <a:lnTo>
                  <a:pt x="9436" y="312305"/>
                </a:lnTo>
                <a:lnTo>
                  <a:pt x="23901" y="312305"/>
                </a:lnTo>
                <a:lnTo>
                  <a:pt x="30746" y="310197"/>
                </a:lnTo>
                <a:lnTo>
                  <a:pt x="42684" y="301447"/>
                </a:lnTo>
                <a:lnTo>
                  <a:pt x="46774" y="295567"/>
                </a:lnTo>
                <a:lnTo>
                  <a:pt x="49136" y="287807"/>
                </a:lnTo>
                <a:lnTo>
                  <a:pt x="144868" y="31013"/>
                </a:lnTo>
                <a:lnTo>
                  <a:pt x="145148" y="30416"/>
                </a:lnTo>
                <a:lnTo>
                  <a:pt x="145859" y="28435"/>
                </a:lnTo>
                <a:lnTo>
                  <a:pt x="145859" y="23025"/>
                </a:lnTo>
                <a:lnTo>
                  <a:pt x="145237" y="17068"/>
                </a:lnTo>
                <a:lnTo>
                  <a:pt x="142722" y="11633"/>
                </a:lnTo>
                <a:lnTo>
                  <a:pt x="138379" y="6426"/>
                </a:lnTo>
                <a:lnTo>
                  <a:pt x="136042" y="3670"/>
                </a:lnTo>
                <a:lnTo>
                  <a:pt x="13188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995" y="7045772"/>
            <a:ext cx="116205" cy="283210"/>
          </a:xfrm>
          <a:custGeom>
            <a:avLst/>
            <a:gdLst/>
            <a:ahLst/>
            <a:cxnLst/>
            <a:rect l="l" t="t" r="r" b="b"/>
            <a:pathLst>
              <a:path w="116204" h="283209">
                <a:moveTo>
                  <a:pt x="29121" y="0"/>
                </a:moveTo>
                <a:lnTo>
                  <a:pt x="17945" y="0"/>
                </a:lnTo>
                <a:lnTo>
                  <a:pt x="13106" y="1790"/>
                </a:lnTo>
                <a:lnTo>
                  <a:pt x="8330" y="5638"/>
                </a:lnTo>
                <a:lnTo>
                  <a:pt x="7658" y="6273"/>
                </a:lnTo>
                <a:lnTo>
                  <a:pt x="2425" y="10985"/>
                </a:lnTo>
                <a:lnTo>
                  <a:pt x="0" y="16294"/>
                </a:lnTo>
                <a:lnTo>
                  <a:pt x="0" y="25107"/>
                </a:lnTo>
                <a:lnTo>
                  <a:pt x="152" y="27089"/>
                </a:lnTo>
                <a:lnTo>
                  <a:pt x="584" y="28867"/>
                </a:lnTo>
                <a:lnTo>
                  <a:pt x="1142" y="29413"/>
                </a:lnTo>
                <a:lnTo>
                  <a:pt x="1663" y="30810"/>
                </a:lnTo>
                <a:lnTo>
                  <a:pt x="2425" y="31953"/>
                </a:lnTo>
                <a:lnTo>
                  <a:pt x="2425" y="32893"/>
                </a:lnTo>
                <a:lnTo>
                  <a:pt x="94640" y="282625"/>
                </a:lnTo>
                <a:lnTo>
                  <a:pt x="116154" y="219608"/>
                </a:lnTo>
                <a:lnTo>
                  <a:pt x="45173" y="14922"/>
                </a:lnTo>
                <a:lnTo>
                  <a:pt x="44297" y="11531"/>
                </a:lnTo>
                <a:lnTo>
                  <a:pt x="42570" y="8851"/>
                </a:lnTo>
                <a:lnTo>
                  <a:pt x="39865" y="6578"/>
                </a:lnTo>
                <a:lnTo>
                  <a:pt x="39395" y="6223"/>
                </a:lnTo>
                <a:lnTo>
                  <a:pt x="38808" y="5626"/>
                </a:lnTo>
                <a:lnTo>
                  <a:pt x="34124" y="1828"/>
                </a:lnTo>
                <a:lnTo>
                  <a:pt x="29121" y="0"/>
                </a:lnTo>
                <a:close/>
              </a:path>
            </a:pathLst>
          </a:custGeom>
          <a:solidFill>
            <a:srgbClr val="D2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039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134759" y="0"/>
                </a:moveTo>
                <a:lnTo>
                  <a:pt x="96165" y="9538"/>
                </a:lnTo>
                <a:lnTo>
                  <a:pt x="59212" y="30887"/>
                </a:lnTo>
                <a:lnTo>
                  <a:pt x="29163" y="61974"/>
                </a:lnTo>
                <a:lnTo>
                  <a:pt x="9563" y="99606"/>
                </a:lnTo>
                <a:lnTo>
                  <a:pt x="599" y="140689"/>
                </a:lnTo>
                <a:lnTo>
                  <a:pt x="0" y="154406"/>
                </a:lnTo>
                <a:lnTo>
                  <a:pt x="599" y="168406"/>
                </a:lnTo>
                <a:lnTo>
                  <a:pt x="9563" y="209854"/>
                </a:lnTo>
                <a:lnTo>
                  <a:pt x="29167" y="247455"/>
                </a:lnTo>
                <a:lnTo>
                  <a:pt x="59193" y="278464"/>
                </a:lnTo>
                <a:lnTo>
                  <a:pt x="96087" y="299492"/>
                </a:lnTo>
                <a:lnTo>
                  <a:pt x="134759" y="308838"/>
                </a:lnTo>
                <a:lnTo>
                  <a:pt x="134759" y="263296"/>
                </a:lnTo>
                <a:lnTo>
                  <a:pt x="127864" y="261628"/>
                </a:lnTo>
                <a:lnTo>
                  <a:pt x="121164" y="259526"/>
                </a:lnTo>
                <a:lnTo>
                  <a:pt x="84296" y="237350"/>
                </a:lnTo>
                <a:lnTo>
                  <a:pt x="60763" y="205811"/>
                </a:lnTo>
                <a:lnTo>
                  <a:pt x="49465" y="165518"/>
                </a:lnTo>
                <a:lnTo>
                  <a:pt x="48983" y="154406"/>
                </a:lnTo>
                <a:lnTo>
                  <a:pt x="49465" y="143323"/>
                </a:lnTo>
                <a:lnTo>
                  <a:pt x="60765" y="103030"/>
                </a:lnTo>
                <a:lnTo>
                  <a:pt x="84296" y="71506"/>
                </a:lnTo>
                <a:lnTo>
                  <a:pt x="121188" y="49317"/>
                </a:lnTo>
                <a:lnTo>
                  <a:pt x="134759" y="45554"/>
                </a:lnTo>
                <a:lnTo>
                  <a:pt x="134759" y="0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618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0" y="0"/>
                </a:moveTo>
                <a:lnTo>
                  <a:pt x="0" y="45567"/>
                </a:lnTo>
                <a:lnTo>
                  <a:pt x="6878" y="47231"/>
                </a:lnTo>
                <a:lnTo>
                  <a:pt x="13581" y="49318"/>
                </a:lnTo>
                <a:lnTo>
                  <a:pt x="50390" y="71597"/>
                </a:lnTo>
                <a:lnTo>
                  <a:pt x="73423" y="103071"/>
                </a:lnTo>
                <a:lnTo>
                  <a:pt x="84686" y="143332"/>
                </a:lnTo>
                <a:lnTo>
                  <a:pt x="85166" y="154406"/>
                </a:lnTo>
                <a:lnTo>
                  <a:pt x="84685" y="165512"/>
                </a:lnTo>
                <a:lnTo>
                  <a:pt x="73418" y="205760"/>
                </a:lnTo>
                <a:lnTo>
                  <a:pt x="50367" y="237271"/>
                </a:lnTo>
                <a:lnTo>
                  <a:pt x="13604" y="259526"/>
                </a:lnTo>
                <a:lnTo>
                  <a:pt x="0" y="263296"/>
                </a:lnTo>
                <a:lnTo>
                  <a:pt x="0" y="308838"/>
                </a:lnTo>
                <a:lnTo>
                  <a:pt x="38670" y="299492"/>
                </a:lnTo>
                <a:lnTo>
                  <a:pt x="75579" y="278469"/>
                </a:lnTo>
                <a:lnTo>
                  <a:pt x="105600" y="247455"/>
                </a:lnTo>
                <a:lnTo>
                  <a:pt x="125171" y="209854"/>
                </a:lnTo>
                <a:lnTo>
                  <a:pt x="134179" y="168406"/>
                </a:lnTo>
                <a:lnTo>
                  <a:pt x="134785" y="154406"/>
                </a:lnTo>
                <a:lnTo>
                  <a:pt x="134179" y="140711"/>
                </a:lnTo>
                <a:lnTo>
                  <a:pt x="125171" y="99606"/>
                </a:lnTo>
                <a:lnTo>
                  <a:pt x="105600" y="61976"/>
                </a:lnTo>
                <a:lnTo>
                  <a:pt x="75534" y="30887"/>
                </a:lnTo>
                <a:lnTo>
                  <a:pt x="38588" y="9538"/>
                </a:lnTo>
                <a:lnTo>
                  <a:pt x="13597" y="2190"/>
                </a:lnTo>
                <a:lnTo>
                  <a:pt x="0" y="0"/>
                </a:lnTo>
                <a:close/>
              </a:path>
            </a:pathLst>
          </a:custGeom>
          <a:solidFill>
            <a:srgbClr val="00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2119" y="7209388"/>
            <a:ext cx="109600" cy="14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374" y="7033886"/>
            <a:ext cx="109804" cy="147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056" y="7045768"/>
            <a:ext cx="236220" cy="312420"/>
          </a:xfrm>
          <a:custGeom>
            <a:avLst/>
            <a:gdLst/>
            <a:ahLst/>
            <a:cxnLst/>
            <a:rect l="l" t="t" r="r" b="b"/>
            <a:pathLst>
              <a:path w="236219" h="312420">
                <a:moveTo>
                  <a:pt x="220751" y="0"/>
                </a:moveTo>
                <a:lnTo>
                  <a:pt x="205841" y="0"/>
                </a:lnTo>
                <a:lnTo>
                  <a:pt x="201041" y="1739"/>
                </a:lnTo>
                <a:lnTo>
                  <a:pt x="197396" y="5156"/>
                </a:lnTo>
                <a:lnTo>
                  <a:pt x="196773" y="5765"/>
                </a:lnTo>
                <a:lnTo>
                  <a:pt x="195300" y="7658"/>
                </a:lnTo>
                <a:lnTo>
                  <a:pt x="194068" y="9651"/>
                </a:lnTo>
                <a:lnTo>
                  <a:pt x="192684" y="11442"/>
                </a:lnTo>
                <a:lnTo>
                  <a:pt x="191223" y="13055"/>
                </a:lnTo>
                <a:lnTo>
                  <a:pt x="94005" y="147345"/>
                </a:lnTo>
                <a:lnTo>
                  <a:pt x="93713" y="147612"/>
                </a:lnTo>
                <a:lnTo>
                  <a:pt x="5892" y="271589"/>
                </a:lnTo>
                <a:lnTo>
                  <a:pt x="0" y="284225"/>
                </a:lnTo>
                <a:lnTo>
                  <a:pt x="0" y="295020"/>
                </a:lnTo>
                <a:lnTo>
                  <a:pt x="2286" y="300481"/>
                </a:lnTo>
                <a:lnTo>
                  <a:pt x="7200" y="305219"/>
                </a:lnTo>
                <a:lnTo>
                  <a:pt x="12166" y="310083"/>
                </a:lnTo>
                <a:lnTo>
                  <a:pt x="17551" y="312305"/>
                </a:lnTo>
                <a:lnTo>
                  <a:pt x="27813" y="312305"/>
                </a:lnTo>
                <a:lnTo>
                  <a:pt x="31851" y="311289"/>
                </a:lnTo>
                <a:lnTo>
                  <a:pt x="39776" y="307441"/>
                </a:lnTo>
                <a:lnTo>
                  <a:pt x="42075" y="305485"/>
                </a:lnTo>
                <a:lnTo>
                  <a:pt x="43129" y="303377"/>
                </a:lnTo>
                <a:lnTo>
                  <a:pt x="43510" y="302666"/>
                </a:lnTo>
                <a:lnTo>
                  <a:pt x="45415" y="299796"/>
                </a:lnTo>
                <a:lnTo>
                  <a:pt x="223481" y="48132"/>
                </a:lnTo>
                <a:lnTo>
                  <a:pt x="223113" y="47840"/>
                </a:lnTo>
                <a:lnTo>
                  <a:pt x="232232" y="35331"/>
                </a:lnTo>
                <a:lnTo>
                  <a:pt x="233934" y="31927"/>
                </a:lnTo>
                <a:lnTo>
                  <a:pt x="235089" y="27876"/>
                </a:lnTo>
                <a:lnTo>
                  <a:pt x="235737" y="23355"/>
                </a:lnTo>
                <a:lnTo>
                  <a:pt x="235737" y="22085"/>
                </a:lnTo>
                <a:lnTo>
                  <a:pt x="235445" y="16446"/>
                </a:lnTo>
                <a:lnTo>
                  <a:pt x="233464" y="11645"/>
                </a:lnTo>
                <a:lnTo>
                  <a:pt x="229514" y="7213"/>
                </a:lnTo>
                <a:lnTo>
                  <a:pt x="228460" y="6705"/>
                </a:lnTo>
                <a:lnTo>
                  <a:pt x="224688" y="2946"/>
                </a:lnTo>
                <a:lnTo>
                  <a:pt x="220751" y="0"/>
                </a:lnTo>
                <a:close/>
              </a:path>
            </a:pathLst>
          </a:custGeom>
          <a:solidFill>
            <a:srgbClr val="6FC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0307" y="7045764"/>
            <a:ext cx="931922" cy="328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0" dirty="0"/>
              <a:t>20</a:t>
            </a:fld>
            <a:endParaRPr spc="3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12"/>
            <a:ext cx="9777730" cy="5969000"/>
          </a:xfrm>
          <a:custGeom>
            <a:avLst/>
            <a:gdLst/>
            <a:ahLst/>
            <a:cxnLst/>
            <a:rect l="l" t="t" r="r" b="b"/>
            <a:pathLst>
              <a:path w="9777730" h="5969000">
                <a:moveTo>
                  <a:pt x="0" y="5968796"/>
                </a:moveTo>
                <a:lnTo>
                  <a:pt x="9777603" y="5968796"/>
                </a:lnTo>
                <a:lnTo>
                  <a:pt x="9777603" y="0"/>
                </a:lnTo>
                <a:lnTo>
                  <a:pt x="0" y="0"/>
                </a:lnTo>
                <a:lnTo>
                  <a:pt x="0" y="5968796"/>
                </a:lnTo>
                <a:close/>
              </a:path>
            </a:pathLst>
          </a:custGeom>
          <a:solidFill>
            <a:srgbClr val="2023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61339" y="1623973"/>
            <a:ext cx="8769985" cy="363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3945" marR="1079500" algn="ctr">
              <a:lnSpc>
                <a:spcPct val="114500"/>
              </a:lnSpc>
              <a:spcBef>
                <a:spcPts val="100"/>
              </a:spcBef>
            </a:pPr>
            <a:r>
              <a:rPr sz="230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Il </a:t>
            </a:r>
            <a:r>
              <a:rPr sz="2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messaggio </a:t>
            </a:r>
            <a:r>
              <a:rPr sz="2300" spc="-40" dirty="0">
                <a:solidFill>
                  <a:srgbClr val="FFFFFF"/>
                </a:solidFill>
                <a:latin typeface="Montserrat-Medium"/>
                <a:cs typeface="Montserrat-Medium"/>
              </a:rPr>
              <a:t>breve </a:t>
            </a:r>
            <a:r>
              <a:rPr sz="2300" spc="-35" dirty="0">
                <a:solidFill>
                  <a:srgbClr val="FFFFFF"/>
                </a:solidFill>
                <a:latin typeface="Montserrat-Medium"/>
                <a:cs typeface="Montserrat-Medium"/>
              </a:rPr>
              <a:t>(texting) </a:t>
            </a:r>
            <a:r>
              <a:rPr sz="2300" spc="-20" dirty="0">
                <a:solidFill>
                  <a:srgbClr val="FFFFFF"/>
                </a:solidFill>
                <a:latin typeface="Montserrat-Medium"/>
                <a:cs typeface="Montserrat-Medium"/>
              </a:rPr>
              <a:t>elide </a:t>
            </a:r>
            <a:r>
              <a:rPr sz="230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le</a:t>
            </a:r>
            <a:r>
              <a:rPr sz="2300" spc="-165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sfumature  </a:t>
            </a:r>
            <a:r>
              <a:rPr sz="2300" dirty="0">
                <a:solidFill>
                  <a:srgbClr val="FFFFFF"/>
                </a:solidFill>
                <a:latin typeface="Montserrat-Medium"/>
                <a:cs typeface="Montserrat-Medium"/>
              </a:rPr>
              <a:t>e i </a:t>
            </a:r>
            <a:r>
              <a:rPr sz="2300" spc="-35" dirty="0">
                <a:solidFill>
                  <a:srgbClr val="FFFFFF"/>
                </a:solidFill>
                <a:latin typeface="Montserrat-Medium"/>
                <a:cs typeface="Montserrat-Medium"/>
              </a:rPr>
              <a:t>contrasti, </a:t>
            </a:r>
            <a:r>
              <a:rPr sz="2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elimina </a:t>
            </a:r>
            <a:r>
              <a:rPr sz="230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la</a:t>
            </a:r>
            <a:r>
              <a:rPr sz="2300" spc="-195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Montserrat-Medium"/>
                <a:cs typeface="Montserrat-Medium"/>
              </a:rPr>
              <a:t>profondità.</a:t>
            </a:r>
            <a:endParaRPr sz="23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Times New Roman"/>
              <a:cs typeface="Times New Roman"/>
            </a:endParaRPr>
          </a:p>
          <a:p>
            <a:pPr marL="12065" marR="5080" algn="ctr">
              <a:lnSpc>
                <a:spcPct val="114500"/>
              </a:lnSpc>
              <a:tabLst>
                <a:tab pos="5655945" algn="l"/>
              </a:tabLst>
            </a:pPr>
            <a:r>
              <a:rPr sz="2300" dirty="0">
                <a:solidFill>
                  <a:srgbClr val="FFFFFF"/>
                </a:solidFill>
                <a:latin typeface="Montserrat-Medium"/>
                <a:cs typeface="Montserrat-Medium"/>
              </a:rPr>
              <a:t>È </a:t>
            </a:r>
            <a:r>
              <a:rPr sz="2300" spc="-30" dirty="0">
                <a:solidFill>
                  <a:srgbClr val="FFFFFF"/>
                </a:solidFill>
                <a:latin typeface="Montserrat-Medium"/>
                <a:cs typeface="Montserrat-Medium"/>
              </a:rPr>
              <a:t>l’era </a:t>
            </a:r>
            <a:r>
              <a:rPr sz="2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digitale, </a:t>
            </a:r>
            <a:r>
              <a:rPr sz="2300" spc="-20" dirty="0">
                <a:solidFill>
                  <a:srgbClr val="FFFFFF"/>
                </a:solidFill>
                <a:latin typeface="Montserrat-Medium"/>
                <a:cs typeface="Montserrat-Medium"/>
              </a:rPr>
              <a:t>che </a:t>
            </a:r>
            <a:r>
              <a:rPr sz="230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si </a:t>
            </a:r>
            <a:r>
              <a:rPr sz="2300" spc="-20" dirty="0">
                <a:solidFill>
                  <a:srgbClr val="FFFFFF"/>
                </a:solidFill>
                <a:latin typeface="Montserrat-Medium"/>
                <a:cs typeface="Montserrat-Medium"/>
              </a:rPr>
              <a:t>nutre </a:t>
            </a:r>
            <a:r>
              <a:rPr sz="230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di </a:t>
            </a:r>
            <a:r>
              <a:rPr sz="2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un’orizzontalità </a:t>
            </a:r>
            <a:r>
              <a:rPr sz="2300" spc="-20" dirty="0">
                <a:solidFill>
                  <a:srgbClr val="FFFFFF"/>
                </a:solidFill>
                <a:latin typeface="Montserrat-Medium"/>
                <a:cs typeface="Montserrat-Medium"/>
              </a:rPr>
              <a:t>che</a:t>
            </a:r>
            <a:r>
              <a:rPr sz="2300" spc="-295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Montserrat-Medium"/>
                <a:cs typeface="Montserrat-Medium"/>
              </a:rPr>
              <a:t>appiattisce  </a:t>
            </a:r>
            <a:r>
              <a:rPr sz="2300" dirty="0">
                <a:solidFill>
                  <a:srgbClr val="FFFFFF"/>
                </a:solidFill>
                <a:latin typeface="Montserrat-Medium"/>
                <a:cs typeface="Montserrat-Medium"/>
              </a:rPr>
              <a:t>e </a:t>
            </a:r>
            <a:r>
              <a:rPr sz="2300" spc="-20" dirty="0">
                <a:solidFill>
                  <a:srgbClr val="FFFFFF"/>
                </a:solidFill>
                <a:latin typeface="Montserrat-Medium"/>
                <a:cs typeface="Montserrat-Medium"/>
              </a:rPr>
              <a:t>non </a:t>
            </a:r>
            <a:r>
              <a:rPr sz="2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lascia</a:t>
            </a:r>
            <a:r>
              <a:rPr sz="2300" spc="-90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sedimentare,</a:t>
            </a:r>
            <a:r>
              <a:rPr sz="2300" spc="-40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nell’illusione	</a:t>
            </a:r>
            <a:r>
              <a:rPr sz="2300" spc="-20" dirty="0">
                <a:solidFill>
                  <a:srgbClr val="FFFFFF"/>
                </a:solidFill>
                <a:latin typeface="Montserrat-Medium"/>
                <a:cs typeface="Montserrat-Medium"/>
              </a:rPr>
              <a:t>che </a:t>
            </a:r>
            <a:r>
              <a:rPr sz="2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tutto </a:t>
            </a:r>
            <a:r>
              <a:rPr sz="230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si </a:t>
            </a:r>
            <a:r>
              <a:rPr sz="2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possa  </a:t>
            </a:r>
            <a:r>
              <a:rPr sz="2300" spc="-35" dirty="0">
                <a:solidFill>
                  <a:srgbClr val="FFFFFF"/>
                </a:solidFill>
                <a:latin typeface="Montserrat-Medium"/>
                <a:cs typeface="Montserrat-Medium"/>
              </a:rPr>
              <a:t>cancellare con </a:t>
            </a:r>
            <a:r>
              <a:rPr sz="230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un </a:t>
            </a:r>
            <a:r>
              <a:rPr sz="2300" spc="-30" dirty="0">
                <a:solidFill>
                  <a:srgbClr val="FFFFFF"/>
                </a:solidFill>
                <a:latin typeface="Montserrat-Medium"/>
                <a:cs typeface="Montserrat-Medium"/>
              </a:rPr>
              <a:t>semplice</a:t>
            </a:r>
            <a:r>
              <a:rPr sz="2300" spc="-120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clic.</a:t>
            </a:r>
            <a:endParaRPr sz="23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00">
              <a:latin typeface="Times New Roman"/>
              <a:cs typeface="Times New Roman"/>
            </a:endParaRPr>
          </a:p>
          <a:p>
            <a:pPr marL="1337945" marR="1333500" algn="ctr">
              <a:lnSpc>
                <a:spcPct val="114500"/>
              </a:lnSpc>
            </a:pPr>
            <a:r>
              <a:rPr sz="2300" spc="-30" dirty="0">
                <a:solidFill>
                  <a:srgbClr val="FFFFFF"/>
                </a:solidFill>
                <a:latin typeface="Montserrat-Medium"/>
                <a:cs typeface="Montserrat-Medium"/>
              </a:rPr>
              <a:t>Così </a:t>
            </a:r>
            <a:r>
              <a:rPr sz="230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il </a:t>
            </a:r>
            <a:r>
              <a:rPr sz="2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pensiero </a:t>
            </a:r>
            <a:r>
              <a:rPr sz="230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si </a:t>
            </a:r>
            <a:r>
              <a:rPr sz="2300" spc="-30" dirty="0">
                <a:solidFill>
                  <a:srgbClr val="FFFFFF"/>
                </a:solidFill>
                <a:latin typeface="Montserrat-Medium"/>
                <a:cs typeface="Montserrat-Medium"/>
              </a:rPr>
              <a:t>semplifica </a:t>
            </a:r>
            <a:r>
              <a:rPr sz="2300" dirty="0">
                <a:solidFill>
                  <a:srgbClr val="FFFFFF"/>
                </a:solidFill>
                <a:latin typeface="Montserrat-Medium"/>
                <a:cs typeface="Montserrat-Medium"/>
              </a:rPr>
              <a:t>e </a:t>
            </a:r>
            <a:r>
              <a:rPr sz="230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il</a:t>
            </a:r>
            <a:r>
              <a:rPr sz="2300" spc="-254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messaggio  </a:t>
            </a:r>
            <a:r>
              <a:rPr sz="230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si </a:t>
            </a:r>
            <a:r>
              <a:rPr sz="2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estremizza </a:t>
            </a:r>
            <a:r>
              <a:rPr sz="2300" dirty="0">
                <a:solidFill>
                  <a:srgbClr val="FFFFFF"/>
                </a:solidFill>
                <a:latin typeface="Montserrat-Medium"/>
                <a:cs typeface="Montserrat-Medium"/>
              </a:rPr>
              <a:t>e </a:t>
            </a:r>
            <a:r>
              <a:rPr sz="230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si </a:t>
            </a:r>
            <a:r>
              <a:rPr sz="2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polarizza </a:t>
            </a:r>
            <a:r>
              <a:rPr sz="230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al</a:t>
            </a:r>
            <a:r>
              <a:rPr sz="2300" spc="-265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Montserrat-Medium"/>
                <a:cs typeface="Montserrat-Medium"/>
              </a:rPr>
              <a:t>negativo.</a:t>
            </a:r>
            <a:endParaRPr sz="2300">
              <a:latin typeface="Montserrat-Medium"/>
              <a:cs typeface="Montserrat-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84635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2023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626" y="7045774"/>
            <a:ext cx="146050" cy="312420"/>
          </a:xfrm>
          <a:custGeom>
            <a:avLst/>
            <a:gdLst/>
            <a:ahLst/>
            <a:cxnLst/>
            <a:rect l="l" t="t" r="r" b="b"/>
            <a:pathLst>
              <a:path w="146050" h="312420">
                <a:moveTo>
                  <a:pt x="131889" y="0"/>
                </a:moveTo>
                <a:lnTo>
                  <a:pt x="122262" y="0"/>
                </a:lnTo>
                <a:lnTo>
                  <a:pt x="117186" y="441"/>
                </a:lnTo>
                <a:lnTo>
                  <a:pt x="111737" y="2333"/>
                </a:lnTo>
                <a:lnTo>
                  <a:pt x="106218" y="6525"/>
                </a:lnTo>
                <a:lnTo>
                  <a:pt x="100926" y="13868"/>
                </a:lnTo>
                <a:lnTo>
                  <a:pt x="100596" y="15278"/>
                </a:lnTo>
                <a:lnTo>
                  <a:pt x="0" y="307505"/>
                </a:lnTo>
                <a:lnTo>
                  <a:pt x="5207" y="310464"/>
                </a:lnTo>
                <a:lnTo>
                  <a:pt x="6413" y="311188"/>
                </a:lnTo>
                <a:lnTo>
                  <a:pt x="9436" y="312305"/>
                </a:lnTo>
                <a:lnTo>
                  <a:pt x="23901" y="312305"/>
                </a:lnTo>
                <a:lnTo>
                  <a:pt x="30746" y="310197"/>
                </a:lnTo>
                <a:lnTo>
                  <a:pt x="42684" y="301447"/>
                </a:lnTo>
                <a:lnTo>
                  <a:pt x="46774" y="295567"/>
                </a:lnTo>
                <a:lnTo>
                  <a:pt x="49136" y="287807"/>
                </a:lnTo>
                <a:lnTo>
                  <a:pt x="144868" y="31013"/>
                </a:lnTo>
                <a:lnTo>
                  <a:pt x="145148" y="30416"/>
                </a:lnTo>
                <a:lnTo>
                  <a:pt x="145859" y="28435"/>
                </a:lnTo>
                <a:lnTo>
                  <a:pt x="145859" y="23025"/>
                </a:lnTo>
                <a:lnTo>
                  <a:pt x="145237" y="17068"/>
                </a:lnTo>
                <a:lnTo>
                  <a:pt x="142722" y="11633"/>
                </a:lnTo>
                <a:lnTo>
                  <a:pt x="138379" y="6426"/>
                </a:lnTo>
                <a:lnTo>
                  <a:pt x="136042" y="3670"/>
                </a:lnTo>
                <a:lnTo>
                  <a:pt x="13188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995" y="7045772"/>
            <a:ext cx="116205" cy="283210"/>
          </a:xfrm>
          <a:custGeom>
            <a:avLst/>
            <a:gdLst/>
            <a:ahLst/>
            <a:cxnLst/>
            <a:rect l="l" t="t" r="r" b="b"/>
            <a:pathLst>
              <a:path w="116204" h="283209">
                <a:moveTo>
                  <a:pt x="29121" y="0"/>
                </a:moveTo>
                <a:lnTo>
                  <a:pt x="17945" y="0"/>
                </a:lnTo>
                <a:lnTo>
                  <a:pt x="13106" y="1790"/>
                </a:lnTo>
                <a:lnTo>
                  <a:pt x="8330" y="5638"/>
                </a:lnTo>
                <a:lnTo>
                  <a:pt x="7658" y="6273"/>
                </a:lnTo>
                <a:lnTo>
                  <a:pt x="2425" y="10985"/>
                </a:lnTo>
                <a:lnTo>
                  <a:pt x="0" y="16294"/>
                </a:lnTo>
                <a:lnTo>
                  <a:pt x="0" y="25107"/>
                </a:lnTo>
                <a:lnTo>
                  <a:pt x="152" y="27089"/>
                </a:lnTo>
                <a:lnTo>
                  <a:pt x="584" y="28867"/>
                </a:lnTo>
                <a:lnTo>
                  <a:pt x="1142" y="29413"/>
                </a:lnTo>
                <a:lnTo>
                  <a:pt x="1663" y="30810"/>
                </a:lnTo>
                <a:lnTo>
                  <a:pt x="2425" y="31953"/>
                </a:lnTo>
                <a:lnTo>
                  <a:pt x="2425" y="32893"/>
                </a:lnTo>
                <a:lnTo>
                  <a:pt x="94640" y="282625"/>
                </a:lnTo>
                <a:lnTo>
                  <a:pt x="116154" y="219608"/>
                </a:lnTo>
                <a:lnTo>
                  <a:pt x="45173" y="14922"/>
                </a:lnTo>
                <a:lnTo>
                  <a:pt x="44297" y="11531"/>
                </a:lnTo>
                <a:lnTo>
                  <a:pt x="42570" y="8851"/>
                </a:lnTo>
                <a:lnTo>
                  <a:pt x="39865" y="6578"/>
                </a:lnTo>
                <a:lnTo>
                  <a:pt x="39395" y="6223"/>
                </a:lnTo>
                <a:lnTo>
                  <a:pt x="38808" y="5626"/>
                </a:lnTo>
                <a:lnTo>
                  <a:pt x="34124" y="1828"/>
                </a:lnTo>
                <a:lnTo>
                  <a:pt x="29121" y="0"/>
                </a:lnTo>
                <a:close/>
              </a:path>
            </a:pathLst>
          </a:custGeom>
          <a:solidFill>
            <a:srgbClr val="D2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039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134759" y="0"/>
                </a:moveTo>
                <a:lnTo>
                  <a:pt x="96165" y="9538"/>
                </a:lnTo>
                <a:lnTo>
                  <a:pt x="59212" y="30887"/>
                </a:lnTo>
                <a:lnTo>
                  <a:pt x="29163" y="61974"/>
                </a:lnTo>
                <a:lnTo>
                  <a:pt x="9563" y="99606"/>
                </a:lnTo>
                <a:lnTo>
                  <a:pt x="599" y="140689"/>
                </a:lnTo>
                <a:lnTo>
                  <a:pt x="0" y="154406"/>
                </a:lnTo>
                <a:lnTo>
                  <a:pt x="599" y="168406"/>
                </a:lnTo>
                <a:lnTo>
                  <a:pt x="9563" y="209854"/>
                </a:lnTo>
                <a:lnTo>
                  <a:pt x="29167" y="247455"/>
                </a:lnTo>
                <a:lnTo>
                  <a:pt x="59193" y="278464"/>
                </a:lnTo>
                <a:lnTo>
                  <a:pt x="96087" y="299492"/>
                </a:lnTo>
                <a:lnTo>
                  <a:pt x="134759" y="308838"/>
                </a:lnTo>
                <a:lnTo>
                  <a:pt x="134759" y="263296"/>
                </a:lnTo>
                <a:lnTo>
                  <a:pt x="127864" y="261628"/>
                </a:lnTo>
                <a:lnTo>
                  <a:pt x="121164" y="259526"/>
                </a:lnTo>
                <a:lnTo>
                  <a:pt x="84296" y="237350"/>
                </a:lnTo>
                <a:lnTo>
                  <a:pt x="60763" y="205811"/>
                </a:lnTo>
                <a:lnTo>
                  <a:pt x="49465" y="165518"/>
                </a:lnTo>
                <a:lnTo>
                  <a:pt x="48983" y="154406"/>
                </a:lnTo>
                <a:lnTo>
                  <a:pt x="49465" y="143323"/>
                </a:lnTo>
                <a:lnTo>
                  <a:pt x="60765" y="103030"/>
                </a:lnTo>
                <a:lnTo>
                  <a:pt x="84296" y="71506"/>
                </a:lnTo>
                <a:lnTo>
                  <a:pt x="121188" y="49317"/>
                </a:lnTo>
                <a:lnTo>
                  <a:pt x="134759" y="45554"/>
                </a:lnTo>
                <a:lnTo>
                  <a:pt x="134759" y="0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618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0" y="0"/>
                </a:moveTo>
                <a:lnTo>
                  <a:pt x="0" y="45567"/>
                </a:lnTo>
                <a:lnTo>
                  <a:pt x="6878" y="47231"/>
                </a:lnTo>
                <a:lnTo>
                  <a:pt x="13581" y="49318"/>
                </a:lnTo>
                <a:lnTo>
                  <a:pt x="50390" y="71597"/>
                </a:lnTo>
                <a:lnTo>
                  <a:pt x="73423" y="103071"/>
                </a:lnTo>
                <a:lnTo>
                  <a:pt x="84686" y="143332"/>
                </a:lnTo>
                <a:lnTo>
                  <a:pt x="85166" y="154406"/>
                </a:lnTo>
                <a:lnTo>
                  <a:pt x="84685" y="165512"/>
                </a:lnTo>
                <a:lnTo>
                  <a:pt x="73418" y="205760"/>
                </a:lnTo>
                <a:lnTo>
                  <a:pt x="50367" y="237271"/>
                </a:lnTo>
                <a:lnTo>
                  <a:pt x="13604" y="259526"/>
                </a:lnTo>
                <a:lnTo>
                  <a:pt x="0" y="263296"/>
                </a:lnTo>
                <a:lnTo>
                  <a:pt x="0" y="308838"/>
                </a:lnTo>
                <a:lnTo>
                  <a:pt x="38670" y="299492"/>
                </a:lnTo>
                <a:lnTo>
                  <a:pt x="75579" y="278469"/>
                </a:lnTo>
                <a:lnTo>
                  <a:pt x="105600" y="247455"/>
                </a:lnTo>
                <a:lnTo>
                  <a:pt x="125171" y="209854"/>
                </a:lnTo>
                <a:lnTo>
                  <a:pt x="134179" y="168406"/>
                </a:lnTo>
                <a:lnTo>
                  <a:pt x="134785" y="154406"/>
                </a:lnTo>
                <a:lnTo>
                  <a:pt x="134179" y="140711"/>
                </a:lnTo>
                <a:lnTo>
                  <a:pt x="125171" y="99606"/>
                </a:lnTo>
                <a:lnTo>
                  <a:pt x="105600" y="61976"/>
                </a:lnTo>
                <a:lnTo>
                  <a:pt x="75534" y="30887"/>
                </a:lnTo>
                <a:lnTo>
                  <a:pt x="38588" y="9538"/>
                </a:lnTo>
                <a:lnTo>
                  <a:pt x="13597" y="2190"/>
                </a:lnTo>
                <a:lnTo>
                  <a:pt x="0" y="0"/>
                </a:lnTo>
                <a:close/>
              </a:path>
            </a:pathLst>
          </a:custGeom>
          <a:solidFill>
            <a:srgbClr val="00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2119" y="7209388"/>
            <a:ext cx="109600" cy="14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374" y="7033886"/>
            <a:ext cx="109804" cy="147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056" y="7045768"/>
            <a:ext cx="236220" cy="312420"/>
          </a:xfrm>
          <a:custGeom>
            <a:avLst/>
            <a:gdLst/>
            <a:ahLst/>
            <a:cxnLst/>
            <a:rect l="l" t="t" r="r" b="b"/>
            <a:pathLst>
              <a:path w="236219" h="312420">
                <a:moveTo>
                  <a:pt x="220751" y="0"/>
                </a:moveTo>
                <a:lnTo>
                  <a:pt x="205841" y="0"/>
                </a:lnTo>
                <a:lnTo>
                  <a:pt x="201041" y="1739"/>
                </a:lnTo>
                <a:lnTo>
                  <a:pt x="197396" y="5156"/>
                </a:lnTo>
                <a:lnTo>
                  <a:pt x="196773" y="5765"/>
                </a:lnTo>
                <a:lnTo>
                  <a:pt x="195300" y="7658"/>
                </a:lnTo>
                <a:lnTo>
                  <a:pt x="194068" y="9651"/>
                </a:lnTo>
                <a:lnTo>
                  <a:pt x="192684" y="11442"/>
                </a:lnTo>
                <a:lnTo>
                  <a:pt x="191223" y="13055"/>
                </a:lnTo>
                <a:lnTo>
                  <a:pt x="94005" y="147345"/>
                </a:lnTo>
                <a:lnTo>
                  <a:pt x="93713" y="147612"/>
                </a:lnTo>
                <a:lnTo>
                  <a:pt x="5892" y="271589"/>
                </a:lnTo>
                <a:lnTo>
                  <a:pt x="0" y="284225"/>
                </a:lnTo>
                <a:lnTo>
                  <a:pt x="0" y="295020"/>
                </a:lnTo>
                <a:lnTo>
                  <a:pt x="2286" y="300481"/>
                </a:lnTo>
                <a:lnTo>
                  <a:pt x="7200" y="305219"/>
                </a:lnTo>
                <a:lnTo>
                  <a:pt x="12166" y="310083"/>
                </a:lnTo>
                <a:lnTo>
                  <a:pt x="17551" y="312305"/>
                </a:lnTo>
                <a:lnTo>
                  <a:pt x="27813" y="312305"/>
                </a:lnTo>
                <a:lnTo>
                  <a:pt x="31851" y="311289"/>
                </a:lnTo>
                <a:lnTo>
                  <a:pt x="39776" y="307441"/>
                </a:lnTo>
                <a:lnTo>
                  <a:pt x="42075" y="305485"/>
                </a:lnTo>
                <a:lnTo>
                  <a:pt x="43129" y="303377"/>
                </a:lnTo>
                <a:lnTo>
                  <a:pt x="43510" y="302666"/>
                </a:lnTo>
                <a:lnTo>
                  <a:pt x="45415" y="299796"/>
                </a:lnTo>
                <a:lnTo>
                  <a:pt x="223481" y="48132"/>
                </a:lnTo>
                <a:lnTo>
                  <a:pt x="223113" y="47840"/>
                </a:lnTo>
                <a:lnTo>
                  <a:pt x="232232" y="35331"/>
                </a:lnTo>
                <a:lnTo>
                  <a:pt x="233934" y="31927"/>
                </a:lnTo>
                <a:lnTo>
                  <a:pt x="235089" y="27876"/>
                </a:lnTo>
                <a:lnTo>
                  <a:pt x="235737" y="23355"/>
                </a:lnTo>
                <a:lnTo>
                  <a:pt x="235737" y="22085"/>
                </a:lnTo>
                <a:lnTo>
                  <a:pt x="235445" y="16446"/>
                </a:lnTo>
                <a:lnTo>
                  <a:pt x="233464" y="11645"/>
                </a:lnTo>
                <a:lnTo>
                  <a:pt x="229514" y="7213"/>
                </a:lnTo>
                <a:lnTo>
                  <a:pt x="228460" y="6705"/>
                </a:lnTo>
                <a:lnTo>
                  <a:pt x="224688" y="2946"/>
                </a:lnTo>
                <a:lnTo>
                  <a:pt x="220751" y="0"/>
                </a:lnTo>
                <a:close/>
              </a:path>
            </a:pathLst>
          </a:custGeom>
          <a:solidFill>
            <a:srgbClr val="6FC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0307" y="7045764"/>
            <a:ext cx="931922" cy="328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0" dirty="0"/>
              <a:t>21</a:t>
            </a:fld>
            <a:endParaRPr spc="3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12"/>
            <a:ext cx="9777730" cy="5969000"/>
          </a:xfrm>
          <a:custGeom>
            <a:avLst/>
            <a:gdLst/>
            <a:ahLst/>
            <a:cxnLst/>
            <a:rect l="l" t="t" r="r" b="b"/>
            <a:pathLst>
              <a:path w="9777730" h="5969000">
                <a:moveTo>
                  <a:pt x="0" y="5968796"/>
                </a:moveTo>
                <a:lnTo>
                  <a:pt x="9777603" y="5968796"/>
                </a:lnTo>
                <a:lnTo>
                  <a:pt x="9777603" y="0"/>
                </a:lnTo>
                <a:lnTo>
                  <a:pt x="0" y="0"/>
                </a:lnTo>
                <a:lnTo>
                  <a:pt x="0" y="5968796"/>
                </a:lnTo>
                <a:close/>
              </a:path>
            </a:pathLst>
          </a:custGeom>
          <a:solidFill>
            <a:srgbClr val="2023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88194" y="2283340"/>
            <a:ext cx="7513320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6490" marR="5080" indent="-1114425">
              <a:lnSpc>
                <a:spcPct val="114500"/>
              </a:lnSpc>
              <a:spcBef>
                <a:spcPts val="100"/>
              </a:spcBef>
            </a:pPr>
            <a:r>
              <a:rPr sz="230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Le </a:t>
            </a:r>
            <a:r>
              <a:rPr sz="2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parole creano </a:t>
            </a:r>
            <a:r>
              <a:rPr sz="2300" dirty="0">
                <a:solidFill>
                  <a:srgbClr val="FFFFFF"/>
                </a:solidFill>
                <a:latin typeface="Montserrat-Medium"/>
                <a:cs typeface="Montserrat-Medium"/>
              </a:rPr>
              <a:t>e </a:t>
            </a:r>
            <a:r>
              <a:rPr sz="2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modellano </a:t>
            </a:r>
            <a:r>
              <a:rPr sz="2300" spc="-15" dirty="0">
                <a:solidFill>
                  <a:srgbClr val="FFFFFF"/>
                </a:solidFill>
                <a:latin typeface="Montserrat-Medium"/>
                <a:cs typeface="Montserrat-Medium"/>
              </a:rPr>
              <a:t>il </a:t>
            </a:r>
            <a:r>
              <a:rPr sz="2300" spc="-20" dirty="0">
                <a:solidFill>
                  <a:srgbClr val="FFFFFF"/>
                </a:solidFill>
                <a:latin typeface="Montserrat-Medium"/>
                <a:cs typeface="Montserrat-Medium"/>
              </a:rPr>
              <a:t>mondo che</a:t>
            </a:r>
            <a:r>
              <a:rPr sz="2300" spc="-275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vivremo,  </a:t>
            </a:r>
            <a:r>
              <a:rPr sz="2300" spc="-20" dirty="0">
                <a:solidFill>
                  <a:srgbClr val="FFFFFF"/>
                </a:solidFill>
                <a:latin typeface="Montserrat-Medium"/>
                <a:cs typeface="Montserrat-Medium"/>
              </a:rPr>
              <a:t>gli </a:t>
            </a:r>
            <a:r>
              <a:rPr sz="2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individui </a:t>
            </a:r>
            <a:r>
              <a:rPr sz="2300" spc="-20" dirty="0">
                <a:solidFill>
                  <a:srgbClr val="FFFFFF"/>
                </a:solidFill>
                <a:latin typeface="Montserrat-Medium"/>
                <a:cs typeface="Montserrat-Medium"/>
              </a:rPr>
              <a:t>che siamo </a:t>
            </a:r>
            <a:r>
              <a:rPr sz="2300" dirty="0">
                <a:solidFill>
                  <a:srgbClr val="FFFFFF"/>
                </a:solidFill>
                <a:latin typeface="Montserrat-Medium"/>
                <a:cs typeface="Montserrat-Medium"/>
              </a:rPr>
              <a:t>e </a:t>
            </a:r>
            <a:r>
              <a:rPr sz="2300" spc="-20" dirty="0">
                <a:solidFill>
                  <a:srgbClr val="FFFFFF"/>
                </a:solidFill>
                <a:latin typeface="Montserrat-Medium"/>
                <a:cs typeface="Montserrat-Medium"/>
              </a:rPr>
              <a:t>che</a:t>
            </a:r>
            <a:r>
              <a:rPr sz="2300" spc="-229" dirty="0">
                <a:solidFill>
                  <a:srgbClr val="FFFFFF"/>
                </a:solidFill>
                <a:latin typeface="Montserrat-Medium"/>
                <a:cs typeface="Montserrat-Medium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Montserrat-Medium"/>
                <a:cs typeface="Montserrat-Medium"/>
              </a:rPr>
              <a:t>saremo.</a:t>
            </a:r>
            <a:endParaRPr sz="2300">
              <a:latin typeface="Montserrat-Medium"/>
              <a:cs typeface="Montserrat-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7345" marR="5080" indent="-335280">
              <a:lnSpc>
                <a:spcPct val="115700"/>
              </a:lnSpc>
              <a:spcBef>
                <a:spcPts val="90"/>
              </a:spcBef>
            </a:pPr>
            <a:r>
              <a:rPr spc="-5" dirty="0"/>
              <a:t>Sono </a:t>
            </a:r>
            <a:r>
              <a:rPr spc="-10" dirty="0"/>
              <a:t>il </a:t>
            </a:r>
            <a:r>
              <a:rPr spc="-15" dirty="0"/>
              <a:t>nostro</a:t>
            </a:r>
            <a:r>
              <a:rPr spc="-185" dirty="0"/>
              <a:t> </a:t>
            </a:r>
            <a:r>
              <a:rPr spc="-45" dirty="0"/>
              <a:t>racconto,  </a:t>
            </a:r>
            <a:r>
              <a:rPr spc="-5" dirty="0"/>
              <a:t>la </a:t>
            </a:r>
            <a:r>
              <a:rPr spc="-25" dirty="0"/>
              <a:t>nostra</a:t>
            </a:r>
            <a:r>
              <a:rPr spc="-125" dirty="0"/>
              <a:t> </a:t>
            </a:r>
            <a:r>
              <a:rPr spc="-30" dirty="0"/>
              <a:t>narrazione.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684635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2023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626" y="7045774"/>
            <a:ext cx="146050" cy="312420"/>
          </a:xfrm>
          <a:custGeom>
            <a:avLst/>
            <a:gdLst/>
            <a:ahLst/>
            <a:cxnLst/>
            <a:rect l="l" t="t" r="r" b="b"/>
            <a:pathLst>
              <a:path w="146050" h="312420">
                <a:moveTo>
                  <a:pt x="131889" y="0"/>
                </a:moveTo>
                <a:lnTo>
                  <a:pt x="122262" y="0"/>
                </a:lnTo>
                <a:lnTo>
                  <a:pt x="117186" y="441"/>
                </a:lnTo>
                <a:lnTo>
                  <a:pt x="111737" y="2333"/>
                </a:lnTo>
                <a:lnTo>
                  <a:pt x="106218" y="6525"/>
                </a:lnTo>
                <a:lnTo>
                  <a:pt x="100926" y="13868"/>
                </a:lnTo>
                <a:lnTo>
                  <a:pt x="100596" y="15278"/>
                </a:lnTo>
                <a:lnTo>
                  <a:pt x="0" y="307505"/>
                </a:lnTo>
                <a:lnTo>
                  <a:pt x="5207" y="310464"/>
                </a:lnTo>
                <a:lnTo>
                  <a:pt x="6413" y="311188"/>
                </a:lnTo>
                <a:lnTo>
                  <a:pt x="9436" y="312305"/>
                </a:lnTo>
                <a:lnTo>
                  <a:pt x="23901" y="312305"/>
                </a:lnTo>
                <a:lnTo>
                  <a:pt x="30746" y="310197"/>
                </a:lnTo>
                <a:lnTo>
                  <a:pt x="42684" y="301447"/>
                </a:lnTo>
                <a:lnTo>
                  <a:pt x="46774" y="295567"/>
                </a:lnTo>
                <a:lnTo>
                  <a:pt x="49136" y="287807"/>
                </a:lnTo>
                <a:lnTo>
                  <a:pt x="144868" y="31013"/>
                </a:lnTo>
                <a:lnTo>
                  <a:pt x="145148" y="30416"/>
                </a:lnTo>
                <a:lnTo>
                  <a:pt x="145859" y="28435"/>
                </a:lnTo>
                <a:lnTo>
                  <a:pt x="145859" y="23025"/>
                </a:lnTo>
                <a:lnTo>
                  <a:pt x="145237" y="17068"/>
                </a:lnTo>
                <a:lnTo>
                  <a:pt x="142722" y="11633"/>
                </a:lnTo>
                <a:lnTo>
                  <a:pt x="138379" y="6426"/>
                </a:lnTo>
                <a:lnTo>
                  <a:pt x="136042" y="3670"/>
                </a:lnTo>
                <a:lnTo>
                  <a:pt x="13188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995" y="7045772"/>
            <a:ext cx="116205" cy="283210"/>
          </a:xfrm>
          <a:custGeom>
            <a:avLst/>
            <a:gdLst/>
            <a:ahLst/>
            <a:cxnLst/>
            <a:rect l="l" t="t" r="r" b="b"/>
            <a:pathLst>
              <a:path w="116204" h="283209">
                <a:moveTo>
                  <a:pt x="29121" y="0"/>
                </a:moveTo>
                <a:lnTo>
                  <a:pt x="17945" y="0"/>
                </a:lnTo>
                <a:lnTo>
                  <a:pt x="13106" y="1790"/>
                </a:lnTo>
                <a:lnTo>
                  <a:pt x="8330" y="5638"/>
                </a:lnTo>
                <a:lnTo>
                  <a:pt x="7658" y="6273"/>
                </a:lnTo>
                <a:lnTo>
                  <a:pt x="2425" y="10985"/>
                </a:lnTo>
                <a:lnTo>
                  <a:pt x="0" y="16294"/>
                </a:lnTo>
                <a:lnTo>
                  <a:pt x="0" y="25107"/>
                </a:lnTo>
                <a:lnTo>
                  <a:pt x="152" y="27089"/>
                </a:lnTo>
                <a:lnTo>
                  <a:pt x="584" y="28867"/>
                </a:lnTo>
                <a:lnTo>
                  <a:pt x="1142" y="29413"/>
                </a:lnTo>
                <a:lnTo>
                  <a:pt x="1663" y="30810"/>
                </a:lnTo>
                <a:lnTo>
                  <a:pt x="2425" y="31953"/>
                </a:lnTo>
                <a:lnTo>
                  <a:pt x="2425" y="32893"/>
                </a:lnTo>
                <a:lnTo>
                  <a:pt x="94640" y="282625"/>
                </a:lnTo>
                <a:lnTo>
                  <a:pt x="116154" y="219608"/>
                </a:lnTo>
                <a:lnTo>
                  <a:pt x="45173" y="14922"/>
                </a:lnTo>
                <a:lnTo>
                  <a:pt x="44297" y="11531"/>
                </a:lnTo>
                <a:lnTo>
                  <a:pt x="42570" y="8851"/>
                </a:lnTo>
                <a:lnTo>
                  <a:pt x="39865" y="6578"/>
                </a:lnTo>
                <a:lnTo>
                  <a:pt x="39395" y="6223"/>
                </a:lnTo>
                <a:lnTo>
                  <a:pt x="38808" y="5626"/>
                </a:lnTo>
                <a:lnTo>
                  <a:pt x="34124" y="1828"/>
                </a:lnTo>
                <a:lnTo>
                  <a:pt x="29121" y="0"/>
                </a:lnTo>
                <a:close/>
              </a:path>
            </a:pathLst>
          </a:custGeom>
          <a:solidFill>
            <a:srgbClr val="D2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039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134759" y="0"/>
                </a:moveTo>
                <a:lnTo>
                  <a:pt x="96165" y="9538"/>
                </a:lnTo>
                <a:lnTo>
                  <a:pt x="59212" y="30887"/>
                </a:lnTo>
                <a:lnTo>
                  <a:pt x="29163" y="61974"/>
                </a:lnTo>
                <a:lnTo>
                  <a:pt x="9563" y="99606"/>
                </a:lnTo>
                <a:lnTo>
                  <a:pt x="599" y="140689"/>
                </a:lnTo>
                <a:lnTo>
                  <a:pt x="0" y="154406"/>
                </a:lnTo>
                <a:lnTo>
                  <a:pt x="599" y="168406"/>
                </a:lnTo>
                <a:lnTo>
                  <a:pt x="9563" y="209854"/>
                </a:lnTo>
                <a:lnTo>
                  <a:pt x="29167" y="247455"/>
                </a:lnTo>
                <a:lnTo>
                  <a:pt x="59193" y="278464"/>
                </a:lnTo>
                <a:lnTo>
                  <a:pt x="96087" y="299492"/>
                </a:lnTo>
                <a:lnTo>
                  <a:pt x="134759" y="308838"/>
                </a:lnTo>
                <a:lnTo>
                  <a:pt x="134759" y="263296"/>
                </a:lnTo>
                <a:lnTo>
                  <a:pt x="127864" y="261628"/>
                </a:lnTo>
                <a:lnTo>
                  <a:pt x="121164" y="259526"/>
                </a:lnTo>
                <a:lnTo>
                  <a:pt x="84296" y="237350"/>
                </a:lnTo>
                <a:lnTo>
                  <a:pt x="60763" y="205811"/>
                </a:lnTo>
                <a:lnTo>
                  <a:pt x="49465" y="165518"/>
                </a:lnTo>
                <a:lnTo>
                  <a:pt x="48983" y="154406"/>
                </a:lnTo>
                <a:lnTo>
                  <a:pt x="49465" y="143323"/>
                </a:lnTo>
                <a:lnTo>
                  <a:pt x="60765" y="103030"/>
                </a:lnTo>
                <a:lnTo>
                  <a:pt x="84296" y="71506"/>
                </a:lnTo>
                <a:lnTo>
                  <a:pt x="121188" y="49317"/>
                </a:lnTo>
                <a:lnTo>
                  <a:pt x="134759" y="45554"/>
                </a:lnTo>
                <a:lnTo>
                  <a:pt x="134759" y="0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5618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0" y="0"/>
                </a:moveTo>
                <a:lnTo>
                  <a:pt x="0" y="45567"/>
                </a:lnTo>
                <a:lnTo>
                  <a:pt x="6878" y="47231"/>
                </a:lnTo>
                <a:lnTo>
                  <a:pt x="13581" y="49318"/>
                </a:lnTo>
                <a:lnTo>
                  <a:pt x="50390" y="71597"/>
                </a:lnTo>
                <a:lnTo>
                  <a:pt x="73423" y="103071"/>
                </a:lnTo>
                <a:lnTo>
                  <a:pt x="84686" y="143332"/>
                </a:lnTo>
                <a:lnTo>
                  <a:pt x="85166" y="154406"/>
                </a:lnTo>
                <a:lnTo>
                  <a:pt x="84685" y="165512"/>
                </a:lnTo>
                <a:lnTo>
                  <a:pt x="73418" y="205760"/>
                </a:lnTo>
                <a:lnTo>
                  <a:pt x="50367" y="237271"/>
                </a:lnTo>
                <a:lnTo>
                  <a:pt x="13604" y="259526"/>
                </a:lnTo>
                <a:lnTo>
                  <a:pt x="0" y="263296"/>
                </a:lnTo>
                <a:lnTo>
                  <a:pt x="0" y="308838"/>
                </a:lnTo>
                <a:lnTo>
                  <a:pt x="38670" y="299492"/>
                </a:lnTo>
                <a:lnTo>
                  <a:pt x="75579" y="278469"/>
                </a:lnTo>
                <a:lnTo>
                  <a:pt x="105600" y="247455"/>
                </a:lnTo>
                <a:lnTo>
                  <a:pt x="125171" y="209854"/>
                </a:lnTo>
                <a:lnTo>
                  <a:pt x="134179" y="168406"/>
                </a:lnTo>
                <a:lnTo>
                  <a:pt x="134785" y="154406"/>
                </a:lnTo>
                <a:lnTo>
                  <a:pt x="134179" y="140711"/>
                </a:lnTo>
                <a:lnTo>
                  <a:pt x="125171" y="99606"/>
                </a:lnTo>
                <a:lnTo>
                  <a:pt x="105600" y="61976"/>
                </a:lnTo>
                <a:lnTo>
                  <a:pt x="75534" y="30887"/>
                </a:lnTo>
                <a:lnTo>
                  <a:pt x="38588" y="9538"/>
                </a:lnTo>
                <a:lnTo>
                  <a:pt x="13597" y="2190"/>
                </a:lnTo>
                <a:lnTo>
                  <a:pt x="0" y="0"/>
                </a:lnTo>
                <a:close/>
              </a:path>
            </a:pathLst>
          </a:custGeom>
          <a:solidFill>
            <a:srgbClr val="00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2119" y="7209388"/>
            <a:ext cx="109600" cy="14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374" y="7033886"/>
            <a:ext cx="109804" cy="147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056" y="7045768"/>
            <a:ext cx="236220" cy="312420"/>
          </a:xfrm>
          <a:custGeom>
            <a:avLst/>
            <a:gdLst/>
            <a:ahLst/>
            <a:cxnLst/>
            <a:rect l="l" t="t" r="r" b="b"/>
            <a:pathLst>
              <a:path w="236219" h="312420">
                <a:moveTo>
                  <a:pt x="220751" y="0"/>
                </a:moveTo>
                <a:lnTo>
                  <a:pt x="205841" y="0"/>
                </a:lnTo>
                <a:lnTo>
                  <a:pt x="201041" y="1739"/>
                </a:lnTo>
                <a:lnTo>
                  <a:pt x="197396" y="5156"/>
                </a:lnTo>
                <a:lnTo>
                  <a:pt x="196773" y="5765"/>
                </a:lnTo>
                <a:lnTo>
                  <a:pt x="195300" y="7658"/>
                </a:lnTo>
                <a:lnTo>
                  <a:pt x="194068" y="9651"/>
                </a:lnTo>
                <a:lnTo>
                  <a:pt x="192684" y="11442"/>
                </a:lnTo>
                <a:lnTo>
                  <a:pt x="191223" y="13055"/>
                </a:lnTo>
                <a:lnTo>
                  <a:pt x="94005" y="147345"/>
                </a:lnTo>
                <a:lnTo>
                  <a:pt x="93713" y="147612"/>
                </a:lnTo>
                <a:lnTo>
                  <a:pt x="5892" y="271589"/>
                </a:lnTo>
                <a:lnTo>
                  <a:pt x="0" y="284225"/>
                </a:lnTo>
                <a:lnTo>
                  <a:pt x="0" y="295020"/>
                </a:lnTo>
                <a:lnTo>
                  <a:pt x="2286" y="300481"/>
                </a:lnTo>
                <a:lnTo>
                  <a:pt x="7200" y="305219"/>
                </a:lnTo>
                <a:lnTo>
                  <a:pt x="12166" y="310083"/>
                </a:lnTo>
                <a:lnTo>
                  <a:pt x="17551" y="312305"/>
                </a:lnTo>
                <a:lnTo>
                  <a:pt x="27813" y="312305"/>
                </a:lnTo>
                <a:lnTo>
                  <a:pt x="31851" y="311289"/>
                </a:lnTo>
                <a:lnTo>
                  <a:pt x="39776" y="307441"/>
                </a:lnTo>
                <a:lnTo>
                  <a:pt x="42075" y="305485"/>
                </a:lnTo>
                <a:lnTo>
                  <a:pt x="43129" y="303377"/>
                </a:lnTo>
                <a:lnTo>
                  <a:pt x="43510" y="302666"/>
                </a:lnTo>
                <a:lnTo>
                  <a:pt x="45415" y="299796"/>
                </a:lnTo>
                <a:lnTo>
                  <a:pt x="223481" y="48132"/>
                </a:lnTo>
                <a:lnTo>
                  <a:pt x="223113" y="47840"/>
                </a:lnTo>
                <a:lnTo>
                  <a:pt x="232232" y="35331"/>
                </a:lnTo>
                <a:lnTo>
                  <a:pt x="233934" y="31927"/>
                </a:lnTo>
                <a:lnTo>
                  <a:pt x="235089" y="27876"/>
                </a:lnTo>
                <a:lnTo>
                  <a:pt x="235737" y="23355"/>
                </a:lnTo>
                <a:lnTo>
                  <a:pt x="235737" y="22085"/>
                </a:lnTo>
                <a:lnTo>
                  <a:pt x="235445" y="16446"/>
                </a:lnTo>
                <a:lnTo>
                  <a:pt x="233464" y="11645"/>
                </a:lnTo>
                <a:lnTo>
                  <a:pt x="229514" y="7213"/>
                </a:lnTo>
                <a:lnTo>
                  <a:pt x="228460" y="6705"/>
                </a:lnTo>
                <a:lnTo>
                  <a:pt x="224688" y="2946"/>
                </a:lnTo>
                <a:lnTo>
                  <a:pt x="220751" y="0"/>
                </a:lnTo>
                <a:close/>
              </a:path>
            </a:pathLst>
          </a:custGeom>
          <a:solidFill>
            <a:srgbClr val="6FC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0307" y="7045764"/>
            <a:ext cx="931922" cy="328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0" dirty="0"/>
              <a:t>22</a:t>
            </a:fld>
            <a:endParaRPr spc="3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12"/>
            <a:ext cx="9777730" cy="5969000"/>
          </a:xfrm>
          <a:custGeom>
            <a:avLst/>
            <a:gdLst/>
            <a:ahLst/>
            <a:cxnLst/>
            <a:rect l="l" t="t" r="r" b="b"/>
            <a:pathLst>
              <a:path w="9777730" h="5969000">
                <a:moveTo>
                  <a:pt x="0" y="5968796"/>
                </a:moveTo>
                <a:lnTo>
                  <a:pt x="9777603" y="5968796"/>
                </a:lnTo>
                <a:lnTo>
                  <a:pt x="9777603" y="0"/>
                </a:lnTo>
                <a:lnTo>
                  <a:pt x="0" y="0"/>
                </a:lnTo>
                <a:lnTo>
                  <a:pt x="0" y="5968796"/>
                </a:lnTo>
                <a:close/>
              </a:path>
            </a:pathLst>
          </a:custGeom>
          <a:solidFill>
            <a:srgbClr val="2023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2055" marR="5080" indent="-1189990">
              <a:lnSpc>
                <a:spcPct val="114500"/>
              </a:lnSpc>
              <a:spcBef>
                <a:spcPts val="100"/>
              </a:spcBef>
            </a:pPr>
            <a:r>
              <a:rPr spc="-20" dirty="0"/>
              <a:t>Una </a:t>
            </a:r>
            <a:r>
              <a:rPr spc="-25" dirty="0"/>
              <a:t>parola </a:t>
            </a:r>
            <a:r>
              <a:rPr spc="-30" dirty="0"/>
              <a:t>scagliata come </a:t>
            </a:r>
            <a:r>
              <a:rPr spc="-20" dirty="0"/>
              <a:t>una </a:t>
            </a:r>
            <a:r>
              <a:rPr spc="-30" dirty="0"/>
              <a:t>pietra</a:t>
            </a:r>
            <a:r>
              <a:rPr spc="-195" dirty="0"/>
              <a:t> </a:t>
            </a:r>
            <a:r>
              <a:rPr spc="-35" dirty="0"/>
              <a:t>avvelena  </a:t>
            </a:r>
            <a:r>
              <a:rPr spc="-15" dirty="0"/>
              <a:t>le </a:t>
            </a:r>
            <a:r>
              <a:rPr spc="-20" dirty="0"/>
              <a:t>menti </a:t>
            </a:r>
            <a:r>
              <a:rPr dirty="0"/>
              <a:t>e </a:t>
            </a:r>
            <a:r>
              <a:rPr spc="-30" dirty="0"/>
              <a:t>distorce </a:t>
            </a:r>
            <a:r>
              <a:rPr spc="-15" dirty="0"/>
              <a:t>il</a:t>
            </a:r>
            <a:r>
              <a:rPr spc="-204" dirty="0"/>
              <a:t> </a:t>
            </a:r>
            <a:r>
              <a:rPr spc="-25" dirty="0"/>
              <a:t>pensiero.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68529" y="3811592"/>
            <a:ext cx="3150870" cy="11893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56260">
              <a:lnSpc>
                <a:spcPct val="115700"/>
              </a:lnSpc>
              <a:spcBef>
                <a:spcPts val="90"/>
              </a:spcBef>
            </a:pPr>
            <a:r>
              <a:rPr sz="3300" spc="20" dirty="0">
                <a:solidFill>
                  <a:srgbClr val="C43632"/>
                </a:solidFill>
                <a:latin typeface="Montserrat-Medium"/>
                <a:cs typeface="Montserrat-Medium"/>
              </a:rPr>
              <a:t>E </a:t>
            </a:r>
            <a:r>
              <a:rPr sz="3300" spc="-15" dirty="0">
                <a:solidFill>
                  <a:srgbClr val="C43632"/>
                </a:solidFill>
                <a:latin typeface="Montserrat-Medium"/>
                <a:cs typeface="Montserrat-Medium"/>
              </a:rPr>
              <a:t>alla </a:t>
            </a:r>
            <a:r>
              <a:rPr sz="3300" spc="-20" dirty="0">
                <a:solidFill>
                  <a:srgbClr val="C43632"/>
                </a:solidFill>
                <a:latin typeface="Montserrat-Medium"/>
                <a:cs typeface="Montserrat-Medium"/>
              </a:rPr>
              <a:t>fine  </a:t>
            </a:r>
            <a:r>
              <a:rPr sz="3300" spc="-5" dirty="0">
                <a:solidFill>
                  <a:srgbClr val="C43632"/>
                </a:solidFill>
                <a:latin typeface="Montserrat-Medium"/>
                <a:cs typeface="Montserrat-Medium"/>
              </a:rPr>
              <a:t>può </a:t>
            </a:r>
            <a:r>
              <a:rPr sz="3300" spc="-35" dirty="0">
                <a:solidFill>
                  <a:srgbClr val="C43632"/>
                </a:solidFill>
                <a:latin typeface="Montserrat-Medium"/>
                <a:cs typeface="Montserrat-Medium"/>
              </a:rPr>
              <a:t>farsi</a:t>
            </a:r>
            <a:r>
              <a:rPr sz="3300" spc="-165" dirty="0">
                <a:solidFill>
                  <a:srgbClr val="C43632"/>
                </a:solidFill>
                <a:latin typeface="Montserrat-Medium"/>
                <a:cs typeface="Montserrat-Medium"/>
              </a:rPr>
              <a:t> </a:t>
            </a:r>
            <a:r>
              <a:rPr sz="3300" spc="-25" dirty="0">
                <a:solidFill>
                  <a:srgbClr val="C43632"/>
                </a:solidFill>
                <a:latin typeface="Montserrat-Medium"/>
                <a:cs typeface="Montserrat-Medium"/>
              </a:rPr>
              <a:t>gesto.</a:t>
            </a:r>
            <a:endParaRPr sz="3300">
              <a:latin typeface="Montserrat-Medium"/>
              <a:cs typeface="Montserrat-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84635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2023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626" y="7045774"/>
            <a:ext cx="146050" cy="312420"/>
          </a:xfrm>
          <a:custGeom>
            <a:avLst/>
            <a:gdLst/>
            <a:ahLst/>
            <a:cxnLst/>
            <a:rect l="l" t="t" r="r" b="b"/>
            <a:pathLst>
              <a:path w="146050" h="312420">
                <a:moveTo>
                  <a:pt x="131889" y="0"/>
                </a:moveTo>
                <a:lnTo>
                  <a:pt x="122262" y="0"/>
                </a:lnTo>
                <a:lnTo>
                  <a:pt x="117186" y="441"/>
                </a:lnTo>
                <a:lnTo>
                  <a:pt x="111737" y="2333"/>
                </a:lnTo>
                <a:lnTo>
                  <a:pt x="106218" y="6525"/>
                </a:lnTo>
                <a:lnTo>
                  <a:pt x="100926" y="13868"/>
                </a:lnTo>
                <a:lnTo>
                  <a:pt x="100596" y="15278"/>
                </a:lnTo>
                <a:lnTo>
                  <a:pt x="0" y="307505"/>
                </a:lnTo>
                <a:lnTo>
                  <a:pt x="5207" y="310464"/>
                </a:lnTo>
                <a:lnTo>
                  <a:pt x="6413" y="311188"/>
                </a:lnTo>
                <a:lnTo>
                  <a:pt x="9436" y="312305"/>
                </a:lnTo>
                <a:lnTo>
                  <a:pt x="23901" y="312305"/>
                </a:lnTo>
                <a:lnTo>
                  <a:pt x="30746" y="310197"/>
                </a:lnTo>
                <a:lnTo>
                  <a:pt x="42684" y="301447"/>
                </a:lnTo>
                <a:lnTo>
                  <a:pt x="46774" y="295567"/>
                </a:lnTo>
                <a:lnTo>
                  <a:pt x="49136" y="287807"/>
                </a:lnTo>
                <a:lnTo>
                  <a:pt x="144868" y="31013"/>
                </a:lnTo>
                <a:lnTo>
                  <a:pt x="145148" y="30416"/>
                </a:lnTo>
                <a:lnTo>
                  <a:pt x="145859" y="28435"/>
                </a:lnTo>
                <a:lnTo>
                  <a:pt x="145859" y="23025"/>
                </a:lnTo>
                <a:lnTo>
                  <a:pt x="145237" y="17068"/>
                </a:lnTo>
                <a:lnTo>
                  <a:pt x="142722" y="11633"/>
                </a:lnTo>
                <a:lnTo>
                  <a:pt x="138379" y="6426"/>
                </a:lnTo>
                <a:lnTo>
                  <a:pt x="136042" y="3670"/>
                </a:lnTo>
                <a:lnTo>
                  <a:pt x="13188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995" y="7045772"/>
            <a:ext cx="116205" cy="283210"/>
          </a:xfrm>
          <a:custGeom>
            <a:avLst/>
            <a:gdLst/>
            <a:ahLst/>
            <a:cxnLst/>
            <a:rect l="l" t="t" r="r" b="b"/>
            <a:pathLst>
              <a:path w="116204" h="283209">
                <a:moveTo>
                  <a:pt x="29121" y="0"/>
                </a:moveTo>
                <a:lnTo>
                  <a:pt x="17945" y="0"/>
                </a:lnTo>
                <a:lnTo>
                  <a:pt x="13106" y="1790"/>
                </a:lnTo>
                <a:lnTo>
                  <a:pt x="8330" y="5638"/>
                </a:lnTo>
                <a:lnTo>
                  <a:pt x="7658" y="6273"/>
                </a:lnTo>
                <a:lnTo>
                  <a:pt x="2425" y="10985"/>
                </a:lnTo>
                <a:lnTo>
                  <a:pt x="0" y="16294"/>
                </a:lnTo>
                <a:lnTo>
                  <a:pt x="0" y="25107"/>
                </a:lnTo>
                <a:lnTo>
                  <a:pt x="152" y="27089"/>
                </a:lnTo>
                <a:lnTo>
                  <a:pt x="584" y="28867"/>
                </a:lnTo>
                <a:lnTo>
                  <a:pt x="1142" y="29413"/>
                </a:lnTo>
                <a:lnTo>
                  <a:pt x="1663" y="30810"/>
                </a:lnTo>
                <a:lnTo>
                  <a:pt x="2425" y="31953"/>
                </a:lnTo>
                <a:lnTo>
                  <a:pt x="2425" y="32893"/>
                </a:lnTo>
                <a:lnTo>
                  <a:pt x="94640" y="282625"/>
                </a:lnTo>
                <a:lnTo>
                  <a:pt x="116154" y="219608"/>
                </a:lnTo>
                <a:lnTo>
                  <a:pt x="45173" y="14922"/>
                </a:lnTo>
                <a:lnTo>
                  <a:pt x="44297" y="11531"/>
                </a:lnTo>
                <a:lnTo>
                  <a:pt x="42570" y="8851"/>
                </a:lnTo>
                <a:lnTo>
                  <a:pt x="39865" y="6578"/>
                </a:lnTo>
                <a:lnTo>
                  <a:pt x="39395" y="6223"/>
                </a:lnTo>
                <a:lnTo>
                  <a:pt x="38808" y="5626"/>
                </a:lnTo>
                <a:lnTo>
                  <a:pt x="34124" y="1828"/>
                </a:lnTo>
                <a:lnTo>
                  <a:pt x="29121" y="0"/>
                </a:lnTo>
                <a:close/>
              </a:path>
            </a:pathLst>
          </a:custGeom>
          <a:solidFill>
            <a:srgbClr val="D2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039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134759" y="0"/>
                </a:moveTo>
                <a:lnTo>
                  <a:pt x="96165" y="9538"/>
                </a:lnTo>
                <a:lnTo>
                  <a:pt x="59212" y="30887"/>
                </a:lnTo>
                <a:lnTo>
                  <a:pt x="29163" y="61974"/>
                </a:lnTo>
                <a:lnTo>
                  <a:pt x="9563" y="99606"/>
                </a:lnTo>
                <a:lnTo>
                  <a:pt x="599" y="140689"/>
                </a:lnTo>
                <a:lnTo>
                  <a:pt x="0" y="154406"/>
                </a:lnTo>
                <a:lnTo>
                  <a:pt x="599" y="168406"/>
                </a:lnTo>
                <a:lnTo>
                  <a:pt x="9563" y="209854"/>
                </a:lnTo>
                <a:lnTo>
                  <a:pt x="29167" y="247455"/>
                </a:lnTo>
                <a:lnTo>
                  <a:pt x="59193" y="278464"/>
                </a:lnTo>
                <a:lnTo>
                  <a:pt x="96087" y="299492"/>
                </a:lnTo>
                <a:lnTo>
                  <a:pt x="134759" y="308838"/>
                </a:lnTo>
                <a:lnTo>
                  <a:pt x="134759" y="263296"/>
                </a:lnTo>
                <a:lnTo>
                  <a:pt x="127864" y="261628"/>
                </a:lnTo>
                <a:lnTo>
                  <a:pt x="121164" y="259526"/>
                </a:lnTo>
                <a:lnTo>
                  <a:pt x="84296" y="237350"/>
                </a:lnTo>
                <a:lnTo>
                  <a:pt x="60763" y="205811"/>
                </a:lnTo>
                <a:lnTo>
                  <a:pt x="49465" y="165518"/>
                </a:lnTo>
                <a:lnTo>
                  <a:pt x="48983" y="154406"/>
                </a:lnTo>
                <a:lnTo>
                  <a:pt x="49465" y="143323"/>
                </a:lnTo>
                <a:lnTo>
                  <a:pt x="60765" y="103030"/>
                </a:lnTo>
                <a:lnTo>
                  <a:pt x="84296" y="71506"/>
                </a:lnTo>
                <a:lnTo>
                  <a:pt x="121188" y="49317"/>
                </a:lnTo>
                <a:lnTo>
                  <a:pt x="134759" y="45554"/>
                </a:lnTo>
                <a:lnTo>
                  <a:pt x="134759" y="0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5618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0" y="0"/>
                </a:moveTo>
                <a:lnTo>
                  <a:pt x="0" y="45567"/>
                </a:lnTo>
                <a:lnTo>
                  <a:pt x="6878" y="47231"/>
                </a:lnTo>
                <a:lnTo>
                  <a:pt x="13581" y="49318"/>
                </a:lnTo>
                <a:lnTo>
                  <a:pt x="50390" y="71597"/>
                </a:lnTo>
                <a:lnTo>
                  <a:pt x="73423" y="103071"/>
                </a:lnTo>
                <a:lnTo>
                  <a:pt x="84686" y="143332"/>
                </a:lnTo>
                <a:lnTo>
                  <a:pt x="85166" y="154406"/>
                </a:lnTo>
                <a:lnTo>
                  <a:pt x="84685" y="165512"/>
                </a:lnTo>
                <a:lnTo>
                  <a:pt x="73418" y="205760"/>
                </a:lnTo>
                <a:lnTo>
                  <a:pt x="50367" y="237271"/>
                </a:lnTo>
                <a:lnTo>
                  <a:pt x="13604" y="259526"/>
                </a:lnTo>
                <a:lnTo>
                  <a:pt x="0" y="263296"/>
                </a:lnTo>
                <a:lnTo>
                  <a:pt x="0" y="308838"/>
                </a:lnTo>
                <a:lnTo>
                  <a:pt x="38670" y="299492"/>
                </a:lnTo>
                <a:lnTo>
                  <a:pt x="75579" y="278469"/>
                </a:lnTo>
                <a:lnTo>
                  <a:pt x="105600" y="247455"/>
                </a:lnTo>
                <a:lnTo>
                  <a:pt x="125171" y="209854"/>
                </a:lnTo>
                <a:lnTo>
                  <a:pt x="134179" y="168406"/>
                </a:lnTo>
                <a:lnTo>
                  <a:pt x="134785" y="154406"/>
                </a:lnTo>
                <a:lnTo>
                  <a:pt x="134179" y="140711"/>
                </a:lnTo>
                <a:lnTo>
                  <a:pt x="125171" y="99606"/>
                </a:lnTo>
                <a:lnTo>
                  <a:pt x="105600" y="61976"/>
                </a:lnTo>
                <a:lnTo>
                  <a:pt x="75534" y="30887"/>
                </a:lnTo>
                <a:lnTo>
                  <a:pt x="38588" y="9538"/>
                </a:lnTo>
                <a:lnTo>
                  <a:pt x="13597" y="2190"/>
                </a:lnTo>
                <a:lnTo>
                  <a:pt x="0" y="0"/>
                </a:lnTo>
                <a:close/>
              </a:path>
            </a:pathLst>
          </a:custGeom>
          <a:solidFill>
            <a:srgbClr val="00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2119" y="7209388"/>
            <a:ext cx="109600" cy="14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374" y="7033886"/>
            <a:ext cx="109804" cy="147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056" y="7045768"/>
            <a:ext cx="236220" cy="312420"/>
          </a:xfrm>
          <a:custGeom>
            <a:avLst/>
            <a:gdLst/>
            <a:ahLst/>
            <a:cxnLst/>
            <a:rect l="l" t="t" r="r" b="b"/>
            <a:pathLst>
              <a:path w="236219" h="312420">
                <a:moveTo>
                  <a:pt x="220751" y="0"/>
                </a:moveTo>
                <a:lnTo>
                  <a:pt x="205841" y="0"/>
                </a:lnTo>
                <a:lnTo>
                  <a:pt x="201041" y="1739"/>
                </a:lnTo>
                <a:lnTo>
                  <a:pt x="197396" y="5156"/>
                </a:lnTo>
                <a:lnTo>
                  <a:pt x="196773" y="5765"/>
                </a:lnTo>
                <a:lnTo>
                  <a:pt x="195300" y="7658"/>
                </a:lnTo>
                <a:lnTo>
                  <a:pt x="194068" y="9651"/>
                </a:lnTo>
                <a:lnTo>
                  <a:pt x="192684" y="11442"/>
                </a:lnTo>
                <a:lnTo>
                  <a:pt x="191223" y="13055"/>
                </a:lnTo>
                <a:lnTo>
                  <a:pt x="94005" y="147345"/>
                </a:lnTo>
                <a:lnTo>
                  <a:pt x="93713" y="147612"/>
                </a:lnTo>
                <a:lnTo>
                  <a:pt x="5892" y="271589"/>
                </a:lnTo>
                <a:lnTo>
                  <a:pt x="0" y="284225"/>
                </a:lnTo>
                <a:lnTo>
                  <a:pt x="0" y="295020"/>
                </a:lnTo>
                <a:lnTo>
                  <a:pt x="2286" y="300481"/>
                </a:lnTo>
                <a:lnTo>
                  <a:pt x="7200" y="305219"/>
                </a:lnTo>
                <a:lnTo>
                  <a:pt x="12166" y="310083"/>
                </a:lnTo>
                <a:lnTo>
                  <a:pt x="17551" y="312305"/>
                </a:lnTo>
                <a:lnTo>
                  <a:pt x="27813" y="312305"/>
                </a:lnTo>
                <a:lnTo>
                  <a:pt x="31851" y="311289"/>
                </a:lnTo>
                <a:lnTo>
                  <a:pt x="39776" y="307441"/>
                </a:lnTo>
                <a:lnTo>
                  <a:pt x="42075" y="305485"/>
                </a:lnTo>
                <a:lnTo>
                  <a:pt x="43129" y="303377"/>
                </a:lnTo>
                <a:lnTo>
                  <a:pt x="43510" y="302666"/>
                </a:lnTo>
                <a:lnTo>
                  <a:pt x="45415" y="299796"/>
                </a:lnTo>
                <a:lnTo>
                  <a:pt x="223481" y="48132"/>
                </a:lnTo>
                <a:lnTo>
                  <a:pt x="223113" y="47840"/>
                </a:lnTo>
                <a:lnTo>
                  <a:pt x="232232" y="35331"/>
                </a:lnTo>
                <a:lnTo>
                  <a:pt x="233934" y="31927"/>
                </a:lnTo>
                <a:lnTo>
                  <a:pt x="235089" y="27876"/>
                </a:lnTo>
                <a:lnTo>
                  <a:pt x="235737" y="23355"/>
                </a:lnTo>
                <a:lnTo>
                  <a:pt x="235737" y="22085"/>
                </a:lnTo>
                <a:lnTo>
                  <a:pt x="235445" y="16446"/>
                </a:lnTo>
                <a:lnTo>
                  <a:pt x="233464" y="11645"/>
                </a:lnTo>
                <a:lnTo>
                  <a:pt x="229514" y="7213"/>
                </a:lnTo>
                <a:lnTo>
                  <a:pt x="228460" y="6705"/>
                </a:lnTo>
                <a:lnTo>
                  <a:pt x="224688" y="2946"/>
                </a:lnTo>
                <a:lnTo>
                  <a:pt x="220751" y="0"/>
                </a:lnTo>
                <a:close/>
              </a:path>
            </a:pathLst>
          </a:custGeom>
          <a:solidFill>
            <a:srgbClr val="6FC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0307" y="7045764"/>
            <a:ext cx="931922" cy="328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30" dirty="0"/>
              <a:t>23</a:t>
            </a:fld>
            <a:endParaRPr spc="3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0-02-03 alle 13.45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0083800" cy="648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22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20-02-03 alle 13.45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0083800" cy="661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87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0-02-03 alle 13.45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0780"/>
            <a:ext cx="10083800" cy="648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03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0-02-03 alle 13.45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7514"/>
            <a:ext cx="10083800" cy="65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75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0-02-03 alle 13.45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0083800" cy="65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66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0-02-03 alle 13.46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0083800" cy="658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9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AAF79E4A-CFA3-D747-A6B4-1AC5392FBF77}"/>
              </a:ext>
            </a:extLst>
          </p:cNvPr>
          <p:cNvSpPr/>
          <p:nvPr/>
        </p:nvSpPr>
        <p:spPr>
          <a:xfrm>
            <a:off x="469899" y="276225"/>
            <a:ext cx="9906001" cy="6858000"/>
          </a:xfrm>
          <a:custGeom>
            <a:avLst/>
            <a:gdLst/>
            <a:ahLst/>
            <a:cxnLst/>
            <a:rect l="l" t="t" r="r" b="b"/>
            <a:pathLst>
              <a:path w="9777730" h="5969000">
                <a:moveTo>
                  <a:pt x="0" y="5968796"/>
                </a:moveTo>
                <a:lnTo>
                  <a:pt x="9777603" y="5968796"/>
                </a:lnTo>
                <a:lnTo>
                  <a:pt x="9777603" y="0"/>
                </a:lnTo>
                <a:lnTo>
                  <a:pt x="0" y="0"/>
                </a:lnTo>
                <a:lnTo>
                  <a:pt x="0" y="5968796"/>
                </a:lnTo>
                <a:close/>
              </a:path>
            </a:pathLst>
          </a:custGeom>
          <a:solidFill>
            <a:srgbClr val="2023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3242C1-D5B9-2E4B-99F7-8069106B1CB9}"/>
              </a:ext>
            </a:extLst>
          </p:cNvPr>
          <p:cNvSpPr txBox="1"/>
          <p:nvPr/>
        </p:nvSpPr>
        <p:spPr>
          <a:xfrm>
            <a:off x="1765300" y="733425"/>
            <a:ext cx="5324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chemeClr val="bg1"/>
                </a:solidFill>
              </a:rPr>
              <a:t>UNA PREMESSA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0" y="1952625"/>
            <a:ext cx="8199524" cy="2954655"/>
          </a:xfrm>
        </p:spPr>
        <p:txBody>
          <a:bodyPr/>
          <a:lstStyle/>
          <a:p>
            <a:r>
              <a:rPr lang="it-IT" sz="3200" dirty="0">
                <a:solidFill>
                  <a:srgbClr val="FF0000"/>
                </a:solidFill>
              </a:rPr>
              <a:t>In Italia, le persone che dichiarano di avere subito discriminazioni a scuola o al lavoro sono 11 milioni e 300mila, pari al 25,7% della popolazione compresa tra i 18 e i 74 anni.</a:t>
            </a:r>
          </a:p>
          <a:p>
            <a:r>
              <a:rPr lang="it-IT" sz="3200" dirty="0">
                <a:solidFill>
                  <a:srgbClr val="FF0000"/>
                </a:solidFill>
              </a:rPr>
              <a:t>(Istat, 2011)</a:t>
            </a:r>
          </a:p>
          <a:p>
            <a:endParaRPr lang="it-IT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70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0-02-03 alle 13.46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7233"/>
            <a:ext cx="10083800" cy="658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57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20-02-03 alle 13.46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4113"/>
            <a:ext cx="10083800" cy="65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1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89B0A3E-2206-E140-995A-129E3929F2B2}"/>
              </a:ext>
            </a:extLst>
          </p:cNvPr>
          <p:cNvSpPr/>
          <p:nvPr/>
        </p:nvSpPr>
        <p:spPr>
          <a:xfrm>
            <a:off x="393699" y="352425"/>
            <a:ext cx="9906001" cy="6858000"/>
          </a:xfrm>
          <a:custGeom>
            <a:avLst/>
            <a:gdLst/>
            <a:ahLst/>
            <a:cxnLst/>
            <a:rect l="l" t="t" r="r" b="b"/>
            <a:pathLst>
              <a:path w="9777730" h="5969000">
                <a:moveTo>
                  <a:pt x="0" y="5968796"/>
                </a:moveTo>
                <a:lnTo>
                  <a:pt x="9777603" y="5968796"/>
                </a:lnTo>
                <a:lnTo>
                  <a:pt x="9777603" y="0"/>
                </a:lnTo>
                <a:lnTo>
                  <a:pt x="0" y="0"/>
                </a:lnTo>
                <a:lnTo>
                  <a:pt x="0" y="5968796"/>
                </a:lnTo>
                <a:close/>
              </a:path>
            </a:pathLst>
          </a:custGeom>
          <a:solidFill>
            <a:srgbClr val="2023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84300" y="2105025"/>
            <a:ext cx="7620000" cy="3077766"/>
          </a:xfrm>
        </p:spPr>
        <p:txBody>
          <a:bodyPr/>
          <a:lstStyle/>
          <a:p>
            <a:endParaRPr lang="it-IT" sz="4000" b="1" dirty="0">
              <a:solidFill>
                <a:srgbClr val="800000"/>
              </a:solidFill>
            </a:endParaRPr>
          </a:p>
          <a:p>
            <a:endParaRPr lang="it-IT" sz="4000" b="1" dirty="0">
              <a:solidFill>
                <a:srgbClr val="800000"/>
              </a:solidFill>
            </a:endParaRPr>
          </a:p>
          <a:p>
            <a:r>
              <a:rPr lang="it-IT" sz="4000" b="1" dirty="0">
                <a:solidFill>
                  <a:srgbClr val="019ABA"/>
                </a:solidFill>
              </a:rPr>
              <a:t>“La parola è un gesto”</a:t>
            </a:r>
          </a:p>
          <a:p>
            <a:r>
              <a:rPr lang="it-IT" sz="4000" dirty="0">
                <a:solidFill>
                  <a:schemeClr val="bg1"/>
                </a:solidFill>
              </a:rPr>
              <a:t>									</a:t>
            </a:r>
            <a:r>
              <a:rPr lang="it-IT" sz="4000" i="1" dirty="0">
                <a:solidFill>
                  <a:schemeClr val="bg1"/>
                </a:solidFill>
              </a:rPr>
              <a:t>Maurice </a:t>
            </a:r>
            <a:r>
              <a:rPr lang="it-IT" sz="4000" i="1" dirty="0" err="1">
                <a:solidFill>
                  <a:schemeClr val="bg1"/>
                </a:solidFill>
              </a:rPr>
              <a:t>Merleau</a:t>
            </a:r>
            <a:r>
              <a:rPr lang="it-IT" sz="4000" i="1" dirty="0">
                <a:solidFill>
                  <a:schemeClr val="bg1"/>
                </a:solidFill>
              </a:rPr>
              <a:t> </a:t>
            </a:r>
            <a:r>
              <a:rPr lang="it-IT" sz="4000" i="1" dirty="0" err="1">
                <a:solidFill>
                  <a:schemeClr val="bg1"/>
                </a:solidFill>
              </a:rPr>
              <a:t>Ponty</a:t>
            </a:r>
            <a:endParaRPr lang="it-IT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3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77" y="373475"/>
            <a:ext cx="10020823" cy="63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1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00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17685" y="2876169"/>
            <a:ext cx="5166995" cy="1807845"/>
          </a:xfrm>
          <a:prstGeom prst="rect">
            <a:avLst/>
          </a:prstGeom>
          <a:solidFill>
            <a:srgbClr val="202326"/>
          </a:solidFill>
        </p:spPr>
        <p:txBody>
          <a:bodyPr vert="horz" wrap="square" lIns="0" tIns="96520" rIns="0" bIns="0" rtlCol="0">
            <a:spAutoFit/>
          </a:bodyPr>
          <a:lstStyle/>
          <a:p>
            <a:pPr marL="6985" algn="ctr">
              <a:lnSpc>
                <a:spcPts val="6215"/>
              </a:lnSpc>
              <a:spcBef>
                <a:spcPts val="760"/>
              </a:spcBef>
            </a:pPr>
            <a:r>
              <a:rPr sz="5550" spc="35" dirty="0">
                <a:solidFill>
                  <a:srgbClr val="FFFFFF"/>
                </a:solidFill>
                <a:latin typeface="BebasNeueBook"/>
                <a:cs typeface="BebasNeueBook"/>
              </a:rPr>
              <a:t>CHE</a:t>
            </a:r>
            <a:r>
              <a:rPr sz="5550" spc="100" dirty="0">
                <a:solidFill>
                  <a:srgbClr val="FFFFFF"/>
                </a:solidFill>
                <a:latin typeface="BebasNeueBook"/>
                <a:cs typeface="BebasNeueBook"/>
              </a:rPr>
              <a:t> </a:t>
            </a:r>
            <a:r>
              <a:rPr sz="5550" spc="45" dirty="0">
                <a:solidFill>
                  <a:srgbClr val="FFFFFF"/>
                </a:solidFill>
                <a:latin typeface="BebasNeueBook"/>
                <a:cs typeface="BebasNeueBook"/>
              </a:rPr>
              <a:t>COS’È</a:t>
            </a:r>
            <a:endParaRPr sz="5550">
              <a:latin typeface="BebasNeueBook"/>
              <a:cs typeface="BebasNeueBook"/>
            </a:endParaRPr>
          </a:p>
          <a:p>
            <a:pPr marL="6985" algn="ctr">
              <a:lnSpc>
                <a:spcPts val="6215"/>
              </a:lnSpc>
            </a:pPr>
            <a:r>
              <a:rPr sz="5550" spc="25" dirty="0">
                <a:solidFill>
                  <a:srgbClr val="FFFFFF"/>
                </a:solidFill>
                <a:latin typeface="BebasNeueBook"/>
                <a:cs typeface="BebasNeueBook"/>
              </a:rPr>
              <a:t>LO </a:t>
            </a:r>
            <a:r>
              <a:rPr sz="5550" spc="40" dirty="0">
                <a:solidFill>
                  <a:srgbClr val="FFFFFF"/>
                </a:solidFill>
                <a:latin typeface="BebasNeueBook"/>
                <a:cs typeface="BebasNeueBook"/>
              </a:rPr>
              <a:t>HATE</a:t>
            </a:r>
            <a:r>
              <a:rPr sz="5550" spc="170" dirty="0">
                <a:solidFill>
                  <a:srgbClr val="FFFFFF"/>
                </a:solidFill>
                <a:latin typeface="BebasNeueBook"/>
                <a:cs typeface="BebasNeueBook"/>
              </a:rPr>
              <a:t> </a:t>
            </a:r>
            <a:r>
              <a:rPr sz="5550" spc="55" dirty="0">
                <a:solidFill>
                  <a:srgbClr val="FFFFFF"/>
                </a:solidFill>
                <a:latin typeface="BebasNeueBook"/>
                <a:cs typeface="BebasNeueBook"/>
              </a:rPr>
              <a:t>SPEECH</a:t>
            </a:r>
            <a:endParaRPr sz="5550">
              <a:latin typeface="BebasNeueBook"/>
              <a:cs typeface="BebasNeue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84635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2023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626" y="7045774"/>
            <a:ext cx="146050" cy="312420"/>
          </a:xfrm>
          <a:custGeom>
            <a:avLst/>
            <a:gdLst/>
            <a:ahLst/>
            <a:cxnLst/>
            <a:rect l="l" t="t" r="r" b="b"/>
            <a:pathLst>
              <a:path w="146050" h="312420">
                <a:moveTo>
                  <a:pt x="131889" y="0"/>
                </a:moveTo>
                <a:lnTo>
                  <a:pt x="122262" y="0"/>
                </a:lnTo>
                <a:lnTo>
                  <a:pt x="117186" y="441"/>
                </a:lnTo>
                <a:lnTo>
                  <a:pt x="111737" y="2333"/>
                </a:lnTo>
                <a:lnTo>
                  <a:pt x="106218" y="6525"/>
                </a:lnTo>
                <a:lnTo>
                  <a:pt x="100926" y="13868"/>
                </a:lnTo>
                <a:lnTo>
                  <a:pt x="100596" y="15278"/>
                </a:lnTo>
                <a:lnTo>
                  <a:pt x="0" y="307505"/>
                </a:lnTo>
                <a:lnTo>
                  <a:pt x="5207" y="310464"/>
                </a:lnTo>
                <a:lnTo>
                  <a:pt x="6413" y="311188"/>
                </a:lnTo>
                <a:lnTo>
                  <a:pt x="9436" y="312305"/>
                </a:lnTo>
                <a:lnTo>
                  <a:pt x="23901" y="312305"/>
                </a:lnTo>
                <a:lnTo>
                  <a:pt x="30746" y="310197"/>
                </a:lnTo>
                <a:lnTo>
                  <a:pt x="42684" y="301447"/>
                </a:lnTo>
                <a:lnTo>
                  <a:pt x="46774" y="295567"/>
                </a:lnTo>
                <a:lnTo>
                  <a:pt x="49136" y="287807"/>
                </a:lnTo>
                <a:lnTo>
                  <a:pt x="144868" y="31013"/>
                </a:lnTo>
                <a:lnTo>
                  <a:pt x="145148" y="30416"/>
                </a:lnTo>
                <a:lnTo>
                  <a:pt x="145859" y="28435"/>
                </a:lnTo>
                <a:lnTo>
                  <a:pt x="145859" y="23025"/>
                </a:lnTo>
                <a:lnTo>
                  <a:pt x="145237" y="17068"/>
                </a:lnTo>
                <a:lnTo>
                  <a:pt x="142722" y="11633"/>
                </a:lnTo>
                <a:lnTo>
                  <a:pt x="138379" y="6426"/>
                </a:lnTo>
                <a:lnTo>
                  <a:pt x="136042" y="3670"/>
                </a:lnTo>
                <a:lnTo>
                  <a:pt x="13188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995" y="7045772"/>
            <a:ext cx="116205" cy="283210"/>
          </a:xfrm>
          <a:custGeom>
            <a:avLst/>
            <a:gdLst/>
            <a:ahLst/>
            <a:cxnLst/>
            <a:rect l="l" t="t" r="r" b="b"/>
            <a:pathLst>
              <a:path w="116204" h="283209">
                <a:moveTo>
                  <a:pt x="29121" y="0"/>
                </a:moveTo>
                <a:lnTo>
                  <a:pt x="17945" y="0"/>
                </a:lnTo>
                <a:lnTo>
                  <a:pt x="13106" y="1790"/>
                </a:lnTo>
                <a:lnTo>
                  <a:pt x="8330" y="5638"/>
                </a:lnTo>
                <a:lnTo>
                  <a:pt x="7658" y="6273"/>
                </a:lnTo>
                <a:lnTo>
                  <a:pt x="2425" y="10985"/>
                </a:lnTo>
                <a:lnTo>
                  <a:pt x="0" y="16294"/>
                </a:lnTo>
                <a:lnTo>
                  <a:pt x="0" y="25107"/>
                </a:lnTo>
                <a:lnTo>
                  <a:pt x="152" y="27089"/>
                </a:lnTo>
                <a:lnTo>
                  <a:pt x="584" y="28867"/>
                </a:lnTo>
                <a:lnTo>
                  <a:pt x="1142" y="29413"/>
                </a:lnTo>
                <a:lnTo>
                  <a:pt x="1663" y="30810"/>
                </a:lnTo>
                <a:lnTo>
                  <a:pt x="2425" y="31953"/>
                </a:lnTo>
                <a:lnTo>
                  <a:pt x="2425" y="32893"/>
                </a:lnTo>
                <a:lnTo>
                  <a:pt x="94640" y="282625"/>
                </a:lnTo>
                <a:lnTo>
                  <a:pt x="116154" y="219608"/>
                </a:lnTo>
                <a:lnTo>
                  <a:pt x="45173" y="14922"/>
                </a:lnTo>
                <a:lnTo>
                  <a:pt x="44297" y="11531"/>
                </a:lnTo>
                <a:lnTo>
                  <a:pt x="42570" y="8851"/>
                </a:lnTo>
                <a:lnTo>
                  <a:pt x="39865" y="6578"/>
                </a:lnTo>
                <a:lnTo>
                  <a:pt x="39395" y="6223"/>
                </a:lnTo>
                <a:lnTo>
                  <a:pt x="38808" y="5626"/>
                </a:lnTo>
                <a:lnTo>
                  <a:pt x="34124" y="1828"/>
                </a:lnTo>
                <a:lnTo>
                  <a:pt x="29121" y="0"/>
                </a:lnTo>
                <a:close/>
              </a:path>
            </a:pathLst>
          </a:custGeom>
          <a:solidFill>
            <a:srgbClr val="D2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039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134759" y="0"/>
                </a:moveTo>
                <a:lnTo>
                  <a:pt x="96165" y="9538"/>
                </a:lnTo>
                <a:lnTo>
                  <a:pt x="59212" y="30887"/>
                </a:lnTo>
                <a:lnTo>
                  <a:pt x="29163" y="61974"/>
                </a:lnTo>
                <a:lnTo>
                  <a:pt x="9563" y="99606"/>
                </a:lnTo>
                <a:lnTo>
                  <a:pt x="599" y="140689"/>
                </a:lnTo>
                <a:lnTo>
                  <a:pt x="0" y="154406"/>
                </a:lnTo>
                <a:lnTo>
                  <a:pt x="599" y="168406"/>
                </a:lnTo>
                <a:lnTo>
                  <a:pt x="9563" y="209854"/>
                </a:lnTo>
                <a:lnTo>
                  <a:pt x="29167" y="247455"/>
                </a:lnTo>
                <a:lnTo>
                  <a:pt x="59193" y="278464"/>
                </a:lnTo>
                <a:lnTo>
                  <a:pt x="96087" y="299492"/>
                </a:lnTo>
                <a:lnTo>
                  <a:pt x="134759" y="308838"/>
                </a:lnTo>
                <a:lnTo>
                  <a:pt x="134759" y="263296"/>
                </a:lnTo>
                <a:lnTo>
                  <a:pt x="127864" y="261628"/>
                </a:lnTo>
                <a:lnTo>
                  <a:pt x="121164" y="259526"/>
                </a:lnTo>
                <a:lnTo>
                  <a:pt x="84296" y="237350"/>
                </a:lnTo>
                <a:lnTo>
                  <a:pt x="60763" y="205811"/>
                </a:lnTo>
                <a:lnTo>
                  <a:pt x="49465" y="165518"/>
                </a:lnTo>
                <a:lnTo>
                  <a:pt x="48983" y="154406"/>
                </a:lnTo>
                <a:lnTo>
                  <a:pt x="49465" y="143323"/>
                </a:lnTo>
                <a:lnTo>
                  <a:pt x="60765" y="103030"/>
                </a:lnTo>
                <a:lnTo>
                  <a:pt x="84296" y="71506"/>
                </a:lnTo>
                <a:lnTo>
                  <a:pt x="121188" y="49317"/>
                </a:lnTo>
                <a:lnTo>
                  <a:pt x="134759" y="45554"/>
                </a:lnTo>
                <a:lnTo>
                  <a:pt x="134759" y="0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618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0" y="0"/>
                </a:moveTo>
                <a:lnTo>
                  <a:pt x="0" y="45567"/>
                </a:lnTo>
                <a:lnTo>
                  <a:pt x="6878" y="47231"/>
                </a:lnTo>
                <a:lnTo>
                  <a:pt x="13581" y="49318"/>
                </a:lnTo>
                <a:lnTo>
                  <a:pt x="50390" y="71597"/>
                </a:lnTo>
                <a:lnTo>
                  <a:pt x="73423" y="103071"/>
                </a:lnTo>
                <a:lnTo>
                  <a:pt x="84686" y="143332"/>
                </a:lnTo>
                <a:lnTo>
                  <a:pt x="85166" y="154406"/>
                </a:lnTo>
                <a:lnTo>
                  <a:pt x="84685" y="165512"/>
                </a:lnTo>
                <a:lnTo>
                  <a:pt x="73418" y="205760"/>
                </a:lnTo>
                <a:lnTo>
                  <a:pt x="50367" y="237271"/>
                </a:lnTo>
                <a:lnTo>
                  <a:pt x="13604" y="259526"/>
                </a:lnTo>
                <a:lnTo>
                  <a:pt x="0" y="263296"/>
                </a:lnTo>
                <a:lnTo>
                  <a:pt x="0" y="308838"/>
                </a:lnTo>
                <a:lnTo>
                  <a:pt x="38670" y="299492"/>
                </a:lnTo>
                <a:lnTo>
                  <a:pt x="75579" y="278469"/>
                </a:lnTo>
                <a:lnTo>
                  <a:pt x="105600" y="247455"/>
                </a:lnTo>
                <a:lnTo>
                  <a:pt x="125171" y="209854"/>
                </a:lnTo>
                <a:lnTo>
                  <a:pt x="134179" y="168406"/>
                </a:lnTo>
                <a:lnTo>
                  <a:pt x="134785" y="154406"/>
                </a:lnTo>
                <a:lnTo>
                  <a:pt x="134179" y="140711"/>
                </a:lnTo>
                <a:lnTo>
                  <a:pt x="125171" y="99606"/>
                </a:lnTo>
                <a:lnTo>
                  <a:pt x="105600" y="61976"/>
                </a:lnTo>
                <a:lnTo>
                  <a:pt x="75534" y="30887"/>
                </a:lnTo>
                <a:lnTo>
                  <a:pt x="38588" y="9538"/>
                </a:lnTo>
                <a:lnTo>
                  <a:pt x="13597" y="2190"/>
                </a:lnTo>
                <a:lnTo>
                  <a:pt x="0" y="0"/>
                </a:lnTo>
                <a:close/>
              </a:path>
            </a:pathLst>
          </a:custGeom>
          <a:solidFill>
            <a:srgbClr val="00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2119" y="7209388"/>
            <a:ext cx="109600" cy="148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5374" y="7033886"/>
            <a:ext cx="109804" cy="147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056" y="7045768"/>
            <a:ext cx="236220" cy="312420"/>
          </a:xfrm>
          <a:custGeom>
            <a:avLst/>
            <a:gdLst/>
            <a:ahLst/>
            <a:cxnLst/>
            <a:rect l="l" t="t" r="r" b="b"/>
            <a:pathLst>
              <a:path w="236219" h="312420">
                <a:moveTo>
                  <a:pt x="220751" y="0"/>
                </a:moveTo>
                <a:lnTo>
                  <a:pt x="205841" y="0"/>
                </a:lnTo>
                <a:lnTo>
                  <a:pt x="201041" y="1739"/>
                </a:lnTo>
                <a:lnTo>
                  <a:pt x="197396" y="5156"/>
                </a:lnTo>
                <a:lnTo>
                  <a:pt x="196773" y="5765"/>
                </a:lnTo>
                <a:lnTo>
                  <a:pt x="195300" y="7658"/>
                </a:lnTo>
                <a:lnTo>
                  <a:pt x="194068" y="9651"/>
                </a:lnTo>
                <a:lnTo>
                  <a:pt x="192684" y="11442"/>
                </a:lnTo>
                <a:lnTo>
                  <a:pt x="191223" y="13055"/>
                </a:lnTo>
                <a:lnTo>
                  <a:pt x="94005" y="147345"/>
                </a:lnTo>
                <a:lnTo>
                  <a:pt x="93713" y="147612"/>
                </a:lnTo>
                <a:lnTo>
                  <a:pt x="5892" y="271589"/>
                </a:lnTo>
                <a:lnTo>
                  <a:pt x="0" y="284225"/>
                </a:lnTo>
                <a:lnTo>
                  <a:pt x="0" y="295020"/>
                </a:lnTo>
                <a:lnTo>
                  <a:pt x="2286" y="300481"/>
                </a:lnTo>
                <a:lnTo>
                  <a:pt x="7200" y="305219"/>
                </a:lnTo>
                <a:lnTo>
                  <a:pt x="12166" y="310083"/>
                </a:lnTo>
                <a:lnTo>
                  <a:pt x="17551" y="312305"/>
                </a:lnTo>
                <a:lnTo>
                  <a:pt x="27813" y="312305"/>
                </a:lnTo>
                <a:lnTo>
                  <a:pt x="31851" y="311289"/>
                </a:lnTo>
                <a:lnTo>
                  <a:pt x="39776" y="307441"/>
                </a:lnTo>
                <a:lnTo>
                  <a:pt x="42075" y="305485"/>
                </a:lnTo>
                <a:lnTo>
                  <a:pt x="43129" y="303377"/>
                </a:lnTo>
                <a:lnTo>
                  <a:pt x="43510" y="302666"/>
                </a:lnTo>
                <a:lnTo>
                  <a:pt x="45415" y="299796"/>
                </a:lnTo>
                <a:lnTo>
                  <a:pt x="223481" y="48132"/>
                </a:lnTo>
                <a:lnTo>
                  <a:pt x="223113" y="47840"/>
                </a:lnTo>
                <a:lnTo>
                  <a:pt x="232232" y="35331"/>
                </a:lnTo>
                <a:lnTo>
                  <a:pt x="233934" y="31927"/>
                </a:lnTo>
                <a:lnTo>
                  <a:pt x="235089" y="27876"/>
                </a:lnTo>
                <a:lnTo>
                  <a:pt x="235737" y="23355"/>
                </a:lnTo>
                <a:lnTo>
                  <a:pt x="235737" y="22085"/>
                </a:lnTo>
                <a:lnTo>
                  <a:pt x="235445" y="16446"/>
                </a:lnTo>
                <a:lnTo>
                  <a:pt x="233464" y="11645"/>
                </a:lnTo>
                <a:lnTo>
                  <a:pt x="229514" y="7213"/>
                </a:lnTo>
                <a:lnTo>
                  <a:pt x="228460" y="6705"/>
                </a:lnTo>
                <a:lnTo>
                  <a:pt x="224688" y="2946"/>
                </a:lnTo>
                <a:lnTo>
                  <a:pt x="220751" y="0"/>
                </a:lnTo>
                <a:close/>
              </a:path>
            </a:pathLst>
          </a:custGeom>
          <a:solidFill>
            <a:srgbClr val="6FC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0307" y="7045764"/>
            <a:ext cx="931922" cy="3282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40210" y="7099934"/>
            <a:ext cx="212090" cy="2063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200" spc="-110" dirty="0">
                <a:solidFill>
                  <a:srgbClr val="292829"/>
                </a:solidFill>
                <a:latin typeface="Montserrat-Light"/>
                <a:cs typeface="Montserrat-Light"/>
              </a:rPr>
              <a:t>6</a:t>
            </a:fld>
            <a:endParaRPr sz="1200">
              <a:latin typeface="Montserrat-Light"/>
              <a:cs typeface="Montserrat-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300" y="1912778"/>
            <a:ext cx="9025890" cy="2905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2745">
              <a:lnSpc>
                <a:spcPct val="100000"/>
              </a:lnSpc>
              <a:spcBef>
                <a:spcPts val="100"/>
              </a:spcBef>
            </a:pPr>
            <a:r>
              <a:rPr sz="2100" spc="-55" dirty="0">
                <a:solidFill>
                  <a:srgbClr val="202426"/>
                </a:solidFill>
                <a:latin typeface="Montserrat"/>
                <a:cs typeface="Montserrat"/>
              </a:rPr>
              <a:t>Secondo </a:t>
            </a:r>
            <a:r>
              <a:rPr sz="2100" spc="5" dirty="0">
                <a:solidFill>
                  <a:srgbClr val="202426"/>
                </a:solidFill>
                <a:latin typeface="Montserrat"/>
                <a:cs typeface="Montserrat"/>
              </a:rPr>
              <a:t>la </a:t>
            </a:r>
            <a:r>
              <a:rPr sz="2100" spc="-65" dirty="0">
                <a:solidFill>
                  <a:srgbClr val="202426"/>
                </a:solidFill>
                <a:latin typeface="Montserrat"/>
                <a:cs typeface="Montserrat"/>
              </a:rPr>
              <a:t>Convenzione </a:t>
            </a:r>
            <a:r>
              <a:rPr sz="2100" spc="-30" dirty="0">
                <a:solidFill>
                  <a:srgbClr val="202426"/>
                </a:solidFill>
                <a:latin typeface="Montserrat"/>
                <a:cs typeface="Montserrat"/>
              </a:rPr>
              <a:t>sui </a:t>
            </a:r>
            <a:r>
              <a:rPr sz="2100" spc="-25" dirty="0">
                <a:solidFill>
                  <a:srgbClr val="202426"/>
                </a:solidFill>
                <a:latin typeface="Montserrat"/>
                <a:cs typeface="Montserrat"/>
              </a:rPr>
              <a:t>Diritti </a:t>
            </a:r>
            <a:r>
              <a:rPr sz="2100" spc="-45" dirty="0">
                <a:solidFill>
                  <a:srgbClr val="202426"/>
                </a:solidFill>
                <a:latin typeface="Montserrat"/>
                <a:cs typeface="Montserrat"/>
              </a:rPr>
              <a:t>Politici, </a:t>
            </a:r>
            <a:r>
              <a:rPr sz="2100" spc="-20" dirty="0">
                <a:solidFill>
                  <a:srgbClr val="202426"/>
                </a:solidFill>
                <a:latin typeface="Montserrat"/>
                <a:cs typeface="Montserrat"/>
              </a:rPr>
              <a:t>nata </a:t>
            </a:r>
            <a:r>
              <a:rPr sz="2100" dirty="0">
                <a:solidFill>
                  <a:srgbClr val="202426"/>
                </a:solidFill>
                <a:latin typeface="Montserrat"/>
                <a:cs typeface="Montserrat"/>
              </a:rPr>
              <a:t>dalla</a:t>
            </a:r>
            <a:r>
              <a:rPr sz="2100" spc="-31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35" dirty="0">
                <a:solidFill>
                  <a:srgbClr val="202426"/>
                </a:solidFill>
                <a:latin typeface="Montserrat"/>
                <a:cs typeface="Montserrat"/>
              </a:rPr>
              <a:t>Dichiarazione  </a:t>
            </a:r>
            <a:r>
              <a:rPr sz="2100" spc="-50" dirty="0">
                <a:solidFill>
                  <a:srgbClr val="202426"/>
                </a:solidFill>
                <a:latin typeface="Montserrat"/>
                <a:cs typeface="Montserrat"/>
              </a:rPr>
              <a:t>Universale </a:t>
            </a:r>
            <a:r>
              <a:rPr sz="2100" spc="-25" dirty="0">
                <a:solidFill>
                  <a:srgbClr val="202426"/>
                </a:solidFill>
                <a:latin typeface="Montserrat"/>
                <a:cs typeface="Montserrat"/>
              </a:rPr>
              <a:t>dei Diritti </a:t>
            </a:r>
            <a:r>
              <a:rPr sz="2100" spc="-40" dirty="0">
                <a:solidFill>
                  <a:srgbClr val="202426"/>
                </a:solidFill>
                <a:latin typeface="Montserrat"/>
                <a:cs typeface="Montserrat"/>
              </a:rPr>
              <a:t>dell’Uomo, entrata </a:t>
            </a:r>
            <a:r>
              <a:rPr sz="2100" spc="15" dirty="0">
                <a:solidFill>
                  <a:srgbClr val="202426"/>
                </a:solidFill>
                <a:latin typeface="Montserrat"/>
                <a:cs typeface="Montserrat"/>
              </a:rPr>
              <a:t>in </a:t>
            </a:r>
            <a:r>
              <a:rPr sz="2100" spc="-60" dirty="0">
                <a:solidFill>
                  <a:srgbClr val="202426"/>
                </a:solidFill>
                <a:latin typeface="Montserrat"/>
                <a:cs typeface="Montserrat"/>
              </a:rPr>
              <a:t>vigore </a:t>
            </a:r>
            <a:r>
              <a:rPr sz="2100" spc="-15" dirty="0">
                <a:solidFill>
                  <a:srgbClr val="202426"/>
                </a:solidFill>
                <a:latin typeface="Montserrat"/>
                <a:cs typeface="Montserrat"/>
              </a:rPr>
              <a:t>nel</a:t>
            </a:r>
            <a:r>
              <a:rPr sz="2100" spc="-42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60" dirty="0">
                <a:solidFill>
                  <a:srgbClr val="202426"/>
                </a:solidFill>
                <a:latin typeface="Montserrat"/>
                <a:cs typeface="Montserrat"/>
              </a:rPr>
              <a:t>1976:</a:t>
            </a:r>
            <a:endParaRPr sz="21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1697989">
              <a:lnSpc>
                <a:spcPct val="100000"/>
              </a:lnSpc>
              <a:buFont typeface="Montserrat"/>
              <a:buAutoNum type="arabicPeriod"/>
              <a:tabLst>
                <a:tab pos="241300" algn="l"/>
              </a:tabLst>
            </a:pPr>
            <a:r>
              <a:rPr sz="2100" spc="-35" dirty="0">
                <a:solidFill>
                  <a:srgbClr val="202426"/>
                </a:solidFill>
                <a:latin typeface="Montserrat"/>
                <a:cs typeface="Montserrat"/>
              </a:rPr>
              <a:t>Qualsiasi </a:t>
            </a:r>
            <a:r>
              <a:rPr sz="2100" spc="-25" dirty="0">
                <a:solidFill>
                  <a:srgbClr val="202426"/>
                </a:solidFill>
                <a:latin typeface="Montserrat"/>
                <a:cs typeface="Montserrat"/>
              </a:rPr>
              <a:t>propaganda </a:t>
            </a:r>
            <a:r>
              <a:rPr sz="2100" spc="-5" dirty="0">
                <a:solidFill>
                  <a:srgbClr val="202426"/>
                </a:solidFill>
                <a:latin typeface="Montserrat"/>
                <a:cs typeface="Montserrat"/>
              </a:rPr>
              <a:t>a </a:t>
            </a:r>
            <a:r>
              <a:rPr sz="2100" spc="-100" dirty="0">
                <a:solidFill>
                  <a:srgbClr val="202426"/>
                </a:solidFill>
                <a:latin typeface="Montserrat"/>
                <a:cs typeface="Montserrat"/>
              </a:rPr>
              <a:t>favore </a:t>
            </a:r>
            <a:r>
              <a:rPr sz="2100" spc="-15" dirty="0">
                <a:solidFill>
                  <a:srgbClr val="202426"/>
                </a:solidFill>
                <a:latin typeface="Montserrat"/>
                <a:cs typeface="Montserrat"/>
              </a:rPr>
              <a:t>della </a:t>
            </a:r>
            <a:r>
              <a:rPr sz="2100" spc="-45" dirty="0">
                <a:solidFill>
                  <a:srgbClr val="202426"/>
                </a:solidFill>
                <a:latin typeface="Montserrat"/>
                <a:cs typeface="Montserrat"/>
              </a:rPr>
              <a:t>guerra </a:t>
            </a:r>
            <a:r>
              <a:rPr sz="2100" spc="-90" dirty="0">
                <a:solidFill>
                  <a:srgbClr val="202426"/>
                </a:solidFill>
                <a:latin typeface="Montserrat"/>
                <a:cs typeface="Montserrat"/>
              </a:rPr>
              <a:t>deve</a:t>
            </a:r>
            <a:r>
              <a:rPr sz="2100" spc="-32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85" dirty="0">
                <a:solidFill>
                  <a:srgbClr val="202426"/>
                </a:solidFill>
                <a:latin typeface="Montserrat"/>
                <a:cs typeface="Montserrat"/>
              </a:rPr>
              <a:t>essere  </a:t>
            </a:r>
            <a:r>
              <a:rPr sz="2100" spc="-50" dirty="0">
                <a:solidFill>
                  <a:srgbClr val="202426"/>
                </a:solidFill>
                <a:latin typeface="Montserrat"/>
                <a:cs typeface="Montserrat"/>
              </a:rPr>
              <a:t>vietata </a:t>
            </a:r>
            <a:r>
              <a:rPr sz="2100" dirty="0">
                <a:solidFill>
                  <a:srgbClr val="202426"/>
                </a:solidFill>
                <a:latin typeface="Montserrat"/>
                <a:cs typeface="Montserrat"/>
              </a:rPr>
              <a:t>dalla</a:t>
            </a:r>
            <a:r>
              <a:rPr sz="2100" spc="-114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legge.</a:t>
            </a:r>
            <a:endParaRPr sz="21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02426"/>
              </a:buClr>
              <a:buFont typeface="Montserrat"/>
              <a:buAutoNum type="arabicPeriod"/>
            </a:pPr>
            <a:endParaRPr sz="21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Montserrat"/>
              <a:buAutoNum type="arabicPeriod"/>
              <a:tabLst>
                <a:tab pos="298450" algn="l"/>
              </a:tabLst>
            </a:pPr>
            <a:r>
              <a:rPr sz="2100" spc="-35" dirty="0">
                <a:solidFill>
                  <a:srgbClr val="202426"/>
                </a:solidFill>
                <a:latin typeface="Montserrat"/>
                <a:cs typeface="Montserrat"/>
              </a:rPr>
              <a:t>Qualsiasi </a:t>
            </a:r>
            <a:r>
              <a:rPr sz="2100" spc="-25" dirty="0">
                <a:solidFill>
                  <a:srgbClr val="202426"/>
                </a:solidFill>
                <a:latin typeface="Montserrat"/>
                <a:cs typeface="Montserrat"/>
              </a:rPr>
              <a:t>appello all’odio </a:t>
            </a:r>
            <a:r>
              <a:rPr sz="2100" spc="-40" dirty="0">
                <a:solidFill>
                  <a:srgbClr val="202426"/>
                </a:solidFill>
                <a:latin typeface="Montserrat"/>
                <a:cs typeface="Montserrat"/>
              </a:rPr>
              <a:t>nazionale, </a:t>
            </a:r>
            <a:r>
              <a:rPr sz="2100" spc="-35" dirty="0">
                <a:solidFill>
                  <a:srgbClr val="202426"/>
                </a:solidFill>
                <a:latin typeface="Montserrat"/>
                <a:cs typeface="Montserrat"/>
              </a:rPr>
              <a:t>razzialo </a:t>
            </a:r>
            <a:r>
              <a:rPr sz="2100" spc="-60" dirty="0">
                <a:solidFill>
                  <a:srgbClr val="202426"/>
                </a:solidFill>
                <a:latin typeface="Montserrat"/>
                <a:cs typeface="Montserrat"/>
              </a:rPr>
              <a:t>o </a:t>
            </a:r>
            <a:r>
              <a:rPr sz="2100" spc="-45" dirty="0">
                <a:solidFill>
                  <a:srgbClr val="202426"/>
                </a:solidFill>
                <a:latin typeface="Montserrat"/>
                <a:cs typeface="Montserrat"/>
              </a:rPr>
              <a:t>religioso </a:t>
            </a:r>
            <a:r>
              <a:rPr sz="2100" spc="-40" dirty="0">
                <a:solidFill>
                  <a:srgbClr val="202426"/>
                </a:solidFill>
                <a:latin typeface="Montserrat"/>
                <a:cs typeface="Montserrat"/>
              </a:rPr>
              <a:t>che  </a:t>
            </a:r>
            <a:r>
              <a:rPr sz="2100" spc="-55" dirty="0">
                <a:solidFill>
                  <a:srgbClr val="202426"/>
                </a:solidFill>
                <a:latin typeface="Montserrat"/>
                <a:cs typeface="Montserrat"/>
              </a:rPr>
              <a:t>costituisca </a:t>
            </a:r>
            <a:r>
              <a:rPr sz="2100" spc="-30" dirty="0">
                <a:solidFill>
                  <a:srgbClr val="202426"/>
                </a:solidFill>
                <a:latin typeface="Montserrat"/>
                <a:cs typeface="Montserrat"/>
              </a:rPr>
              <a:t>incitamento </a:t>
            </a:r>
            <a:r>
              <a:rPr sz="2100" dirty="0">
                <a:solidFill>
                  <a:srgbClr val="202426"/>
                </a:solidFill>
                <a:latin typeface="Montserrat"/>
                <a:cs typeface="Montserrat"/>
              </a:rPr>
              <a:t>alla </a:t>
            </a:r>
            <a:r>
              <a:rPr sz="2100" spc="-35" dirty="0">
                <a:solidFill>
                  <a:srgbClr val="202426"/>
                </a:solidFill>
                <a:latin typeface="Montserrat"/>
                <a:cs typeface="Montserrat"/>
              </a:rPr>
              <a:t>discriminazione, </a:t>
            </a:r>
            <a:r>
              <a:rPr sz="2100" spc="-25" dirty="0">
                <a:solidFill>
                  <a:srgbClr val="202426"/>
                </a:solidFill>
                <a:latin typeface="Montserrat"/>
                <a:cs typeface="Montserrat"/>
              </a:rPr>
              <a:t>all’ostilità </a:t>
            </a:r>
            <a:r>
              <a:rPr sz="2100" spc="-65" dirty="0">
                <a:solidFill>
                  <a:srgbClr val="202426"/>
                </a:solidFill>
                <a:latin typeface="Montserrat"/>
                <a:cs typeface="Montserrat"/>
              </a:rPr>
              <a:t>e </a:t>
            </a:r>
            <a:r>
              <a:rPr sz="2100" dirty="0">
                <a:solidFill>
                  <a:srgbClr val="202426"/>
                </a:solidFill>
                <a:latin typeface="Montserrat"/>
                <a:cs typeface="Montserrat"/>
              </a:rPr>
              <a:t>alla</a:t>
            </a:r>
            <a:r>
              <a:rPr sz="2100" spc="-32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60" dirty="0">
                <a:solidFill>
                  <a:srgbClr val="202426"/>
                </a:solidFill>
                <a:latin typeface="Montserrat"/>
                <a:cs typeface="Montserrat"/>
              </a:rPr>
              <a:t>violenza,  </a:t>
            </a:r>
            <a:r>
              <a:rPr sz="2100" spc="-90" dirty="0">
                <a:solidFill>
                  <a:srgbClr val="202426"/>
                </a:solidFill>
                <a:latin typeface="Montserrat"/>
                <a:cs typeface="Montserrat"/>
              </a:rPr>
              <a:t>deve 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essere </a:t>
            </a:r>
            <a:r>
              <a:rPr sz="2100" spc="-60" dirty="0">
                <a:solidFill>
                  <a:srgbClr val="202426"/>
                </a:solidFill>
                <a:latin typeface="Montserrat"/>
                <a:cs typeface="Montserrat"/>
              </a:rPr>
              <a:t>vietato </a:t>
            </a:r>
            <a:r>
              <a:rPr sz="2100" dirty="0">
                <a:solidFill>
                  <a:srgbClr val="202426"/>
                </a:solidFill>
                <a:latin typeface="Montserrat"/>
                <a:cs typeface="Montserrat"/>
              </a:rPr>
              <a:t>dalla</a:t>
            </a:r>
            <a:r>
              <a:rPr sz="2100" spc="-9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legge.</a:t>
            </a:r>
            <a:endParaRPr sz="21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756005"/>
            <a:ext cx="5027295" cy="234315"/>
          </a:xfrm>
          <a:custGeom>
            <a:avLst/>
            <a:gdLst/>
            <a:ahLst/>
            <a:cxnLst/>
            <a:rect l="l" t="t" r="r" b="b"/>
            <a:pathLst>
              <a:path w="5027295" h="234315">
                <a:moveTo>
                  <a:pt x="0" y="233997"/>
                </a:moveTo>
                <a:lnTo>
                  <a:pt x="5027295" y="233997"/>
                </a:lnTo>
                <a:lnTo>
                  <a:pt x="5027295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F29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338979"/>
            <a:ext cx="27362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80" dirty="0">
                <a:solidFill>
                  <a:srgbClr val="202426"/>
                </a:solidFill>
              </a:rPr>
              <a:t>LO </a:t>
            </a:r>
            <a:r>
              <a:rPr sz="4000" spc="120" dirty="0">
                <a:solidFill>
                  <a:srgbClr val="202426"/>
                </a:solidFill>
              </a:rPr>
              <a:t>HATE</a:t>
            </a:r>
            <a:r>
              <a:rPr sz="4000" spc="465" dirty="0">
                <a:solidFill>
                  <a:srgbClr val="202426"/>
                </a:solidFill>
              </a:rPr>
              <a:t> </a:t>
            </a:r>
            <a:r>
              <a:rPr sz="4000" spc="160" dirty="0">
                <a:solidFill>
                  <a:srgbClr val="202426"/>
                </a:solidFill>
              </a:rPr>
              <a:t>SPEECH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0" y="684635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2023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626" y="7045774"/>
            <a:ext cx="146050" cy="312420"/>
          </a:xfrm>
          <a:custGeom>
            <a:avLst/>
            <a:gdLst/>
            <a:ahLst/>
            <a:cxnLst/>
            <a:rect l="l" t="t" r="r" b="b"/>
            <a:pathLst>
              <a:path w="146050" h="312420">
                <a:moveTo>
                  <a:pt x="131889" y="0"/>
                </a:moveTo>
                <a:lnTo>
                  <a:pt x="122262" y="0"/>
                </a:lnTo>
                <a:lnTo>
                  <a:pt x="117186" y="441"/>
                </a:lnTo>
                <a:lnTo>
                  <a:pt x="111737" y="2333"/>
                </a:lnTo>
                <a:lnTo>
                  <a:pt x="106218" y="6525"/>
                </a:lnTo>
                <a:lnTo>
                  <a:pt x="100926" y="13868"/>
                </a:lnTo>
                <a:lnTo>
                  <a:pt x="100596" y="15278"/>
                </a:lnTo>
                <a:lnTo>
                  <a:pt x="0" y="307505"/>
                </a:lnTo>
                <a:lnTo>
                  <a:pt x="5207" y="310464"/>
                </a:lnTo>
                <a:lnTo>
                  <a:pt x="6413" y="311188"/>
                </a:lnTo>
                <a:lnTo>
                  <a:pt x="9436" y="312305"/>
                </a:lnTo>
                <a:lnTo>
                  <a:pt x="23901" y="312305"/>
                </a:lnTo>
                <a:lnTo>
                  <a:pt x="30746" y="310197"/>
                </a:lnTo>
                <a:lnTo>
                  <a:pt x="42684" y="301447"/>
                </a:lnTo>
                <a:lnTo>
                  <a:pt x="46774" y="295567"/>
                </a:lnTo>
                <a:lnTo>
                  <a:pt x="49136" y="287807"/>
                </a:lnTo>
                <a:lnTo>
                  <a:pt x="144868" y="31013"/>
                </a:lnTo>
                <a:lnTo>
                  <a:pt x="145148" y="30416"/>
                </a:lnTo>
                <a:lnTo>
                  <a:pt x="145859" y="28435"/>
                </a:lnTo>
                <a:lnTo>
                  <a:pt x="145859" y="23025"/>
                </a:lnTo>
                <a:lnTo>
                  <a:pt x="145237" y="17068"/>
                </a:lnTo>
                <a:lnTo>
                  <a:pt x="142722" y="11633"/>
                </a:lnTo>
                <a:lnTo>
                  <a:pt x="138379" y="6426"/>
                </a:lnTo>
                <a:lnTo>
                  <a:pt x="136042" y="3670"/>
                </a:lnTo>
                <a:lnTo>
                  <a:pt x="13188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995" y="7045772"/>
            <a:ext cx="116205" cy="283210"/>
          </a:xfrm>
          <a:custGeom>
            <a:avLst/>
            <a:gdLst/>
            <a:ahLst/>
            <a:cxnLst/>
            <a:rect l="l" t="t" r="r" b="b"/>
            <a:pathLst>
              <a:path w="116204" h="283209">
                <a:moveTo>
                  <a:pt x="29121" y="0"/>
                </a:moveTo>
                <a:lnTo>
                  <a:pt x="17945" y="0"/>
                </a:lnTo>
                <a:lnTo>
                  <a:pt x="13106" y="1790"/>
                </a:lnTo>
                <a:lnTo>
                  <a:pt x="8330" y="5638"/>
                </a:lnTo>
                <a:lnTo>
                  <a:pt x="7658" y="6273"/>
                </a:lnTo>
                <a:lnTo>
                  <a:pt x="2425" y="10985"/>
                </a:lnTo>
                <a:lnTo>
                  <a:pt x="0" y="16294"/>
                </a:lnTo>
                <a:lnTo>
                  <a:pt x="0" y="25107"/>
                </a:lnTo>
                <a:lnTo>
                  <a:pt x="152" y="27089"/>
                </a:lnTo>
                <a:lnTo>
                  <a:pt x="584" y="28867"/>
                </a:lnTo>
                <a:lnTo>
                  <a:pt x="1142" y="29413"/>
                </a:lnTo>
                <a:lnTo>
                  <a:pt x="1663" y="30810"/>
                </a:lnTo>
                <a:lnTo>
                  <a:pt x="2425" y="31953"/>
                </a:lnTo>
                <a:lnTo>
                  <a:pt x="2425" y="32893"/>
                </a:lnTo>
                <a:lnTo>
                  <a:pt x="94640" y="282625"/>
                </a:lnTo>
                <a:lnTo>
                  <a:pt x="116154" y="219608"/>
                </a:lnTo>
                <a:lnTo>
                  <a:pt x="45173" y="14922"/>
                </a:lnTo>
                <a:lnTo>
                  <a:pt x="44297" y="11531"/>
                </a:lnTo>
                <a:lnTo>
                  <a:pt x="42570" y="8851"/>
                </a:lnTo>
                <a:lnTo>
                  <a:pt x="39865" y="6578"/>
                </a:lnTo>
                <a:lnTo>
                  <a:pt x="39395" y="6223"/>
                </a:lnTo>
                <a:lnTo>
                  <a:pt x="38808" y="5626"/>
                </a:lnTo>
                <a:lnTo>
                  <a:pt x="34124" y="1828"/>
                </a:lnTo>
                <a:lnTo>
                  <a:pt x="29121" y="0"/>
                </a:lnTo>
                <a:close/>
              </a:path>
            </a:pathLst>
          </a:custGeom>
          <a:solidFill>
            <a:srgbClr val="D2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039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134759" y="0"/>
                </a:moveTo>
                <a:lnTo>
                  <a:pt x="96165" y="9538"/>
                </a:lnTo>
                <a:lnTo>
                  <a:pt x="59212" y="30887"/>
                </a:lnTo>
                <a:lnTo>
                  <a:pt x="29163" y="61974"/>
                </a:lnTo>
                <a:lnTo>
                  <a:pt x="9563" y="99606"/>
                </a:lnTo>
                <a:lnTo>
                  <a:pt x="599" y="140689"/>
                </a:lnTo>
                <a:lnTo>
                  <a:pt x="0" y="154406"/>
                </a:lnTo>
                <a:lnTo>
                  <a:pt x="599" y="168406"/>
                </a:lnTo>
                <a:lnTo>
                  <a:pt x="9563" y="209854"/>
                </a:lnTo>
                <a:lnTo>
                  <a:pt x="29167" y="247455"/>
                </a:lnTo>
                <a:lnTo>
                  <a:pt x="59193" y="278464"/>
                </a:lnTo>
                <a:lnTo>
                  <a:pt x="96087" y="299492"/>
                </a:lnTo>
                <a:lnTo>
                  <a:pt x="134759" y="308838"/>
                </a:lnTo>
                <a:lnTo>
                  <a:pt x="134759" y="263296"/>
                </a:lnTo>
                <a:lnTo>
                  <a:pt x="127864" y="261628"/>
                </a:lnTo>
                <a:lnTo>
                  <a:pt x="121164" y="259526"/>
                </a:lnTo>
                <a:lnTo>
                  <a:pt x="84296" y="237350"/>
                </a:lnTo>
                <a:lnTo>
                  <a:pt x="60763" y="205811"/>
                </a:lnTo>
                <a:lnTo>
                  <a:pt x="49465" y="165518"/>
                </a:lnTo>
                <a:lnTo>
                  <a:pt x="48983" y="154406"/>
                </a:lnTo>
                <a:lnTo>
                  <a:pt x="49465" y="143323"/>
                </a:lnTo>
                <a:lnTo>
                  <a:pt x="60765" y="103030"/>
                </a:lnTo>
                <a:lnTo>
                  <a:pt x="84296" y="71506"/>
                </a:lnTo>
                <a:lnTo>
                  <a:pt x="121188" y="49317"/>
                </a:lnTo>
                <a:lnTo>
                  <a:pt x="134759" y="45554"/>
                </a:lnTo>
                <a:lnTo>
                  <a:pt x="134759" y="0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5618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0" y="0"/>
                </a:moveTo>
                <a:lnTo>
                  <a:pt x="0" y="45567"/>
                </a:lnTo>
                <a:lnTo>
                  <a:pt x="6878" y="47231"/>
                </a:lnTo>
                <a:lnTo>
                  <a:pt x="13581" y="49318"/>
                </a:lnTo>
                <a:lnTo>
                  <a:pt x="50390" y="71597"/>
                </a:lnTo>
                <a:lnTo>
                  <a:pt x="73423" y="103071"/>
                </a:lnTo>
                <a:lnTo>
                  <a:pt x="84686" y="143332"/>
                </a:lnTo>
                <a:lnTo>
                  <a:pt x="85166" y="154406"/>
                </a:lnTo>
                <a:lnTo>
                  <a:pt x="84685" y="165512"/>
                </a:lnTo>
                <a:lnTo>
                  <a:pt x="73418" y="205760"/>
                </a:lnTo>
                <a:lnTo>
                  <a:pt x="50367" y="237271"/>
                </a:lnTo>
                <a:lnTo>
                  <a:pt x="13604" y="259526"/>
                </a:lnTo>
                <a:lnTo>
                  <a:pt x="0" y="263296"/>
                </a:lnTo>
                <a:lnTo>
                  <a:pt x="0" y="308838"/>
                </a:lnTo>
                <a:lnTo>
                  <a:pt x="38670" y="299492"/>
                </a:lnTo>
                <a:lnTo>
                  <a:pt x="75579" y="278469"/>
                </a:lnTo>
                <a:lnTo>
                  <a:pt x="105600" y="247455"/>
                </a:lnTo>
                <a:lnTo>
                  <a:pt x="125171" y="209854"/>
                </a:lnTo>
                <a:lnTo>
                  <a:pt x="134179" y="168406"/>
                </a:lnTo>
                <a:lnTo>
                  <a:pt x="134785" y="154406"/>
                </a:lnTo>
                <a:lnTo>
                  <a:pt x="134179" y="140711"/>
                </a:lnTo>
                <a:lnTo>
                  <a:pt x="125171" y="99606"/>
                </a:lnTo>
                <a:lnTo>
                  <a:pt x="105600" y="61976"/>
                </a:lnTo>
                <a:lnTo>
                  <a:pt x="75534" y="30887"/>
                </a:lnTo>
                <a:lnTo>
                  <a:pt x="38588" y="9538"/>
                </a:lnTo>
                <a:lnTo>
                  <a:pt x="13597" y="2190"/>
                </a:lnTo>
                <a:lnTo>
                  <a:pt x="0" y="0"/>
                </a:lnTo>
                <a:close/>
              </a:path>
            </a:pathLst>
          </a:custGeom>
          <a:solidFill>
            <a:srgbClr val="00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2119" y="7209388"/>
            <a:ext cx="109600" cy="14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374" y="7033886"/>
            <a:ext cx="109804" cy="147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056" y="7045768"/>
            <a:ext cx="236220" cy="312420"/>
          </a:xfrm>
          <a:custGeom>
            <a:avLst/>
            <a:gdLst/>
            <a:ahLst/>
            <a:cxnLst/>
            <a:rect l="l" t="t" r="r" b="b"/>
            <a:pathLst>
              <a:path w="236219" h="312420">
                <a:moveTo>
                  <a:pt x="220751" y="0"/>
                </a:moveTo>
                <a:lnTo>
                  <a:pt x="205841" y="0"/>
                </a:lnTo>
                <a:lnTo>
                  <a:pt x="201041" y="1739"/>
                </a:lnTo>
                <a:lnTo>
                  <a:pt x="197396" y="5156"/>
                </a:lnTo>
                <a:lnTo>
                  <a:pt x="196773" y="5765"/>
                </a:lnTo>
                <a:lnTo>
                  <a:pt x="195300" y="7658"/>
                </a:lnTo>
                <a:lnTo>
                  <a:pt x="194068" y="9651"/>
                </a:lnTo>
                <a:lnTo>
                  <a:pt x="192684" y="11442"/>
                </a:lnTo>
                <a:lnTo>
                  <a:pt x="191223" y="13055"/>
                </a:lnTo>
                <a:lnTo>
                  <a:pt x="94005" y="147345"/>
                </a:lnTo>
                <a:lnTo>
                  <a:pt x="93713" y="147612"/>
                </a:lnTo>
                <a:lnTo>
                  <a:pt x="5892" y="271589"/>
                </a:lnTo>
                <a:lnTo>
                  <a:pt x="0" y="284225"/>
                </a:lnTo>
                <a:lnTo>
                  <a:pt x="0" y="295020"/>
                </a:lnTo>
                <a:lnTo>
                  <a:pt x="2286" y="300481"/>
                </a:lnTo>
                <a:lnTo>
                  <a:pt x="7200" y="305219"/>
                </a:lnTo>
                <a:lnTo>
                  <a:pt x="12166" y="310083"/>
                </a:lnTo>
                <a:lnTo>
                  <a:pt x="17551" y="312305"/>
                </a:lnTo>
                <a:lnTo>
                  <a:pt x="27813" y="312305"/>
                </a:lnTo>
                <a:lnTo>
                  <a:pt x="31851" y="311289"/>
                </a:lnTo>
                <a:lnTo>
                  <a:pt x="39776" y="307441"/>
                </a:lnTo>
                <a:lnTo>
                  <a:pt x="42075" y="305485"/>
                </a:lnTo>
                <a:lnTo>
                  <a:pt x="43129" y="303377"/>
                </a:lnTo>
                <a:lnTo>
                  <a:pt x="43510" y="302666"/>
                </a:lnTo>
                <a:lnTo>
                  <a:pt x="45415" y="299796"/>
                </a:lnTo>
                <a:lnTo>
                  <a:pt x="223481" y="48132"/>
                </a:lnTo>
                <a:lnTo>
                  <a:pt x="223113" y="47840"/>
                </a:lnTo>
                <a:lnTo>
                  <a:pt x="232232" y="35331"/>
                </a:lnTo>
                <a:lnTo>
                  <a:pt x="233934" y="31927"/>
                </a:lnTo>
                <a:lnTo>
                  <a:pt x="235089" y="27876"/>
                </a:lnTo>
                <a:lnTo>
                  <a:pt x="235737" y="23355"/>
                </a:lnTo>
                <a:lnTo>
                  <a:pt x="235737" y="22085"/>
                </a:lnTo>
                <a:lnTo>
                  <a:pt x="235445" y="16446"/>
                </a:lnTo>
                <a:lnTo>
                  <a:pt x="233464" y="11645"/>
                </a:lnTo>
                <a:lnTo>
                  <a:pt x="229514" y="7213"/>
                </a:lnTo>
                <a:lnTo>
                  <a:pt x="228460" y="6705"/>
                </a:lnTo>
                <a:lnTo>
                  <a:pt x="224688" y="2946"/>
                </a:lnTo>
                <a:lnTo>
                  <a:pt x="220751" y="0"/>
                </a:lnTo>
                <a:close/>
              </a:path>
            </a:pathLst>
          </a:custGeom>
          <a:solidFill>
            <a:srgbClr val="6FC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0307" y="7045764"/>
            <a:ext cx="931922" cy="328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40210" y="7099934"/>
            <a:ext cx="212090" cy="2063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200" spc="-110" dirty="0">
                <a:solidFill>
                  <a:srgbClr val="292829"/>
                </a:solidFill>
                <a:latin typeface="Montserrat-Light"/>
                <a:cs typeface="Montserrat-Light"/>
              </a:rPr>
              <a:t>7</a:t>
            </a:fld>
            <a:endParaRPr sz="1200">
              <a:latin typeface="Montserrat-Light"/>
              <a:cs typeface="Montserrat-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300" y="1912778"/>
            <a:ext cx="9058910" cy="2905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5" dirty="0">
                <a:solidFill>
                  <a:srgbClr val="202426"/>
                </a:solidFill>
                <a:latin typeface="Montserrat"/>
                <a:cs typeface="Montserrat"/>
              </a:rPr>
              <a:t>Secondo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5" dirty="0">
                <a:solidFill>
                  <a:srgbClr val="202426"/>
                </a:solidFill>
                <a:latin typeface="Montserrat"/>
                <a:cs typeface="Montserrat"/>
              </a:rPr>
              <a:t>la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60" dirty="0">
                <a:solidFill>
                  <a:srgbClr val="202426"/>
                </a:solidFill>
                <a:latin typeface="Montserrat"/>
                <a:cs typeface="Montserrat"/>
              </a:rPr>
              <a:t>letteratura,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15" dirty="0">
                <a:solidFill>
                  <a:srgbClr val="202426"/>
                </a:solidFill>
                <a:latin typeface="Montserrat"/>
                <a:cs typeface="Montserrat"/>
              </a:rPr>
              <a:t>ci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60" dirty="0">
                <a:solidFill>
                  <a:srgbClr val="202426"/>
                </a:solidFill>
                <a:latin typeface="Montserrat"/>
                <a:cs typeface="Montserrat"/>
              </a:rPr>
              <a:t>sono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50" dirty="0">
                <a:solidFill>
                  <a:srgbClr val="202426"/>
                </a:solidFill>
                <a:latin typeface="Montserrat"/>
                <a:cs typeface="Montserrat"/>
              </a:rPr>
              <a:t>tre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30" dirty="0">
                <a:solidFill>
                  <a:srgbClr val="202426"/>
                </a:solidFill>
                <a:latin typeface="Montserrat"/>
                <a:cs typeface="Montserrat"/>
              </a:rPr>
              <a:t>requisiti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35" dirty="0">
                <a:solidFill>
                  <a:srgbClr val="202426"/>
                </a:solidFill>
                <a:latin typeface="Montserrat"/>
                <a:cs typeface="Montserrat"/>
              </a:rPr>
              <a:t>per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40" dirty="0">
                <a:solidFill>
                  <a:srgbClr val="202426"/>
                </a:solidFill>
                <a:latin typeface="Montserrat"/>
                <a:cs typeface="Montserrat"/>
              </a:rPr>
              <a:t>definire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20" dirty="0">
                <a:solidFill>
                  <a:srgbClr val="202426"/>
                </a:solidFill>
                <a:latin typeface="Montserrat"/>
                <a:cs typeface="Montserrat"/>
              </a:rPr>
              <a:t>lo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35" dirty="0">
                <a:solidFill>
                  <a:srgbClr val="202426"/>
                </a:solidFill>
                <a:latin typeface="Montserrat"/>
                <a:cs typeface="Montserrat"/>
              </a:rPr>
              <a:t>hate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 speech:</a:t>
            </a:r>
            <a:endParaRPr sz="21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247650" indent="-234950">
              <a:lnSpc>
                <a:spcPct val="100000"/>
              </a:lnSpc>
              <a:buFont typeface="Montserrat"/>
              <a:buAutoNum type="arabicPeriod"/>
              <a:tabLst>
                <a:tab pos="248285" algn="l"/>
              </a:tabLst>
            </a:pPr>
            <a:r>
              <a:rPr sz="2100" spc="-10" dirty="0">
                <a:solidFill>
                  <a:srgbClr val="202426"/>
                </a:solidFill>
                <a:latin typeface="Montserrat"/>
                <a:cs typeface="Montserrat"/>
              </a:rPr>
              <a:t>Una </a:t>
            </a:r>
            <a:r>
              <a:rPr sz="2100" spc="-25" dirty="0">
                <a:solidFill>
                  <a:srgbClr val="202426"/>
                </a:solidFill>
                <a:latin typeface="Montserrat"/>
                <a:cs typeface="Montserrat"/>
              </a:rPr>
              <a:t>chiara </a:t>
            </a:r>
            <a:r>
              <a:rPr sz="2100" spc="-50" dirty="0">
                <a:solidFill>
                  <a:srgbClr val="202426"/>
                </a:solidFill>
                <a:latin typeface="Montserrat"/>
                <a:cs typeface="Montserrat"/>
              </a:rPr>
              <a:t>volontà </a:t>
            </a:r>
            <a:r>
              <a:rPr sz="2100" spc="-65" dirty="0">
                <a:solidFill>
                  <a:srgbClr val="202426"/>
                </a:solidFill>
                <a:latin typeface="Montserrat"/>
                <a:cs typeface="Montserrat"/>
              </a:rPr>
              <a:t>e </a:t>
            </a:r>
            <a:r>
              <a:rPr sz="2100" spc="-35" dirty="0">
                <a:solidFill>
                  <a:srgbClr val="202426"/>
                </a:solidFill>
                <a:latin typeface="Montserrat"/>
                <a:cs typeface="Montserrat"/>
              </a:rPr>
              <a:t>intenzione </a:t>
            </a:r>
            <a:r>
              <a:rPr sz="2100" spc="5" dirty="0">
                <a:solidFill>
                  <a:srgbClr val="202426"/>
                </a:solidFill>
                <a:latin typeface="Montserrat"/>
                <a:cs typeface="Montserrat"/>
              </a:rPr>
              <a:t>di </a:t>
            </a:r>
            <a:r>
              <a:rPr sz="2100" spc="-30" dirty="0">
                <a:solidFill>
                  <a:srgbClr val="202426"/>
                </a:solidFill>
                <a:latin typeface="Montserrat"/>
                <a:cs typeface="Montserrat"/>
              </a:rPr>
              <a:t>incitare</a:t>
            </a:r>
            <a:r>
              <a:rPr sz="2100" spc="-3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70" dirty="0">
                <a:solidFill>
                  <a:srgbClr val="202426"/>
                </a:solidFill>
                <a:latin typeface="Montserrat"/>
                <a:cs typeface="Montserrat"/>
              </a:rPr>
              <a:t>odio.</a:t>
            </a:r>
            <a:endParaRPr sz="21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02426"/>
              </a:buClr>
              <a:buFont typeface="Montserrat"/>
              <a:buAutoNum type="arabicPeriod"/>
            </a:pPr>
            <a:endParaRPr sz="2150">
              <a:latin typeface="Times New Roman"/>
              <a:cs typeface="Times New Roman"/>
            </a:endParaRPr>
          </a:p>
          <a:p>
            <a:pPr marL="12700" marR="1692910">
              <a:lnSpc>
                <a:spcPct val="100000"/>
              </a:lnSpc>
              <a:buFont typeface="Montserrat"/>
              <a:buAutoNum type="arabicPeriod"/>
              <a:tabLst>
                <a:tab pos="298450" algn="l"/>
              </a:tabLst>
            </a:pPr>
            <a:r>
              <a:rPr sz="2100" spc="-35" dirty="0">
                <a:solidFill>
                  <a:srgbClr val="202426"/>
                </a:solidFill>
                <a:latin typeface="Montserrat"/>
                <a:cs typeface="Montserrat"/>
              </a:rPr>
              <a:t>L’incitamento </a:t>
            </a:r>
            <a:r>
              <a:rPr sz="2100" spc="-85" dirty="0">
                <a:solidFill>
                  <a:srgbClr val="202426"/>
                </a:solidFill>
                <a:latin typeface="Montserrat"/>
                <a:cs typeface="Montserrat"/>
              </a:rPr>
              <a:t>vero </a:t>
            </a:r>
            <a:r>
              <a:rPr sz="2100" spc="-65" dirty="0">
                <a:solidFill>
                  <a:srgbClr val="202426"/>
                </a:solidFill>
                <a:latin typeface="Montserrat"/>
                <a:cs typeface="Montserrat"/>
              </a:rPr>
              <a:t>e </a:t>
            </a:r>
            <a:r>
              <a:rPr sz="2100" spc="-50" dirty="0">
                <a:solidFill>
                  <a:srgbClr val="202426"/>
                </a:solidFill>
                <a:latin typeface="Montserrat"/>
                <a:cs typeface="Montserrat"/>
              </a:rPr>
              <a:t>proprio, </a:t>
            </a:r>
            <a:r>
              <a:rPr sz="2100" spc="-30" dirty="0">
                <a:solidFill>
                  <a:srgbClr val="202426"/>
                </a:solidFill>
                <a:latin typeface="Montserrat"/>
                <a:cs typeface="Montserrat"/>
              </a:rPr>
              <a:t>che porti </a:t>
            </a:r>
            <a:r>
              <a:rPr sz="2100" spc="-5" dirty="0">
                <a:solidFill>
                  <a:srgbClr val="202426"/>
                </a:solidFill>
                <a:latin typeface="Montserrat"/>
                <a:cs typeface="Montserrat"/>
              </a:rPr>
              <a:t>a </a:t>
            </a:r>
            <a:r>
              <a:rPr sz="2100" spc="-55" dirty="0">
                <a:solidFill>
                  <a:srgbClr val="202426"/>
                </a:solidFill>
                <a:latin typeface="Montserrat"/>
                <a:cs typeface="Montserrat"/>
              </a:rPr>
              <a:t>causare </a:t>
            </a:r>
            <a:r>
              <a:rPr sz="2100" spc="-30" dirty="0">
                <a:solidFill>
                  <a:srgbClr val="202426"/>
                </a:solidFill>
                <a:latin typeface="Montserrat"/>
                <a:cs typeface="Montserrat"/>
              </a:rPr>
              <a:t>atti</a:t>
            </a:r>
            <a:r>
              <a:rPr sz="2100" spc="-34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5" dirty="0">
                <a:solidFill>
                  <a:srgbClr val="202426"/>
                </a:solidFill>
                <a:latin typeface="Montserrat"/>
                <a:cs typeface="Montserrat"/>
              </a:rPr>
              <a:t>di  </a:t>
            </a:r>
            <a:r>
              <a:rPr sz="2100" spc="-40" dirty="0">
                <a:solidFill>
                  <a:srgbClr val="202426"/>
                </a:solidFill>
                <a:latin typeface="Montserrat"/>
                <a:cs typeface="Montserrat"/>
              </a:rPr>
              <a:t>odio </a:t>
            </a:r>
            <a:r>
              <a:rPr sz="2100" spc="-65" dirty="0">
                <a:solidFill>
                  <a:srgbClr val="202426"/>
                </a:solidFill>
                <a:latin typeface="Montserrat"/>
                <a:cs typeface="Montserrat"/>
              </a:rPr>
              <a:t>e </a:t>
            </a:r>
            <a:r>
              <a:rPr sz="2100" spc="-45" dirty="0">
                <a:solidFill>
                  <a:srgbClr val="202426"/>
                </a:solidFill>
                <a:latin typeface="Montserrat"/>
                <a:cs typeface="Montserrat"/>
              </a:rPr>
              <a:t>violenza </a:t>
            </a:r>
            <a:r>
              <a:rPr sz="2100" spc="-20" dirty="0">
                <a:solidFill>
                  <a:srgbClr val="202426"/>
                </a:solidFill>
                <a:latin typeface="Montserrat"/>
                <a:cs typeface="Montserrat"/>
              </a:rPr>
              <a:t>nei </a:t>
            </a:r>
            <a:r>
              <a:rPr sz="2100" spc="-50" dirty="0">
                <a:solidFill>
                  <a:srgbClr val="202426"/>
                </a:solidFill>
                <a:latin typeface="Montserrat"/>
                <a:cs typeface="Montserrat"/>
              </a:rPr>
              <a:t>confronti </a:t>
            </a:r>
            <a:r>
              <a:rPr sz="2100" spc="5" dirty="0">
                <a:solidFill>
                  <a:srgbClr val="202426"/>
                </a:solidFill>
                <a:latin typeface="Montserrat"/>
                <a:cs typeface="Montserrat"/>
              </a:rPr>
              <a:t>di </a:t>
            </a:r>
            <a:r>
              <a:rPr sz="2100" spc="-60" dirty="0">
                <a:solidFill>
                  <a:srgbClr val="202426"/>
                </a:solidFill>
                <a:latin typeface="Montserrat"/>
                <a:cs typeface="Montserrat"/>
              </a:rPr>
              <a:t>soggetti </a:t>
            </a:r>
            <a:r>
              <a:rPr sz="2100" spc="-45" dirty="0">
                <a:solidFill>
                  <a:srgbClr val="202426"/>
                </a:solidFill>
                <a:latin typeface="Montserrat"/>
                <a:cs typeface="Montserrat"/>
              </a:rPr>
              <a:t>presi </a:t>
            </a:r>
            <a:r>
              <a:rPr sz="2100" spc="5" dirty="0">
                <a:solidFill>
                  <a:srgbClr val="202426"/>
                </a:solidFill>
                <a:latin typeface="Montserrat"/>
                <a:cs typeface="Montserrat"/>
              </a:rPr>
              <a:t>di</a:t>
            </a:r>
            <a:r>
              <a:rPr sz="2100" spc="-37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50" dirty="0">
                <a:solidFill>
                  <a:srgbClr val="202426"/>
                </a:solidFill>
                <a:latin typeface="Montserrat"/>
                <a:cs typeface="Montserrat"/>
              </a:rPr>
              <a:t>mira.</a:t>
            </a:r>
            <a:endParaRPr sz="21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02426"/>
              </a:buClr>
              <a:buFont typeface="Montserrat"/>
              <a:buAutoNum type="arabicPeriod"/>
            </a:pPr>
            <a:endParaRPr sz="2150">
              <a:latin typeface="Times New Roman"/>
              <a:cs typeface="Times New Roman"/>
            </a:endParaRPr>
          </a:p>
          <a:p>
            <a:pPr marL="12700" marR="1708785">
              <a:lnSpc>
                <a:spcPct val="100000"/>
              </a:lnSpc>
              <a:buFont typeface="Montserrat"/>
              <a:buAutoNum type="arabicPeriod"/>
              <a:tabLst>
                <a:tab pos="287655" algn="l"/>
              </a:tabLst>
            </a:pPr>
            <a:r>
              <a:rPr sz="2100" spc="-50" dirty="0">
                <a:solidFill>
                  <a:srgbClr val="202426"/>
                </a:solidFill>
                <a:latin typeface="Montserrat"/>
                <a:cs typeface="Montserrat"/>
              </a:rPr>
              <a:t>Che</a:t>
            </a:r>
            <a:r>
              <a:rPr sz="2100" spc="-8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5" dirty="0">
                <a:solidFill>
                  <a:srgbClr val="202426"/>
                </a:solidFill>
                <a:latin typeface="Montserrat"/>
                <a:cs typeface="Montserrat"/>
              </a:rPr>
              <a:t>gli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30" dirty="0">
                <a:solidFill>
                  <a:srgbClr val="202426"/>
                </a:solidFill>
                <a:latin typeface="Montserrat"/>
                <a:cs typeface="Montserrat"/>
              </a:rPr>
              <a:t>atti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5" dirty="0">
                <a:solidFill>
                  <a:srgbClr val="202426"/>
                </a:solidFill>
                <a:latin typeface="Montserrat"/>
                <a:cs typeface="Montserrat"/>
              </a:rPr>
              <a:t>di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45" dirty="0">
                <a:solidFill>
                  <a:srgbClr val="202426"/>
                </a:solidFill>
                <a:latin typeface="Montserrat"/>
                <a:cs typeface="Montserrat"/>
              </a:rPr>
              <a:t>violenza</a:t>
            </a:r>
            <a:r>
              <a:rPr sz="2100" spc="-8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40" dirty="0">
                <a:solidFill>
                  <a:srgbClr val="202426"/>
                </a:solidFill>
                <a:latin typeface="Montserrat"/>
                <a:cs typeface="Montserrat"/>
              </a:rPr>
              <a:t>si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55" dirty="0">
                <a:solidFill>
                  <a:srgbClr val="202426"/>
                </a:solidFill>
                <a:latin typeface="Montserrat"/>
                <a:cs typeface="Montserrat"/>
              </a:rPr>
              <a:t>verifichino,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60" dirty="0">
                <a:solidFill>
                  <a:srgbClr val="202426"/>
                </a:solidFill>
                <a:latin typeface="Montserrat"/>
                <a:cs typeface="Montserrat"/>
              </a:rPr>
              <a:t>o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30" dirty="0">
                <a:solidFill>
                  <a:srgbClr val="202426"/>
                </a:solidFill>
                <a:latin typeface="Montserrat"/>
                <a:cs typeface="Montserrat"/>
              </a:rPr>
              <a:t>che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20" dirty="0">
                <a:solidFill>
                  <a:srgbClr val="202426"/>
                </a:solidFill>
                <a:latin typeface="Montserrat"/>
                <a:cs typeface="Montserrat"/>
              </a:rPr>
              <a:t>il</a:t>
            </a:r>
            <a:r>
              <a:rPr sz="2100" spc="-8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35" dirty="0">
                <a:solidFill>
                  <a:srgbClr val="202426"/>
                </a:solidFill>
                <a:latin typeface="Montserrat"/>
                <a:cs typeface="Montserrat"/>
              </a:rPr>
              <a:t>rischio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40" dirty="0">
                <a:solidFill>
                  <a:srgbClr val="202426"/>
                </a:solidFill>
                <a:latin typeface="Montserrat"/>
                <a:cs typeface="Montserrat"/>
              </a:rPr>
              <a:t>che  si </a:t>
            </a:r>
            <a:r>
              <a:rPr sz="2100" spc="-45" dirty="0">
                <a:solidFill>
                  <a:srgbClr val="202426"/>
                </a:solidFill>
                <a:latin typeface="Montserrat"/>
                <a:cs typeface="Montserrat"/>
              </a:rPr>
              <a:t>verifichino </a:t>
            </a:r>
            <a:r>
              <a:rPr sz="2100" spc="-40" dirty="0">
                <a:solidFill>
                  <a:srgbClr val="202426"/>
                </a:solidFill>
                <a:latin typeface="Montserrat"/>
                <a:cs typeface="Montserrat"/>
              </a:rPr>
              <a:t>sia</a:t>
            </a:r>
            <a:r>
              <a:rPr sz="2100" spc="-16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75" dirty="0">
                <a:solidFill>
                  <a:srgbClr val="202426"/>
                </a:solidFill>
                <a:latin typeface="Montserrat"/>
                <a:cs typeface="Montserrat"/>
              </a:rPr>
              <a:t>concreto.</a:t>
            </a:r>
            <a:endParaRPr sz="21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756005"/>
            <a:ext cx="5027295" cy="234315"/>
          </a:xfrm>
          <a:custGeom>
            <a:avLst/>
            <a:gdLst/>
            <a:ahLst/>
            <a:cxnLst/>
            <a:rect l="l" t="t" r="r" b="b"/>
            <a:pathLst>
              <a:path w="5027295" h="234315">
                <a:moveTo>
                  <a:pt x="0" y="233997"/>
                </a:moveTo>
                <a:lnTo>
                  <a:pt x="5027295" y="233997"/>
                </a:lnTo>
                <a:lnTo>
                  <a:pt x="5027295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F29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338979"/>
            <a:ext cx="27362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80" dirty="0">
                <a:solidFill>
                  <a:srgbClr val="202426"/>
                </a:solidFill>
              </a:rPr>
              <a:t>LO </a:t>
            </a:r>
            <a:r>
              <a:rPr sz="4000" spc="120" dirty="0">
                <a:solidFill>
                  <a:srgbClr val="202426"/>
                </a:solidFill>
              </a:rPr>
              <a:t>HATE</a:t>
            </a:r>
            <a:r>
              <a:rPr sz="4000" spc="465" dirty="0">
                <a:solidFill>
                  <a:srgbClr val="202426"/>
                </a:solidFill>
              </a:rPr>
              <a:t> </a:t>
            </a:r>
            <a:r>
              <a:rPr sz="4000" spc="160" dirty="0">
                <a:solidFill>
                  <a:srgbClr val="202426"/>
                </a:solidFill>
              </a:rPr>
              <a:t>SPEECH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0" y="684635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2023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626" y="7045774"/>
            <a:ext cx="146050" cy="312420"/>
          </a:xfrm>
          <a:custGeom>
            <a:avLst/>
            <a:gdLst/>
            <a:ahLst/>
            <a:cxnLst/>
            <a:rect l="l" t="t" r="r" b="b"/>
            <a:pathLst>
              <a:path w="146050" h="312420">
                <a:moveTo>
                  <a:pt x="131889" y="0"/>
                </a:moveTo>
                <a:lnTo>
                  <a:pt x="122262" y="0"/>
                </a:lnTo>
                <a:lnTo>
                  <a:pt x="117186" y="441"/>
                </a:lnTo>
                <a:lnTo>
                  <a:pt x="111737" y="2333"/>
                </a:lnTo>
                <a:lnTo>
                  <a:pt x="106218" y="6525"/>
                </a:lnTo>
                <a:lnTo>
                  <a:pt x="100926" y="13868"/>
                </a:lnTo>
                <a:lnTo>
                  <a:pt x="100596" y="15278"/>
                </a:lnTo>
                <a:lnTo>
                  <a:pt x="0" y="307505"/>
                </a:lnTo>
                <a:lnTo>
                  <a:pt x="5207" y="310464"/>
                </a:lnTo>
                <a:lnTo>
                  <a:pt x="6413" y="311188"/>
                </a:lnTo>
                <a:lnTo>
                  <a:pt x="9436" y="312305"/>
                </a:lnTo>
                <a:lnTo>
                  <a:pt x="23901" y="312305"/>
                </a:lnTo>
                <a:lnTo>
                  <a:pt x="30746" y="310197"/>
                </a:lnTo>
                <a:lnTo>
                  <a:pt x="42684" y="301447"/>
                </a:lnTo>
                <a:lnTo>
                  <a:pt x="46774" y="295567"/>
                </a:lnTo>
                <a:lnTo>
                  <a:pt x="49136" y="287807"/>
                </a:lnTo>
                <a:lnTo>
                  <a:pt x="144868" y="31013"/>
                </a:lnTo>
                <a:lnTo>
                  <a:pt x="145148" y="30416"/>
                </a:lnTo>
                <a:lnTo>
                  <a:pt x="145859" y="28435"/>
                </a:lnTo>
                <a:lnTo>
                  <a:pt x="145859" y="23025"/>
                </a:lnTo>
                <a:lnTo>
                  <a:pt x="145237" y="17068"/>
                </a:lnTo>
                <a:lnTo>
                  <a:pt x="142722" y="11633"/>
                </a:lnTo>
                <a:lnTo>
                  <a:pt x="138379" y="6426"/>
                </a:lnTo>
                <a:lnTo>
                  <a:pt x="136042" y="3670"/>
                </a:lnTo>
                <a:lnTo>
                  <a:pt x="13188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995" y="7045772"/>
            <a:ext cx="116205" cy="283210"/>
          </a:xfrm>
          <a:custGeom>
            <a:avLst/>
            <a:gdLst/>
            <a:ahLst/>
            <a:cxnLst/>
            <a:rect l="l" t="t" r="r" b="b"/>
            <a:pathLst>
              <a:path w="116204" h="283209">
                <a:moveTo>
                  <a:pt x="29121" y="0"/>
                </a:moveTo>
                <a:lnTo>
                  <a:pt x="17945" y="0"/>
                </a:lnTo>
                <a:lnTo>
                  <a:pt x="13106" y="1790"/>
                </a:lnTo>
                <a:lnTo>
                  <a:pt x="8330" y="5638"/>
                </a:lnTo>
                <a:lnTo>
                  <a:pt x="7658" y="6273"/>
                </a:lnTo>
                <a:lnTo>
                  <a:pt x="2425" y="10985"/>
                </a:lnTo>
                <a:lnTo>
                  <a:pt x="0" y="16294"/>
                </a:lnTo>
                <a:lnTo>
                  <a:pt x="0" y="25107"/>
                </a:lnTo>
                <a:lnTo>
                  <a:pt x="152" y="27089"/>
                </a:lnTo>
                <a:lnTo>
                  <a:pt x="584" y="28867"/>
                </a:lnTo>
                <a:lnTo>
                  <a:pt x="1142" y="29413"/>
                </a:lnTo>
                <a:lnTo>
                  <a:pt x="1663" y="30810"/>
                </a:lnTo>
                <a:lnTo>
                  <a:pt x="2425" y="31953"/>
                </a:lnTo>
                <a:lnTo>
                  <a:pt x="2425" y="32893"/>
                </a:lnTo>
                <a:lnTo>
                  <a:pt x="94640" y="282625"/>
                </a:lnTo>
                <a:lnTo>
                  <a:pt x="116154" y="219608"/>
                </a:lnTo>
                <a:lnTo>
                  <a:pt x="45173" y="14922"/>
                </a:lnTo>
                <a:lnTo>
                  <a:pt x="44297" y="11531"/>
                </a:lnTo>
                <a:lnTo>
                  <a:pt x="42570" y="8851"/>
                </a:lnTo>
                <a:lnTo>
                  <a:pt x="39865" y="6578"/>
                </a:lnTo>
                <a:lnTo>
                  <a:pt x="39395" y="6223"/>
                </a:lnTo>
                <a:lnTo>
                  <a:pt x="38808" y="5626"/>
                </a:lnTo>
                <a:lnTo>
                  <a:pt x="34124" y="1828"/>
                </a:lnTo>
                <a:lnTo>
                  <a:pt x="29121" y="0"/>
                </a:lnTo>
                <a:close/>
              </a:path>
            </a:pathLst>
          </a:custGeom>
          <a:solidFill>
            <a:srgbClr val="D2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039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134759" y="0"/>
                </a:moveTo>
                <a:lnTo>
                  <a:pt x="96165" y="9538"/>
                </a:lnTo>
                <a:lnTo>
                  <a:pt x="59212" y="30887"/>
                </a:lnTo>
                <a:lnTo>
                  <a:pt x="29163" y="61974"/>
                </a:lnTo>
                <a:lnTo>
                  <a:pt x="9563" y="99606"/>
                </a:lnTo>
                <a:lnTo>
                  <a:pt x="599" y="140689"/>
                </a:lnTo>
                <a:lnTo>
                  <a:pt x="0" y="154406"/>
                </a:lnTo>
                <a:lnTo>
                  <a:pt x="599" y="168406"/>
                </a:lnTo>
                <a:lnTo>
                  <a:pt x="9563" y="209854"/>
                </a:lnTo>
                <a:lnTo>
                  <a:pt x="29167" y="247455"/>
                </a:lnTo>
                <a:lnTo>
                  <a:pt x="59193" y="278464"/>
                </a:lnTo>
                <a:lnTo>
                  <a:pt x="96087" y="299492"/>
                </a:lnTo>
                <a:lnTo>
                  <a:pt x="134759" y="308838"/>
                </a:lnTo>
                <a:lnTo>
                  <a:pt x="134759" y="263296"/>
                </a:lnTo>
                <a:lnTo>
                  <a:pt x="127864" y="261628"/>
                </a:lnTo>
                <a:lnTo>
                  <a:pt x="121164" y="259526"/>
                </a:lnTo>
                <a:lnTo>
                  <a:pt x="84296" y="237350"/>
                </a:lnTo>
                <a:lnTo>
                  <a:pt x="60763" y="205811"/>
                </a:lnTo>
                <a:lnTo>
                  <a:pt x="49465" y="165518"/>
                </a:lnTo>
                <a:lnTo>
                  <a:pt x="48983" y="154406"/>
                </a:lnTo>
                <a:lnTo>
                  <a:pt x="49465" y="143323"/>
                </a:lnTo>
                <a:lnTo>
                  <a:pt x="60765" y="103030"/>
                </a:lnTo>
                <a:lnTo>
                  <a:pt x="84296" y="71506"/>
                </a:lnTo>
                <a:lnTo>
                  <a:pt x="121188" y="49317"/>
                </a:lnTo>
                <a:lnTo>
                  <a:pt x="134759" y="45554"/>
                </a:lnTo>
                <a:lnTo>
                  <a:pt x="134759" y="0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5618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0" y="0"/>
                </a:moveTo>
                <a:lnTo>
                  <a:pt x="0" y="45567"/>
                </a:lnTo>
                <a:lnTo>
                  <a:pt x="6878" y="47231"/>
                </a:lnTo>
                <a:lnTo>
                  <a:pt x="13581" y="49318"/>
                </a:lnTo>
                <a:lnTo>
                  <a:pt x="50390" y="71597"/>
                </a:lnTo>
                <a:lnTo>
                  <a:pt x="73423" y="103071"/>
                </a:lnTo>
                <a:lnTo>
                  <a:pt x="84686" y="143332"/>
                </a:lnTo>
                <a:lnTo>
                  <a:pt x="85166" y="154406"/>
                </a:lnTo>
                <a:lnTo>
                  <a:pt x="84685" y="165512"/>
                </a:lnTo>
                <a:lnTo>
                  <a:pt x="73418" y="205760"/>
                </a:lnTo>
                <a:lnTo>
                  <a:pt x="50367" y="237271"/>
                </a:lnTo>
                <a:lnTo>
                  <a:pt x="13604" y="259526"/>
                </a:lnTo>
                <a:lnTo>
                  <a:pt x="0" y="263296"/>
                </a:lnTo>
                <a:lnTo>
                  <a:pt x="0" y="308838"/>
                </a:lnTo>
                <a:lnTo>
                  <a:pt x="38670" y="299492"/>
                </a:lnTo>
                <a:lnTo>
                  <a:pt x="75579" y="278469"/>
                </a:lnTo>
                <a:lnTo>
                  <a:pt x="105600" y="247455"/>
                </a:lnTo>
                <a:lnTo>
                  <a:pt x="125171" y="209854"/>
                </a:lnTo>
                <a:lnTo>
                  <a:pt x="134179" y="168406"/>
                </a:lnTo>
                <a:lnTo>
                  <a:pt x="134785" y="154406"/>
                </a:lnTo>
                <a:lnTo>
                  <a:pt x="134179" y="140711"/>
                </a:lnTo>
                <a:lnTo>
                  <a:pt x="125171" y="99606"/>
                </a:lnTo>
                <a:lnTo>
                  <a:pt x="105600" y="61976"/>
                </a:lnTo>
                <a:lnTo>
                  <a:pt x="75534" y="30887"/>
                </a:lnTo>
                <a:lnTo>
                  <a:pt x="38588" y="9538"/>
                </a:lnTo>
                <a:lnTo>
                  <a:pt x="13597" y="2190"/>
                </a:lnTo>
                <a:lnTo>
                  <a:pt x="0" y="0"/>
                </a:lnTo>
                <a:close/>
              </a:path>
            </a:pathLst>
          </a:custGeom>
          <a:solidFill>
            <a:srgbClr val="00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2119" y="7209388"/>
            <a:ext cx="109600" cy="14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374" y="7033886"/>
            <a:ext cx="109804" cy="147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056" y="7045768"/>
            <a:ext cx="236220" cy="312420"/>
          </a:xfrm>
          <a:custGeom>
            <a:avLst/>
            <a:gdLst/>
            <a:ahLst/>
            <a:cxnLst/>
            <a:rect l="l" t="t" r="r" b="b"/>
            <a:pathLst>
              <a:path w="236219" h="312420">
                <a:moveTo>
                  <a:pt x="220751" y="0"/>
                </a:moveTo>
                <a:lnTo>
                  <a:pt x="205841" y="0"/>
                </a:lnTo>
                <a:lnTo>
                  <a:pt x="201041" y="1739"/>
                </a:lnTo>
                <a:lnTo>
                  <a:pt x="197396" y="5156"/>
                </a:lnTo>
                <a:lnTo>
                  <a:pt x="196773" y="5765"/>
                </a:lnTo>
                <a:lnTo>
                  <a:pt x="195300" y="7658"/>
                </a:lnTo>
                <a:lnTo>
                  <a:pt x="194068" y="9651"/>
                </a:lnTo>
                <a:lnTo>
                  <a:pt x="192684" y="11442"/>
                </a:lnTo>
                <a:lnTo>
                  <a:pt x="191223" y="13055"/>
                </a:lnTo>
                <a:lnTo>
                  <a:pt x="94005" y="147345"/>
                </a:lnTo>
                <a:lnTo>
                  <a:pt x="93713" y="147612"/>
                </a:lnTo>
                <a:lnTo>
                  <a:pt x="5892" y="271589"/>
                </a:lnTo>
                <a:lnTo>
                  <a:pt x="0" y="284225"/>
                </a:lnTo>
                <a:lnTo>
                  <a:pt x="0" y="295020"/>
                </a:lnTo>
                <a:lnTo>
                  <a:pt x="2286" y="300481"/>
                </a:lnTo>
                <a:lnTo>
                  <a:pt x="7200" y="305219"/>
                </a:lnTo>
                <a:lnTo>
                  <a:pt x="12166" y="310083"/>
                </a:lnTo>
                <a:lnTo>
                  <a:pt x="17551" y="312305"/>
                </a:lnTo>
                <a:lnTo>
                  <a:pt x="27813" y="312305"/>
                </a:lnTo>
                <a:lnTo>
                  <a:pt x="31851" y="311289"/>
                </a:lnTo>
                <a:lnTo>
                  <a:pt x="39776" y="307441"/>
                </a:lnTo>
                <a:lnTo>
                  <a:pt x="42075" y="305485"/>
                </a:lnTo>
                <a:lnTo>
                  <a:pt x="43129" y="303377"/>
                </a:lnTo>
                <a:lnTo>
                  <a:pt x="43510" y="302666"/>
                </a:lnTo>
                <a:lnTo>
                  <a:pt x="45415" y="299796"/>
                </a:lnTo>
                <a:lnTo>
                  <a:pt x="223481" y="48132"/>
                </a:lnTo>
                <a:lnTo>
                  <a:pt x="223113" y="47840"/>
                </a:lnTo>
                <a:lnTo>
                  <a:pt x="232232" y="35331"/>
                </a:lnTo>
                <a:lnTo>
                  <a:pt x="233934" y="31927"/>
                </a:lnTo>
                <a:lnTo>
                  <a:pt x="235089" y="27876"/>
                </a:lnTo>
                <a:lnTo>
                  <a:pt x="235737" y="23355"/>
                </a:lnTo>
                <a:lnTo>
                  <a:pt x="235737" y="22085"/>
                </a:lnTo>
                <a:lnTo>
                  <a:pt x="235445" y="16446"/>
                </a:lnTo>
                <a:lnTo>
                  <a:pt x="233464" y="11645"/>
                </a:lnTo>
                <a:lnTo>
                  <a:pt x="229514" y="7213"/>
                </a:lnTo>
                <a:lnTo>
                  <a:pt x="228460" y="6705"/>
                </a:lnTo>
                <a:lnTo>
                  <a:pt x="224688" y="2946"/>
                </a:lnTo>
                <a:lnTo>
                  <a:pt x="220751" y="0"/>
                </a:lnTo>
                <a:close/>
              </a:path>
            </a:pathLst>
          </a:custGeom>
          <a:solidFill>
            <a:srgbClr val="6FC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0307" y="7045764"/>
            <a:ext cx="931922" cy="328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40210" y="7099934"/>
            <a:ext cx="212090" cy="2063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200" spc="-110" dirty="0">
                <a:solidFill>
                  <a:srgbClr val="292829"/>
                </a:solidFill>
                <a:latin typeface="Montserrat-Light"/>
                <a:cs typeface="Montserrat-Light"/>
              </a:rPr>
              <a:t>8</a:t>
            </a:fld>
            <a:endParaRPr sz="1200">
              <a:latin typeface="Montserrat-Light"/>
              <a:cs typeface="Montserrat-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300" y="1912778"/>
            <a:ext cx="8061959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Le </a:t>
            </a:r>
            <a:r>
              <a:rPr sz="2100" spc="-35" dirty="0">
                <a:solidFill>
                  <a:srgbClr val="202426"/>
                </a:solidFill>
                <a:latin typeface="Montserrat"/>
                <a:cs typeface="Montserrat"/>
              </a:rPr>
              <a:t>parole </a:t>
            </a:r>
            <a:r>
              <a:rPr sz="2100" spc="-30" dirty="0">
                <a:solidFill>
                  <a:srgbClr val="202426"/>
                </a:solidFill>
                <a:latin typeface="Montserrat"/>
                <a:cs typeface="Montserrat"/>
              </a:rPr>
              <a:t>dell’odio </a:t>
            </a:r>
            <a:r>
              <a:rPr sz="2100" spc="-60" dirty="0">
                <a:solidFill>
                  <a:srgbClr val="202426"/>
                </a:solidFill>
                <a:latin typeface="Montserrat"/>
                <a:cs typeface="Montserrat"/>
              </a:rPr>
              <a:t>sono </a:t>
            </a:r>
            <a:r>
              <a:rPr sz="2100" spc="-25" dirty="0">
                <a:solidFill>
                  <a:srgbClr val="202426"/>
                </a:solidFill>
                <a:latin typeface="Montserrat"/>
                <a:cs typeface="Montserrat"/>
              </a:rPr>
              <a:t>quelle </a:t>
            </a:r>
            <a:r>
              <a:rPr sz="2100" spc="-30" dirty="0">
                <a:solidFill>
                  <a:srgbClr val="202426"/>
                </a:solidFill>
                <a:latin typeface="Montserrat"/>
                <a:cs typeface="Montserrat"/>
              </a:rPr>
              <a:t>che 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evocano </a:t>
            </a:r>
            <a:r>
              <a:rPr sz="2100" spc="-50" dirty="0">
                <a:solidFill>
                  <a:srgbClr val="202426"/>
                </a:solidFill>
                <a:latin typeface="Montserrat"/>
                <a:cs typeface="Montserrat"/>
              </a:rPr>
              <a:t>stereotipi </a:t>
            </a:r>
            <a:r>
              <a:rPr sz="2100" spc="-45" dirty="0">
                <a:solidFill>
                  <a:srgbClr val="202426"/>
                </a:solidFill>
                <a:latin typeface="Montserrat"/>
                <a:cs typeface="Montserrat"/>
              </a:rPr>
              <a:t>negativi  correlati </a:t>
            </a:r>
            <a:r>
              <a:rPr sz="2100" spc="-50" dirty="0">
                <a:solidFill>
                  <a:srgbClr val="202426"/>
                </a:solidFill>
                <a:latin typeface="Montserrat"/>
                <a:cs typeface="Montserrat"/>
              </a:rPr>
              <a:t>con </a:t>
            </a:r>
            <a:r>
              <a:rPr sz="2100" spc="-20" dirty="0">
                <a:solidFill>
                  <a:srgbClr val="202426"/>
                </a:solidFill>
                <a:latin typeface="Montserrat"/>
                <a:cs typeface="Montserrat"/>
              </a:rPr>
              <a:t>discriminazioni </a:t>
            </a:r>
            <a:r>
              <a:rPr sz="2100" spc="5" dirty="0">
                <a:solidFill>
                  <a:srgbClr val="202426"/>
                </a:solidFill>
                <a:latin typeface="Montserrat"/>
                <a:cs typeface="Montserrat"/>
              </a:rPr>
              <a:t>di </a:t>
            </a:r>
            <a:r>
              <a:rPr sz="2100" spc="-105" dirty="0">
                <a:solidFill>
                  <a:srgbClr val="202426"/>
                </a:solidFill>
                <a:latin typeface="Montserrat"/>
                <a:cs typeface="Montserrat"/>
              </a:rPr>
              <a:t>sesso, 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età, </a:t>
            </a:r>
            <a:r>
              <a:rPr sz="2100" spc="-55" dirty="0">
                <a:solidFill>
                  <a:srgbClr val="202426"/>
                </a:solidFill>
                <a:latin typeface="Montserrat"/>
                <a:cs typeface="Montserrat"/>
              </a:rPr>
              <a:t>provenienza </a:t>
            </a:r>
            <a:r>
              <a:rPr sz="2100" spc="-60" dirty="0">
                <a:solidFill>
                  <a:srgbClr val="202426"/>
                </a:solidFill>
                <a:latin typeface="Montserrat"/>
                <a:cs typeface="Montserrat"/>
              </a:rPr>
              <a:t>etnica,  </a:t>
            </a:r>
            <a:r>
              <a:rPr sz="2100" spc="-50" dirty="0">
                <a:solidFill>
                  <a:srgbClr val="202426"/>
                </a:solidFill>
                <a:latin typeface="Montserrat"/>
                <a:cs typeface="Montserrat"/>
              </a:rPr>
              <a:t>religione, </a:t>
            </a:r>
            <a:r>
              <a:rPr sz="2100" spc="-70" dirty="0">
                <a:solidFill>
                  <a:srgbClr val="202426"/>
                </a:solidFill>
                <a:latin typeface="Montserrat"/>
                <a:cs typeface="Montserrat"/>
              </a:rPr>
              <a:t>genere, </a:t>
            </a:r>
            <a:r>
              <a:rPr sz="2100" spc="-35" dirty="0">
                <a:solidFill>
                  <a:srgbClr val="202426"/>
                </a:solidFill>
                <a:latin typeface="Montserrat"/>
                <a:cs typeface="Montserrat"/>
              </a:rPr>
              <a:t>integrità </a:t>
            </a:r>
            <a:r>
              <a:rPr sz="2100" spc="-70" dirty="0">
                <a:solidFill>
                  <a:srgbClr val="202426"/>
                </a:solidFill>
                <a:latin typeface="Montserrat"/>
                <a:cs typeface="Montserrat"/>
              </a:rPr>
              <a:t>fisica.</a:t>
            </a:r>
            <a:r>
              <a:rPr sz="2100" spc="-16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Sono:</a:t>
            </a:r>
            <a:endParaRPr sz="21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176530" indent="-176530">
              <a:lnSpc>
                <a:spcPct val="100000"/>
              </a:lnSpc>
              <a:buFont typeface="Montserrat"/>
              <a:buChar char="-"/>
              <a:tabLst>
                <a:tab pos="176530" algn="l"/>
              </a:tabLst>
            </a:pPr>
            <a:r>
              <a:rPr sz="2100" spc="-30" dirty="0">
                <a:solidFill>
                  <a:srgbClr val="202426"/>
                </a:solidFill>
                <a:latin typeface="Montserrat"/>
                <a:cs typeface="Montserrat"/>
              </a:rPr>
              <a:t>Insulti</a:t>
            </a:r>
            <a:endParaRPr sz="21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02426"/>
              </a:buClr>
              <a:buFont typeface="Montserrat"/>
              <a:buChar char="-"/>
            </a:pPr>
            <a:endParaRPr sz="2150">
              <a:latin typeface="Times New Roman"/>
              <a:cs typeface="Times New Roman"/>
            </a:endParaRPr>
          </a:p>
          <a:p>
            <a:pPr marL="176530" indent="-176530">
              <a:lnSpc>
                <a:spcPct val="100000"/>
              </a:lnSpc>
              <a:buFont typeface="Montserrat"/>
              <a:buChar char="-"/>
              <a:tabLst>
                <a:tab pos="176530" algn="l"/>
              </a:tabLst>
            </a:pPr>
            <a:r>
              <a:rPr sz="2100" spc="-40" dirty="0">
                <a:solidFill>
                  <a:srgbClr val="202426"/>
                </a:solidFill>
                <a:latin typeface="Montserrat"/>
                <a:cs typeface="Montserrat"/>
              </a:rPr>
              <a:t>Parole </a:t>
            </a:r>
            <a:r>
              <a:rPr sz="2100" spc="-30" dirty="0">
                <a:solidFill>
                  <a:srgbClr val="202426"/>
                </a:solidFill>
                <a:latin typeface="Montserrat"/>
                <a:cs typeface="Montserrat"/>
              </a:rPr>
              <a:t>che 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evocano </a:t>
            </a:r>
            <a:r>
              <a:rPr sz="2100" spc="-50" dirty="0">
                <a:solidFill>
                  <a:srgbClr val="202426"/>
                </a:solidFill>
                <a:latin typeface="Montserrat"/>
                <a:cs typeface="Montserrat"/>
              </a:rPr>
              <a:t>stereotipi </a:t>
            </a:r>
            <a:r>
              <a:rPr sz="2100" spc="-100" dirty="0">
                <a:solidFill>
                  <a:srgbClr val="202426"/>
                </a:solidFill>
                <a:latin typeface="Montserrat"/>
                <a:cs typeface="Montserrat"/>
              </a:rPr>
              <a:t>negativi/</a:t>
            </a:r>
            <a:r>
              <a:rPr sz="2100" spc="-204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85" dirty="0">
                <a:solidFill>
                  <a:srgbClr val="202426"/>
                </a:solidFill>
                <a:latin typeface="Montserrat"/>
                <a:cs typeface="Montserrat"/>
              </a:rPr>
              <a:t>offensive</a:t>
            </a:r>
            <a:endParaRPr sz="21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02426"/>
              </a:buClr>
              <a:buFont typeface="Montserrat"/>
              <a:buChar char="-"/>
            </a:pPr>
            <a:endParaRPr sz="2150">
              <a:latin typeface="Times New Roman"/>
              <a:cs typeface="Times New Roman"/>
            </a:endParaRPr>
          </a:p>
          <a:p>
            <a:pPr marL="176530" indent="-176530">
              <a:lnSpc>
                <a:spcPct val="100000"/>
              </a:lnSpc>
              <a:buFont typeface="Montserrat"/>
              <a:buChar char="-"/>
              <a:tabLst>
                <a:tab pos="176530" algn="l"/>
              </a:tabLst>
            </a:pPr>
            <a:r>
              <a:rPr sz="2100" spc="-55" dirty="0">
                <a:solidFill>
                  <a:srgbClr val="202426"/>
                </a:solidFill>
                <a:latin typeface="Montserrat"/>
                <a:cs typeface="Montserrat"/>
              </a:rPr>
              <a:t>Aggettivi </a:t>
            </a:r>
            <a:r>
              <a:rPr sz="2100" spc="-30" dirty="0">
                <a:solidFill>
                  <a:srgbClr val="202426"/>
                </a:solidFill>
                <a:latin typeface="Montserrat"/>
                <a:cs typeface="Montserrat"/>
              </a:rPr>
              <a:t>legati </a:t>
            </a:r>
            <a:r>
              <a:rPr sz="2100" dirty="0">
                <a:solidFill>
                  <a:srgbClr val="202426"/>
                </a:solidFill>
                <a:latin typeface="Montserrat"/>
                <a:cs typeface="Montserrat"/>
              </a:rPr>
              <a:t>alla </a:t>
            </a:r>
            <a:r>
              <a:rPr sz="2100" spc="-55" dirty="0">
                <a:solidFill>
                  <a:srgbClr val="202426"/>
                </a:solidFill>
                <a:latin typeface="Montserrat"/>
                <a:cs typeface="Montserrat"/>
              </a:rPr>
              <a:t>provenienza</a:t>
            </a:r>
            <a:r>
              <a:rPr sz="2100" spc="-240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40" dirty="0">
                <a:solidFill>
                  <a:srgbClr val="202426"/>
                </a:solidFill>
                <a:latin typeface="Montserrat"/>
                <a:cs typeface="Montserrat"/>
              </a:rPr>
              <a:t>regionale</a:t>
            </a:r>
            <a:endParaRPr sz="21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02426"/>
              </a:buClr>
              <a:buFont typeface="Montserrat"/>
              <a:buChar char="-"/>
            </a:pPr>
            <a:endParaRPr sz="2150">
              <a:latin typeface="Times New Roman"/>
              <a:cs typeface="Times New Roman"/>
            </a:endParaRPr>
          </a:p>
          <a:p>
            <a:pPr marL="176530" marR="2835910" indent="-176530">
              <a:lnSpc>
                <a:spcPct val="100000"/>
              </a:lnSpc>
              <a:buFont typeface="Montserrat"/>
              <a:buChar char="-"/>
              <a:tabLst>
                <a:tab pos="176530" algn="l"/>
              </a:tabLst>
            </a:pPr>
            <a:r>
              <a:rPr sz="2100" spc="-40" dirty="0">
                <a:solidFill>
                  <a:srgbClr val="202426"/>
                </a:solidFill>
                <a:latin typeface="Montserrat"/>
                <a:cs typeface="Montserrat"/>
              </a:rPr>
              <a:t>Parole </a:t>
            </a:r>
            <a:r>
              <a:rPr sz="2100" spc="-35" dirty="0">
                <a:solidFill>
                  <a:srgbClr val="202426"/>
                </a:solidFill>
                <a:latin typeface="Montserrat"/>
                <a:cs typeface="Montserrat"/>
              </a:rPr>
              <a:t>per </a:t>
            </a:r>
            <a:r>
              <a:rPr sz="2100" spc="-105" dirty="0">
                <a:solidFill>
                  <a:srgbClr val="202426"/>
                </a:solidFill>
                <a:latin typeface="Montserrat"/>
                <a:cs typeface="Montserrat"/>
              </a:rPr>
              <a:t>diversità/ </a:t>
            </a:r>
            <a:r>
              <a:rPr sz="2100" spc="-20" dirty="0">
                <a:solidFill>
                  <a:srgbClr val="202426"/>
                </a:solidFill>
                <a:latin typeface="Montserrat"/>
                <a:cs typeface="Montserrat"/>
              </a:rPr>
              <a:t>disabilità </a:t>
            </a:r>
            <a:r>
              <a:rPr sz="2100" spc="-45" dirty="0">
                <a:solidFill>
                  <a:srgbClr val="202426"/>
                </a:solidFill>
                <a:latin typeface="Montserrat"/>
                <a:cs typeface="Montserrat"/>
              </a:rPr>
              <a:t>fisiche </a:t>
            </a:r>
            <a:r>
              <a:rPr sz="2100" spc="-330" dirty="0">
                <a:solidFill>
                  <a:srgbClr val="202426"/>
                </a:solidFill>
                <a:latin typeface="Montserrat"/>
                <a:cs typeface="Montserrat"/>
              </a:rPr>
              <a:t>e/  </a:t>
            </a:r>
            <a:r>
              <a:rPr sz="2100" spc="-60" dirty="0">
                <a:solidFill>
                  <a:srgbClr val="202426"/>
                </a:solidFill>
                <a:latin typeface="Montserrat"/>
                <a:cs typeface="Montserrat"/>
              </a:rPr>
              <a:t>o </a:t>
            </a:r>
            <a:r>
              <a:rPr sz="2100" spc="-80" dirty="0">
                <a:solidFill>
                  <a:srgbClr val="202426"/>
                </a:solidFill>
                <a:latin typeface="Montserrat"/>
                <a:cs typeface="Montserrat"/>
              </a:rPr>
              <a:t>psichiche/</a:t>
            </a:r>
            <a:r>
              <a:rPr sz="2100" spc="-105" dirty="0">
                <a:solidFill>
                  <a:srgbClr val="202426"/>
                </a:solidFill>
                <a:latin typeface="Montserrat"/>
                <a:cs typeface="Montserrat"/>
              </a:rPr>
              <a:t> </a:t>
            </a:r>
            <a:r>
              <a:rPr sz="2100" spc="-15" dirty="0">
                <a:solidFill>
                  <a:srgbClr val="202426"/>
                </a:solidFill>
                <a:latin typeface="Montserrat"/>
                <a:cs typeface="Montserrat"/>
              </a:rPr>
              <a:t>mentali</a:t>
            </a:r>
            <a:endParaRPr sz="21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0" y="756005"/>
            <a:ext cx="5027295" cy="234315"/>
          </a:xfrm>
          <a:custGeom>
            <a:avLst/>
            <a:gdLst/>
            <a:ahLst/>
            <a:cxnLst/>
            <a:rect l="l" t="t" r="r" b="b"/>
            <a:pathLst>
              <a:path w="5027295" h="234315">
                <a:moveTo>
                  <a:pt x="0" y="233997"/>
                </a:moveTo>
                <a:lnTo>
                  <a:pt x="5027295" y="233997"/>
                </a:lnTo>
                <a:lnTo>
                  <a:pt x="5027295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F29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338979"/>
            <a:ext cx="27362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80" dirty="0">
                <a:solidFill>
                  <a:srgbClr val="202426"/>
                </a:solidFill>
              </a:rPr>
              <a:t>LO </a:t>
            </a:r>
            <a:r>
              <a:rPr sz="4000" spc="120" dirty="0">
                <a:solidFill>
                  <a:srgbClr val="202426"/>
                </a:solidFill>
              </a:rPr>
              <a:t>HATE</a:t>
            </a:r>
            <a:r>
              <a:rPr sz="4000" spc="465" dirty="0">
                <a:solidFill>
                  <a:srgbClr val="202426"/>
                </a:solidFill>
              </a:rPr>
              <a:t> </a:t>
            </a:r>
            <a:r>
              <a:rPr sz="4000" spc="160" dirty="0">
                <a:solidFill>
                  <a:srgbClr val="202426"/>
                </a:solidFill>
              </a:rPr>
              <a:t>SPEECH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0" y="684635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2023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626" y="7045774"/>
            <a:ext cx="146050" cy="312420"/>
          </a:xfrm>
          <a:custGeom>
            <a:avLst/>
            <a:gdLst/>
            <a:ahLst/>
            <a:cxnLst/>
            <a:rect l="l" t="t" r="r" b="b"/>
            <a:pathLst>
              <a:path w="146050" h="312420">
                <a:moveTo>
                  <a:pt x="131889" y="0"/>
                </a:moveTo>
                <a:lnTo>
                  <a:pt x="122262" y="0"/>
                </a:lnTo>
                <a:lnTo>
                  <a:pt x="117186" y="441"/>
                </a:lnTo>
                <a:lnTo>
                  <a:pt x="111737" y="2333"/>
                </a:lnTo>
                <a:lnTo>
                  <a:pt x="106218" y="6525"/>
                </a:lnTo>
                <a:lnTo>
                  <a:pt x="100926" y="13868"/>
                </a:lnTo>
                <a:lnTo>
                  <a:pt x="100596" y="15278"/>
                </a:lnTo>
                <a:lnTo>
                  <a:pt x="0" y="307505"/>
                </a:lnTo>
                <a:lnTo>
                  <a:pt x="5207" y="310464"/>
                </a:lnTo>
                <a:lnTo>
                  <a:pt x="6413" y="311188"/>
                </a:lnTo>
                <a:lnTo>
                  <a:pt x="9436" y="312305"/>
                </a:lnTo>
                <a:lnTo>
                  <a:pt x="23901" y="312305"/>
                </a:lnTo>
                <a:lnTo>
                  <a:pt x="30746" y="310197"/>
                </a:lnTo>
                <a:lnTo>
                  <a:pt x="42684" y="301447"/>
                </a:lnTo>
                <a:lnTo>
                  <a:pt x="46774" y="295567"/>
                </a:lnTo>
                <a:lnTo>
                  <a:pt x="49136" y="287807"/>
                </a:lnTo>
                <a:lnTo>
                  <a:pt x="144868" y="31013"/>
                </a:lnTo>
                <a:lnTo>
                  <a:pt x="145148" y="30416"/>
                </a:lnTo>
                <a:lnTo>
                  <a:pt x="145859" y="28435"/>
                </a:lnTo>
                <a:lnTo>
                  <a:pt x="145859" y="23025"/>
                </a:lnTo>
                <a:lnTo>
                  <a:pt x="145237" y="17068"/>
                </a:lnTo>
                <a:lnTo>
                  <a:pt x="142722" y="11633"/>
                </a:lnTo>
                <a:lnTo>
                  <a:pt x="138379" y="6426"/>
                </a:lnTo>
                <a:lnTo>
                  <a:pt x="136042" y="3670"/>
                </a:lnTo>
                <a:lnTo>
                  <a:pt x="131889" y="0"/>
                </a:lnTo>
                <a:close/>
              </a:path>
            </a:pathLst>
          </a:custGeom>
          <a:solidFill>
            <a:srgbClr val="00A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5995" y="7045772"/>
            <a:ext cx="116205" cy="283210"/>
          </a:xfrm>
          <a:custGeom>
            <a:avLst/>
            <a:gdLst/>
            <a:ahLst/>
            <a:cxnLst/>
            <a:rect l="l" t="t" r="r" b="b"/>
            <a:pathLst>
              <a:path w="116204" h="283209">
                <a:moveTo>
                  <a:pt x="29121" y="0"/>
                </a:moveTo>
                <a:lnTo>
                  <a:pt x="17945" y="0"/>
                </a:lnTo>
                <a:lnTo>
                  <a:pt x="13106" y="1790"/>
                </a:lnTo>
                <a:lnTo>
                  <a:pt x="8330" y="5638"/>
                </a:lnTo>
                <a:lnTo>
                  <a:pt x="7658" y="6273"/>
                </a:lnTo>
                <a:lnTo>
                  <a:pt x="2425" y="10985"/>
                </a:lnTo>
                <a:lnTo>
                  <a:pt x="0" y="16294"/>
                </a:lnTo>
                <a:lnTo>
                  <a:pt x="0" y="25107"/>
                </a:lnTo>
                <a:lnTo>
                  <a:pt x="152" y="27089"/>
                </a:lnTo>
                <a:lnTo>
                  <a:pt x="584" y="28867"/>
                </a:lnTo>
                <a:lnTo>
                  <a:pt x="1142" y="29413"/>
                </a:lnTo>
                <a:lnTo>
                  <a:pt x="1663" y="30810"/>
                </a:lnTo>
                <a:lnTo>
                  <a:pt x="2425" y="31953"/>
                </a:lnTo>
                <a:lnTo>
                  <a:pt x="2425" y="32893"/>
                </a:lnTo>
                <a:lnTo>
                  <a:pt x="94640" y="282625"/>
                </a:lnTo>
                <a:lnTo>
                  <a:pt x="116154" y="219608"/>
                </a:lnTo>
                <a:lnTo>
                  <a:pt x="45173" y="14922"/>
                </a:lnTo>
                <a:lnTo>
                  <a:pt x="44297" y="11531"/>
                </a:lnTo>
                <a:lnTo>
                  <a:pt x="42570" y="8851"/>
                </a:lnTo>
                <a:lnTo>
                  <a:pt x="39865" y="6578"/>
                </a:lnTo>
                <a:lnTo>
                  <a:pt x="39395" y="6223"/>
                </a:lnTo>
                <a:lnTo>
                  <a:pt x="38808" y="5626"/>
                </a:lnTo>
                <a:lnTo>
                  <a:pt x="34124" y="1828"/>
                </a:lnTo>
                <a:lnTo>
                  <a:pt x="29121" y="0"/>
                </a:lnTo>
                <a:close/>
              </a:path>
            </a:pathLst>
          </a:custGeom>
          <a:solidFill>
            <a:srgbClr val="D2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039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134759" y="0"/>
                </a:moveTo>
                <a:lnTo>
                  <a:pt x="96165" y="9538"/>
                </a:lnTo>
                <a:lnTo>
                  <a:pt x="59212" y="30887"/>
                </a:lnTo>
                <a:lnTo>
                  <a:pt x="29163" y="61974"/>
                </a:lnTo>
                <a:lnTo>
                  <a:pt x="9563" y="99606"/>
                </a:lnTo>
                <a:lnTo>
                  <a:pt x="599" y="140689"/>
                </a:lnTo>
                <a:lnTo>
                  <a:pt x="0" y="154406"/>
                </a:lnTo>
                <a:lnTo>
                  <a:pt x="599" y="168406"/>
                </a:lnTo>
                <a:lnTo>
                  <a:pt x="9563" y="209854"/>
                </a:lnTo>
                <a:lnTo>
                  <a:pt x="29167" y="247455"/>
                </a:lnTo>
                <a:lnTo>
                  <a:pt x="59193" y="278464"/>
                </a:lnTo>
                <a:lnTo>
                  <a:pt x="96087" y="299492"/>
                </a:lnTo>
                <a:lnTo>
                  <a:pt x="134759" y="308838"/>
                </a:lnTo>
                <a:lnTo>
                  <a:pt x="134759" y="263296"/>
                </a:lnTo>
                <a:lnTo>
                  <a:pt x="127864" y="261628"/>
                </a:lnTo>
                <a:lnTo>
                  <a:pt x="121164" y="259526"/>
                </a:lnTo>
                <a:lnTo>
                  <a:pt x="84296" y="237350"/>
                </a:lnTo>
                <a:lnTo>
                  <a:pt x="60763" y="205811"/>
                </a:lnTo>
                <a:lnTo>
                  <a:pt x="49465" y="165518"/>
                </a:lnTo>
                <a:lnTo>
                  <a:pt x="48983" y="154406"/>
                </a:lnTo>
                <a:lnTo>
                  <a:pt x="49465" y="143323"/>
                </a:lnTo>
                <a:lnTo>
                  <a:pt x="60765" y="103030"/>
                </a:lnTo>
                <a:lnTo>
                  <a:pt x="84296" y="71506"/>
                </a:lnTo>
                <a:lnTo>
                  <a:pt x="121188" y="49317"/>
                </a:lnTo>
                <a:lnTo>
                  <a:pt x="134759" y="45554"/>
                </a:lnTo>
                <a:lnTo>
                  <a:pt x="134759" y="0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5618" y="7048125"/>
            <a:ext cx="135255" cy="309245"/>
          </a:xfrm>
          <a:custGeom>
            <a:avLst/>
            <a:gdLst/>
            <a:ahLst/>
            <a:cxnLst/>
            <a:rect l="l" t="t" r="r" b="b"/>
            <a:pathLst>
              <a:path w="135254" h="309245">
                <a:moveTo>
                  <a:pt x="0" y="0"/>
                </a:moveTo>
                <a:lnTo>
                  <a:pt x="0" y="45567"/>
                </a:lnTo>
                <a:lnTo>
                  <a:pt x="6878" y="47231"/>
                </a:lnTo>
                <a:lnTo>
                  <a:pt x="13581" y="49318"/>
                </a:lnTo>
                <a:lnTo>
                  <a:pt x="50390" y="71597"/>
                </a:lnTo>
                <a:lnTo>
                  <a:pt x="73423" y="103071"/>
                </a:lnTo>
                <a:lnTo>
                  <a:pt x="84686" y="143332"/>
                </a:lnTo>
                <a:lnTo>
                  <a:pt x="85166" y="154406"/>
                </a:lnTo>
                <a:lnTo>
                  <a:pt x="84685" y="165512"/>
                </a:lnTo>
                <a:lnTo>
                  <a:pt x="73418" y="205760"/>
                </a:lnTo>
                <a:lnTo>
                  <a:pt x="50367" y="237271"/>
                </a:lnTo>
                <a:lnTo>
                  <a:pt x="13604" y="259526"/>
                </a:lnTo>
                <a:lnTo>
                  <a:pt x="0" y="263296"/>
                </a:lnTo>
                <a:lnTo>
                  <a:pt x="0" y="308838"/>
                </a:lnTo>
                <a:lnTo>
                  <a:pt x="38670" y="299492"/>
                </a:lnTo>
                <a:lnTo>
                  <a:pt x="75579" y="278469"/>
                </a:lnTo>
                <a:lnTo>
                  <a:pt x="105600" y="247455"/>
                </a:lnTo>
                <a:lnTo>
                  <a:pt x="125171" y="209854"/>
                </a:lnTo>
                <a:lnTo>
                  <a:pt x="134179" y="168406"/>
                </a:lnTo>
                <a:lnTo>
                  <a:pt x="134785" y="154406"/>
                </a:lnTo>
                <a:lnTo>
                  <a:pt x="134179" y="140711"/>
                </a:lnTo>
                <a:lnTo>
                  <a:pt x="125171" y="99606"/>
                </a:lnTo>
                <a:lnTo>
                  <a:pt x="105600" y="61976"/>
                </a:lnTo>
                <a:lnTo>
                  <a:pt x="75534" y="30887"/>
                </a:lnTo>
                <a:lnTo>
                  <a:pt x="38588" y="9538"/>
                </a:lnTo>
                <a:lnTo>
                  <a:pt x="13597" y="2190"/>
                </a:lnTo>
                <a:lnTo>
                  <a:pt x="0" y="0"/>
                </a:lnTo>
                <a:close/>
              </a:path>
            </a:pathLst>
          </a:custGeom>
          <a:solidFill>
            <a:srgbClr val="00A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2119" y="7209388"/>
            <a:ext cx="109600" cy="14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374" y="7033886"/>
            <a:ext cx="109804" cy="147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056" y="7045768"/>
            <a:ext cx="236220" cy="312420"/>
          </a:xfrm>
          <a:custGeom>
            <a:avLst/>
            <a:gdLst/>
            <a:ahLst/>
            <a:cxnLst/>
            <a:rect l="l" t="t" r="r" b="b"/>
            <a:pathLst>
              <a:path w="236219" h="312420">
                <a:moveTo>
                  <a:pt x="220751" y="0"/>
                </a:moveTo>
                <a:lnTo>
                  <a:pt x="205841" y="0"/>
                </a:lnTo>
                <a:lnTo>
                  <a:pt x="201041" y="1739"/>
                </a:lnTo>
                <a:lnTo>
                  <a:pt x="197396" y="5156"/>
                </a:lnTo>
                <a:lnTo>
                  <a:pt x="196773" y="5765"/>
                </a:lnTo>
                <a:lnTo>
                  <a:pt x="195300" y="7658"/>
                </a:lnTo>
                <a:lnTo>
                  <a:pt x="194068" y="9651"/>
                </a:lnTo>
                <a:lnTo>
                  <a:pt x="192684" y="11442"/>
                </a:lnTo>
                <a:lnTo>
                  <a:pt x="191223" y="13055"/>
                </a:lnTo>
                <a:lnTo>
                  <a:pt x="94005" y="147345"/>
                </a:lnTo>
                <a:lnTo>
                  <a:pt x="93713" y="147612"/>
                </a:lnTo>
                <a:lnTo>
                  <a:pt x="5892" y="271589"/>
                </a:lnTo>
                <a:lnTo>
                  <a:pt x="0" y="284225"/>
                </a:lnTo>
                <a:lnTo>
                  <a:pt x="0" y="295020"/>
                </a:lnTo>
                <a:lnTo>
                  <a:pt x="2286" y="300481"/>
                </a:lnTo>
                <a:lnTo>
                  <a:pt x="7200" y="305219"/>
                </a:lnTo>
                <a:lnTo>
                  <a:pt x="12166" y="310083"/>
                </a:lnTo>
                <a:lnTo>
                  <a:pt x="17551" y="312305"/>
                </a:lnTo>
                <a:lnTo>
                  <a:pt x="27813" y="312305"/>
                </a:lnTo>
                <a:lnTo>
                  <a:pt x="31851" y="311289"/>
                </a:lnTo>
                <a:lnTo>
                  <a:pt x="39776" y="307441"/>
                </a:lnTo>
                <a:lnTo>
                  <a:pt x="42075" y="305485"/>
                </a:lnTo>
                <a:lnTo>
                  <a:pt x="43129" y="303377"/>
                </a:lnTo>
                <a:lnTo>
                  <a:pt x="43510" y="302666"/>
                </a:lnTo>
                <a:lnTo>
                  <a:pt x="45415" y="299796"/>
                </a:lnTo>
                <a:lnTo>
                  <a:pt x="223481" y="48132"/>
                </a:lnTo>
                <a:lnTo>
                  <a:pt x="223113" y="47840"/>
                </a:lnTo>
                <a:lnTo>
                  <a:pt x="232232" y="35331"/>
                </a:lnTo>
                <a:lnTo>
                  <a:pt x="233934" y="31927"/>
                </a:lnTo>
                <a:lnTo>
                  <a:pt x="235089" y="27876"/>
                </a:lnTo>
                <a:lnTo>
                  <a:pt x="235737" y="23355"/>
                </a:lnTo>
                <a:lnTo>
                  <a:pt x="235737" y="22085"/>
                </a:lnTo>
                <a:lnTo>
                  <a:pt x="235445" y="16446"/>
                </a:lnTo>
                <a:lnTo>
                  <a:pt x="233464" y="11645"/>
                </a:lnTo>
                <a:lnTo>
                  <a:pt x="229514" y="7213"/>
                </a:lnTo>
                <a:lnTo>
                  <a:pt x="228460" y="6705"/>
                </a:lnTo>
                <a:lnTo>
                  <a:pt x="224688" y="2946"/>
                </a:lnTo>
                <a:lnTo>
                  <a:pt x="220751" y="0"/>
                </a:lnTo>
                <a:close/>
              </a:path>
            </a:pathLst>
          </a:custGeom>
          <a:solidFill>
            <a:srgbClr val="6FC3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0307" y="7045764"/>
            <a:ext cx="931922" cy="328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40210" y="7099934"/>
            <a:ext cx="212090" cy="20637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z="1200" spc="-110" dirty="0">
                <a:solidFill>
                  <a:srgbClr val="292829"/>
                </a:solidFill>
                <a:latin typeface="Montserrat-Light"/>
                <a:cs typeface="Montserrat-Light"/>
              </a:rPr>
              <a:t>9</a:t>
            </a:fld>
            <a:endParaRPr sz="1200">
              <a:latin typeface="Montserrat-Light"/>
              <a:cs typeface="Montserrat-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1078</Words>
  <Application>Microsoft Macintosh PowerPoint</Application>
  <PresentationFormat>Personalizzato</PresentationFormat>
  <Paragraphs>129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9" baseType="lpstr">
      <vt:lpstr>Bebas Neue</vt:lpstr>
      <vt:lpstr>BebasNeueBook</vt:lpstr>
      <vt:lpstr>Calibri</vt:lpstr>
      <vt:lpstr>Montserrat</vt:lpstr>
      <vt:lpstr>Montserrat-Light</vt:lpstr>
      <vt:lpstr>Montserrat-Medium</vt:lpstr>
      <vt:lpstr>Times New Roman</vt:lpstr>
      <vt:lpstr>Office Theme</vt:lpstr>
      <vt:lpstr>HATE SPEECH: cos’è, da dove nasce, come combatterlo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LO HATE SPEECH</vt:lpstr>
      <vt:lpstr>LO HATE SPEECH</vt:lpstr>
      <vt:lpstr>LO HATE SPEECH</vt:lpstr>
      <vt:lpstr>LO HATE SPEECH</vt:lpstr>
      <vt:lpstr>LO HATE SPEECH</vt:lpstr>
      <vt:lpstr>Lo hate speech è oggi lo strumento  principale attraverso cui prendono  vita i fenomeni di bullismo</vt:lpstr>
      <vt:lpstr>Presentazione standard di PowerPoint</vt:lpstr>
      <vt:lpstr>HATE SPEECH</vt:lpstr>
      <vt:lpstr>HATE SPEECH</vt:lpstr>
      <vt:lpstr>HATE SPEECH</vt:lpstr>
      <vt:lpstr>HATE SPEECH</vt:lpstr>
      <vt:lpstr>Presentazione standard di PowerPoint</vt:lpstr>
      <vt:lpstr>L’odio online presenta alcune caratteristiche peculiari:</vt:lpstr>
      <vt:lpstr>Presentazione standard di PowerPoint</vt:lpstr>
      <vt:lpstr>Presentazione standard di PowerPoint</vt:lpstr>
      <vt:lpstr>Presentazione standard di PowerPoint</vt:lpstr>
      <vt:lpstr>Una parola scagliata come una pietra avvelena  le menti e distorce il pensiero.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BULLISMO, CYBERBULLISMO  E HATE SPEECH</dc:title>
  <cp:lastModifiedBy>Francesca Bergamo</cp:lastModifiedBy>
  <cp:revision>15</cp:revision>
  <dcterms:created xsi:type="dcterms:W3CDTF">2018-11-28T10:29:24Z</dcterms:created>
  <dcterms:modified xsi:type="dcterms:W3CDTF">2021-10-18T08:39:12Z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2018-11-28T00:00:00Z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2018-11-28T00:00:00Z</vt:filetime>
  </property>
</Properties>
</file>