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presProps.xml" ContentType="application/vnd.openxmlformats-officedocument.presentationml.presProps+xml"/>
  <Override PartName="/ppt/media/image1.jpeg" ContentType="image/jpeg"/>
  <Override PartName="/ppt/media/image3.png" ContentType="image/png"/>
  <Override PartName="/ppt/media/image2.jpeg" ContentType="image/jpeg"/>
  <Override PartName="/ppt/media/image4.jpeg" ContentType="image/jpeg"/>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presProps" Target="presProps.xml"/>
</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1CFA85-7881-4E6C-BE45-380547DC3C4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EDA2B774-161E-4E83-BE53-CD512F2CEF9A}">
      <dgm:prSet custT="1"/>
      <dgm:spPr/>
      <dgm:t>
        <a:bodyPr/>
        <a:lstStyle/>
        <a:p>
          <a:r>
            <a:rPr lang="it-IT" sz="3200" dirty="0"/>
            <a:t>Cos’è?</a:t>
          </a:r>
          <a:endParaRPr lang="en-US" sz="3200" dirty="0"/>
        </a:p>
      </dgm:t>
    </dgm:pt>
    <dgm:pt modelId="{77E9D614-D036-4F0C-A7E3-989C8EE8D137}" type="parTrans" cxnId="{AB88B9C9-FFCB-4D09-9C46-2D94446C0D66}">
      <dgm:prSet/>
      <dgm:spPr/>
      <dgm:t>
        <a:bodyPr/>
        <a:lstStyle/>
        <a:p>
          <a:endParaRPr lang="en-US"/>
        </a:p>
      </dgm:t>
    </dgm:pt>
    <dgm:pt modelId="{6C86131B-C880-4E9A-BA52-EB2511D6B958}" type="sibTrans" cxnId="{AB88B9C9-FFCB-4D09-9C46-2D94446C0D66}">
      <dgm:prSet/>
      <dgm:spPr/>
      <dgm:t>
        <a:bodyPr/>
        <a:lstStyle/>
        <a:p>
          <a:endParaRPr lang="en-US"/>
        </a:p>
      </dgm:t>
    </dgm:pt>
    <dgm:pt modelId="{35470F30-E0D6-41AC-BBFD-B064385E8FB7}">
      <dgm:prSet custT="1"/>
      <dgm:spPr/>
      <dgm:t>
        <a:bodyPr/>
        <a:lstStyle/>
        <a:p>
          <a:r>
            <a:rPr lang="it-IT" sz="3200" dirty="0"/>
            <a:t>I fattori di rischio</a:t>
          </a:r>
          <a:endParaRPr lang="en-US" sz="3200" dirty="0"/>
        </a:p>
      </dgm:t>
    </dgm:pt>
    <dgm:pt modelId="{CA08DA28-B4C5-47E2-BCA4-B9F0C10F8BB6}" type="parTrans" cxnId="{FB92BA30-0C8C-4FFF-9966-023DE6697D2E}">
      <dgm:prSet/>
      <dgm:spPr/>
      <dgm:t>
        <a:bodyPr/>
        <a:lstStyle/>
        <a:p>
          <a:endParaRPr lang="en-US"/>
        </a:p>
      </dgm:t>
    </dgm:pt>
    <dgm:pt modelId="{A450757E-305B-49A5-BE0E-523DC4B20F6F}" type="sibTrans" cxnId="{FB92BA30-0C8C-4FFF-9966-023DE6697D2E}">
      <dgm:prSet/>
      <dgm:spPr/>
      <dgm:t>
        <a:bodyPr/>
        <a:lstStyle/>
        <a:p>
          <a:endParaRPr lang="en-US"/>
        </a:p>
      </dgm:t>
    </dgm:pt>
    <dgm:pt modelId="{0BE97C6D-DBCF-43E3-B9E7-E5637192A726}">
      <dgm:prSet custT="1"/>
      <dgm:spPr/>
      <dgm:t>
        <a:bodyPr/>
        <a:lstStyle/>
        <a:p>
          <a:r>
            <a:rPr lang="it-IT" sz="3200" dirty="0"/>
            <a:t>Le molestie</a:t>
          </a:r>
          <a:endParaRPr lang="en-US" sz="3200" dirty="0"/>
        </a:p>
      </dgm:t>
    </dgm:pt>
    <dgm:pt modelId="{1F68DD71-DF0A-4AD6-A019-978B712DC69D}" type="parTrans" cxnId="{804F9AC2-39A2-48EC-9934-CEE3AF6E180A}">
      <dgm:prSet/>
      <dgm:spPr/>
      <dgm:t>
        <a:bodyPr/>
        <a:lstStyle/>
        <a:p>
          <a:endParaRPr lang="en-US"/>
        </a:p>
      </dgm:t>
    </dgm:pt>
    <dgm:pt modelId="{DDA1E624-5B48-4621-ACA3-5DAA8F5A096E}" type="sibTrans" cxnId="{804F9AC2-39A2-48EC-9934-CEE3AF6E180A}">
      <dgm:prSet/>
      <dgm:spPr/>
      <dgm:t>
        <a:bodyPr/>
        <a:lstStyle/>
        <a:p>
          <a:endParaRPr lang="en-US"/>
        </a:p>
      </dgm:t>
    </dgm:pt>
    <dgm:pt modelId="{1FB7736F-446F-4A12-A4D8-B1A6EBB98319}">
      <dgm:prSet custT="1"/>
      <dgm:spPr/>
      <dgm:t>
        <a:bodyPr/>
        <a:lstStyle/>
        <a:p>
          <a:r>
            <a:rPr lang="it-IT" sz="3200" dirty="0"/>
            <a:t>Come riconoscere una discriminazione</a:t>
          </a:r>
          <a:endParaRPr lang="en-US" sz="3200" dirty="0"/>
        </a:p>
      </dgm:t>
    </dgm:pt>
    <dgm:pt modelId="{FFEBDC18-C964-43BA-B554-982F89B00912}" type="parTrans" cxnId="{6C52B74D-D44F-416C-874F-5AA48EBBA9EC}">
      <dgm:prSet/>
      <dgm:spPr/>
      <dgm:t>
        <a:bodyPr/>
        <a:lstStyle/>
        <a:p>
          <a:endParaRPr lang="en-US"/>
        </a:p>
      </dgm:t>
    </dgm:pt>
    <dgm:pt modelId="{0F00D364-4FBA-4F4C-84CE-E5FAA0D820DA}" type="sibTrans" cxnId="{6C52B74D-D44F-416C-874F-5AA48EBBA9EC}">
      <dgm:prSet/>
      <dgm:spPr/>
      <dgm:t>
        <a:bodyPr/>
        <a:lstStyle/>
        <a:p>
          <a:endParaRPr lang="en-US"/>
        </a:p>
      </dgm:t>
    </dgm:pt>
    <dgm:pt modelId="{5F04C6D5-5713-4C71-898A-45CB2C4B4213}">
      <dgm:prSet custT="1"/>
      <dgm:spPr/>
      <dgm:t>
        <a:bodyPr/>
        <a:lstStyle/>
        <a:p>
          <a:r>
            <a:rPr lang="it-IT" sz="3200" dirty="0"/>
            <a:t>definizione</a:t>
          </a:r>
          <a:endParaRPr lang="en-US" sz="3200" dirty="0"/>
        </a:p>
      </dgm:t>
    </dgm:pt>
    <dgm:pt modelId="{AF3BE6FC-B663-4A6B-925F-B765963FEC6A}" type="parTrans" cxnId="{81239C06-4C11-4240-B306-B115ED554E19}">
      <dgm:prSet/>
      <dgm:spPr/>
      <dgm:t>
        <a:bodyPr/>
        <a:lstStyle/>
        <a:p>
          <a:endParaRPr lang="en-US"/>
        </a:p>
      </dgm:t>
    </dgm:pt>
    <dgm:pt modelId="{11FC2789-09EA-4FAF-9305-E01F9D9CF637}" type="sibTrans" cxnId="{81239C06-4C11-4240-B306-B115ED554E19}">
      <dgm:prSet/>
      <dgm:spPr/>
      <dgm:t>
        <a:bodyPr/>
        <a:lstStyle/>
        <a:p>
          <a:endParaRPr lang="en-US"/>
        </a:p>
      </dgm:t>
    </dgm:pt>
    <dgm:pt modelId="{D51EBB8D-3850-445A-B519-6F71D84541BA}">
      <dgm:prSet custT="1"/>
      <dgm:spPr/>
      <dgm:t>
        <a:bodyPr/>
        <a:lstStyle/>
        <a:p>
          <a:r>
            <a:rPr lang="it-IT" sz="3200" dirty="0"/>
            <a:t>Diretta ed indiretta</a:t>
          </a:r>
          <a:endParaRPr lang="en-US" sz="3200" dirty="0"/>
        </a:p>
      </dgm:t>
    </dgm:pt>
    <dgm:pt modelId="{0B3F54E0-BB27-4A07-B2C1-FA1A00C05B15}" type="parTrans" cxnId="{BF0649BD-A77C-47E4-BE7D-B7C69780E8DA}">
      <dgm:prSet/>
      <dgm:spPr/>
      <dgm:t>
        <a:bodyPr/>
        <a:lstStyle/>
        <a:p>
          <a:endParaRPr lang="it-IT"/>
        </a:p>
      </dgm:t>
    </dgm:pt>
    <dgm:pt modelId="{D8EDFA03-DE5E-4A69-8471-005E3E4C9CF8}" type="sibTrans" cxnId="{BF0649BD-A77C-47E4-BE7D-B7C69780E8DA}">
      <dgm:prSet/>
      <dgm:spPr/>
      <dgm:t>
        <a:bodyPr/>
        <a:lstStyle/>
        <a:p>
          <a:endParaRPr lang="it-IT"/>
        </a:p>
      </dgm:t>
    </dgm:pt>
    <dgm:pt modelId="{75673F48-1625-4B78-AB42-5CEC21320F9E}" type="pres">
      <dgm:prSet presAssocID="{781CFA85-7881-4E6C-BE45-380547DC3C4B}" presName="vert0" presStyleCnt="0">
        <dgm:presLayoutVars>
          <dgm:dir/>
          <dgm:animOne val="branch"/>
          <dgm:animLvl val="lvl"/>
        </dgm:presLayoutVars>
      </dgm:prSet>
      <dgm:spPr/>
      <dgm:t>
        <a:bodyPr/>
        <a:lstStyle/>
        <a:p>
          <a:endParaRPr lang="it-IT"/>
        </a:p>
      </dgm:t>
    </dgm:pt>
    <dgm:pt modelId="{EE858FCF-6567-4947-9CC6-A58D1ECA9DE8}" type="pres">
      <dgm:prSet presAssocID="{EDA2B774-161E-4E83-BE53-CD512F2CEF9A}" presName="thickLine" presStyleLbl="alignNode1" presStyleIdx="0" presStyleCnt="6"/>
      <dgm:spPr/>
    </dgm:pt>
    <dgm:pt modelId="{957AA42D-B0BC-4EF5-A26F-D1119B1138D5}" type="pres">
      <dgm:prSet presAssocID="{EDA2B774-161E-4E83-BE53-CD512F2CEF9A}" presName="horz1" presStyleCnt="0"/>
      <dgm:spPr/>
    </dgm:pt>
    <dgm:pt modelId="{0EACA37B-BF08-4834-80D9-B0A2FCE05D39}" type="pres">
      <dgm:prSet presAssocID="{EDA2B774-161E-4E83-BE53-CD512F2CEF9A}" presName="tx1" presStyleLbl="revTx" presStyleIdx="0" presStyleCnt="6"/>
      <dgm:spPr/>
      <dgm:t>
        <a:bodyPr/>
        <a:lstStyle/>
        <a:p>
          <a:endParaRPr lang="it-IT"/>
        </a:p>
      </dgm:t>
    </dgm:pt>
    <dgm:pt modelId="{5D688574-CC39-4DDF-BDCA-5DFADA0DC838}" type="pres">
      <dgm:prSet presAssocID="{EDA2B774-161E-4E83-BE53-CD512F2CEF9A}" presName="vert1" presStyleCnt="0"/>
      <dgm:spPr/>
    </dgm:pt>
    <dgm:pt modelId="{998AB4A7-025D-459D-92D0-28F078AABC43}" type="pres">
      <dgm:prSet presAssocID="{35470F30-E0D6-41AC-BBFD-B064385E8FB7}" presName="thickLine" presStyleLbl="alignNode1" presStyleIdx="1" presStyleCnt="6"/>
      <dgm:spPr/>
    </dgm:pt>
    <dgm:pt modelId="{54816E66-B2DB-4BD7-A736-A06035AB7699}" type="pres">
      <dgm:prSet presAssocID="{35470F30-E0D6-41AC-BBFD-B064385E8FB7}" presName="horz1" presStyleCnt="0"/>
      <dgm:spPr/>
    </dgm:pt>
    <dgm:pt modelId="{15DB86E2-BB9B-4CCD-ABFC-3F108C33E8D6}" type="pres">
      <dgm:prSet presAssocID="{35470F30-E0D6-41AC-BBFD-B064385E8FB7}" presName="tx1" presStyleLbl="revTx" presStyleIdx="1" presStyleCnt="6"/>
      <dgm:spPr/>
      <dgm:t>
        <a:bodyPr/>
        <a:lstStyle/>
        <a:p>
          <a:endParaRPr lang="it-IT"/>
        </a:p>
      </dgm:t>
    </dgm:pt>
    <dgm:pt modelId="{42A53D54-1930-4AD3-AE92-A519079CBFA1}" type="pres">
      <dgm:prSet presAssocID="{35470F30-E0D6-41AC-BBFD-B064385E8FB7}" presName="vert1" presStyleCnt="0"/>
      <dgm:spPr/>
    </dgm:pt>
    <dgm:pt modelId="{8CC08BFF-2EA6-40C9-BE13-2540B26DC1E7}" type="pres">
      <dgm:prSet presAssocID="{D51EBB8D-3850-445A-B519-6F71D84541BA}" presName="thickLine" presStyleLbl="alignNode1" presStyleIdx="2" presStyleCnt="6"/>
      <dgm:spPr/>
    </dgm:pt>
    <dgm:pt modelId="{04AE02E1-E7FA-46AF-BCD9-C3943DC162D0}" type="pres">
      <dgm:prSet presAssocID="{D51EBB8D-3850-445A-B519-6F71D84541BA}" presName="horz1" presStyleCnt="0"/>
      <dgm:spPr/>
    </dgm:pt>
    <dgm:pt modelId="{D2F57130-76A3-4F16-B6AF-32779C80D6F6}" type="pres">
      <dgm:prSet presAssocID="{D51EBB8D-3850-445A-B519-6F71D84541BA}" presName="tx1" presStyleLbl="revTx" presStyleIdx="2" presStyleCnt="6"/>
      <dgm:spPr/>
      <dgm:t>
        <a:bodyPr/>
        <a:lstStyle/>
        <a:p>
          <a:endParaRPr lang="it-IT"/>
        </a:p>
      </dgm:t>
    </dgm:pt>
    <dgm:pt modelId="{C4F9ABAD-0A2C-4EA8-AC93-F135C5FE91DE}" type="pres">
      <dgm:prSet presAssocID="{D51EBB8D-3850-445A-B519-6F71D84541BA}" presName="vert1" presStyleCnt="0"/>
      <dgm:spPr/>
    </dgm:pt>
    <dgm:pt modelId="{1D329222-AA87-46E5-BEC7-0E06C8FE6E3F}" type="pres">
      <dgm:prSet presAssocID="{0BE97C6D-DBCF-43E3-B9E7-E5637192A726}" presName="thickLine" presStyleLbl="alignNode1" presStyleIdx="3" presStyleCnt="6"/>
      <dgm:spPr/>
    </dgm:pt>
    <dgm:pt modelId="{0906468F-CF45-4155-8E2E-3295A8704C53}" type="pres">
      <dgm:prSet presAssocID="{0BE97C6D-DBCF-43E3-B9E7-E5637192A726}" presName="horz1" presStyleCnt="0"/>
      <dgm:spPr/>
    </dgm:pt>
    <dgm:pt modelId="{68F7EB4A-1961-45D5-896A-9AD3D6265116}" type="pres">
      <dgm:prSet presAssocID="{0BE97C6D-DBCF-43E3-B9E7-E5637192A726}" presName="tx1" presStyleLbl="revTx" presStyleIdx="3" presStyleCnt="6"/>
      <dgm:spPr/>
      <dgm:t>
        <a:bodyPr/>
        <a:lstStyle/>
        <a:p>
          <a:endParaRPr lang="it-IT"/>
        </a:p>
      </dgm:t>
    </dgm:pt>
    <dgm:pt modelId="{FA6453C7-656A-45A6-A084-089CF31A1DEC}" type="pres">
      <dgm:prSet presAssocID="{0BE97C6D-DBCF-43E3-B9E7-E5637192A726}" presName="vert1" presStyleCnt="0"/>
      <dgm:spPr/>
    </dgm:pt>
    <dgm:pt modelId="{B08BEC59-66A4-420B-AACC-74BAD9BC9935}" type="pres">
      <dgm:prSet presAssocID="{1FB7736F-446F-4A12-A4D8-B1A6EBB98319}" presName="thickLine" presStyleLbl="alignNode1" presStyleIdx="4" presStyleCnt="6"/>
      <dgm:spPr/>
    </dgm:pt>
    <dgm:pt modelId="{4A5AB039-6301-484B-BD5A-42BC32435A1C}" type="pres">
      <dgm:prSet presAssocID="{1FB7736F-446F-4A12-A4D8-B1A6EBB98319}" presName="horz1" presStyleCnt="0"/>
      <dgm:spPr/>
    </dgm:pt>
    <dgm:pt modelId="{AD4157CA-D1FF-48CC-AB32-2A7C535DFF76}" type="pres">
      <dgm:prSet presAssocID="{1FB7736F-446F-4A12-A4D8-B1A6EBB98319}" presName="tx1" presStyleLbl="revTx" presStyleIdx="4" presStyleCnt="6"/>
      <dgm:spPr/>
      <dgm:t>
        <a:bodyPr/>
        <a:lstStyle/>
        <a:p>
          <a:endParaRPr lang="it-IT"/>
        </a:p>
      </dgm:t>
    </dgm:pt>
    <dgm:pt modelId="{8FC76896-0202-4E9B-B966-2C853A070680}" type="pres">
      <dgm:prSet presAssocID="{1FB7736F-446F-4A12-A4D8-B1A6EBB98319}" presName="vert1" presStyleCnt="0"/>
      <dgm:spPr/>
    </dgm:pt>
    <dgm:pt modelId="{F2CEECE9-7377-4C39-92AE-68ADC9AEAC72}" type="pres">
      <dgm:prSet presAssocID="{5F04C6D5-5713-4C71-898A-45CB2C4B4213}" presName="thickLine" presStyleLbl="alignNode1" presStyleIdx="5" presStyleCnt="6"/>
      <dgm:spPr/>
    </dgm:pt>
    <dgm:pt modelId="{3D0C2602-0C60-47E3-8F61-375BFD18DF2B}" type="pres">
      <dgm:prSet presAssocID="{5F04C6D5-5713-4C71-898A-45CB2C4B4213}" presName="horz1" presStyleCnt="0"/>
      <dgm:spPr/>
    </dgm:pt>
    <dgm:pt modelId="{1F01AE99-917A-472B-85D8-2023C3E3C36B}" type="pres">
      <dgm:prSet presAssocID="{5F04C6D5-5713-4C71-898A-45CB2C4B4213}" presName="tx1" presStyleLbl="revTx" presStyleIdx="5" presStyleCnt="6"/>
      <dgm:spPr/>
      <dgm:t>
        <a:bodyPr/>
        <a:lstStyle/>
        <a:p>
          <a:endParaRPr lang="it-IT"/>
        </a:p>
      </dgm:t>
    </dgm:pt>
    <dgm:pt modelId="{C1035F30-BF19-4662-8A11-7C9A798A5BBE}" type="pres">
      <dgm:prSet presAssocID="{5F04C6D5-5713-4C71-898A-45CB2C4B4213}" presName="vert1" presStyleCnt="0"/>
      <dgm:spPr/>
    </dgm:pt>
  </dgm:ptLst>
  <dgm:cxnLst>
    <dgm:cxn modelId="{9A4264E4-D21C-4D0C-AFA5-6CB26E16B14B}" type="presOf" srcId="{0BE97C6D-DBCF-43E3-B9E7-E5637192A726}" destId="{68F7EB4A-1961-45D5-896A-9AD3D6265116}" srcOrd="0" destOrd="0" presId="urn:microsoft.com/office/officeart/2008/layout/LinedList"/>
    <dgm:cxn modelId="{409E4978-589B-48F1-BF80-CBF82B3D3033}" type="presOf" srcId="{35470F30-E0D6-41AC-BBFD-B064385E8FB7}" destId="{15DB86E2-BB9B-4CCD-ABFC-3F108C33E8D6}" srcOrd="0" destOrd="0" presId="urn:microsoft.com/office/officeart/2008/layout/LinedList"/>
    <dgm:cxn modelId="{4EA9E638-00B1-4B92-AD58-9DF7D929DE50}" type="presOf" srcId="{1FB7736F-446F-4A12-A4D8-B1A6EBB98319}" destId="{AD4157CA-D1FF-48CC-AB32-2A7C535DFF76}" srcOrd="0" destOrd="0" presId="urn:microsoft.com/office/officeart/2008/layout/LinedList"/>
    <dgm:cxn modelId="{AB88B9C9-FFCB-4D09-9C46-2D94446C0D66}" srcId="{781CFA85-7881-4E6C-BE45-380547DC3C4B}" destId="{EDA2B774-161E-4E83-BE53-CD512F2CEF9A}" srcOrd="0" destOrd="0" parTransId="{77E9D614-D036-4F0C-A7E3-989C8EE8D137}" sibTransId="{6C86131B-C880-4E9A-BA52-EB2511D6B958}"/>
    <dgm:cxn modelId="{7E521C8F-0D26-4657-AF4E-B93FE869B354}" type="presOf" srcId="{5F04C6D5-5713-4C71-898A-45CB2C4B4213}" destId="{1F01AE99-917A-472B-85D8-2023C3E3C36B}" srcOrd="0" destOrd="0" presId="urn:microsoft.com/office/officeart/2008/layout/LinedList"/>
    <dgm:cxn modelId="{9549C6F9-50BF-451E-A981-58FC7FF40F0A}" type="presOf" srcId="{781CFA85-7881-4E6C-BE45-380547DC3C4B}" destId="{75673F48-1625-4B78-AB42-5CEC21320F9E}" srcOrd="0" destOrd="0" presId="urn:microsoft.com/office/officeart/2008/layout/LinedList"/>
    <dgm:cxn modelId="{BF0649BD-A77C-47E4-BE7D-B7C69780E8DA}" srcId="{781CFA85-7881-4E6C-BE45-380547DC3C4B}" destId="{D51EBB8D-3850-445A-B519-6F71D84541BA}" srcOrd="2" destOrd="0" parTransId="{0B3F54E0-BB27-4A07-B2C1-FA1A00C05B15}" sibTransId="{D8EDFA03-DE5E-4A69-8471-005E3E4C9CF8}"/>
    <dgm:cxn modelId="{FB92BA30-0C8C-4FFF-9966-023DE6697D2E}" srcId="{781CFA85-7881-4E6C-BE45-380547DC3C4B}" destId="{35470F30-E0D6-41AC-BBFD-B064385E8FB7}" srcOrd="1" destOrd="0" parTransId="{CA08DA28-B4C5-47E2-BCA4-B9F0C10F8BB6}" sibTransId="{A450757E-305B-49A5-BE0E-523DC4B20F6F}"/>
    <dgm:cxn modelId="{6C52B74D-D44F-416C-874F-5AA48EBBA9EC}" srcId="{781CFA85-7881-4E6C-BE45-380547DC3C4B}" destId="{1FB7736F-446F-4A12-A4D8-B1A6EBB98319}" srcOrd="4" destOrd="0" parTransId="{FFEBDC18-C964-43BA-B554-982F89B00912}" sibTransId="{0F00D364-4FBA-4F4C-84CE-E5FAA0D820DA}"/>
    <dgm:cxn modelId="{D4917F90-3E51-483A-BB2C-78D7E9C4AE08}" type="presOf" srcId="{D51EBB8D-3850-445A-B519-6F71D84541BA}" destId="{D2F57130-76A3-4F16-B6AF-32779C80D6F6}" srcOrd="0" destOrd="0" presId="urn:microsoft.com/office/officeart/2008/layout/LinedList"/>
    <dgm:cxn modelId="{81239C06-4C11-4240-B306-B115ED554E19}" srcId="{781CFA85-7881-4E6C-BE45-380547DC3C4B}" destId="{5F04C6D5-5713-4C71-898A-45CB2C4B4213}" srcOrd="5" destOrd="0" parTransId="{AF3BE6FC-B663-4A6B-925F-B765963FEC6A}" sibTransId="{11FC2789-09EA-4FAF-9305-E01F9D9CF637}"/>
    <dgm:cxn modelId="{5B40DC96-EE96-4BC7-810C-ED7F94B46ABE}" type="presOf" srcId="{EDA2B774-161E-4E83-BE53-CD512F2CEF9A}" destId="{0EACA37B-BF08-4834-80D9-B0A2FCE05D39}" srcOrd="0" destOrd="0" presId="urn:microsoft.com/office/officeart/2008/layout/LinedList"/>
    <dgm:cxn modelId="{804F9AC2-39A2-48EC-9934-CEE3AF6E180A}" srcId="{781CFA85-7881-4E6C-BE45-380547DC3C4B}" destId="{0BE97C6D-DBCF-43E3-B9E7-E5637192A726}" srcOrd="3" destOrd="0" parTransId="{1F68DD71-DF0A-4AD6-A019-978B712DC69D}" sibTransId="{DDA1E624-5B48-4621-ACA3-5DAA8F5A096E}"/>
    <dgm:cxn modelId="{48025BB5-0638-4205-A5D7-93F70C895F86}" type="presParOf" srcId="{75673F48-1625-4B78-AB42-5CEC21320F9E}" destId="{EE858FCF-6567-4947-9CC6-A58D1ECA9DE8}" srcOrd="0" destOrd="0" presId="urn:microsoft.com/office/officeart/2008/layout/LinedList"/>
    <dgm:cxn modelId="{386EFD22-4A6A-4043-B595-AE15049EFE48}" type="presParOf" srcId="{75673F48-1625-4B78-AB42-5CEC21320F9E}" destId="{957AA42D-B0BC-4EF5-A26F-D1119B1138D5}" srcOrd="1" destOrd="0" presId="urn:microsoft.com/office/officeart/2008/layout/LinedList"/>
    <dgm:cxn modelId="{C1E4904D-0AAE-443D-903E-4EEC49234234}" type="presParOf" srcId="{957AA42D-B0BC-4EF5-A26F-D1119B1138D5}" destId="{0EACA37B-BF08-4834-80D9-B0A2FCE05D39}" srcOrd="0" destOrd="0" presId="urn:microsoft.com/office/officeart/2008/layout/LinedList"/>
    <dgm:cxn modelId="{49DF1394-0B0B-4F21-80AB-78B722ABAF86}" type="presParOf" srcId="{957AA42D-B0BC-4EF5-A26F-D1119B1138D5}" destId="{5D688574-CC39-4DDF-BDCA-5DFADA0DC838}" srcOrd="1" destOrd="0" presId="urn:microsoft.com/office/officeart/2008/layout/LinedList"/>
    <dgm:cxn modelId="{440F9E17-4B7F-4EF7-BE24-6CE56CE9F0E0}" type="presParOf" srcId="{75673F48-1625-4B78-AB42-5CEC21320F9E}" destId="{998AB4A7-025D-459D-92D0-28F078AABC43}" srcOrd="2" destOrd="0" presId="urn:microsoft.com/office/officeart/2008/layout/LinedList"/>
    <dgm:cxn modelId="{5734E789-8C68-4498-B8C6-2FB217071B13}" type="presParOf" srcId="{75673F48-1625-4B78-AB42-5CEC21320F9E}" destId="{54816E66-B2DB-4BD7-A736-A06035AB7699}" srcOrd="3" destOrd="0" presId="urn:microsoft.com/office/officeart/2008/layout/LinedList"/>
    <dgm:cxn modelId="{FD83A14A-9DE2-488B-8019-4169FF9B8032}" type="presParOf" srcId="{54816E66-B2DB-4BD7-A736-A06035AB7699}" destId="{15DB86E2-BB9B-4CCD-ABFC-3F108C33E8D6}" srcOrd="0" destOrd="0" presId="urn:microsoft.com/office/officeart/2008/layout/LinedList"/>
    <dgm:cxn modelId="{AC850AB0-3176-42E1-97DE-95A4782E8699}" type="presParOf" srcId="{54816E66-B2DB-4BD7-A736-A06035AB7699}" destId="{42A53D54-1930-4AD3-AE92-A519079CBFA1}" srcOrd="1" destOrd="0" presId="urn:microsoft.com/office/officeart/2008/layout/LinedList"/>
    <dgm:cxn modelId="{12CB8898-1CBF-4BBC-A4F5-DBADC5B6AD01}" type="presParOf" srcId="{75673F48-1625-4B78-AB42-5CEC21320F9E}" destId="{8CC08BFF-2EA6-40C9-BE13-2540B26DC1E7}" srcOrd="4" destOrd="0" presId="urn:microsoft.com/office/officeart/2008/layout/LinedList"/>
    <dgm:cxn modelId="{B96BA859-EB08-4692-95AD-CCC3B36EFDB0}" type="presParOf" srcId="{75673F48-1625-4B78-AB42-5CEC21320F9E}" destId="{04AE02E1-E7FA-46AF-BCD9-C3943DC162D0}" srcOrd="5" destOrd="0" presId="urn:microsoft.com/office/officeart/2008/layout/LinedList"/>
    <dgm:cxn modelId="{99496566-F142-4A40-A20D-D3014F433519}" type="presParOf" srcId="{04AE02E1-E7FA-46AF-BCD9-C3943DC162D0}" destId="{D2F57130-76A3-4F16-B6AF-32779C80D6F6}" srcOrd="0" destOrd="0" presId="urn:microsoft.com/office/officeart/2008/layout/LinedList"/>
    <dgm:cxn modelId="{340ABF83-23B2-44E9-84C6-A0D8CA0DDE94}" type="presParOf" srcId="{04AE02E1-E7FA-46AF-BCD9-C3943DC162D0}" destId="{C4F9ABAD-0A2C-4EA8-AC93-F135C5FE91DE}" srcOrd="1" destOrd="0" presId="urn:microsoft.com/office/officeart/2008/layout/LinedList"/>
    <dgm:cxn modelId="{D17EB85F-F284-474F-A89D-D94AD6F2043C}" type="presParOf" srcId="{75673F48-1625-4B78-AB42-5CEC21320F9E}" destId="{1D329222-AA87-46E5-BEC7-0E06C8FE6E3F}" srcOrd="6" destOrd="0" presId="urn:microsoft.com/office/officeart/2008/layout/LinedList"/>
    <dgm:cxn modelId="{C03C1570-2CC1-4970-98E8-0E502F465FF3}" type="presParOf" srcId="{75673F48-1625-4B78-AB42-5CEC21320F9E}" destId="{0906468F-CF45-4155-8E2E-3295A8704C53}" srcOrd="7" destOrd="0" presId="urn:microsoft.com/office/officeart/2008/layout/LinedList"/>
    <dgm:cxn modelId="{DDE9FACF-39E2-4A06-93BD-6B0554B46923}" type="presParOf" srcId="{0906468F-CF45-4155-8E2E-3295A8704C53}" destId="{68F7EB4A-1961-45D5-896A-9AD3D6265116}" srcOrd="0" destOrd="0" presId="urn:microsoft.com/office/officeart/2008/layout/LinedList"/>
    <dgm:cxn modelId="{0DECA33D-C394-4393-A158-A680D8C906C2}" type="presParOf" srcId="{0906468F-CF45-4155-8E2E-3295A8704C53}" destId="{FA6453C7-656A-45A6-A084-089CF31A1DEC}" srcOrd="1" destOrd="0" presId="urn:microsoft.com/office/officeart/2008/layout/LinedList"/>
    <dgm:cxn modelId="{C0F81994-1DE5-47A8-895D-6EF1E7D3EA22}" type="presParOf" srcId="{75673F48-1625-4B78-AB42-5CEC21320F9E}" destId="{B08BEC59-66A4-420B-AACC-74BAD9BC9935}" srcOrd="8" destOrd="0" presId="urn:microsoft.com/office/officeart/2008/layout/LinedList"/>
    <dgm:cxn modelId="{7BB6EB43-B9A4-4D83-8D68-3D0993FE20CC}" type="presParOf" srcId="{75673F48-1625-4B78-AB42-5CEC21320F9E}" destId="{4A5AB039-6301-484B-BD5A-42BC32435A1C}" srcOrd="9" destOrd="0" presId="urn:microsoft.com/office/officeart/2008/layout/LinedList"/>
    <dgm:cxn modelId="{FD84000C-5F78-4A75-90AC-BDEF169F20A2}" type="presParOf" srcId="{4A5AB039-6301-484B-BD5A-42BC32435A1C}" destId="{AD4157CA-D1FF-48CC-AB32-2A7C535DFF76}" srcOrd="0" destOrd="0" presId="urn:microsoft.com/office/officeart/2008/layout/LinedList"/>
    <dgm:cxn modelId="{5F88C5C2-7194-4D42-8DD1-C10200034A33}" type="presParOf" srcId="{4A5AB039-6301-484B-BD5A-42BC32435A1C}" destId="{8FC76896-0202-4E9B-B966-2C853A070680}" srcOrd="1" destOrd="0" presId="urn:microsoft.com/office/officeart/2008/layout/LinedList"/>
    <dgm:cxn modelId="{8529263E-AF1E-410C-89F1-4C84089ECF5D}" type="presParOf" srcId="{75673F48-1625-4B78-AB42-5CEC21320F9E}" destId="{F2CEECE9-7377-4C39-92AE-68ADC9AEAC72}" srcOrd="10" destOrd="0" presId="urn:microsoft.com/office/officeart/2008/layout/LinedList"/>
    <dgm:cxn modelId="{0C85E6BE-2668-4F90-904D-F9F835408D3E}" type="presParOf" srcId="{75673F48-1625-4B78-AB42-5CEC21320F9E}" destId="{3D0C2602-0C60-47E3-8F61-375BFD18DF2B}" srcOrd="11" destOrd="0" presId="urn:microsoft.com/office/officeart/2008/layout/LinedList"/>
    <dgm:cxn modelId="{DB7E17D5-C841-4695-A3EC-940FF1A47BAA}" type="presParOf" srcId="{3D0C2602-0C60-47E3-8F61-375BFD18DF2B}" destId="{1F01AE99-917A-472B-85D8-2023C3E3C36B}" srcOrd="0" destOrd="0" presId="urn:microsoft.com/office/officeart/2008/layout/LinedList"/>
    <dgm:cxn modelId="{8C2900AD-7742-4E1F-AF75-3FC26806DD41}" type="presParOf" srcId="{3D0C2602-0C60-47E3-8F61-375BFD18DF2B}" destId="{C1035F30-BF19-4662-8A11-7C9A798A5BBE}" srcOrd="1" destOrd="0" presId="urn:microsoft.com/office/officeart/2008/layout/LinedList"/>
  </dgm:cxnLst>
  <dgm:bg/>
  <dgm:whole/>
  <dgm:extLst>
    <a:ext uri="http://schemas.microsoft.com/office/drawing/2008/diagram">
      <dsp:dataModelExt xmlns=""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58FCF-6567-4947-9CC6-A58D1ECA9DE8}">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ACA37B-BF08-4834-80D9-B0A2FCE05D39}">
      <dsp:nvSpPr>
        <dsp:cNvPr id="0" name=""/>
        <dsp:cNvSpPr/>
      </dsp:nvSpPr>
      <dsp:spPr>
        <a:xfrm>
          <a:off x="0" y="2703"/>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it-IT" sz="3200" kern="1200" dirty="0"/>
            <a:t>Cos’è?</a:t>
          </a:r>
          <a:endParaRPr lang="en-US" sz="3200" kern="1200" dirty="0"/>
        </a:p>
      </dsp:txBody>
      <dsp:txXfrm>
        <a:off x="0" y="2703"/>
        <a:ext cx="6900512" cy="921789"/>
      </dsp:txXfrm>
    </dsp:sp>
    <dsp:sp modelId="{998AB4A7-025D-459D-92D0-28F078AABC43}">
      <dsp:nvSpPr>
        <dsp:cNvPr id="0" name=""/>
        <dsp:cNvSpPr/>
      </dsp:nvSpPr>
      <dsp:spPr>
        <a:xfrm>
          <a:off x="0" y="924492"/>
          <a:ext cx="6900512"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DB86E2-BB9B-4CCD-ABFC-3F108C33E8D6}">
      <dsp:nvSpPr>
        <dsp:cNvPr id="0" name=""/>
        <dsp:cNvSpPr/>
      </dsp:nvSpPr>
      <dsp:spPr>
        <a:xfrm>
          <a:off x="0" y="924492"/>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it-IT" sz="3200" kern="1200" dirty="0"/>
            <a:t>I fattori di rischio</a:t>
          </a:r>
          <a:endParaRPr lang="en-US" sz="3200" kern="1200" dirty="0"/>
        </a:p>
      </dsp:txBody>
      <dsp:txXfrm>
        <a:off x="0" y="924492"/>
        <a:ext cx="6900512" cy="921789"/>
      </dsp:txXfrm>
    </dsp:sp>
    <dsp:sp modelId="{8CC08BFF-2EA6-40C9-BE13-2540B26DC1E7}">
      <dsp:nvSpPr>
        <dsp:cNvPr id="0" name=""/>
        <dsp:cNvSpPr/>
      </dsp:nvSpPr>
      <dsp:spPr>
        <a:xfrm>
          <a:off x="0" y="1846281"/>
          <a:ext cx="6900512"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F57130-76A3-4F16-B6AF-32779C80D6F6}">
      <dsp:nvSpPr>
        <dsp:cNvPr id="0" name=""/>
        <dsp:cNvSpPr/>
      </dsp:nvSpPr>
      <dsp:spPr>
        <a:xfrm>
          <a:off x="0" y="1846281"/>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it-IT" sz="3200" kern="1200" dirty="0"/>
            <a:t>Diretta ed indiretta</a:t>
          </a:r>
          <a:endParaRPr lang="en-US" sz="3200" kern="1200" dirty="0"/>
        </a:p>
      </dsp:txBody>
      <dsp:txXfrm>
        <a:off x="0" y="1846281"/>
        <a:ext cx="6900512" cy="921789"/>
      </dsp:txXfrm>
    </dsp:sp>
    <dsp:sp modelId="{1D329222-AA87-46E5-BEC7-0E06C8FE6E3F}">
      <dsp:nvSpPr>
        <dsp:cNvPr id="0" name=""/>
        <dsp:cNvSpPr/>
      </dsp:nvSpPr>
      <dsp:spPr>
        <a:xfrm>
          <a:off x="0" y="2768070"/>
          <a:ext cx="6900512"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F7EB4A-1961-45D5-896A-9AD3D6265116}">
      <dsp:nvSpPr>
        <dsp:cNvPr id="0" name=""/>
        <dsp:cNvSpPr/>
      </dsp:nvSpPr>
      <dsp:spPr>
        <a:xfrm>
          <a:off x="0" y="2768070"/>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it-IT" sz="3200" kern="1200" dirty="0"/>
            <a:t>Le molestie</a:t>
          </a:r>
          <a:endParaRPr lang="en-US" sz="3200" kern="1200" dirty="0"/>
        </a:p>
      </dsp:txBody>
      <dsp:txXfrm>
        <a:off x="0" y="2768070"/>
        <a:ext cx="6900512" cy="921789"/>
      </dsp:txXfrm>
    </dsp:sp>
    <dsp:sp modelId="{B08BEC59-66A4-420B-AACC-74BAD9BC9935}">
      <dsp:nvSpPr>
        <dsp:cNvPr id="0" name=""/>
        <dsp:cNvSpPr/>
      </dsp:nvSpPr>
      <dsp:spPr>
        <a:xfrm>
          <a:off x="0" y="3689859"/>
          <a:ext cx="6900512"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4157CA-D1FF-48CC-AB32-2A7C535DFF76}">
      <dsp:nvSpPr>
        <dsp:cNvPr id="0" name=""/>
        <dsp:cNvSpPr/>
      </dsp:nvSpPr>
      <dsp:spPr>
        <a:xfrm>
          <a:off x="0" y="3689859"/>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it-IT" sz="3200" kern="1200" dirty="0"/>
            <a:t>Come riconoscere una discriminazione</a:t>
          </a:r>
          <a:endParaRPr lang="en-US" sz="3200" kern="1200" dirty="0"/>
        </a:p>
      </dsp:txBody>
      <dsp:txXfrm>
        <a:off x="0" y="3689859"/>
        <a:ext cx="6900512" cy="921789"/>
      </dsp:txXfrm>
    </dsp:sp>
    <dsp:sp modelId="{F2CEECE9-7377-4C39-92AE-68ADC9AEAC72}">
      <dsp:nvSpPr>
        <dsp:cNvPr id="0" name=""/>
        <dsp:cNvSpPr/>
      </dsp:nvSpPr>
      <dsp:spPr>
        <a:xfrm>
          <a:off x="0" y="4611648"/>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01AE99-917A-472B-85D8-2023C3E3C36B}">
      <dsp:nvSpPr>
        <dsp:cNvPr id="0" name=""/>
        <dsp:cNvSpPr/>
      </dsp:nvSpPr>
      <dsp:spPr>
        <a:xfrm>
          <a:off x="0" y="4611648"/>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it-IT" sz="3200" kern="1200" dirty="0"/>
            <a:t>definizione</a:t>
          </a:r>
          <a:endParaRPr lang="en-US" sz="3200" kern="1200" dirty="0"/>
        </a:p>
      </dsp:txBody>
      <dsp:txXfrm>
        <a:off x="0" y="4611648"/>
        <a:ext cx="6900512" cy="92178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it-IT" sz="4400" spc="-1" strike="noStrike">
              <a:latin typeface="Arial"/>
            </a:endParaRPr>
          </a:p>
        </p:txBody>
      </p:sp>
      <p:sp>
        <p:nvSpPr>
          <p:cNvPr id="2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it-IT" sz="3200" spc="-1" strike="noStrike">
              <a:latin typeface="Arial"/>
            </a:endParaRPr>
          </a:p>
        </p:txBody>
      </p:sp>
      <p:sp>
        <p:nvSpPr>
          <p:cNvPr id="2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it-IT"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it-IT" sz="4400" spc="-1" strike="noStrike">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2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3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it-IT"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it-IT" sz="4400" spc="-1" strike="noStrike">
              <a:latin typeface="Arial"/>
            </a:endParaRPr>
          </a:p>
        </p:txBody>
      </p:sp>
      <p:sp>
        <p:nvSpPr>
          <p:cNvPr id="3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it-IT" sz="3200" spc="-1" strike="noStrike">
              <a:latin typeface="Arial"/>
            </a:endParaRPr>
          </a:p>
        </p:txBody>
      </p:sp>
      <p:sp>
        <p:nvSpPr>
          <p:cNvPr id="3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it-IT" sz="3200" spc="-1" strike="noStrike">
              <a:latin typeface="Arial"/>
            </a:endParaRPr>
          </a:p>
        </p:txBody>
      </p:sp>
      <p:sp>
        <p:nvSpPr>
          <p:cNvPr id="3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it-IT" sz="3200" spc="-1" strike="noStrike">
              <a:latin typeface="Arial"/>
            </a:endParaRPr>
          </a:p>
        </p:txBody>
      </p:sp>
      <p:sp>
        <p:nvSpPr>
          <p:cNvPr id="3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it-IT" sz="3200" spc="-1" strike="noStrike">
              <a:latin typeface="Arial"/>
            </a:endParaRPr>
          </a:p>
        </p:txBody>
      </p:sp>
      <p:sp>
        <p:nvSpPr>
          <p:cNvPr id="3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it-IT" sz="3200" spc="-1" strike="noStrike">
              <a:latin typeface="Arial"/>
            </a:endParaRPr>
          </a:p>
        </p:txBody>
      </p:sp>
      <p:sp>
        <p:nvSpPr>
          <p:cNvPr id="3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it-IT"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it-IT" sz="4400" spc="-1" strike="noStrike">
              <a:latin typeface="Arial"/>
            </a:endParaRPr>
          </a:p>
        </p:txBody>
      </p:sp>
      <p:sp>
        <p:nvSpPr>
          <p:cNvPr id="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endParaRPr b="0" lang="it-IT"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it-IT" sz="4400" spc="-1" strike="noStrike">
              <a:latin typeface="Arial"/>
            </a:endParaRPr>
          </a:p>
        </p:txBody>
      </p:sp>
      <p:sp>
        <p:nvSpPr>
          <p:cNvPr id="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it-IT"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it-IT" sz="4400" spc="-1" strike="noStrike">
              <a:latin typeface="Arial"/>
            </a:endParaRPr>
          </a:p>
        </p:txBody>
      </p:sp>
      <p:sp>
        <p:nvSpPr>
          <p:cNvPr id="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it-IT" sz="3200" spc="-1" strike="noStrike">
              <a:latin typeface="Arial"/>
            </a:endParaRPr>
          </a:p>
        </p:txBody>
      </p:sp>
      <p:sp>
        <p:nvSpPr>
          <p:cNvPr id="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it-IT"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it-IT"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it-IT"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it-IT" sz="4400" spc="-1" strike="noStrike">
              <a:latin typeface="Arial"/>
            </a:endParaRPr>
          </a:p>
        </p:txBody>
      </p:sp>
      <p:sp>
        <p:nvSpPr>
          <p:cNvPr id="1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1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it-IT" sz="3200" spc="-1" strike="noStrike">
              <a:latin typeface="Arial"/>
            </a:endParaRPr>
          </a:p>
        </p:txBody>
      </p:sp>
      <p:sp>
        <p:nvSpPr>
          <p:cNvPr id="1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it-IT"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it-IT" sz="4400" spc="-1" strike="noStrike">
              <a:latin typeface="Arial"/>
            </a:endParaRPr>
          </a:p>
        </p:txBody>
      </p:sp>
      <p:sp>
        <p:nvSpPr>
          <p:cNvPr id="1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it-IT" sz="3200" spc="-1" strike="noStrike">
              <a:latin typeface="Arial"/>
            </a:endParaRPr>
          </a:p>
        </p:txBody>
      </p:sp>
      <p:sp>
        <p:nvSpPr>
          <p:cNvPr id="1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1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it-IT"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it-IT" sz="4400" spc="-1" strike="noStrike">
              <a:latin typeface="Arial"/>
            </a:endParaRPr>
          </a:p>
        </p:txBody>
      </p:sp>
      <p:sp>
        <p:nvSpPr>
          <p:cNvPr id="2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2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it-IT"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r>
              <a:rPr b="0" lang="it-IT" sz="4400" spc="-1" strike="noStrike">
                <a:latin typeface="Arial"/>
              </a:rPr>
              <a:t>Fai clic per modificare il formato del testo del titolo</a:t>
            </a:r>
            <a:endParaRPr b="0" lang="it-IT" sz="4400" spc="-1" strike="noStrike">
              <a:latin typeface="Arial"/>
            </a:endParaRPr>
          </a:p>
        </p:txBody>
      </p:sp>
      <p:sp>
        <p:nvSpPr>
          <p:cNvPr id="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diagramData" Target="../diagrams/data1.xml"/><Relationship Id="rId2" Type="http://schemas.openxmlformats.org/officeDocument/2006/relationships/diagramLayout" Target="../diagrams/layout1.xml"/><Relationship Id="rId3" Type="http://schemas.openxmlformats.org/officeDocument/2006/relationships/diagramQuickStyle" Target="../diagrams/quickStyle1.xml"/><Relationship Id="rId4" Type="http://schemas.openxmlformats.org/officeDocument/2006/relationships/diagramColors" Target="../diagrams/colors1.xml"/><Relationship Id="rId5" Type="http://schemas.microsoft.com/office/2007/relationships/diagramDrawing" Target="../diagrams/drawing1.xml"/><Relationship Id="rId6"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Rectangle 13"/>
          <p:cNvSpPr/>
          <p:nvPr/>
        </p:nvSpPr>
        <p:spPr>
          <a:xfrm>
            <a:off x="0" y="0"/>
            <a:ext cx="12187080" cy="685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39" name="Picture 9" descr="Scalinata e colonne anteriori di un maestoso edificio della città"/>
          <p:cNvPicPr/>
          <p:nvPr/>
        </p:nvPicPr>
        <p:blipFill>
          <a:blip r:embed="rId1"/>
          <a:srcRect l="1766" t="0" r="4115" b="0"/>
          <a:stretch/>
        </p:blipFill>
        <p:spPr>
          <a:xfrm>
            <a:off x="2522520" y="0"/>
            <a:ext cx="9667800" cy="6856200"/>
          </a:xfrm>
          <a:prstGeom prst="rect">
            <a:avLst/>
          </a:prstGeom>
          <a:ln w="0">
            <a:noFill/>
          </a:ln>
        </p:spPr>
      </p:pic>
      <p:sp>
        <p:nvSpPr>
          <p:cNvPr id="40" name="Rectangle 15"/>
          <p:cNvSpPr/>
          <p:nvPr/>
        </p:nvSpPr>
        <p:spPr>
          <a:xfrm>
            <a:off x="0" y="0"/>
            <a:ext cx="7065000" cy="6856200"/>
          </a:xfrm>
          <a:prstGeom prst="rect">
            <a:avLst/>
          </a:prstGeom>
          <a:gradFill rotWithShape="0">
            <a:gsLst>
              <a:gs pos="52000">
                <a:srgbClr val="ffffff"/>
              </a:gs>
              <a:gs pos="100000">
                <a:srgbClr val="ffffff">
                  <a:alpha val="0"/>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1" name="Titolo 1"/>
          <p:cNvSpPr/>
          <p:nvPr/>
        </p:nvSpPr>
        <p:spPr>
          <a:xfrm>
            <a:off x="433440" y="931680"/>
            <a:ext cx="9234360" cy="2874960"/>
          </a:xfrm>
          <a:prstGeom prst="rect">
            <a:avLst/>
          </a:prstGeom>
          <a:noFill/>
          <a:ln w="0">
            <a:noFill/>
          </a:ln>
        </p:spPr>
        <p:style>
          <a:lnRef idx="0"/>
          <a:fillRef idx="0"/>
          <a:effectRef idx="0"/>
          <a:fontRef idx="minor"/>
        </p:style>
        <p:txBody>
          <a:bodyPr lIns="90000" rIns="90000" tIns="45000" bIns="45000" anchor="b">
            <a:normAutofit/>
          </a:bodyPr>
          <a:p>
            <a:pPr>
              <a:lnSpc>
                <a:spcPct val="90000"/>
              </a:lnSpc>
            </a:pPr>
            <a:r>
              <a:rPr b="1" lang="it-IT" sz="3600" spc="-1" strike="noStrike">
                <a:solidFill>
                  <a:srgbClr val="000000"/>
                </a:solidFill>
                <a:latin typeface="Calibri Light"/>
                <a:ea typeface="DejaVu Sans"/>
              </a:rPr>
              <a:t>DISCORSI D’ODIO</a:t>
            </a:r>
            <a:br/>
            <a:br/>
            <a:r>
              <a:rPr b="1" lang="it-IT" sz="3600" spc="-1" strike="noStrike">
                <a:solidFill>
                  <a:srgbClr val="000000"/>
                </a:solidFill>
                <a:latin typeface="Calibri Light"/>
                <a:ea typeface="DejaVu Sans"/>
              </a:rPr>
              <a:t>“Linguaggio e stereotipi: riconoscere la violenza”</a:t>
            </a:r>
            <a:endParaRPr b="0" lang="it-IT" sz="3600" spc="-1" strike="noStrike">
              <a:latin typeface="Arial"/>
            </a:endParaRPr>
          </a:p>
        </p:txBody>
      </p:sp>
      <p:sp>
        <p:nvSpPr>
          <p:cNvPr id="42" name="CasellaDiTesto 3"/>
          <p:cNvSpPr/>
          <p:nvPr/>
        </p:nvSpPr>
        <p:spPr>
          <a:xfrm>
            <a:off x="433440" y="4379040"/>
            <a:ext cx="4969800" cy="5162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it-IT" sz="2800" spc="-1" strike="noStrike">
                <a:solidFill>
                  <a:srgbClr val="000000"/>
                </a:solidFill>
                <a:latin typeface="Calibri"/>
                <a:ea typeface="DejaVu Sans"/>
              </a:rPr>
              <a:t>Avv. Michele Corradi</a:t>
            </a:r>
            <a:endParaRPr b="0" lang="it-IT" sz="28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nodeType="withEffect" fill="hold" presetClass="entr" presetID="10">
                                  <p:stCondLst>
                                    <p:cond delay="500"/>
                                  </p:stCondLst>
                                  <p:iterate type="lt">
                                    <p:tmAbs val="100"/>
                                  </p:iterate>
                                  <p:childTnLst>
                                    <p:set>
                                      <p:cBhvr>
                                        <p:cTn id="6" dur="1" fill="hold">
                                          <p:stCondLst>
                                            <p:cond delay="0"/>
                                          </p:stCondLst>
                                        </p:cTn>
                                        <p:tgtEl>
                                          <p:spTgt spid="41"/>
                                        </p:tgtEl>
                                        <p:attrNameLst>
                                          <p:attrName>style.visibility</p:attrName>
                                        </p:attrNameLst>
                                      </p:cBhvr>
                                      <p:to>
                                        <p:strVal val="visible"/>
                                      </p:to>
                                    </p:set>
                                    <p:animEffect filter="fade" transition="in">
                                      <p:cBhvr additive="repl">
                                        <p:cTn id="7" dur="4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nodeType="clickEffect" fill="hold" presetClass="entr" presetID="10">
                                  <p:stCondLst>
                                    <p:cond delay="0"/>
                                  </p:stCondLst>
                                  <p:childTnLst>
                                    <p:set>
                                      <p:cBhvr>
                                        <p:cTn id="11" dur="1" fill="hold">
                                          <p:stCondLst>
                                            <p:cond delay="0"/>
                                          </p:stCondLst>
                                        </p:cTn>
                                        <p:tgtEl>
                                          <p:spTgt spid="42"/>
                                        </p:tgtEl>
                                        <p:attrNameLst>
                                          <p:attrName>style.visibility</p:attrName>
                                        </p:attrNameLst>
                                      </p:cBhvr>
                                      <p:to>
                                        <p:strVal val="visible"/>
                                      </p:to>
                                    </p:set>
                                    <p:animEffect filter="fade" transition="in">
                                      <p:cBhvr additive="repl">
                                        <p:cTn id="12" dur="500"/>
                                        <p:tgtEl>
                                          <p:spTgt spid="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 name="Rectangle 43"/>
          <p:cNvSpPr/>
          <p:nvPr/>
        </p:nvSpPr>
        <p:spPr>
          <a:xfrm>
            <a:off x="0" y="0"/>
            <a:ext cx="12187080" cy="6856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sp>
      <p:sp>
        <p:nvSpPr>
          <p:cNvPr id="73" name="PlaceHolder 1"/>
          <p:cNvSpPr>
            <a:spLocks noGrp="1"/>
          </p:cNvSpPr>
          <p:nvPr>
            <p:ph type="title"/>
          </p:nvPr>
        </p:nvSpPr>
        <p:spPr>
          <a:xfrm>
            <a:off x="841320" y="548640"/>
            <a:ext cx="3598920" cy="5429880"/>
          </a:xfrm>
          <a:prstGeom prst="rect">
            <a:avLst/>
          </a:prstGeom>
          <a:noFill/>
          <a:ln w="0">
            <a:noFill/>
          </a:ln>
        </p:spPr>
        <p:txBody>
          <a:bodyPr lIns="90000" rIns="90000" tIns="45000" bIns="45000" anchor="ctr">
            <a:normAutofit/>
          </a:bodyPr>
          <a:p>
            <a:pPr>
              <a:lnSpc>
                <a:spcPct val="90000"/>
              </a:lnSpc>
            </a:pPr>
            <a:r>
              <a:rPr b="0" lang="it-IT" sz="5400" spc="-1" strike="noStrike">
                <a:solidFill>
                  <a:srgbClr val="000000"/>
                </a:solidFill>
                <a:latin typeface="Calibri Light"/>
              </a:rPr>
              <a:t>Il linguaggio d’odio sui social</a:t>
            </a:r>
            <a:endParaRPr b="0" lang="it-IT" sz="5400" spc="-1" strike="noStrike">
              <a:latin typeface="Arial"/>
            </a:endParaRPr>
          </a:p>
        </p:txBody>
      </p:sp>
      <p:sp>
        <p:nvSpPr>
          <p:cNvPr id="74" name="sketch line"/>
          <p:cNvSpPr/>
          <p:nvPr/>
        </p:nvSpPr>
        <p:spPr>
          <a:xfrm rot="5400000">
            <a:off x="2545560" y="3258360"/>
            <a:ext cx="4478760" cy="16560"/>
          </a:xfrm>
          <a:custGeom>
            <a:avLst/>
            <a:gdLst/>
            <a:ahLst/>
            <a:rect l="l" t="t" r="r" b="b"/>
            <a:pathLst>
              <a:path w="4480560" h="18288">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cap="rnd" w="41275">
            <a:solidFill>
              <a:srgbClr val="ed7d31"/>
            </a:solidFill>
            <a:round/>
          </a:ln>
        </p:spPr>
        <p:style>
          <a:lnRef idx="2">
            <a:schemeClr val="accent1">
              <a:shade val="50000"/>
            </a:schemeClr>
          </a:lnRef>
          <a:fillRef idx="1">
            <a:schemeClr val="accent1"/>
          </a:fillRef>
          <a:effectRef idx="0">
            <a:schemeClr val="accent1"/>
          </a:effectRef>
          <a:fontRef idx="minor"/>
        </p:style>
      </p:sp>
      <p:sp>
        <p:nvSpPr>
          <p:cNvPr id="75" name="PlaceHolder 2"/>
          <p:cNvSpPr>
            <a:spLocks noGrp="1"/>
          </p:cNvSpPr>
          <p:nvPr>
            <p:ph/>
          </p:nvPr>
        </p:nvSpPr>
        <p:spPr>
          <a:xfrm>
            <a:off x="5126400" y="552240"/>
            <a:ext cx="6222600" cy="5429880"/>
          </a:xfrm>
          <a:prstGeom prst="rect">
            <a:avLst/>
          </a:prstGeom>
          <a:noFill/>
          <a:ln w="0">
            <a:noFill/>
          </a:ln>
        </p:spPr>
        <p:txBody>
          <a:bodyPr lIns="90000" rIns="90000" tIns="45000" bIns="45000" anchor="ctr">
            <a:normAutofit fontScale="98000"/>
          </a:bodyPr>
          <a:p>
            <a:pPr marL="228600" indent="-228600">
              <a:lnSpc>
                <a:spcPct val="90000"/>
              </a:lnSpc>
              <a:spcBef>
                <a:spcPts val="1001"/>
              </a:spcBef>
              <a:buClr>
                <a:srgbClr val="000000"/>
              </a:buClr>
              <a:buFont typeface="Arial"/>
              <a:buChar char="•"/>
            </a:pPr>
            <a:r>
              <a:rPr b="0" lang="it-IT" sz="1800" spc="-1" strike="noStrike">
                <a:solidFill>
                  <a:srgbClr val="000000"/>
                </a:solidFill>
                <a:latin typeface="Calibri"/>
              </a:rPr>
              <a:t>Le relazioni sono il cuore della nostra vita, anche quelle sul web.</a:t>
            </a:r>
            <a:endParaRPr b="0" lang="it-IT" sz="1800" spc="-1" strike="noStrike">
              <a:latin typeface="Arial"/>
            </a:endParaRPr>
          </a:p>
          <a:p>
            <a:pPr marL="228600" indent="-228600">
              <a:lnSpc>
                <a:spcPct val="90000"/>
              </a:lnSpc>
              <a:spcBef>
                <a:spcPts val="1001"/>
              </a:spcBef>
              <a:buClr>
                <a:srgbClr val="000000"/>
              </a:buClr>
              <a:buFont typeface="Arial"/>
              <a:buChar char="•"/>
            </a:pPr>
            <a:r>
              <a:rPr b="0" lang="it-IT" sz="1800" spc="-1" strike="noStrike">
                <a:solidFill>
                  <a:srgbClr val="000000"/>
                </a:solidFill>
                <a:latin typeface="Calibri"/>
              </a:rPr>
              <a:t>Le parole sono importanti, nella velocità della nostra vita ci dimentichiamo che le parole sono importanti. Il linguaggio utilizzato nel web distrugge le relazioni, perché non abbiamo il tempo di pensare e di rispondere bene, di mettere la virgola al posto giusto, di mettere cura nelle parole che usiamo.</a:t>
            </a:r>
            <a:endParaRPr b="0" lang="it-IT" sz="1800" spc="-1" strike="noStrike">
              <a:latin typeface="Arial"/>
            </a:endParaRPr>
          </a:p>
          <a:p>
            <a:pPr marL="228600" indent="-228600">
              <a:lnSpc>
                <a:spcPct val="90000"/>
              </a:lnSpc>
              <a:spcBef>
                <a:spcPts val="1001"/>
              </a:spcBef>
              <a:buClr>
                <a:srgbClr val="000000"/>
              </a:buClr>
              <a:buFont typeface="Arial"/>
              <a:buChar char="•"/>
            </a:pPr>
            <a:endParaRPr b="0" lang="it-IT" sz="1800" spc="-1" strike="noStrike">
              <a:latin typeface="Arial"/>
            </a:endParaRPr>
          </a:p>
          <a:p>
            <a:pPr>
              <a:lnSpc>
                <a:spcPct val="100000"/>
              </a:lnSpc>
            </a:pPr>
            <a:r>
              <a:rPr b="0" lang="it-IT" sz="1800" spc="-1" strike="noStrike">
                <a:solidFill>
                  <a:srgbClr val="000000"/>
                </a:solidFill>
                <a:latin typeface="Calibri"/>
                <a:ea typeface="Microsoft YaHei"/>
              </a:rPr>
              <a:t>L’odio non nasce in rete, è una declinazione naturale dell’uomo. In rete ci sono accelerazioni, il discorso d’odio viene potenziato e diffuso rapidamente su larga scala perché manca la consapevolezza della nuova stanza della nostra vita rappresentata dai social (il digitale non è una dimensione naturale, occorre trovare l’equilibrio).  </a:t>
            </a:r>
            <a:endParaRPr b="0" lang="it-IT" sz="1800" spc="-1" strike="noStrike">
              <a:latin typeface="Arial"/>
            </a:endParaRPr>
          </a:p>
          <a:p>
            <a:pPr>
              <a:lnSpc>
                <a:spcPct val="100000"/>
              </a:lnSpc>
            </a:pPr>
            <a:r>
              <a:rPr b="0" lang="it-IT" sz="1800" spc="-1" strike="noStrike">
                <a:solidFill>
                  <a:srgbClr val="000000"/>
                </a:solidFill>
                <a:latin typeface="Calibri"/>
                <a:ea typeface="Microsoft YaHei"/>
              </a:rPr>
              <a:t>“</a:t>
            </a:r>
            <a:r>
              <a:rPr b="0" lang="it-IT" sz="1800" spc="-1" strike="noStrike">
                <a:solidFill>
                  <a:srgbClr val="000000"/>
                </a:solidFill>
                <a:latin typeface="Calibri"/>
                <a:ea typeface="Microsoft YaHei"/>
              </a:rPr>
              <a:t>Proprio come quando senti qualcuno gridare per strada e questo ti spinge a correre, così anche i contenuti social hanno lo stesso effetto sulle nostre emozioni e sulle reazioni, portandoci a condividere”.</a:t>
            </a:r>
            <a:endParaRPr b="0" lang="it-IT" sz="1800" spc="-1" strike="noStrike">
              <a:latin typeface="Arial"/>
            </a:endParaRPr>
          </a:p>
          <a:p>
            <a:pPr marL="228600" indent="-228600">
              <a:lnSpc>
                <a:spcPct val="90000"/>
              </a:lnSpc>
              <a:spcBef>
                <a:spcPts val="1001"/>
              </a:spcBef>
              <a:tabLst>
                <a:tab algn="l" pos="0"/>
              </a:tabLst>
            </a:pPr>
            <a:r>
              <a:rPr b="0" lang="it-IT" sz="1800" spc="-1" strike="noStrike" u="sng">
                <a:solidFill>
                  <a:srgbClr val="000000"/>
                </a:solidFill>
                <a:uFillTx/>
                <a:latin typeface="Calibri"/>
                <a:ea typeface="Microsoft YaHei"/>
              </a:rPr>
              <a:t>Siamo le parole che decidiamo di usare: più usiamo parole d’odio o stereotopi e più diventiamo odiatori ed odiatrici</a:t>
            </a:r>
            <a:endParaRPr b="0" lang="it-IT" sz="1800" spc="-1" strike="noStrike">
              <a:latin typeface="Arial"/>
            </a:endParaRPr>
          </a:p>
          <a:p>
            <a:pPr marL="228600" indent="-228600">
              <a:lnSpc>
                <a:spcPct val="90000"/>
              </a:lnSpc>
              <a:spcBef>
                <a:spcPts val="1001"/>
              </a:spcBef>
              <a:tabLst>
                <a:tab algn="l" pos="0"/>
              </a:tabLst>
            </a:pP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Rectangle 43"/>
          <p:cNvSpPr/>
          <p:nvPr/>
        </p:nvSpPr>
        <p:spPr>
          <a:xfrm>
            <a:off x="0" y="0"/>
            <a:ext cx="12187080" cy="6856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sp>
      <p:sp>
        <p:nvSpPr>
          <p:cNvPr id="77" name="PlaceHolder 1"/>
          <p:cNvSpPr>
            <a:spLocks noGrp="1"/>
          </p:cNvSpPr>
          <p:nvPr>
            <p:ph type="title"/>
          </p:nvPr>
        </p:nvSpPr>
        <p:spPr>
          <a:xfrm>
            <a:off x="841320" y="548640"/>
            <a:ext cx="3598920" cy="5429880"/>
          </a:xfrm>
          <a:prstGeom prst="rect">
            <a:avLst/>
          </a:prstGeom>
          <a:noFill/>
          <a:ln w="0">
            <a:noFill/>
          </a:ln>
        </p:spPr>
        <p:txBody>
          <a:bodyPr lIns="90000" rIns="90000" tIns="45000" bIns="45000" anchor="ctr">
            <a:normAutofit/>
          </a:bodyPr>
          <a:p>
            <a:pPr>
              <a:lnSpc>
                <a:spcPct val="90000"/>
              </a:lnSpc>
            </a:pPr>
            <a:r>
              <a:rPr b="0" lang="it-IT" sz="4000" spc="-1" strike="noStrike">
                <a:solidFill>
                  <a:srgbClr val="000000"/>
                </a:solidFill>
                <a:latin typeface="Calibri Light"/>
              </a:rPr>
              <a:t>MONITORAGGIO DELLA VIOLENZA VERBALE IN RETE</a:t>
            </a:r>
            <a:endParaRPr b="0" lang="it-IT" sz="4000" spc="-1" strike="noStrike">
              <a:latin typeface="Arial"/>
            </a:endParaRPr>
          </a:p>
        </p:txBody>
      </p:sp>
      <p:sp>
        <p:nvSpPr>
          <p:cNvPr id="78" name="sketch line"/>
          <p:cNvSpPr/>
          <p:nvPr/>
        </p:nvSpPr>
        <p:spPr>
          <a:xfrm rot="5400000">
            <a:off x="2545560" y="3258360"/>
            <a:ext cx="4478760" cy="16560"/>
          </a:xfrm>
          <a:custGeom>
            <a:avLst/>
            <a:gdLst/>
            <a:ahLst/>
            <a:rect l="l" t="t" r="r" b="b"/>
            <a:pathLst>
              <a:path w="4480560" h="18288">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cap="rnd" w="41275">
            <a:solidFill>
              <a:srgbClr val="ed7d31"/>
            </a:solidFill>
            <a:round/>
          </a:ln>
        </p:spPr>
        <p:style>
          <a:lnRef idx="2">
            <a:schemeClr val="accent1">
              <a:shade val="50000"/>
            </a:schemeClr>
          </a:lnRef>
          <a:fillRef idx="1">
            <a:schemeClr val="accent1"/>
          </a:fillRef>
          <a:effectRef idx="0">
            <a:schemeClr val="accent1"/>
          </a:effectRef>
          <a:fontRef idx="minor"/>
        </p:style>
      </p:sp>
      <p:sp>
        <p:nvSpPr>
          <p:cNvPr id="79" name="PlaceHolder 2"/>
          <p:cNvSpPr>
            <a:spLocks noGrp="1"/>
          </p:cNvSpPr>
          <p:nvPr>
            <p:ph/>
          </p:nvPr>
        </p:nvSpPr>
        <p:spPr>
          <a:xfrm>
            <a:off x="5126400" y="552240"/>
            <a:ext cx="6222600" cy="5429880"/>
          </a:xfrm>
          <a:prstGeom prst="rect">
            <a:avLst/>
          </a:prstGeom>
          <a:noFill/>
          <a:ln w="0">
            <a:noFill/>
          </a:ln>
        </p:spPr>
        <p:txBody>
          <a:bodyPr lIns="90000" rIns="90000" tIns="45000" bIns="45000" anchor="ctr">
            <a:normAutofit/>
          </a:bodyPr>
          <a:p>
            <a:pPr marL="228600" indent="-228600">
              <a:lnSpc>
                <a:spcPct val="90000"/>
              </a:lnSpc>
              <a:spcBef>
                <a:spcPts val="1001"/>
              </a:spcBef>
              <a:buClr>
                <a:srgbClr val="000000"/>
              </a:buClr>
              <a:buFont typeface="Arial"/>
              <a:buChar char="•"/>
            </a:pPr>
            <a:r>
              <a:rPr b="0" lang="it-IT" sz="1800" spc="-1" strike="noStrike">
                <a:solidFill>
                  <a:srgbClr val="000000"/>
                </a:solidFill>
                <a:latin typeface="Calibri"/>
              </a:rPr>
              <a:t>La violenza verbale in Rete è costantemente monitorata da organismi nazionale e sovrannazionali</a:t>
            </a:r>
            <a:endParaRPr b="0" lang="it-IT" sz="1800" spc="-1" strike="noStrike">
              <a:latin typeface="Arial"/>
            </a:endParaRPr>
          </a:p>
          <a:p>
            <a:pPr>
              <a:lnSpc>
                <a:spcPct val="90000"/>
              </a:lnSpc>
              <a:spcBef>
                <a:spcPts val="1001"/>
              </a:spcBef>
            </a:pPr>
            <a:endParaRPr b="0" lang="it-IT" sz="1800" spc="-1" strike="noStrike">
              <a:latin typeface="Arial"/>
            </a:endParaRPr>
          </a:p>
          <a:p>
            <a:pPr marL="228600" indent="-228600">
              <a:lnSpc>
                <a:spcPct val="90000"/>
              </a:lnSpc>
              <a:spcBef>
                <a:spcPts val="1001"/>
              </a:spcBef>
              <a:buClr>
                <a:srgbClr val="000000"/>
              </a:buClr>
              <a:buFont typeface="Arial"/>
              <a:buChar char="•"/>
            </a:pPr>
            <a:r>
              <a:rPr b="0" lang="it-IT" sz="1800" spc="-1" strike="noStrike">
                <a:solidFill>
                  <a:srgbClr val="000000"/>
                </a:solidFill>
                <a:latin typeface="Calibri"/>
              </a:rPr>
              <a:t>Nel 2019 sono stati pubblicati i risultati Mappa dell’Intolleranza in rete, un progetto di Vox – Osservatorio Italiano sui diritti (in collaborazione con l’Universita Statale di Milano, l’Universita di Bari, La Sapienza di Roma e il Dipartimento di sociologia dell’Universita Cattolica di Milano) che ha esaminato e geolocalizzato i tweet con contenuti di odio sui social.</a:t>
            </a:r>
            <a:endParaRPr b="0" lang="it-IT" sz="1800" spc="-1" strike="noStrike">
              <a:latin typeface="Arial"/>
            </a:endParaRPr>
          </a:p>
          <a:p>
            <a:pPr>
              <a:lnSpc>
                <a:spcPct val="90000"/>
              </a:lnSpc>
              <a:spcBef>
                <a:spcPts val="1001"/>
              </a:spcBef>
            </a:pPr>
            <a:endParaRPr b="0" lang="it-IT" sz="1800" spc="-1" strike="noStrike">
              <a:latin typeface="Arial"/>
            </a:endParaRPr>
          </a:p>
          <a:p>
            <a:pPr marL="228600" indent="-228600">
              <a:lnSpc>
                <a:spcPct val="90000"/>
              </a:lnSpc>
              <a:spcBef>
                <a:spcPts val="1001"/>
              </a:spcBef>
              <a:buClr>
                <a:srgbClr val="000000"/>
              </a:buClr>
              <a:buFont typeface="Arial"/>
              <a:buChar char="•"/>
            </a:pPr>
            <a:r>
              <a:rPr b="0" lang="it-IT" sz="1800" spc="-1" strike="noStrike">
                <a:solidFill>
                  <a:srgbClr val="000000"/>
                </a:solidFill>
                <a:latin typeface="Calibri"/>
              </a:rPr>
              <a:t>Questi i risultati.</a:t>
            </a:r>
            <a:endParaRPr b="0" lang="it-IT" sz="1800" spc="-1" strike="noStrike">
              <a:latin typeface="Arial"/>
            </a:endParaRPr>
          </a:p>
          <a:p>
            <a:pPr>
              <a:lnSpc>
                <a:spcPct val="90000"/>
              </a:lnSpc>
              <a:spcBef>
                <a:spcPts val="1001"/>
              </a:spcBef>
              <a:tabLst>
                <a:tab algn="l" pos="0"/>
              </a:tabLst>
            </a:pP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Rectangle 43"/>
          <p:cNvSpPr/>
          <p:nvPr/>
        </p:nvSpPr>
        <p:spPr>
          <a:xfrm>
            <a:off x="0" y="0"/>
            <a:ext cx="12187080" cy="6856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sp>
      <p:sp>
        <p:nvSpPr>
          <p:cNvPr id="81" name="PlaceHolder 1"/>
          <p:cNvSpPr>
            <a:spLocks noGrp="1"/>
          </p:cNvSpPr>
          <p:nvPr>
            <p:ph type="title"/>
          </p:nvPr>
        </p:nvSpPr>
        <p:spPr>
          <a:xfrm>
            <a:off x="841320" y="548640"/>
            <a:ext cx="3598920" cy="5429880"/>
          </a:xfrm>
          <a:prstGeom prst="rect">
            <a:avLst/>
          </a:prstGeom>
          <a:noFill/>
          <a:ln w="0">
            <a:noFill/>
          </a:ln>
        </p:spPr>
        <p:txBody>
          <a:bodyPr lIns="90000" rIns="90000" tIns="45000" bIns="45000" anchor="ctr">
            <a:normAutofit/>
          </a:bodyPr>
          <a:p>
            <a:pPr>
              <a:lnSpc>
                <a:spcPct val="90000"/>
              </a:lnSpc>
            </a:pPr>
            <a:r>
              <a:rPr b="0" lang="it-IT" sz="4000" spc="-1" strike="noStrike">
                <a:solidFill>
                  <a:srgbClr val="000000"/>
                </a:solidFill>
                <a:latin typeface="Calibri Light"/>
              </a:rPr>
              <a:t>MONITORAGGIO DELLA VIOLENZA VERBALE IN RETE</a:t>
            </a:r>
            <a:endParaRPr b="0" lang="it-IT" sz="4000" spc="-1" strike="noStrike">
              <a:latin typeface="Arial"/>
            </a:endParaRPr>
          </a:p>
        </p:txBody>
      </p:sp>
      <p:sp>
        <p:nvSpPr>
          <p:cNvPr id="82" name="sketch line"/>
          <p:cNvSpPr/>
          <p:nvPr/>
        </p:nvSpPr>
        <p:spPr>
          <a:xfrm rot="5400000">
            <a:off x="2545560" y="3258360"/>
            <a:ext cx="4478760" cy="16560"/>
          </a:xfrm>
          <a:custGeom>
            <a:avLst/>
            <a:gdLst/>
            <a:ahLst/>
            <a:rect l="l" t="t" r="r" b="b"/>
            <a:pathLst>
              <a:path w="4480560" h="18288">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cap="rnd" w="41275">
            <a:solidFill>
              <a:srgbClr val="ed7d31"/>
            </a:solidFill>
            <a:round/>
          </a:ln>
        </p:spPr>
        <p:style>
          <a:lnRef idx="2">
            <a:schemeClr val="accent1">
              <a:shade val="50000"/>
            </a:schemeClr>
          </a:lnRef>
          <a:fillRef idx="1">
            <a:schemeClr val="accent1"/>
          </a:fillRef>
          <a:effectRef idx="0">
            <a:schemeClr val="accent1"/>
          </a:effectRef>
          <a:fontRef idx="minor"/>
        </p:style>
      </p:sp>
      <p:sp>
        <p:nvSpPr>
          <p:cNvPr id="83" name="PlaceHolder 2"/>
          <p:cNvSpPr>
            <a:spLocks noGrp="1"/>
          </p:cNvSpPr>
          <p:nvPr>
            <p:ph/>
          </p:nvPr>
        </p:nvSpPr>
        <p:spPr>
          <a:xfrm>
            <a:off x="5126400" y="552240"/>
            <a:ext cx="6222600" cy="5429880"/>
          </a:xfrm>
          <a:prstGeom prst="rect">
            <a:avLst/>
          </a:prstGeom>
          <a:noFill/>
          <a:ln w="0">
            <a:noFill/>
          </a:ln>
        </p:spPr>
        <p:txBody>
          <a:bodyPr lIns="90000" rIns="90000" tIns="45000" bIns="45000" anchor="ctr">
            <a:normAutofit fontScale="97000"/>
          </a:bodyPr>
          <a:p>
            <a:pPr marL="228600" indent="-228600">
              <a:lnSpc>
                <a:spcPct val="90000"/>
              </a:lnSpc>
              <a:spcBef>
                <a:spcPts val="1001"/>
              </a:spcBef>
              <a:buClr>
                <a:srgbClr val="000000"/>
              </a:buClr>
              <a:buFont typeface="Arial"/>
              <a:buChar char="•"/>
            </a:pPr>
            <a:r>
              <a:rPr b="0" lang="it-IT" sz="1800" spc="-1" strike="noStrike">
                <a:solidFill>
                  <a:srgbClr val="000000"/>
                </a:solidFill>
                <a:latin typeface="Calibri"/>
              </a:rPr>
              <a:t>32% del totale dei tweet d’odio riguardano xenofobia e razzismo</a:t>
            </a:r>
            <a:endParaRPr b="0" lang="it-IT" sz="1800" spc="-1" strike="noStrike">
              <a:latin typeface="Arial"/>
            </a:endParaRPr>
          </a:p>
          <a:p>
            <a:pPr marL="228600" indent="-228600">
              <a:lnSpc>
                <a:spcPct val="90000"/>
              </a:lnSpc>
              <a:spcBef>
                <a:spcPts val="1001"/>
              </a:spcBef>
              <a:buClr>
                <a:srgbClr val="000000"/>
              </a:buClr>
              <a:buFont typeface="Arial"/>
              <a:buChar char="•"/>
            </a:pPr>
            <a:r>
              <a:rPr b="0" lang="it-IT" sz="1800" spc="-1" strike="noStrike">
                <a:solidFill>
                  <a:srgbClr val="000000"/>
                </a:solidFill>
                <a:latin typeface="Calibri"/>
              </a:rPr>
              <a:t>27% misoginia – disprezzo, odio e violenza verbale verso donne –</a:t>
            </a:r>
            <a:endParaRPr b="0" lang="it-IT" sz="1800" spc="-1" strike="noStrike">
              <a:latin typeface="Arial"/>
            </a:endParaRPr>
          </a:p>
          <a:p>
            <a:pPr marL="228600" indent="-228600">
              <a:lnSpc>
                <a:spcPct val="90000"/>
              </a:lnSpc>
              <a:spcBef>
                <a:spcPts val="1001"/>
              </a:spcBef>
              <a:buClr>
                <a:srgbClr val="000000"/>
              </a:buClr>
              <a:buFont typeface="Arial"/>
              <a:buChar char="•"/>
            </a:pPr>
            <a:r>
              <a:rPr b="0" lang="it-IT" sz="1800" spc="-1" strike="noStrike">
                <a:solidFill>
                  <a:srgbClr val="000000"/>
                </a:solidFill>
                <a:latin typeface="Calibri"/>
              </a:rPr>
              <a:t>10% antisemitismo</a:t>
            </a:r>
            <a:endParaRPr b="0" lang="it-IT" sz="1800" spc="-1" strike="noStrike">
              <a:latin typeface="Arial"/>
            </a:endParaRPr>
          </a:p>
          <a:p>
            <a:pPr marL="228600" indent="-228600">
              <a:lnSpc>
                <a:spcPct val="90000"/>
              </a:lnSpc>
              <a:spcBef>
                <a:spcPts val="1001"/>
              </a:spcBef>
              <a:buClr>
                <a:srgbClr val="000000"/>
              </a:buClr>
              <a:buFont typeface="Arial"/>
              <a:buChar char="•"/>
            </a:pPr>
            <a:r>
              <a:rPr b="0" lang="it-IT" sz="1800" spc="-1" strike="noStrike">
                <a:solidFill>
                  <a:srgbClr val="000000"/>
                </a:solidFill>
                <a:latin typeface="Calibri"/>
              </a:rPr>
              <a:t>15% musulmani – islamismo = terrorismo</a:t>
            </a:r>
            <a:endParaRPr b="0" lang="it-IT" sz="1800" spc="-1" strike="noStrike">
              <a:latin typeface="Arial"/>
            </a:endParaRPr>
          </a:p>
          <a:p>
            <a:pPr marL="228600" indent="-228600">
              <a:lnSpc>
                <a:spcPct val="90000"/>
              </a:lnSpc>
              <a:spcBef>
                <a:spcPts val="1001"/>
              </a:spcBef>
              <a:buClr>
                <a:srgbClr val="000000"/>
              </a:buClr>
              <a:buFont typeface="Arial"/>
              <a:buChar char="•"/>
            </a:pPr>
            <a:r>
              <a:rPr b="0" lang="it-IT" sz="1800" spc="-1" strike="noStrike">
                <a:solidFill>
                  <a:srgbClr val="000000"/>
                </a:solidFill>
                <a:latin typeface="Calibri"/>
              </a:rPr>
              <a:t>percentuali minori di discorsi discriminatori in rete riguardano disabili e persone LGBTI+</a:t>
            </a:r>
            <a:endParaRPr b="0" lang="it-IT" sz="1800" spc="-1" strike="noStrike">
              <a:latin typeface="Arial"/>
            </a:endParaRPr>
          </a:p>
          <a:p>
            <a:pPr marL="228600" indent="-228600">
              <a:lnSpc>
                <a:spcPct val="90000"/>
              </a:lnSpc>
              <a:spcBef>
                <a:spcPts val="1001"/>
              </a:spcBef>
              <a:buClr>
                <a:srgbClr val="000000"/>
              </a:buClr>
              <a:buFont typeface="Arial"/>
              <a:buChar char="•"/>
            </a:pPr>
            <a:r>
              <a:rPr b="0" lang="it-IT" sz="1800" spc="-1" strike="noStrike">
                <a:solidFill>
                  <a:srgbClr val="000000"/>
                </a:solidFill>
                <a:latin typeface="Calibri"/>
              </a:rPr>
              <a:t>Abbiamo poi anche casi di discorsi d’odio verso avvocati penalisti che difendono persone accusate di crimini violenti, soprattutto quando si tratta di avvocate penaliste.</a:t>
            </a:r>
            <a:endParaRPr b="0" lang="it-IT" sz="1800" spc="-1" strike="noStrike">
              <a:latin typeface="Arial"/>
            </a:endParaRPr>
          </a:p>
          <a:p>
            <a:pPr marL="228600" indent="-228600">
              <a:lnSpc>
                <a:spcPct val="90000"/>
              </a:lnSpc>
              <a:spcBef>
                <a:spcPts val="1001"/>
              </a:spcBef>
              <a:buClr>
                <a:srgbClr val="000000"/>
              </a:buClr>
              <a:buFont typeface="Arial"/>
              <a:buChar char="•"/>
            </a:pPr>
            <a:r>
              <a:rPr b="0" lang="it-IT" sz="1800" spc="-1" strike="noStrike">
                <a:solidFill>
                  <a:srgbClr val="000000"/>
                </a:solidFill>
                <a:latin typeface="Calibri"/>
              </a:rPr>
              <a:t>Probabilmente se la ricerca venisse effettuata oggi molto dell’odio in Rete riguarderebbe le reciproche posizioni pro-contro vaccinazione/green pass</a:t>
            </a:r>
            <a:endParaRPr b="0" lang="it-IT" sz="1800" spc="-1" strike="noStrike">
              <a:latin typeface="Arial"/>
            </a:endParaRPr>
          </a:p>
          <a:p>
            <a:pPr marL="228600" indent="-228600">
              <a:lnSpc>
                <a:spcPct val="90000"/>
              </a:lnSpc>
              <a:spcBef>
                <a:spcPts val="1001"/>
              </a:spcBef>
              <a:tabLst>
                <a:tab algn="l" pos="0"/>
              </a:tabLst>
            </a:pPr>
            <a:endParaRPr b="0" lang="it-IT" sz="1800" spc="-1" strike="noStrike">
              <a:latin typeface="Arial"/>
            </a:endParaRPr>
          </a:p>
          <a:p>
            <a:pPr marL="228600" indent="-228600">
              <a:lnSpc>
                <a:spcPct val="90000"/>
              </a:lnSpc>
              <a:spcBef>
                <a:spcPts val="1001"/>
              </a:spcBef>
              <a:tabLst>
                <a:tab algn="l" pos="0"/>
              </a:tabLst>
            </a:pPr>
            <a:r>
              <a:rPr b="0" lang="it-IT" sz="1800" spc="-1" strike="noStrike">
                <a:solidFill>
                  <a:srgbClr val="000000"/>
                </a:solidFill>
                <a:latin typeface="Calibri"/>
              </a:rPr>
              <a:t>Sugli strumenti utili per combattere i discorsi d’odio on line sentiremo l’intervento del prof. Ziccardi del 4.11.2021. Il manifesto della comunicazione non ostile.</a:t>
            </a:r>
            <a:endParaRPr b="0" lang="it-IT" sz="1800" spc="-1" strike="noStrike">
              <a:latin typeface="Arial"/>
            </a:endParaRPr>
          </a:p>
          <a:p>
            <a:pPr marL="228600" indent="-228600">
              <a:lnSpc>
                <a:spcPct val="90000"/>
              </a:lnSpc>
              <a:spcBef>
                <a:spcPts val="1001"/>
              </a:spcBef>
              <a:tabLst>
                <a:tab algn="l" pos="0"/>
              </a:tabLst>
            </a:pP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Rectangle 7"/>
          <p:cNvSpPr/>
          <p:nvPr/>
        </p:nvSpPr>
        <p:spPr>
          <a:xfrm>
            <a:off x="0" y="0"/>
            <a:ext cx="12187080" cy="6856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n-US" sz="1800" spc="-1" strike="noStrike">
                <a:solidFill>
                  <a:srgbClr val="ffffff"/>
                </a:solidFill>
                <a:latin typeface="Calibri"/>
                <a:ea typeface="DejaVu Sans"/>
              </a:rPr>
              <a:t> </a:t>
            </a:r>
            <a:endParaRPr b="0" lang="it-IT" sz="1800" spc="-1" strike="noStrike">
              <a:latin typeface="Arial"/>
            </a:endParaRPr>
          </a:p>
        </p:txBody>
      </p:sp>
      <p:sp>
        <p:nvSpPr>
          <p:cNvPr id="85" name="PlaceHolder 1"/>
          <p:cNvSpPr>
            <a:spLocks noGrp="1"/>
          </p:cNvSpPr>
          <p:nvPr>
            <p:ph type="title"/>
          </p:nvPr>
        </p:nvSpPr>
        <p:spPr>
          <a:xfrm>
            <a:off x="841320" y="548640"/>
            <a:ext cx="3598920" cy="5429880"/>
          </a:xfrm>
          <a:prstGeom prst="rect">
            <a:avLst/>
          </a:prstGeom>
          <a:noFill/>
          <a:ln w="0">
            <a:noFill/>
          </a:ln>
        </p:spPr>
        <p:txBody>
          <a:bodyPr lIns="90000" rIns="90000" tIns="45000" bIns="45000" anchor="ctr">
            <a:normAutofit/>
          </a:bodyPr>
          <a:p>
            <a:pPr>
              <a:lnSpc>
                <a:spcPct val="90000"/>
              </a:lnSpc>
            </a:pPr>
            <a:r>
              <a:rPr b="0" lang="it-IT" sz="3800" spc="-1" strike="noStrike">
                <a:solidFill>
                  <a:srgbClr val="000000"/>
                </a:solidFill>
                <a:latin typeface="Calibri Light"/>
              </a:rPr>
              <a:t>La discriminazione ed il linguaggio d’odio – Il linguaggio d’odio è discriminazione</a:t>
            </a:r>
            <a:endParaRPr b="0" lang="it-IT" sz="3800" spc="-1" strike="noStrike">
              <a:latin typeface="Arial"/>
            </a:endParaRPr>
          </a:p>
        </p:txBody>
      </p:sp>
      <p:sp>
        <p:nvSpPr>
          <p:cNvPr id="86" name="sketch line"/>
          <p:cNvSpPr/>
          <p:nvPr/>
        </p:nvSpPr>
        <p:spPr>
          <a:xfrm rot="5400000">
            <a:off x="2545560" y="3258360"/>
            <a:ext cx="4478760" cy="16560"/>
          </a:xfrm>
          <a:custGeom>
            <a:avLst/>
            <a:gdLst/>
            <a:ahLst/>
            <a:rect l="l" t="t" r="r" b="b"/>
            <a:pathLst>
              <a:path w="4480560" h="18288">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cap="rnd" w="41275">
            <a:solidFill>
              <a:srgbClr val="ed7d31"/>
            </a:solidFill>
            <a:round/>
          </a:ln>
        </p:spPr>
        <p:style>
          <a:lnRef idx="2">
            <a:schemeClr val="accent1">
              <a:shade val="50000"/>
            </a:schemeClr>
          </a:lnRef>
          <a:fillRef idx="1">
            <a:schemeClr val="accent1"/>
          </a:fillRef>
          <a:effectRef idx="0">
            <a:schemeClr val="accent1"/>
          </a:effectRef>
          <a:fontRef idx="minor"/>
        </p:style>
      </p:sp>
      <p:pic>
        <p:nvPicPr>
          <p:cNvPr id="87" name="Segnaposto contenuto 5" descr="IMG-20211012-WA0010.jpg"/>
          <p:cNvPicPr/>
          <p:nvPr/>
        </p:nvPicPr>
        <p:blipFill>
          <a:blip r:embed="rId1"/>
          <a:stretch/>
        </p:blipFill>
        <p:spPr>
          <a:xfrm>
            <a:off x="5175360" y="782640"/>
            <a:ext cx="6222960" cy="499032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8" name="Rectangle 15"/>
          <p:cNvSpPr/>
          <p:nvPr/>
        </p:nvSpPr>
        <p:spPr>
          <a:xfrm>
            <a:off x="0" y="0"/>
            <a:ext cx="12187080" cy="685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89" name="PlaceHolder 1"/>
          <p:cNvSpPr>
            <a:spLocks noGrp="1"/>
          </p:cNvSpPr>
          <p:nvPr>
            <p:ph type="title"/>
          </p:nvPr>
        </p:nvSpPr>
        <p:spPr>
          <a:xfrm>
            <a:off x="635040" y="640800"/>
            <a:ext cx="3416760" cy="5581440"/>
          </a:xfrm>
          <a:prstGeom prst="rect">
            <a:avLst/>
          </a:prstGeom>
          <a:noFill/>
          <a:ln w="0">
            <a:noFill/>
          </a:ln>
        </p:spPr>
        <p:txBody>
          <a:bodyPr lIns="90000" rIns="90000" tIns="45000" bIns="45000" anchor="ctr">
            <a:normAutofit/>
          </a:bodyPr>
          <a:p>
            <a:pPr>
              <a:lnSpc>
                <a:spcPct val="90000"/>
              </a:lnSpc>
            </a:pPr>
            <a:r>
              <a:rPr b="0" lang="it-IT" sz="3400" spc="-1" strike="noStrike">
                <a:solidFill>
                  <a:srgbClr val="000000"/>
                </a:solidFill>
                <a:latin typeface="Calibri Light"/>
              </a:rPr>
              <a:t>DISCRIMINAZIONE</a:t>
            </a:r>
            <a:endParaRPr b="0" lang="it-IT" sz="3400" spc="-1" strike="noStrike">
              <a:latin typeface="Arial"/>
            </a:endParaRPr>
          </a:p>
        </p:txBody>
      </p:sp>
      <p:sp>
        <p:nvSpPr>
          <p:cNvPr id="90" name="sketch line"/>
          <p:cNvSpPr/>
          <p:nvPr/>
        </p:nvSpPr>
        <p:spPr>
          <a:xfrm rot="5400000">
            <a:off x="1629000" y="3462480"/>
            <a:ext cx="5408280" cy="16560"/>
          </a:xfrm>
          <a:custGeom>
            <a:avLst/>
            <a:gdLst/>
            <a:ahLst/>
            <a:rect l="l" t="t" r="r" b="b"/>
            <a:pathLst>
              <a:path w="5410200" h="18288">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cap="rnd" w="41275">
            <a:solidFill>
              <a:srgbClr val="ed7d31"/>
            </a:solidFill>
            <a:round/>
          </a:ln>
        </p:spPr>
        <p:style>
          <a:lnRef idx="2">
            <a:schemeClr val="accent1">
              <a:shade val="50000"/>
            </a:schemeClr>
          </a:lnRef>
          <a:fillRef idx="1">
            <a:schemeClr val="accent1"/>
          </a:fillRef>
          <a:effectRef idx="0">
            <a:schemeClr val="accent1"/>
          </a:effectRef>
          <a:fontRef idx="minor"/>
        </p:style>
      </p:sp>
      <p:graphicFrame>
        <p:nvGraphicFramePr>
          <p:cNvPr id="1" name="Diagram1"/>
          <p:cNvGraphicFramePr/>
          <p:nvPr>
            <p:extLst>
              <p:ext uri="{D42A27DB-BD31-4B8C-83A1-F6EECF244321}">
                <p14:modId xmlns:p14="http://schemas.microsoft.com/office/powerpoint/2010/main" val="3206135439"/>
              </p:ext>
            </p:extLst>
          </p:nvPr>
        </p:nvGraphicFramePr>
        <p:xfrm>
          <a:off x="4647960" y="640800"/>
          <a:ext cx="6898680" cy="55342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1" name="Rectangle 7"/>
          <p:cNvSpPr/>
          <p:nvPr/>
        </p:nvSpPr>
        <p:spPr>
          <a:xfrm>
            <a:off x="0" y="0"/>
            <a:ext cx="12187080" cy="685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92" name="PlaceHolder 1"/>
          <p:cNvSpPr>
            <a:spLocks noGrp="1"/>
          </p:cNvSpPr>
          <p:nvPr>
            <p:ph type="title"/>
          </p:nvPr>
        </p:nvSpPr>
        <p:spPr>
          <a:xfrm>
            <a:off x="841320" y="548640"/>
            <a:ext cx="3598920" cy="5429880"/>
          </a:xfrm>
          <a:prstGeom prst="rect">
            <a:avLst/>
          </a:prstGeom>
          <a:noFill/>
          <a:ln w="0">
            <a:noFill/>
          </a:ln>
        </p:spPr>
        <p:txBody>
          <a:bodyPr lIns="90000" rIns="90000" tIns="45000" bIns="45000" anchor="ctr">
            <a:normAutofit/>
          </a:bodyPr>
          <a:p>
            <a:pPr>
              <a:lnSpc>
                <a:spcPct val="90000"/>
              </a:lnSpc>
            </a:pPr>
            <a:r>
              <a:rPr b="0" lang="it-IT" sz="3800" spc="-1" strike="noStrike">
                <a:solidFill>
                  <a:srgbClr val="000000"/>
                </a:solidFill>
                <a:latin typeface="Calibri Light"/>
              </a:rPr>
              <a:t>Cos’è la discriminazione?</a:t>
            </a:r>
            <a:endParaRPr b="0" lang="it-IT" sz="3800" spc="-1" strike="noStrike">
              <a:latin typeface="Arial"/>
            </a:endParaRPr>
          </a:p>
        </p:txBody>
      </p:sp>
      <p:sp>
        <p:nvSpPr>
          <p:cNvPr id="93" name="sketch line"/>
          <p:cNvSpPr/>
          <p:nvPr/>
        </p:nvSpPr>
        <p:spPr>
          <a:xfrm rot="5400000">
            <a:off x="2545560" y="3258360"/>
            <a:ext cx="4478760" cy="16560"/>
          </a:xfrm>
          <a:custGeom>
            <a:avLst/>
            <a:gdLst/>
            <a:ahLst/>
            <a:rect l="l" t="t" r="r" b="b"/>
            <a:pathLst>
              <a:path w="4480560" h="18288">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cap="rnd" w="41275">
            <a:solidFill>
              <a:srgbClr val="ed7d31"/>
            </a:solidFill>
            <a:round/>
          </a:ln>
        </p:spPr>
        <p:style>
          <a:lnRef idx="2">
            <a:schemeClr val="accent1">
              <a:shade val="50000"/>
            </a:schemeClr>
          </a:lnRef>
          <a:fillRef idx="1">
            <a:schemeClr val="accent1"/>
          </a:fillRef>
          <a:effectRef idx="0">
            <a:schemeClr val="accent1"/>
          </a:effectRef>
          <a:fontRef idx="minor"/>
        </p:style>
      </p:sp>
      <p:sp>
        <p:nvSpPr>
          <p:cNvPr id="94" name="PlaceHolder 2"/>
          <p:cNvSpPr>
            <a:spLocks noGrp="1"/>
          </p:cNvSpPr>
          <p:nvPr>
            <p:ph/>
          </p:nvPr>
        </p:nvSpPr>
        <p:spPr>
          <a:xfrm>
            <a:off x="5126400" y="552240"/>
            <a:ext cx="6222600" cy="5429880"/>
          </a:xfrm>
          <a:prstGeom prst="rect">
            <a:avLst/>
          </a:prstGeom>
          <a:noFill/>
          <a:ln w="0">
            <a:noFill/>
          </a:ln>
        </p:spPr>
        <p:txBody>
          <a:bodyPr lIns="90000" rIns="90000" tIns="45000" bIns="45000" anchor="ctr">
            <a:normAutofit fontScale="96000"/>
          </a:bodyPr>
          <a:p>
            <a:pPr>
              <a:lnSpc>
                <a:spcPct val="90000"/>
              </a:lnSpc>
              <a:spcBef>
                <a:spcPts val="1001"/>
              </a:spcBef>
              <a:tabLst>
                <a:tab algn="l" pos="0"/>
              </a:tabLst>
            </a:pPr>
            <a:r>
              <a:rPr b="0" lang="it-IT" sz="3200" spc="-1" strike="noStrike">
                <a:solidFill>
                  <a:srgbClr val="000000"/>
                </a:solidFill>
                <a:latin typeface="Calibri"/>
              </a:rPr>
              <a:t>Discriminazione= Comportamento (azione/omissione) che determina un trattamento non paritario nei confronti di una persona o di un gruppo di persone (distinzione)</a:t>
            </a:r>
            <a:endParaRPr b="0" lang="it-IT" sz="3200" spc="-1" strike="noStrike">
              <a:latin typeface="Arial"/>
            </a:endParaRPr>
          </a:p>
          <a:p>
            <a:pPr>
              <a:lnSpc>
                <a:spcPct val="90000"/>
              </a:lnSpc>
              <a:spcBef>
                <a:spcPts val="1001"/>
              </a:spcBef>
              <a:tabLst>
                <a:tab algn="l" pos="0"/>
              </a:tabLst>
            </a:pPr>
            <a:endParaRPr b="0" lang="it-IT" sz="3200" spc="-1" strike="noStrike">
              <a:latin typeface="Arial"/>
            </a:endParaRPr>
          </a:p>
          <a:p>
            <a:pPr>
              <a:lnSpc>
                <a:spcPct val="90000"/>
              </a:lnSpc>
              <a:spcBef>
                <a:spcPts val="1001"/>
              </a:spcBef>
              <a:tabLst>
                <a:tab algn="l" pos="0"/>
              </a:tabLst>
            </a:pPr>
            <a:r>
              <a:rPr b="0" lang="it-IT" sz="3200" spc="-1" strike="noStrike">
                <a:solidFill>
                  <a:srgbClr val="000000"/>
                </a:solidFill>
                <a:latin typeface="Calibri"/>
              </a:rPr>
              <a:t>distinzione/esclusione non giustificata da fattori oggettivi e rilevanti. Attrice (fattore genere determinante), commesse esclusivamente donne (fattore genere non determinante); </a:t>
            </a:r>
            <a:endParaRPr b="0" lang="it-IT" sz="32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5" name="Rectangle 4"/>
          <p:cNvSpPr/>
          <p:nvPr/>
        </p:nvSpPr>
        <p:spPr>
          <a:xfrm>
            <a:off x="0" y="0"/>
            <a:ext cx="12187080" cy="685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96" name="PlaceHolder 1"/>
          <p:cNvSpPr>
            <a:spLocks noGrp="1"/>
          </p:cNvSpPr>
          <p:nvPr>
            <p:ph type="title"/>
          </p:nvPr>
        </p:nvSpPr>
        <p:spPr>
          <a:xfrm>
            <a:off x="841320" y="548640"/>
            <a:ext cx="3598920" cy="5429880"/>
          </a:xfrm>
          <a:prstGeom prst="rect">
            <a:avLst/>
          </a:prstGeom>
          <a:noFill/>
          <a:ln w="0">
            <a:noFill/>
          </a:ln>
        </p:spPr>
        <p:txBody>
          <a:bodyPr lIns="90000" rIns="90000" tIns="45000" bIns="45000" anchor="ctr">
            <a:normAutofit/>
          </a:bodyPr>
          <a:p>
            <a:pPr algn="ctr">
              <a:lnSpc>
                <a:spcPct val="100000"/>
              </a:lnSpc>
            </a:pPr>
            <a:r>
              <a:rPr b="0" lang="it-IT" sz="4400" spc="-1" strike="noStrike">
                <a:latin typeface="Arial"/>
              </a:rPr>
              <a:t>Principi CEDU</a:t>
            </a:r>
            <a:endParaRPr b="0" lang="it-IT" sz="4400" spc="-1" strike="noStrike">
              <a:latin typeface="Arial"/>
            </a:endParaRPr>
          </a:p>
        </p:txBody>
      </p:sp>
      <p:sp>
        <p:nvSpPr>
          <p:cNvPr id="97" name="sketch line 5"/>
          <p:cNvSpPr/>
          <p:nvPr/>
        </p:nvSpPr>
        <p:spPr>
          <a:xfrm rot="5400000">
            <a:off x="2545560" y="3258360"/>
            <a:ext cx="4478760" cy="16560"/>
          </a:xfrm>
          <a:custGeom>
            <a:avLst/>
            <a:gdLst/>
            <a:ahLst/>
            <a:rect l="l" t="t" r="r" b="b"/>
            <a:pathLst>
              <a:path w="4480560" h="18288">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cap="rnd" w="41275">
            <a:solidFill>
              <a:srgbClr val="ed7d31"/>
            </a:solidFill>
            <a:round/>
          </a:ln>
        </p:spPr>
        <p:style>
          <a:lnRef idx="2">
            <a:schemeClr val="accent1">
              <a:shade val="50000"/>
            </a:schemeClr>
          </a:lnRef>
          <a:fillRef idx="1">
            <a:schemeClr val="accent1"/>
          </a:fillRef>
          <a:effectRef idx="0">
            <a:schemeClr val="accent1"/>
          </a:effectRef>
          <a:fontRef idx="minor"/>
        </p:style>
      </p:sp>
      <p:sp>
        <p:nvSpPr>
          <p:cNvPr id="98" name="PlaceHolder 2"/>
          <p:cNvSpPr>
            <a:spLocks noGrp="1"/>
          </p:cNvSpPr>
          <p:nvPr>
            <p:ph/>
          </p:nvPr>
        </p:nvSpPr>
        <p:spPr>
          <a:xfrm>
            <a:off x="5126400" y="552240"/>
            <a:ext cx="6222600" cy="5429880"/>
          </a:xfrm>
          <a:prstGeom prst="rect">
            <a:avLst/>
          </a:prstGeom>
          <a:noFill/>
          <a:ln w="0">
            <a:noFill/>
          </a:ln>
        </p:spPr>
        <p:txBody>
          <a:bodyPr lIns="90000" rIns="90000" tIns="45000" bIns="45000" anchor="ctr">
            <a:normAutofit fontScale="79000"/>
          </a:bodyPr>
          <a:p>
            <a:pPr>
              <a:lnSpc>
                <a:spcPct val="115000"/>
              </a:lnSpc>
              <a:spcBef>
                <a:spcPts val="1001"/>
              </a:spcBef>
              <a:tabLst>
                <a:tab algn="l" pos="0"/>
              </a:tabLst>
            </a:pPr>
            <a:r>
              <a:rPr b="0" lang="it-IT" sz="3200" spc="-1" strike="noStrike">
                <a:solidFill>
                  <a:srgbClr val="000000"/>
                </a:solidFill>
                <a:latin typeface="Calibri"/>
              </a:rPr>
              <a:t>Non tutte le disparità di trattamento costituiscono una discriminazione, bensì soltanto quelle </a:t>
            </a:r>
            <a:r>
              <a:rPr b="0" lang="it-IT" sz="3200" spc="-1" strike="noStrike" u="sng">
                <a:solidFill>
                  <a:srgbClr val="000000"/>
                </a:solidFill>
                <a:uFillTx/>
                <a:latin typeface="Calibri"/>
              </a:rPr>
              <a:t>prive di “una giustificazione oggettiva e ragionevole</a:t>
            </a:r>
            <a:r>
              <a:rPr b="0" lang="it-IT" sz="3200" spc="-1" strike="noStrike">
                <a:solidFill>
                  <a:srgbClr val="000000"/>
                </a:solidFill>
                <a:latin typeface="Calibri"/>
              </a:rPr>
              <a:t>” (Molla Sali c. Grecia [GC], 2018, § 135; Fabris c. Francia [GC], 2013, § 56; H. e altri c. Repubblica ceca [GC], 2007, § 175; Hoogendijk c. Paesi Bassi (dec.), 2005).</a:t>
            </a:r>
            <a:endParaRPr b="0" lang="it-IT" sz="3200" spc="-1" strike="noStrike">
              <a:latin typeface="Arial"/>
            </a:endParaRPr>
          </a:p>
          <a:p>
            <a:pPr>
              <a:lnSpc>
                <a:spcPct val="115000"/>
              </a:lnSpc>
              <a:spcBef>
                <a:spcPts val="1001"/>
              </a:spcBef>
              <a:tabLst>
                <a:tab algn="l" pos="0"/>
              </a:tabLst>
            </a:pPr>
            <a:r>
              <a:rPr b="0" lang="it-IT" sz="3200" spc="-1" strike="noStrike">
                <a:solidFill>
                  <a:srgbClr val="000000"/>
                </a:solidFill>
                <a:latin typeface="Calibri"/>
              </a:rPr>
              <a:t>E’ oggettivamente giustificata quando persegue un fine legittimo ed i mezzi impiegati sono ragionevolmente proporzionati al fine legittimo perseguito</a:t>
            </a:r>
            <a:endParaRPr b="0" lang="it-IT" sz="32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9" name="Rectangle 7"/>
          <p:cNvSpPr/>
          <p:nvPr/>
        </p:nvSpPr>
        <p:spPr>
          <a:xfrm>
            <a:off x="0" y="0"/>
            <a:ext cx="12187080" cy="685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00" name="PlaceHolder 1"/>
          <p:cNvSpPr>
            <a:spLocks noGrp="1"/>
          </p:cNvSpPr>
          <p:nvPr>
            <p:ph type="title"/>
          </p:nvPr>
        </p:nvSpPr>
        <p:spPr>
          <a:xfrm>
            <a:off x="841320" y="548640"/>
            <a:ext cx="4524480" cy="5429880"/>
          </a:xfrm>
          <a:prstGeom prst="rect">
            <a:avLst/>
          </a:prstGeom>
          <a:noFill/>
          <a:ln w="0">
            <a:noFill/>
          </a:ln>
        </p:spPr>
        <p:txBody>
          <a:bodyPr lIns="90000" rIns="90000" tIns="45000" bIns="45000" anchor="ctr">
            <a:normAutofit/>
          </a:bodyPr>
          <a:p>
            <a:pPr>
              <a:lnSpc>
                <a:spcPct val="90000"/>
              </a:lnSpc>
            </a:pPr>
            <a:r>
              <a:rPr b="1" lang="it-IT" sz="3600" spc="-1" strike="noStrike">
                <a:solidFill>
                  <a:srgbClr val="000000"/>
                </a:solidFill>
                <a:latin typeface="Calibri Light"/>
              </a:rPr>
              <a:t>I FATTORI DI RISCHIO </a:t>
            </a:r>
            <a:br/>
            <a:r>
              <a:rPr b="1" lang="it-IT" sz="3600" spc="-1" strike="noStrike">
                <a:solidFill>
                  <a:srgbClr val="000000"/>
                </a:solidFill>
                <a:latin typeface="Calibri Light"/>
              </a:rPr>
              <a:t>O DI</a:t>
            </a:r>
            <a:br/>
            <a:r>
              <a:rPr b="1" lang="it-IT" sz="3600" spc="-1" strike="noStrike">
                <a:solidFill>
                  <a:srgbClr val="000000"/>
                </a:solidFill>
                <a:latin typeface="Calibri Light"/>
              </a:rPr>
              <a:t>DISCRIMINAZIONE</a:t>
            </a:r>
            <a:endParaRPr b="0" lang="it-IT" sz="3600" spc="-1" strike="noStrike">
              <a:latin typeface="Arial"/>
            </a:endParaRPr>
          </a:p>
        </p:txBody>
      </p:sp>
      <p:sp>
        <p:nvSpPr>
          <p:cNvPr id="101" name="sketch line"/>
          <p:cNvSpPr/>
          <p:nvPr/>
        </p:nvSpPr>
        <p:spPr>
          <a:xfrm rot="5400000">
            <a:off x="2545560" y="3258360"/>
            <a:ext cx="4478760" cy="16560"/>
          </a:xfrm>
          <a:custGeom>
            <a:avLst/>
            <a:gdLst/>
            <a:ahLst/>
            <a:rect l="l" t="t" r="r" b="b"/>
            <a:pathLst>
              <a:path w="4480560" h="18288">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cap="rnd" w="41275">
            <a:solidFill>
              <a:srgbClr val="ed7d31"/>
            </a:solidFill>
            <a:round/>
          </a:ln>
        </p:spPr>
        <p:style>
          <a:lnRef idx="2">
            <a:schemeClr val="accent1">
              <a:shade val="50000"/>
            </a:schemeClr>
          </a:lnRef>
          <a:fillRef idx="1">
            <a:schemeClr val="accent1"/>
          </a:fillRef>
          <a:effectRef idx="0">
            <a:schemeClr val="accent1"/>
          </a:effectRef>
          <a:fontRef idx="minor"/>
        </p:style>
      </p:sp>
      <p:sp>
        <p:nvSpPr>
          <p:cNvPr id="102" name="PlaceHolder 2"/>
          <p:cNvSpPr>
            <a:spLocks noGrp="1"/>
          </p:cNvSpPr>
          <p:nvPr>
            <p:ph/>
          </p:nvPr>
        </p:nvSpPr>
        <p:spPr>
          <a:xfrm>
            <a:off x="6205680" y="552240"/>
            <a:ext cx="5143320" cy="5429880"/>
          </a:xfrm>
          <a:prstGeom prst="rect">
            <a:avLst/>
          </a:prstGeom>
          <a:noFill/>
          <a:ln w="0">
            <a:noFill/>
          </a:ln>
        </p:spPr>
        <p:txBody>
          <a:bodyPr lIns="90000" rIns="90000" tIns="45000" bIns="45000" anchor="ctr">
            <a:normAutofit/>
          </a:bodyPr>
          <a:p>
            <a:pPr marL="228600" indent="-228600">
              <a:lnSpc>
                <a:spcPct val="90000"/>
              </a:lnSpc>
              <a:spcBef>
                <a:spcPts val="1001"/>
              </a:spcBef>
              <a:buClr>
                <a:srgbClr val="000000"/>
              </a:buClr>
              <a:buFont typeface="Arial"/>
              <a:buChar char="•"/>
            </a:pPr>
            <a:r>
              <a:rPr b="0" lang="it-IT" sz="3600" spc="-1" strike="noStrike">
                <a:solidFill>
                  <a:srgbClr val="000000"/>
                </a:solidFill>
                <a:latin typeface="Calibri"/>
              </a:rPr>
              <a:t>Definizione</a:t>
            </a:r>
            <a:endParaRPr b="0" lang="it-IT" sz="3600" spc="-1" strike="noStrike">
              <a:latin typeface="Arial"/>
            </a:endParaRPr>
          </a:p>
          <a:p>
            <a:pPr marL="228600" indent="-228600">
              <a:lnSpc>
                <a:spcPct val="90000"/>
              </a:lnSpc>
              <a:spcBef>
                <a:spcPts val="1001"/>
              </a:spcBef>
              <a:buClr>
                <a:srgbClr val="000000"/>
              </a:buClr>
              <a:buFont typeface="Arial"/>
              <a:buChar char="•"/>
            </a:pPr>
            <a:r>
              <a:rPr b="0" lang="it-IT" sz="3600" spc="-1" strike="noStrike">
                <a:solidFill>
                  <a:srgbClr val="000000"/>
                </a:solidFill>
                <a:latin typeface="Calibri"/>
              </a:rPr>
              <a:t>Tipologia</a:t>
            </a:r>
            <a:endParaRPr b="0" lang="it-IT" sz="36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3" name="Rectangle 14"/>
          <p:cNvSpPr/>
          <p:nvPr/>
        </p:nvSpPr>
        <p:spPr>
          <a:xfrm>
            <a:off x="0" y="0"/>
            <a:ext cx="12187080" cy="685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04" name="PlaceHolder 1"/>
          <p:cNvSpPr>
            <a:spLocks noGrp="1"/>
          </p:cNvSpPr>
          <p:nvPr>
            <p:ph type="title"/>
          </p:nvPr>
        </p:nvSpPr>
        <p:spPr>
          <a:xfrm>
            <a:off x="841320" y="548640"/>
            <a:ext cx="3598920" cy="5429880"/>
          </a:xfrm>
          <a:prstGeom prst="rect">
            <a:avLst/>
          </a:prstGeom>
          <a:noFill/>
          <a:ln w="0">
            <a:noFill/>
          </a:ln>
        </p:spPr>
        <p:txBody>
          <a:bodyPr lIns="90000" rIns="90000" tIns="45000" bIns="45000" anchor="ctr">
            <a:normAutofit/>
          </a:bodyPr>
          <a:p>
            <a:pPr>
              <a:lnSpc>
                <a:spcPct val="90000"/>
              </a:lnSpc>
            </a:pPr>
            <a:r>
              <a:rPr b="1" lang="it-IT" sz="4200" spc="-1" strike="noStrike">
                <a:solidFill>
                  <a:srgbClr val="000000"/>
                </a:solidFill>
                <a:latin typeface="Calibri Light"/>
              </a:rPr>
              <a:t>DEFINIZIONE</a:t>
            </a:r>
            <a:endParaRPr b="0" lang="it-IT" sz="4200" spc="-1" strike="noStrike">
              <a:latin typeface="Arial"/>
            </a:endParaRPr>
          </a:p>
        </p:txBody>
      </p:sp>
      <p:sp>
        <p:nvSpPr>
          <p:cNvPr id="105" name="sketch line"/>
          <p:cNvSpPr/>
          <p:nvPr/>
        </p:nvSpPr>
        <p:spPr>
          <a:xfrm rot="5400000">
            <a:off x="2545560" y="3258360"/>
            <a:ext cx="4478760" cy="16560"/>
          </a:xfrm>
          <a:custGeom>
            <a:avLst/>
            <a:gdLst/>
            <a:ahLst/>
            <a:rect l="l" t="t" r="r" b="b"/>
            <a:pathLst>
              <a:path w="4480560" h="18288">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cap="rnd" w="41275">
            <a:solidFill>
              <a:srgbClr val="ed7d31"/>
            </a:solidFill>
            <a:round/>
          </a:ln>
        </p:spPr>
        <p:style>
          <a:lnRef idx="2">
            <a:schemeClr val="accent1">
              <a:shade val="50000"/>
            </a:schemeClr>
          </a:lnRef>
          <a:fillRef idx="1">
            <a:schemeClr val="accent1"/>
          </a:fillRef>
          <a:effectRef idx="0">
            <a:schemeClr val="accent1"/>
          </a:effectRef>
          <a:fontRef idx="minor"/>
        </p:style>
      </p:sp>
      <p:sp>
        <p:nvSpPr>
          <p:cNvPr id="106" name="PlaceHolder 2"/>
          <p:cNvSpPr>
            <a:spLocks noGrp="1"/>
          </p:cNvSpPr>
          <p:nvPr>
            <p:ph/>
          </p:nvPr>
        </p:nvSpPr>
        <p:spPr>
          <a:xfrm>
            <a:off x="5126400" y="552240"/>
            <a:ext cx="6222600" cy="5429880"/>
          </a:xfrm>
          <a:prstGeom prst="rect">
            <a:avLst/>
          </a:prstGeom>
          <a:noFill/>
          <a:ln w="0">
            <a:noFill/>
          </a:ln>
        </p:spPr>
        <p:txBody>
          <a:bodyPr lIns="90000" rIns="90000" tIns="45000" bIns="45000" anchor="ctr">
            <a:normAutofit/>
          </a:bodyPr>
          <a:p>
            <a:pPr marL="228600" indent="-228600">
              <a:lnSpc>
                <a:spcPct val="90000"/>
              </a:lnSpc>
              <a:spcBef>
                <a:spcPts val="1001"/>
              </a:spcBef>
              <a:buClr>
                <a:srgbClr val="000000"/>
              </a:buClr>
              <a:buFont typeface="Arial"/>
              <a:buChar char="•"/>
            </a:pPr>
            <a:r>
              <a:rPr b="0" lang="it-IT" sz="3600" spc="-1" strike="noStrike">
                <a:solidFill>
                  <a:srgbClr val="000000"/>
                </a:solidFill>
                <a:latin typeface="Calibri"/>
              </a:rPr>
              <a:t>I fattori di rischio o di discriminazione sono quelle caratteristiche che definiscono l’identità di una persona o di un gruppo che li espongono al rischio discriminatorio</a:t>
            </a:r>
            <a:endParaRPr b="0" lang="it-IT" sz="3600" spc="-1" strike="noStrike">
              <a:latin typeface="Arial"/>
            </a:endParaRPr>
          </a:p>
          <a:p>
            <a:pPr marL="228600" indent="-228600">
              <a:lnSpc>
                <a:spcPct val="90000"/>
              </a:lnSpc>
              <a:spcBef>
                <a:spcPts val="1001"/>
              </a:spcBef>
              <a:buClr>
                <a:srgbClr val="000000"/>
              </a:buClr>
              <a:buFont typeface="Arial"/>
              <a:buChar char="•"/>
            </a:pPr>
            <a:r>
              <a:rPr b="0" lang="it-IT" sz="3600" spc="-1" strike="noStrike">
                <a:solidFill>
                  <a:srgbClr val="000000"/>
                </a:solidFill>
                <a:latin typeface="Calibri"/>
              </a:rPr>
              <a:t>Sono il frutto di un progressivo aggiornamento (norme nazionali e sovrannazionali)</a:t>
            </a:r>
            <a:endParaRPr b="0" lang="it-IT" sz="36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7" name="Rectangle 7"/>
          <p:cNvSpPr/>
          <p:nvPr/>
        </p:nvSpPr>
        <p:spPr>
          <a:xfrm>
            <a:off x="0" y="0"/>
            <a:ext cx="12187080" cy="685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08" name="PlaceHolder 1"/>
          <p:cNvSpPr>
            <a:spLocks noGrp="1"/>
          </p:cNvSpPr>
          <p:nvPr>
            <p:ph type="title"/>
          </p:nvPr>
        </p:nvSpPr>
        <p:spPr>
          <a:xfrm>
            <a:off x="841320" y="548640"/>
            <a:ext cx="3598920" cy="5429880"/>
          </a:xfrm>
          <a:prstGeom prst="rect">
            <a:avLst/>
          </a:prstGeom>
          <a:noFill/>
          <a:ln w="0">
            <a:noFill/>
          </a:ln>
        </p:spPr>
        <p:txBody>
          <a:bodyPr lIns="90000" rIns="90000" tIns="45000" bIns="45000" anchor="ctr">
            <a:normAutofit/>
          </a:bodyPr>
          <a:p>
            <a:pPr>
              <a:lnSpc>
                <a:spcPct val="90000"/>
              </a:lnSpc>
            </a:pPr>
            <a:r>
              <a:rPr b="1" lang="it-IT" sz="4200" spc="-1" strike="noStrike">
                <a:solidFill>
                  <a:srgbClr val="000000"/>
                </a:solidFill>
                <a:latin typeface="Calibri Light"/>
              </a:rPr>
              <a:t>Tipologia di fattori di rischio o di discriminazione</a:t>
            </a:r>
            <a:endParaRPr b="0" lang="it-IT" sz="4200" spc="-1" strike="noStrike">
              <a:latin typeface="Arial"/>
            </a:endParaRPr>
          </a:p>
        </p:txBody>
      </p:sp>
      <p:sp>
        <p:nvSpPr>
          <p:cNvPr id="109" name="sketch line"/>
          <p:cNvSpPr/>
          <p:nvPr/>
        </p:nvSpPr>
        <p:spPr>
          <a:xfrm rot="5400000">
            <a:off x="2545560" y="3258360"/>
            <a:ext cx="4478760" cy="16560"/>
          </a:xfrm>
          <a:custGeom>
            <a:avLst/>
            <a:gdLst/>
            <a:ahLst/>
            <a:rect l="l" t="t" r="r" b="b"/>
            <a:pathLst>
              <a:path w="4480560" h="18288">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cap="rnd" w="41275">
            <a:solidFill>
              <a:srgbClr val="ed7d31"/>
            </a:solidFill>
            <a:round/>
          </a:ln>
        </p:spPr>
        <p:style>
          <a:lnRef idx="2">
            <a:schemeClr val="accent1">
              <a:shade val="50000"/>
            </a:schemeClr>
          </a:lnRef>
          <a:fillRef idx="1">
            <a:schemeClr val="accent1"/>
          </a:fillRef>
          <a:effectRef idx="0">
            <a:schemeClr val="accent1"/>
          </a:effectRef>
          <a:fontRef idx="minor"/>
        </p:style>
      </p:sp>
      <p:sp>
        <p:nvSpPr>
          <p:cNvPr id="110" name="PlaceHolder 2"/>
          <p:cNvSpPr>
            <a:spLocks noGrp="1"/>
          </p:cNvSpPr>
          <p:nvPr>
            <p:ph/>
          </p:nvPr>
        </p:nvSpPr>
        <p:spPr>
          <a:xfrm>
            <a:off x="5126400" y="552240"/>
            <a:ext cx="6222600" cy="5429880"/>
          </a:xfrm>
          <a:prstGeom prst="rect">
            <a:avLst/>
          </a:prstGeom>
          <a:noFill/>
          <a:ln w="0">
            <a:noFill/>
          </a:ln>
        </p:spPr>
        <p:txBody>
          <a:bodyPr lIns="90000" rIns="90000" tIns="45000" bIns="45000" anchor="ctr">
            <a:normAutofit/>
          </a:bodyPr>
          <a:p>
            <a:pPr marL="228600" indent="-228600">
              <a:lnSpc>
                <a:spcPct val="90000"/>
              </a:lnSpc>
              <a:spcBef>
                <a:spcPts val="1001"/>
              </a:spcBef>
              <a:buClr>
                <a:srgbClr val="000000"/>
              </a:buClr>
              <a:buFont typeface="Arial"/>
              <a:buChar char="•"/>
            </a:pPr>
            <a:r>
              <a:rPr b="0" lang="it-IT" sz="2000" spc="-1" strike="noStrike">
                <a:solidFill>
                  <a:srgbClr val="000000"/>
                </a:solidFill>
                <a:latin typeface="Calibri"/>
              </a:rPr>
              <a:t>Discriminazioni sindacali (art. 15 Statuto dei lavoratori)</a:t>
            </a:r>
            <a:endParaRPr b="0" lang="it-IT" sz="2000" spc="-1" strike="noStrike">
              <a:latin typeface="Arial"/>
            </a:endParaRPr>
          </a:p>
          <a:p>
            <a:pPr marL="228600" indent="-228600">
              <a:lnSpc>
                <a:spcPct val="90000"/>
              </a:lnSpc>
              <a:spcBef>
                <a:spcPts val="1001"/>
              </a:spcBef>
              <a:buClr>
                <a:srgbClr val="000000"/>
              </a:buClr>
              <a:buFont typeface="Arial"/>
              <a:buChar char="•"/>
            </a:pPr>
            <a:r>
              <a:rPr b="0" lang="it-IT" sz="2000" spc="-1" strike="noStrike">
                <a:solidFill>
                  <a:srgbClr val="000000"/>
                </a:solidFill>
                <a:latin typeface="Calibri"/>
              </a:rPr>
              <a:t>Discriminazioni politiche (art. 15 Statuto dei lavoratori)</a:t>
            </a:r>
            <a:endParaRPr b="0" lang="it-IT" sz="2000" spc="-1" strike="noStrike">
              <a:latin typeface="Arial"/>
            </a:endParaRPr>
          </a:p>
          <a:p>
            <a:pPr marL="228600" indent="-228600">
              <a:lnSpc>
                <a:spcPct val="90000"/>
              </a:lnSpc>
              <a:spcBef>
                <a:spcPts val="1001"/>
              </a:spcBef>
              <a:buClr>
                <a:srgbClr val="000000"/>
              </a:buClr>
              <a:buFont typeface="Arial"/>
              <a:buChar char="•"/>
            </a:pPr>
            <a:r>
              <a:rPr b="0" lang="it-IT" sz="2000" spc="-1" strike="noStrike">
                <a:solidFill>
                  <a:srgbClr val="000000"/>
                </a:solidFill>
                <a:latin typeface="Calibri"/>
              </a:rPr>
              <a:t>Discriminazioni religiose (Statuto dei lavoratori)</a:t>
            </a:r>
            <a:endParaRPr b="0" lang="it-IT" sz="2000" spc="-1" strike="noStrike">
              <a:latin typeface="Arial"/>
            </a:endParaRPr>
          </a:p>
          <a:p>
            <a:pPr marL="228600" indent="-228600">
              <a:lnSpc>
                <a:spcPct val="90000"/>
              </a:lnSpc>
              <a:spcBef>
                <a:spcPts val="1001"/>
              </a:spcBef>
              <a:buClr>
                <a:srgbClr val="000000"/>
              </a:buClr>
              <a:buFont typeface="Arial"/>
              <a:buChar char="•"/>
            </a:pPr>
            <a:r>
              <a:rPr b="0" lang="it-IT" sz="2000" spc="-1" strike="noStrike">
                <a:solidFill>
                  <a:srgbClr val="000000"/>
                </a:solidFill>
                <a:latin typeface="Calibri"/>
              </a:rPr>
              <a:t>Discriminazioni di genere (dal 1977)</a:t>
            </a:r>
            <a:endParaRPr b="0" lang="it-IT" sz="2000" spc="-1" strike="noStrike">
              <a:latin typeface="Arial"/>
            </a:endParaRPr>
          </a:p>
          <a:p>
            <a:pPr marL="228600" indent="-228600">
              <a:lnSpc>
                <a:spcPct val="90000"/>
              </a:lnSpc>
              <a:spcBef>
                <a:spcPts val="1001"/>
              </a:spcBef>
              <a:buClr>
                <a:srgbClr val="000000"/>
              </a:buClr>
              <a:buFont typeface="Arial"/>
              <a:buChar char="•"/>
            </a:pPr>
            <a:r>
              <a:rPr b="0" lang="it-IT" sz="2000" spc="-1" strike="noStrike">
                <a:solidFill>
                  <a:srgbClr val="000000"/>
                </a:solidFill>
                <a:latin typeface="Calibri"/>
              </a:rPr>
              <a:t>Discriminazioni sulla base dell’orientamento sessuale</a:t>
            </a:r>
            <a:endParaRPr b="0" lang="it-IT" sz="2000" spc="-1" strike="noStrike">
              <a:latin typeface="Arial"/>
            </a:endParaRPr>
          </a:p>
          <a:p>
            <a:pPr marL="228600" indent="-228600">
              <a:lnSpc>
                <a:spcPct val="90000"/>
              </a:lnSpc>
              <a:spcBef>
                <a:spcPts val="1001"/>
              </a:spcBef>
              <a:buClr>
                <a:srgbClr val="000000"/>
              </a:buClr>
              <a:buFont typeface="Arial"/>
              <a:buChar char="•"/>
            </a:pPr>
            <a:r>
              <a:rPr b="0" lang="it-IT" sz="2000" spc="-1" strike="noStrike">
                <a:solidFill>
                  <a:srgbClr val="000000"/>
                </a:solidFill>
                <a:latin typeface="Calibri"/>
              </a:rPr>
              <a:t>Discriminazioni basate sulle convinzioni personali (opinioni politiche o filosofiche, sindacali ecc.)</a:t>
            </a:r>
            <a:endParaRPr b="0" lang="it-IT" sz="2000" spc="-1" strike="noStrike">
              <a:latin typeface="Arial"/>
            </a:endParaRPr>
          </a:p>
          <a:p>
            <a:pPr marL="228600" indent="-228600">
              <a:lnSpc>
                <a:spcPct val="90000"/>
              </a:lnSpc>
              <a:spcBef>
                <a:spcPts val="1001"/>
              </a:spcBef>
              <a:buClr>
                <a:srgbClr val="000000"/>
              </a:buClr>
              <a:buFont typeface="Arial"/>
              <a:buChar char="•"/>
            </a:pPr>
            <a:r>
              <a:rPr b="0" lang="it-IT" sz="2000" spc="-1" strike="noStrike">
                <a:solidFill>
                  <a:srgbClr val="000000"/>
                </a:solidFill>
                <a:latin typeface="Calibri"/>
              </a:rPr>
              <a:t>Discriminazioni basate sull’origine etnica o razziale</a:t>
            </a:r>
            <a:endParaRPr b="0" lang="it-IT" sz="2000" spc="-1" strike="noStrike">
              <a:latin typeface="Arial"/>
            </a:endParaRPr>
          </a:p>
          <a:p>
            <a:pPr marL="228600" indent="-228600">
              <a:lnSpc>
                <a:spcPct val="90000"/>
              </a:lnSpc>
              <a:spcBef>
                <a:spcPts val="1001"/>
              </a:spcBef>
              <a:buClr>
                <a:srgbClr val="000000"/>
              </a:buClr>
              <a:buFont typeface="Arial"/>
              <a:buChar char="•"/>
            </a:pPr>
            <a:r>
              <a:rPr b="0" lang="it-IT" sz="2000" spc="-1" strike="noStrike">
                <a:solidFill>
                  <a:srgbClr val="000000"/>
                </a:solidFill>
                <a:latin typeface="Calibri"/>
              </a:rPr>
              <a:t>Discriminazione basate sulla disabilità fisica o psichica</a:t>
            </a:r>
            <a:endParaRPr b="0" lang="it-IT" sz="2000" spc="-1" strike="noStrike">
              <a:latin typeface="Arial"/>
            </a:endParaRPr>
          </a:p>
          <a:p>
            <a:pPr marL="228600" indent="-228600">
              <a:lnSpc>
                <a:spcPct val="90000"/>
              </a:lnSpc>
              <a:spcBef>
                <a:spcPts val="1001"/>
              </a:spcBef>
              <a:buClr>
                <a:srgbClr val="000000"/>
              </a:buClr>
              <a:buFont typeface="Arial"/>
              <a:buChar char="•"/>
            </a:pPr>
            <a:r>
              <a:rPr b="0" lang="it-IT" sz="2000" spc="-1" strike="noStrike">
                <a:solidFill>
                  <a:srgbClr val="000000"/>
                </a:solidFill>
                <a:latin typeface="Calibri"/>
              </a:rPr>
              <a:t>Discriminazioni basate sull’età</a:t>
            </a:r>
            <a:endParaRPr b="0" lang="it-IT" sz="2000" spc="-1" strike="noStrike">
              <a:latin typeface="Arial"/>
            </a:endParaRPr>
          </a:p>
          <a:p>
            <a:pPr marL="228600" indent="-228600">
              <a:lnSpc>
                <a:spcPct val="90000"/>
              </a:lnSpc>
              <a:spcBef>
                <a:spcPts val="1001"/>
              </a:spcBef>
              <a:buClr>
                <a:srgbClr val="000000"/>
              </a:buClr>
              <a:buFont typeface="Arial"/>
              <a:buChar char="•"/>
            </a:pPr>
            <a:r>
              <a:rPr b="0" lang="it-IT" sz="2000" spc="-1" strike="noStrike">
                <a:solidFill>
                  <a:srgbClr val="000000"/>
                </a:solidFill>
                <a:latin typeface="Calibri"/>
              </a:rPr>
              <a:t>Discriminazioni basate sulla nazionalità</a:t>
            </a:r>
            <a:endParaRPr b="0" lang="it-IT" sz="2000" spc="-1" strike="noStrike">
              <a:latin typeface="Arial"/>
            </a:endParaRPr>
          </a:p>
          <a:p>
            <a:pPr>
              <a:lnSpc>
                <a:spcPct val="90000"/>
              </a:lnSpc>
              <a:spcBef>
                <a:spcPts val="1001"/>
              </a:spcBef>
            </a:pPr>
            <a:endParaRPr b="0" lang="it-IT" sz="2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 name="PlaceHolder 1"/>
          <p:cNvSpPr>
            <a:spLocks noGrp="1"/>
          </p:cNvSpPr>
          <p:nvPr>
            <p:ph type="title"/>
          </p:nvPr>
        </p:nvSpPr>
        <p:spPr>
          <a:xfrm>
            <a:off x="838080" y="365040"/>
            <a:ext cx="10513800" cy="1323720"/>
          </a:xfrm>
          <a:prstGeom prst="rect">
            <a:avLst/>
          </a:prstGeom>
          <a:noFill/>
          <a:ln w="0">
            <a:noFill/>
          </a:ln>
        </p:spPr>
        <p:txBody>
          <a:bodyPr lIns="90000" rIns="90000" tIns="45000" bIns="45000" anchor="ctr">
            <a:noAutofit/>
          </a:bodyPr>
          <a:p>
            <a:pPr>
              <a:lnSpc>
                <a:spcPct val="90000"/>
              </a:lnSpc>
            </a:pPr>
            <a:r>
              <a:rPr b="0" lang="it-IT" sz="4400" spc="-1" strike="noStrike">
                <a:solidFill>
                  <a:srgbClr val="000000"/>
                </a:solidFill>
                <a:latin typeface="Calibri Light"/>
              </a:rPr>
              <a:t>Il sonno della ragione genera mostri</a:t>
            </a:r>
            <a:endParaRPr b="0" lang="it-IT" sz="4400" spc="-1" strike="noStrike">
              <a:latin typeface="Arial"/>
            </a:endParaRPr>
          </a:p>
        </p:txBody>
      </p:sp>
      <p:pic>
        <p:nvPicPr>
          <p:cNvPr id="44" name="Segnaposto contenuto 3" descr="Francisco_José_de_Goya_y_Lucientes_-_The_sleep_of_reason_produces_monsters_(No._43),_from_Los_Caprichos_-_Google_Art_Project.jpg"/>
          <p:cNvPicPr/>
          <p:nvPr/>
        </p:nvPicPr>
        <p:blipFill>
          <a:blip r:embed="rId1"/>
          <a:stretch/>
        </p:blipFill>
        <p:spPr>
          <a:xfrm>
            <a:off x="4011840" y="1820520"/>
            <a:ext cx="3182400" cy="4463280"/>
          </a:xfrm>
          <a:prstGeom prst="rect">
            <a:avLst/>
          </a:prstGeom>
          <a:ln w="0">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1" name="Rectangle 7"/>
          <p:cNvSpPr/>
          <p:nvPr/>
        </p:nvSpPr>
        <p:spPr>
          <a:xfrm>
            <a:off x="0" y="0"/>
            <a:ext cx="12187080" cy="685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12" name="PlaceHolder 1"/>
          <p:cNvSpPr>
            <a:spLocks noGrp="1"/>
          </p:cNvSpPr>
          <p:nvPr>
            <p:ph type="title"/>
          </p:nvPr>
        </p:nvSpPr>
        <p:spPr>
          <a:xfrm>
            <a:off x="841320" y="548640"/>
            <a:ext cx="3598920" cy="5429880"/>
          </a:xfrm>
          <a:prstGeom prst="rect">
            <a:avLst/>
          </a:prstGeom>
          <a:noFill/>
          <a:ln w="0">
            <a:noFill/>
          </a:ln>
        </p:spPr>
        <p:txBody>
          <a:bodyPr lIns="90000" rIns="90000" tIns="45000" bIns="45000" anchor="ctr">
            <a:normAutofit/>
          </a:bodyPr>
          <a:p>
            <a:pPr>
              <a:lnSpc>
                <a:spcPct val="90000"/>
              </a:lnSpc>
            </a:pPr>
            <a:r>
              <a:rPr b="1" lang="it-IT" sz="3400" spc="-1" strike="noStrike">
                <a:solidFill>
                  <a:srgbClr val="000000"/>
                </a:solidFill>
                <a:latin typeface="Calibri Light"/>
              </a:rPr>
              <a:t>DISCRIMINAZIONE DIRETTA ED INDIRETTA</a:t>
            </a:r>
            <a:endParaRPr b="0" lang="it-IT" sz="3400" spc="-1" strike="noStrike">
              <a:latin typeface="Arial"/>
            </a:endParaRPr>
          </a:p>
        </p:txBody>
      </p:sp>
      <p:sp>
        <p:nvSpPr>
          <p:cNvPr id="113" name="sketch line"/>
          <p:cNvSpPr/>
          <p:nvPr/>
        </p:nvSpPr>
        <p:spPr>
          <a:xfrm rot="5400000">
            <a:off x="2545560" y="3258360"/>
            <a:ext cx="4478760" cy="16560"/>
          </a:xfrm>
          <a:custGeom>
            <a:avLst/>
            <a:gdLst/>
            <a:ahLst/>
            <a:rect l="l" t="t" r="r" b="b"/>
            <a:pathLst>
              <a:path w="4480560" h="18288">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cap="rnd" w="41275">
            <a:solidFill>
              <a:srgbClr val="ed7d31"/>
            </a:solidFill>
            <a:round/>
          </a:ln>
        </p:spPr>
        <p:style>
          <a:lnRef idx="2">
            <a:schemeClr val="accent1">
              <a:shade val="50000"/>
            </a:schemeClr>
          </a:lnRef>
          <a:fillRef idx="1">
            <a:schemeClr val="accent1"/>
          </a:fillRef>
          <a:effectRef idx="0">
            <a:schemeClr val="accent1"/>
          </a:effectRef>
          <a:fontRef idx="minor"/>
        </p:style>
      </p:sp>
      <p:sp>
        <p:nvSpPr>
          <p:cNvPr id="114" name="PlaceHolder 2"/>
          <p:cNvSpPr>
            <a:spLocks noGrp="1"/>
          </p:cNvSpPr>
          <p:nvPr>
            <p:ph/>
          </p:nvPr>
        </p:nvSpPr>
        <p:spPr>
          <a:xfrm>
            <a:off x="5126400" y="552240"/>
            <a:ext cx="6222600" cy="5429880"/>
          </a:xfrm>
          <a:prstGeom prst="rect">
            <a:avLst/>
          </a:prstGeom>
          <a:noFill/>
          <a:ln w="0">
            <a:noFill/>
          </a:ln>
        </p:spPr>
        <p:txBody>
          <a:bodyPr lIns="90000" rIns="90000" tIns="45000" bIns="45000" anchor="ctr">
            <a:normAutofit/>
          </a:bodyPr>
          <a:p>
            <a:pPr>
              <a:lnSpc>
                <a:spcPct val="90000"/>
              </a:lnSpc>
              <a:spcBef>
                <a:spcPts val="1001"/>
              </a:spcBef>
              <a:tabLst>
                <a:tab algn="l" pos="0"/>
              </a:tabLst>
            </a:pPr>
            <a:r>
              <a:rPr b="0" lang="it-IT" sz="2200" spc="-1" strike="noStrike">
                <a:solidFill>
                  <a:srgbClr val="000000"/>
                </a:solidFill>
                <a:latin typeface="Calibri"/>
              </a:rPr>
              <a:t>-diretta, attinge direttamente al fattore di rischio: non assume omosessuale seppur qualificato per il lavoro, non affitta a straniero sia pure solvibile economicamente </a:t>
            </a:r>
            <a:endParaRPr b="0" lang="it-IT" sz="2200" spc="-1" strike="noStrike">
              <a:latin typeface="Arial"/>
            </a:endParaRPr>
          </a:p>
          <a:p>
            <a:pPr>
              <a:lnSpc>
                <a:spcPct val="90000"/>
              </a:lnSpc>
              <a:spcBef>
                <a:spcPts val="1001"/>
              </a:spcBef>
              <a:tabLst>
                <a:tab algn="l" pos="0"/>
              </a:tabLst>
            </a:pPr>
            <a:r>
              <a:rPr b="0" lang="it-IT" sz="2200" spc="-1" strike="noStrike">
                <a:solidFill>
                  <a:srgbClr val="000000"/>
                </a:solidFill>
                <a:latin typeface="Calibri"/>
              </a:rPr>
              <a:t>-indiretta, norma o criterio o parametro o prassi apparente neutro che pone in una situazione di svantaggio una categoria di persone; es. altezza minima 170 Forze armate </a:t>
            </a:r>
            <a:endParaRPr b="0" lang="it-IT" sz="2200" spc="-1" strike="noStrike">
              <a:latin typeface="Arial"/>
            </a:endParaRPr>
          </a:p>
          <a:p>
            <a:pPr>
              <a:lnSpc>
                <a:spcPct val="90000"/>
              </a:lnSpc>
              <a:spcBef>
                <a:spcPts val="1001"/>
              </a:spcBef>
              <a:tabLst>
                <a:tab algn="l" pos="0"/>
              </a:tabLst>
            </a:pPr>
            <a:r>
              <a:rPr b="0" lang="it-IT" sz="2200" spc="-1" strike="noStrike">
                <a:solidFill>
                  <a:srgbClr val="000000"/>
                </a:solidFill>
                <a:latin typeface="Calibri"/>
              </a:rPr>
              <a:t>-esempi: datore di lavoro che cerca personale specificando che assumerà solo italiani, datore di lavoro che specifica che assumerà solo personale che parli perfettamente italiano (parametro neutro: se rilevante per la mansione (centralinista), ok. Se non rilevante, discriminazione indiretta</a:t>
            </a:r>
            <a:endParaRPr b="0" lang="it-IT" sz="22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5" name="Rectangle 7"/>
          <p:cNvSpPr/>
          <p:nvPr/>
        </p:nvSpPr>
        <p:spPr>
          <a:xfrm>
            <a:off x="0" y="0"/>
            <a:ext cx="12187080" cy="685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16" name="PlaceHolder 1"/>
          <p:cNvSpPr>
            <a:spLocks noGrp="1"/>
          </p:cNvSpPr>
          <p:nvPr>
            <p:ph type="title"/>
          </p:nvPr>
        </p:nvSpPr>
        <p:spPr>
          <a:xfrm>
            <a:off x="841320" y="548640"/>
            <a:ext cx="3598920" cy="5429880"/>
          </a:xfrm>
          <a:prstGeom prst="rect">
            <a:avLst/>
          </a:prstGeom>
          <a:noFill/>
          <a:ln w="0">
            <a:noFill/>
          </a:ln>
        </p:spPr>
        <p:txBody>
          <a:bodyPr lIns="90000" rIns="90000" tIns="45000" bIns="45000" anchor="ctr">
            <a:normAutofit/>
          </a:bodyPr>
          <a:p>
            <a:pPr>
              <a:lnSpc>
                <a:spcPct val="90000"/>
              </a:lnSpc>
            </a:pPr>
            <a:r>
              <a:rPr b="1" lang="it-IT" sz="5400" spc="-1" strike="noStrike">
                <a:solidFill>
                  <a:srgbClr val="000000"/>
                </a:solidFill>
                <a:latin typeface="Calibri Light"/>
              </a:rPr>
              <a:t>Le molestie</a:t>
            </a:r>
            <a:endParaRPr b="0" lang="it-IT" sz="5400" spc="-1" strike="noStrike">
              <a:latin typeface="Arial"/>
            </a:endParaRPr>
          </a:p>
        </p:txBody>
      </p:sp>
      <p:sp>
        <p:nvSpPr>
          <p:cNvPr id="117" name="sketch line"/>
          <p:cNvSpPr/>
          <p:nvPr/>
        </p:nvSpPr>
        <p:spPr>
          <a:xfrm rot="5400000">
            <a:off x="2545560" y="3258360"/>
            <a:ext cx="4478760" cy="16560"/>
          </a:xfrm>
          <a:custGeom>
            <a:avLst/>
            <a:gdLst/>
            <a:ahLst/>
            <a:rect l="l" t="t" r="r" b="b"/>
            <a:pathLst>
              <a:path w="4480560" h="18288">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cap="rnd" w="41275">
            <a:solidFill>
              <a:srgbClr val="ed7d31"/>
            </a:solidFill>
            <a:round/>
          </a:ln>
        </p:spPr>
        <p:style>
          <a:lnRef idx="2">
            <a:schemeClr val="accent1">
              <a:shade val="50000"/>
            </a:schemeClr>
          </a:lnRef>
          <a:fillRef idx="1">
            <a:schemeClr val="accent1"/>
          </a:fillRef>
          <a:effectRef idx="0">
            <a:schemeClr val="accent1"/>
          </a:effectRef>
          <a:fontRef idx="minor"/>
        </p:style>
      </p:sp>
      <p:sp>
        <p:nvSpPr>
          <p:cNvPr id="118" name="PlaceHolder 2"/>
          <p:cNvSpPr>
            <a:spLocks noGrp="1"/>
          </p:cNvSpPr>
          <p:nvPr>
            <p:ph/>
          </p:nvPr>
        </p:nvSpPr>
        <p:spPr>
          <a:xfrm>
            <a:off x="5126400" y="552240"/>
            <a:ext cx="6222600" cy="5429880"/>
          </a:xfrm>
          <a:prstGeom prst="rect">
            <a:avLst/>
          </a:prstGeom>
          <a:noFill/>
          <a:ln w="0">
            <a:noFill/>
          </a:ln>
        </p:spPr>
        <p:txBody>
          <a:bodyPr lIns="90000" rIns="90000" tIns="45000" bIns="45000" anchor="ctr">
            <a:normAutofit/>
          </a:bodyPr>
          <a:p>
            <a:pPr marL="228600" indent="-228600">
              <a:lnSpc>
                <a:spcPct val="90000"/>
              </a:lnSpc>
              <a:spcBef>
                <a:spcPts val="1001"/>
              </a:spcBef>
              <a:buClr>
                <a:srgbClr val="000000"/>
              </a:buClr>
              <a:buFont typeface="Arial"/>
              <a:buChar char="•"/>
            </a:pPr>
            <a:r>
              <a:rPr b="0" lang="it-IT" sz="2200" spc="-1" strike="noStrike">
                <a:solidFill>
                  <a:srgbClr val="000000"/>
                </a:solidFill>
                <a:latin typeface="Calibri"/>
              </a:rPr>
              <a:t>Anche le molestie sono considerate discriminazioni.</a:t>
            </a:r>
            <a:endParaRPr b="0" lang="it-IT" sz="2200" spc="-1" strike="noStrike">
              <a:latin typeface="Arial"/>
            </a:endParaRPr>
          </a:p>
          <a:p>
            <a:pPr marL="228600" indent="-228600">
              <a:lnSpc>
                <a:spcPct val="90000"/>
              </a:lnSpc>
              <a:spcBef>
                <a:spcPts val="1001"/>
              </a:spcBef>
              <a:buClr>
                <a:srgbClr val="000000"/>
              </a:buClr>
              <a:buFont typeface="Arial"/>
              <a:buChar char="•"/>
            </a:pPr>
            <a:r>
              <a:rPr b="0" lang="it-IT" sz="2200" spc="-1" strike="noStrike">
                <a:solidFill>
                  <a:srgbClr val="000000"/>
                </a:solidFill>
                <a:latin typeface="Calibri"/>
              </a:rPr>
              <a:t>Ai sensi dell’art. 26 co. 2 codice delle pari opportunità sono considerate molestie quei comportamenti non desiderati messi in atto allo scopo O CON LA CONSEGUENZA di ledere la dignità della persona (oggettiva correlazione tra fattore di discrminazione e svntaggio subito, non rileva l’intenzione discriminatoria) </a:t>
            </a:r>
            <a:endParaRPr b="0" lang="it-IT" sz="22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9" name="Rectangle 7"/>
          <p:cNvSpPr/>
          <p:nvPr/>
        </p:nvSpPr>
        <p:spPr>
          <a:xfrm>
            <a:off x="0" y="0"/>
            <a:ext cx="12187080" cy="685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20" name="PlaceHolder 1"/>
          <p:cNvSpPr>
            <a:spLocks noGrp="1"/>
          </p:cNvSpPr>
          <p:nvPr>
            <p:ph type="title"/>
          </p:nvPr>
        </p:nvSpPr>
        <p:spPr>
          <a:xfrm>
            <a:off x="841320" y="548640"/>
            <a:ext cx="3598920" cy="5429880"/>
          </a:xfrm>
          <a:prstGeom prst="rect">
            <a:avLst/>
          </a:prstGeom>
          <a:noFill/>
          <a:ln w="0">
            <a:noFill/>
          </a:ln>
        </p:spPr>
        <p:txBody>
          <a:bodyPr lIns="90000" rIns="90000" tIns="45000" bIns="45000" anchor="ctr">
            <a:normAutofit/>
          </a:bodyPr>
          <a:p>
            <a:pPr>
              <a:lnSpc>
                <a:spcPct val="90000"/>
              </a:lnSpc>
            </a:pPr>
            <a:r>
              <a:rPr b="1" lang="it-IT" sz="4200" spc="-1" strike="noStrike">
                <a:solidFill>
                  <a:srgbClr val="000000"/>
                </a:solidFill>
                <a:latin typeface="Calibri Light"/>
              </a:rPr>
              <a:t>Come riconoscere una discriminazione</a:t>
            </a:r>
            <a:endParaRPr b="0" lang="it-IT" sz="4200" spc="-1" strike="noStrike">
              <a:latin typeface="Arial"/>
            </a:endParaRPr>
          </a:p>
        </p:txBody>
      </p:sp>
      <p:sp>
        <p:nvSpPr>
          <p:cNvPr id="121" name="sketch line"/>
          <p:cNvSpPr/>
          <p:nvPr/>
        </p:nvSpPr>
        <p:spPr>
          <a:xfrm rot="5400000">
            <a:off x="2545560" y="3258360"/>
            <a:ext cx="4478760" cy="16560"/>
          </a:xfrm>
          <a:custGeom>
            <a:avLst/>
            <a:gdLst/>
            <a:ahLst/>
            <a:rect l="l" t="t" r="r" b="b"/>
            <a:pathLst>
              <a:path w="4480560" h="18288">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cap="rnd" w="41275">
            <a:solidFill>
              <a:srgbClr val="ed7d31"/>
            </a:solidFill>
            <a:round/>
          </a:ln>
        </p:spPr>
        <p:style>
          <a:lnRef idx="2">
            <a:schemeClr val="accent1">
              <a:shade val="50000"/>
            </a:schemeClr>
          </a:lnRef>
          <a:fillRef idx="1">
            <a:schemeClr val="accent1"/>
          </a:fillRef>
          <a:effectRef idx="0">
            <a:schemeClr val="accent1"/>
          </a:effectRef>
          <a:fontRef idx="minor"/>
        </p:style>
      </p:sp>
      <p:sp>
        <p:nvSpPr>
          <p:cNvPr id="122" name="PlaceHolder 2"/>
          <p:cNvSpPr>
            <a:spLocks noGrp="1"/>
          </p:cNvSpPr>
          <p:nvPr>
            <p:ph/>
          </p:nvPr>
        </p:nvSpPr>
        <p:spPr>
          <a:xfrm>
            <a:off x="5126400" y="552240"/>
            <a:ext cx="6222600" cy="5429880"/>
          </a:xfrm>
          <a:prstGeom prst="rect">
            <a:avLst/>
          </a:prstGeom>
          <a:noFill/>
          <a:ln w="0">
            <a:noFill/>
          </a:ln>
        </p:spPr>
        <p:txBody>
          <a:bodyPr lIns="90000" rIns="90000" tIns="45000" bIns="45000" anchor="ctr">
            <a:normAutofit/>
          </a:bodyPr>
          <a:p>
            <a:pPr marL="228600" indent="-228600">
              <a:lnSpc>
                <a:spcPct val="90000"/>
              </a:lnSpc>
              <a:spcBef>
                <a:spcPts val="1001"/>
              </a:spcBef>
              <a:buClr>
                <a:srgbClr val="000000"/>
              </a:buClr>
              <a:buFont typeface="Arial"/>
              <a:buChar char="•"/>
            </a:pPr>
            <a:r>
              <a:rPr b="0" lang="it-IT" sz="2200" spc="-1" strike="noStrike">
                <a:solidFill>
                  <a:srgbClr val="000000"/>
                </a:solidFill>
                <a:latin typeface="Calibri"/>
              </a:rPr>
              <a:t>Il procedimento di riconoscimento della discriminazione è molto complesso e si attua in tre passaggi.</a:t>
            </a:r>
            <a:endParaRPr b="0" lang="it-IT" sz="2200" spc="-1" strike="noStrike">
              <a:latin typeface="Arial"/>
            </a:endParaRPr>
          </a:p>
          <a:p>
            <a:pPr marL="228600" indent="-228600">
              <a:lnSpc>
                <a:spcPct val="90000"/>
              </a:lnSpc>
              <a:spcBef>
                <a:spcPts val="1001"/>
              </a:spcBef>
              <a:buClr>
                <a:srgbClr val="000000"/>
              </a:buClr>
              <a:buFont typeface="Arial"/>
              <a:buChar char="•"/>
            </a:pPr>
            <a:r>
              <a:rPr b="0" lang="it-IT" sz="2200" spc="-1" strike="noStrike">
                <a:solidFill>
                  <a:srgbClr val="000000"/>
                </a:solidFill>
                <a:latin typeface="Calibri"/>
              </a:rPr>
              <a:t>1) Verifica  dell’esistenza di un danno, di un pregiudizio (distinzione/esclusione non basata su fattori oggettivi)</a:t>
            </a:r>
            <a:endParaRPr b="0" lang="it-IT" sz="2200" spc="-1" strike="noStrike">
              <a:latin typeface="Arial"/>
            </a:endParaRPr>
          </a:p>
          <a:p>
            <a:pPr marL="228600" indent="-228600">
              <a:lnSpc>
                <a:spcPct val="90000"/>
              </a:lnSpc>
              <a:spcBef>
                <a:spcPts val="1001"/>
              </a:spcBef>
              <a:buClr>
                <a:srgbClr val="000000"/>
              </a:buClr>
              <a:buFont typeface="Arial"/>
              <a:buChar char="•"/>
            </a:pPr>
            <a:r>
              <a:rPr b="0" lang="it-IT" sz="2200" spc="-1" strike="noStrike">
                <a:solidFill>
                  <a:srgbClr val="000000"/>
                </a:solidFill>
                <a:latin typeface="Calibri"/>
              </a:rPr>
              <a:t>2) Oggettiva connessione del danno, del pregiudizio con il fattore di rischio discriminatorio (es. genere, orientamento sessuale, fede religiosa ecc.)</a:t>
            </a:r>
            <a:endParaRPr b="0" lang="it-IT" sz="2200" spc="-1" strike="noStrike">
              <a:latin typeface="Arial"/>
            </a:endParaRPr>
          </a:p>
          <a:p>
            <a:pPr marL="228600" indent="-228600">
              <a:lnSpc>
                <a:spcPct val="90000"/>
              </a:lnSpc>
              <a:spcBef>
                <a:spcPts val="1001"/>
              </a:spcBef>
              <a:buClr>
                <a:srgbClr val="000000"/>
              </a:buClr>
              <a:buFont typeface="Arial"/>
              <a:buChar char="•"/>
            </a:pPr>
            <a:r>
              <a:rPr b="0" lang="it-IT" sz="2200" spc="-1" strike="noStrike">
                <a:solidFill>
                  <a:srgbClr val="000000"/>
                </a:solidFill>
                <a:latin typeface="Calibri"/>
              </a:rPr>
              <a:t>3) giudizio di bilanciamento tra il pregiudizio legato al fattore di rischio e altri valori riconosciuti</a:t>
            </a:r>
            <a:endParaRPr b="0" lang="it-IT" sz="2200" spc="-1" strike="noStrike">
              <a:latin typeface="Arial"/>
            </a:endParaRPr>
          </a:p>
          <a:p>
            <a:pPr>
              <a:lnSpc>
                <a:spcPct val="90000"/>
              </a:lnSpc>
              <a:spcBef>
                <a:spcPts val="1001"/>
              </a:spcBef>
            </a:pPr>
            <a:endParaRPr b="0" lang="it-IT" sz="22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3" name="Rectangle 7"/>
          <p:cNvSpPr/>
          <p:nvPr/>
        </p:nvSpPr>
        <p:spPr>
          <a:xfrm>
            <a:off x="0" y="0"/>
            <a:ext cx="12187080" cy="685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24" name="PlaceHolder 1"/>
          <p:cNvSpPr>
            <a:spLocks noGrp="1"/>
          </p:cNvSpPr>
          <p:nvPr>
            <p:ph type="title"/>
          </p:nvPr>
        </p:nvSpPr>
        <p:spPr>
          <a:xfrm>
            <a:off x="841320" y="548640"/>
            <a:ext cx="3598920" cy="5429880"/>
          </a:xfrm>
          <a:prstGeom prst="rect">
            <a:avLst/>
          </a:prstGeom>
          <a:noFill/>
          <a:ln w="0">
            <a:noFill/>
          </a:ln>
        </p:spPr>
        <p:txBody>
          <a:bodyPr lIns="90000" rIns="90000" tIns="45000" bIns="45000" anchor="ctr">
            <a:normAutofit/>
          </a:bodyPr>
          <a:p>
            <a:pPr>
              <a:lnSpc>
                <a:spcPct val="90000"/>
              </a:lnSpc>
            </a:pPr>
            <a:r>
              <a:rPr b="1" lang="it-IT" sz="3400" spc="-1" strike="noStrike">
                <a:solidFill>
                  <a:srgbClr val="000000"/>
                </a:solidFill>
                <a:latin typeface="Calibri Light"/>
              </a:rPr>
              <a:t>DEFINIZIONE DI DISCRIMINAZIONE</a:t>
            </a:r>
            <a:endParaRPr b="0" lang="it-IT" sz="3400" spc="-1" strike="noStrike">
              <a:latin typeface="Arial"/>
            </a:endParaRPr>
          </a:p>
        </p:txBody>
      </p:sp>
      <p:sp>
        <p:nvSpPr>
          <p:cNvPr id="125" name="sketch line"/>
          <p:cNvSpPr/>
          <p:nvPr/>
        </p:nvSpPr>
        <p:spPr>
          <a:xfrm rot="5400000">
            <a:off x="2545560" y="3258360"/>
            <a:ext cx="4478760" cy="16560"/>
          </a:xfrm>
          <a:custGeom>
            <a:avLst/>
            <a:gdLst/>
            <a:ahLst/>
            <a:rect l="l" t="t" r="r" b="b"/>
            <a:pathLst>
              <a:path w="4480560" h="18288">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cap="rnd" w="41275">
            <a:solidFill>
              <a:srgbClr val="ed7d31"/>
            </a:solidFill>
            <a:round/>
          </a:ln>
        </p:spPr>
        <p:style>
          <a:lnRef idx="2">
            <a:schemeClr val="accent1">
              <a:shade val="50000"/>
            </a:schemeClr>
          </a:lnRef>
          <a:fillRef idx="1">
            <a:schemeClr val="accent1"/>
          </a:fillRef>
          <a:effectRef idx="0">
            <a:schemeClr val="accent1"/>
          </a:effectRef>
          <a:fontRef idx="minor"/>
        </p:style>
      </p:sp>
      <p:sp>
        <p:nvSpPr>
          <p:cNvPr id="126" name="PlaceHolder 2"/>
          <p:cNvSpPr>
            <a:spLocks noGrp="1"/>
          </p:cNvSpPr>
          <p:nvPr>
            <p:ph/>
          </p:nvPr>
        </p:nvSpPr>
        <p:spPr>
          <a:xfrm>
            <a:off x="5126400" y="552240"/>
            <a:ext cx="6222600" cy="5429880"/>
          </a:xfrm>
          <a:prstGeom prst="rect">
            <a:avLst/>
          </a:prstGeom>
          <a:noFill/>
          <a:ln w="0">
            <a:noFill/>
          </a:ln>
        </p:spPr>
        <p:txBody>
          <a:bodyPr lIns="90000" rIns="90000" tIns="45000" bIns="45000" anchor="ctr">
            <a:normAutofit/>
          </a:bodyPr>
          <a:p>
            <a:pPr marL="228600" indent="-228600">
              <a:lnSpc>
                <a:spcPct val="90000"/>
              </a:lnSpc>
              <a:spcBef>
                <a:spcPts val="1001"/>
              </a:spcBef>
              <a:buClr>
                <a:srgbClr val="000000"/>
              </a:buClr>
              <a:buFont typeface="Arial"/>
              <a:buChar char="•"/>
            </a:pPr>
            <a:r>
              <a:rPr b="0" lang="it-IT" sz="2200" spc="-1" strike="noStrike">
                <a:solidFill>
                  <a:srgbClr val="000000"/>
                </a:solidFill>
                <a:latin typeface="Calibri"/>
              </a:rPr>
              <a:t>Per discriminazione si intende quella distinzione/esclusione immotivata in quanto basata su un aspetto dell’identità della persona che non dovrebbe essere rilevante: se questo aspetto dell’identità è rilevante (genere femminile per interpretazione il ruolo di una donna in un film), l’esclusione basata sul fattore di rischio NON è discriminatoria</a:t>
            </a:r>
            <a:endParaRPr b="0" lang="it-IT" sz="22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7" name="Rectangle 2"/>
          <p:cNvSpPr/>
          <p:nvPr/>
        </p:nvSpPr>
        <p:spPr>
          <a:xfrm>
            <a:off x="0" y="0"/>
            <a:ext cx="12187080" cy="685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28" name="PlaceHolder 1"/>
          <p:cNvSpPr>
            <a:spLocks noGrp="1"/>
          </p:cNvSpPr>
          <p:nvPr>
            <p:ph type="title"/>
          </p:nvPr>
        </p:nvSpPr>
        <p:spPr>
          <a:xfrm>
            <a:off x="841320" y="548640"/>
            <a:ext cx="3598920" cy="5429880"/>
          </a:xfrm>
          <a:prstGeom prst="rect">
            <a:avLst/>
          </a:prstGeom>
          <a:noFill/>
          <a:ln w="0">
            <a:noFill/>
          </a:ln>
        </p:spPr>
        <p:txBody>
          <a:bodyPr lIns="90000" rIns="90000" tIns="45000" bIns="45000" anchor="ctr">
            <a:normAutofit/>
          </a:bodyPr>
          <a:p>
            <a:pPr>
              <a:lnSpc>
                <a:spcPct val="90000"/>
              </a:lnSpc>
            </a:pPr>
            <a:r>
              <a:rPr b="1" lang="it-IT" sz="3400" spc="-1" strike="noStrike">
                <a:solidFill>
                  <a:srgbClr val="000000"/>
                </a:solidFill>
                <a:latin typeface="Calibri Light"/>
              </a:rPr>
              <a:t>LIBERTA’ DI PENSIERO E DISCORSI D’ODIO</a:t>
            </a:r>
            <a:endParaRPr b="0" lang="it-IT" sz="3400" spc="-1" strike="noStrike">
              <a:latin typeface="Arial"/>
            </a:endParaRPr>
          </a:p>
        </p:txBody>
      </p:sp>
      <p:sp>
        <p:nvSpPr>
          <p:cNvPr id="129" name="sketch line 3"/>
          <p:cNvSpPr/>
          <p:nvPr/>
        </p:nvSpPr>
        <p:spPr>
          <a:xfrm rot="5400000">
            <a:off x="2545560" y="3258360"/>
            <a:ext cx="4478760" cy="16560"/>
          </a:xfrm>
          <a:custGeom>
            <a:avLst/>
            <a:gdLst/>
            <a:ahLst/>
            <a:rect l="l" t="t" r="r" b="b"/>
            <a:pathLst>
              <a:path w="4480560" h="18288">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cap="rnd" w="41275">
            <a:solidFill>
              <a:srgbClr val="ed7d31"/>
            </a:solidFill>
            <a:round/>
          </a:ln>
        </p:spPr>
        <p:style>
          <a:lnRef idx="2">
            <a:schemeClr val="accent1">
              <a:shade val="50000"/>
            </a:schemeClr>
          </a:lnRef>
          <a:fillRef idx="1">
            <a:schemeClr val="accent1"/>
          </a:fillRef>
          <a:effectRef idx="0">
            <a:schemeClr val="accent1"/>
          </a:effectRef>
          <a:fontRef idx="minor"/>
        </p:style>
      </p:sp>
      <p:sp>
        <p:nvSpPr>
          <p:cNvPr id="130" name="PlaceHolder 2"/>
          <p:cNvSpPr>
            <a:spLocks noGrp="1"/>
          </p:cNvSpPr>
          <p:nvPr>
            <p:ph/>
          </p:nvPr>
        </p:nvSpPr>
        <p:spPr>
          <a:xfrm>
            <a:off x="5126400" y="552240"/>
            <a:ext cx="6222600" cy="5429880"/>
          </a:xfrm>
          <a:prstGeom prst="rect">
            <a:avLst/>
          </a:prstGeom>
          <a:noFill/>
          <a:ln w="0">
            <a:noFill/>
          </a:ln>
        </p:spPr>
        <p:txBody>
          <a:bodyPr lIns="90000" rIns="90000" tIns="45000" bIns="45000" anchor="ctr">
            <a:normAutofit fontScale="74000"/>
          </a:bodyPr>
          <a:p>
            <a:pPr algn="just">
              <a:lnSpc>
                <a:spcPct val="115000"/>
              </a:lnSpc>
              <a:spcBef>
                <a:spcPts val="1417"/>
              </a:spcBef>
            </a:pPr>
            <a:r>
              <a:rPr b="0" lang="it-IT" sz="2200" spc="-1" strike="noStrike">
                <a:solidFill>
                  <a:srgbClr val="000000"/>
                </a:solidFill>
                <a:latin typeface="Calibri"/>
              </a:rPr>
              <a:t>Ogni volta che si affronta il tema del linguaggio d’odio occorre sempre rapportarsi con la libertà di espressione e pensiero, che tuttavia non potrà diventare libertà di insulto e minaccia. </a:t>
            </a:r>
            <a:endParaRPr b="0" lang="it-IT" sz="2200" spc="-1" strike="noStrike">
              <a:latin typeface="Arial"/>
            </a:endParaRPr>
          </a:p>
          <a:p>
            <a:pPr algn="just">
              <a:lnSpc>
                <a:spcPct val="115000"/>
              </a:lnSpc>
              <a:spcBef>
                <a:spcPts val="1417"/>
              </a:spcBef>
            </a:pPr>
            <a:r>
              <a:rPr b="0" lang="it-IT" sz="2200" spc="-1" strike="noStrike">
                <a:solidFill>
                  <a:srgbClr val="000000"/>
                </a:solidFill>
                <a:latin typeface="Calibri"/>
              </a:rPr>
              <a:t>Sentenza della Corte di Giustizia Europea (CGE) del 23 aprile 2020, Grande Sezione, nella causa n. C 507/18 (caso Taormina): la Corte, nella pronuncia in oggetto, ha affermato il principio di diritto secondo cui le dichiarazioni omofobe costituiscono una discriminazione in materia di occupazione e di lavoro se pronunciate da chi esercita, o può essere percepito come capace di esercitare, un’influenza determinante sulla politica di assunzioni di un datore di lavoro.</a:t>
            </a:r>
            <a:endParaRPr b="0" lang="it-IT" sz="2200" spc="-1" strike="noStrike">
              <a:latin typeface="Arial"/>
            </a:endParaRPr>
          </a:p>
          <a:p>
            <a:pPr algn="just">
              <a:lnSpc>
                <a:spcPct val="115000"/>
              </a:lnSpc>
              <a:spcBef>
                <a:spcPts val="1417"/>
              </a:spcBef>
            </a:pPr>
            <a:r>
              <a:rPr b="0" lang="it-IT" sz="2200" spc="-1" strike="noStrike" u="sng">
                <a:solidFill>
                  <a:srgbClr val="000000"/>
                </a:solidFill>
                <a:uFillTx/>
                <a:latin typeface="Verdana"/>
              </a:rPr>
              <a:t>La libertà di espressione, prosegue la CGE, non è un diritto assoluto</a:t>
            </a:r>
            <a:r>
              <a:rPr b="0" lang="it-IT" sz="2200" spc="-1" strike="noStrike">
                <a:solidFill>
                  <a:srgbClr val="000000"/>
                </a:solidFill>
                <a:latin typeface="Calibri"/>
              </a:rPr>
              <a:t> e il </a:t>
            </a:r>
            <a:r>
              <a:rPr b="0" lang="it-IT" sz="2200" spc="-1" strike="noStrike" u="sng">
                <a:solidFill>
                  <a:srgbClr val="000000"/>
                </a:solidFill>
                <a:uFillTx/>
                <a:latin typeface="Verdana"/>
              </a:rPr>
              <a:t>suo esercizio può incontrare delle limitazioni</a:t>
            </a:r>
            <a:r>
              <a:rPr b="0" lang="it-IT" sz="2200" spc="-1" strike="noStrike">
                <a:solidFill>
                  <a:srgbClr val="000000"/>
                </a:solidFill>
                <a:latin typeface="Calibri"/>
              </a:rPr>
              <a:t>, a condizione che queste siano </a:t>
            </a:r>
            <a:r>
              <a:rPr b="0" lang="it-IT" sz="2200" spc="-1" strike="noStrike" u="sng">
                <a:solidFill>
                  <a:srgbClr val="000000"/>
                </a:solidFill>
                <a:uFillTx/>
                <a:latin typeface="Verdana"/>
              </a:rPr>
              <a:t>previste dalla legge</a:t>
            </a:r>
            <a:r>
              <a:rPr b="0" lang="it-IT" sz="2200" spc="-1" strike="noStrike">
                <a:solidFill>
                  <a:srgbClr val="000000"/>
                </a:solidFill>
                <a:latin typeface="Calibri"/>
              </a:rPr>
              <a:t> e </a:t>
            </a:r>
            <a:r>
              <a:rPr b="0" lang="it-IT" sz="2200" spc="-1" strike="noStrike" u="sng">
                <a:solidFill>
                  <a:srgbClr val="000000"/>
                </a:solidFill>
                <a:uFillTx/>
                <a:latin typeface="Verdana"/>
              </a:rPr>
              <a:t>rispettino il contenuto essenziale di tale diritto</a:t>
            </a:r>
            <a:r>
              <a:rPr b="0" lang="it-IT" sz="2200" spc="-1" strike="noStrike">
                <a:solidFill>
                  <a:srgbClr val="000000"/>
                </a:solidFill>
                <a:latin typeface="Calibri"/>
              </a:rPr>
              <a:t> nonché </a:t>
            </a:r>
            <a:r>
              <a:rPr b="0" lang="it-IT" sz="2200" spc="-1" strike="noStrike" u="sng">
                <a:solidFill>
                  <a:srgbClr val="000000"/>
                </a:solidFill>
                <a:uFillTx/>
                <a:latin typeface="Verdana"/>
              </a:rPr>
              <a:t>il principio di proporzionalità</a:t>
            </a:r>
            <a:r>
              <a:rPr b="0" lang="it-IT" sz="2200" spc="-1" strike="noStrike">
                <a:solidFill>
                  <a:srgbClr val="000000"/>
                </a:solidFill>
                <a:latin typeface="Calibri"/>
              </a:rPr>
              <a:t>, vale a dire che esse siano necessarie e rispondano effettivamente ad obiettivi di interesse generale riconosciuti dall’Unione o all’esigenza di tutela dei diritti e delle libertà altrui</a:t>
            </a:r>
            <a:endParaRPr b="0" lang="it-IT" sz="22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1" name="Rectangle 3"/>
          <p:cNvSpPr/>
          <p:nvPr/>
        </p:nvSpPr>
        <p:spPr>
          <a:xfrm>
            <a:off x="0" y="0"/>
            <a:ext cx="12187080" cy="685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32" name="PlaceHolder 1"/>
          <p:cNvSpPr>
            <a:spLocks noGrp="1"/>
          </p:cNvSpPr>
          <p:nvPr>
            <p:ph type="title"/>
          </p:nvPr>
        </p:nvSpPr>
        <p:spPr>
          <a:xfrm>
            <a:off x="841320" y="548640"/>
            <a:ext cx="3598920" cy="5429880"/>
          </a:xfrm>
          <a:prstGeom prst="rect">
            <a:avLst/>
          </a:prstGeom>
          <a:noFill/>
          <a:ln w="0">
            <a:noFill/>
          </a:ln>
        </p:spPr>
        <p:txBody>
          <a:bodyPr lIns="90000" rIns="90000" tIns="45000" bIns="45000" anchor="ctr">
            <a:normAutofit/>
          </a:bodyPr>
          <a:p>
            <a:pPr>
              <a:lnSpc>
                <a:spcPct val="90000"/>
              </a:lnSpc>
            </a:pPr>
            <a:r>
              <a:rPr b="0" lang="it-IT" sz="5400" spc="-1" strike="noStrike">
                <a:solidFill>
                  <a:srgbClr val="000000"/>
                </a:solidFill>
                <a:latin typeface="Calibri Light"/>
              </a:rPr>
              <a:t>L’approccio con le vittime e la narrazione mediatica</a:t>
            </a:r>
            <a:endParaRPr b="0" lang="it-IT" sz="5400" spc="-1" strike="noStrike">
              <a:latin typeface="Arial"/>
            </a:endParaRPr>
          </a:p>
        </p:txBody>
      </p:sp>
      <p:sp>
        <p:nvSpPr>
          <p:cNvPr id="133" name="sketch line 4"/>
          <p:cNvSpPr/>
          <p:nvPr/>
        </p:nvSpPr>
        <p:spPr>
          <a:xfrm rot="5400000">
            <a:off x="2545560" y="3258360"/>
            <a:ext cx="4478760" cy="16560"/>
          </a:xfrm>
          <a:custGeom>
            <a:avLst/>
            <a:gdLst/>
            <a:ahLst/>
            <a:rect l="l" t="t" r="r" b="b"/>
            <a:pathLst>
              <a:path w="4480560" h="18288">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cap="rnd" w="41275">
            <a:solidFill>
              <a:srgbClr val="ed7d31"/>
            </a:solidFill>
            <a:round/>
          </a:ln>
        </p:spPr>
        <p:style>
          <a:lnRef idx="2">
            <a:schemeClr val="accent1">
              <a:shade val="50000"/>
            </a:schemeClr>
          </a:lnRef>
          <a:fillRef idx="1">
            <a:schemeClr val="accent1"/>
          </a:fillRef>
          <a:effectRef idx="0">
            <a:schemeClr val="accent1"/>
          </a:effectRef>
          <a:fontRef idx="minor"/>
        </p:style>
      </p:sp>
      <p:sp>
        <p:nvSpPr>
          <p:cNvPr id="134" name="PlaceHolder 2"/>
          <p:cNvSpPr>
            <a:spLocks noGrp="1"/>
          </p:cNvSpPr>
          <p:nvPr>
            <p:ph/>
          </p:nvPr>
        </p:nvSpPr>
        <p:spPr>
          <a:xfrm>
            <a:off x="5126400" y="552240"/>
            <a:ext cx="6222600" cy="5429880"/>
          </a:xfrm>
          <a:prstGeom prst="rect">
            <a:avLst/>
          </a:prstGeom>
          <a:noFill/>
          <a:ln w="0">
            <a:noFill/>
          </a:ln>
        </p:spPr>
        <p:txBody>
          <a:bodyPr lIns="90000" rIns="90000" tIns="45000" bIns="45000" anchor="ctr">
            <a:normAutofit fontScale="41000"/>
          </a:bodyPr>
          <a:p>
            <a:pPr algn="just">
              <a:lnSpc>
                <a:spcPts val="1199"/>
              </a:lnSpc>
              <a:spcBef>
                <a:spcPts val="1417"/>
              </a:spcBef>
            </a:pPr>
            <a:endParaRPr b="0" lang="it-IT" sz="3200" spc="-1" strike="noStrike">
              <a:latin typeface="Arial"/>
            </a:endParaRPr>
          </a:p>
          <a:p>
            <a:pPr algn="just">
              <a:lnSpc>
                <a:spcPct val="115000"/>
              </a:lnSpc>
              <a:spcBef>
                <a:spcPts val="1417"/>
              </a:spcBef>
            </a:pPr>
            <a:r>
              <a:rPr b="0" lang="it-IT" sz="3200" spc="-1" strike="noStrike">
                <a:solidFill>
                  <a:srgbClr val="000000"/>
                </a:solidFill>
                <a:latin typeface="Droid Sans"/>
              </a:rPr>
              <a:t>Chi ha il compito di ascoltare le vittime deve essere consapevole delle proprie competenze quanto dei propri limiti come i pregiudizi e gli stereotipi che possono interferire con l’ascolto, con la valutazione della testimonianza. </a:t>
            </a:r>
            <a:endParaRPr b="0" lang="it-IT" sz="3200" spc="-1" strike="noStrike">
              <a:latin typeface="Arial"/>
            </a:endParaRPr>
          </a:p>
          <a:p>
            <a:pPr algn="just">
              <a:lnSpc>
                <a:spcPct val="115000"/>
              </a:lnSpc>
              <a:spcBef>
                <a:spcPts val="1417"/>
              </a:spcBef>
            </a:pPr>
            <a:r>
              <a:rPr b="0" lang="it-IT" sz="3200" spc="-1" strike="noStrike">
                <a:solidFill>
                  <a:srgbClr val="000000"/>
                </a:solidFill>
                <a:latin typeface="Droid Sans"/>
              </a:rPr>
              <a:t>Sarebbe opportuno evitare di normalizzare (“succede a molti”), colpevolizzare o respingere (“si rechi altrove, perché qui ci occupiamo di altro”).</a:t>
            </a:r>
            <a:endParaRPr b="0" lang="it-IT" sz="3200" spc="-1" strike="noStrike">
              <a:latin typeface="Arial"/>
            </a:endParaRPr>
          </a:p>
          <a:p>
            <a:pPr algn="just">
              <a:lnSpc>
                <a:spcPct val="115000"/>
              </a:lnSpc>
              <a:spcBef>
                <a:spcPts val="1417"/>
              </a:spcBef>
            </a:pPr>
            <a:endParaRPr b="0" lang="it-IT" sz="3200" spc="-1" strike="noStrike">
              <a:latin typeface="Arial"/>
            </a:endParaRPr>
          </a:p>
          <a:p>
            <a:pPr algn="just">
              <a:lnSpc>
                <a:spcPct val="115000"/>
              </a:lnSpc>
              <a:spcBef>
                <a:spcPts val="1417"/>
              </a:spcBef>
            </a:pPr>
            <a:r>
              <a:rPr b="0" lang="it-IT" sz="3200" spc="-1" strike="noStrike">
                <a:solidFill>
                  <a:srgbClr val="000000"/>
                </a:solidFill>
                <a:latin typeface="Droid Sans"/>
              </a:rPr>
              <a:t>A volte, nella narrazione mediatica, le vittime diventano responsabili o almeno corresponsabili del crimine d’odio subito: basti pensare al titolo di certi giornali.</a:t>
            </a:r>
            <a:endParaRPr b="0" lang="it-IT" sz="3200" spc="-1" strike="noStrike">
              <a:latin typeface="Arial"/>
            </a:endParaRPr>
          </a:p>
          <a:p>
            <a:pPr algn="just">
              <a:lnSpc>
                <a:spcPct val="115000"/>
              </a:lnSpc>
              <a:spcBef>
                <a:spcPts val="1417"/>
              </a:spcBef>
            </a:pPr>
            <a:r>
              <a:rPr b="0" lang="it-IT" sz="3200" spc="-1" strike="noStrike">
                <a:solidFill>
                  <a:srgbClr val="000000"/>
                </a:solidFill>
                <a:latin typeface="Droid Sans"/>
              </a:rPr>
              <a:t>Si pensi all’infanticidio di Margno.</a:t>
            </a:r>
            <a:endParaRPr b="0" lang="it-IT" sz="3200" spc="-1" strike="noStrike">
              <a:latin typeface="Arial"/>
            </a:endParaRPr>
          </a:p>
          <a:p>
            <a:pPr algn="just">
              <a:lnSpc>
                <a:spcPct val="115000"/>
              </a:lnSpc>
              <a:spcBef>
                <a:spcPts val="1417"/>
              </a:spcBef>
            </a:pPr>
            <a:r>
              <a:rPr b="0" lang="it-IT" sz="3200" spc="-1" strike="noStrike">
                <a:solidFill>
                  <a:srgbClr val="000000"/>
                </a:solidFill>
                <a:latin typeface="Droid Sans"/>
              </a:rPr>
              <a:t>La moglie chiede il divorzio ed il marito, per vendetta, uccide i gemelli figli della coppia e si uccide.</a:t>
            </a:r>
            <a:endParaRPr b="0" lang="it-IT" sz="3200" spc="-1" strike="noStrike">
              <a:latin typeface="Arial"/>
            </a:endParaRPr>
          </a:p>
          <a:p>
            <a:pPr algn="just">
              <a:lnSpc>
                <a:spcPct val="115000"/>
              </a:lnSpc>
              <a:spcBef>
                <a:spcPts val="1417"/>
              </a:spcBef>
            </a:pPr>
            <a:r>
              <a:rPr b="0" lang="it-IT" sz="3200" spc="-1" strike="noStrike">
                <a:solidFill>
                  <a:srgbClr val="000000"/>
                </a:solidFill>
                <a:latin typeface="Droid Sans"/>
              </a:rPr>
              <a:t>Ecco alcuni titoli apparsi all’epoca (poi rimossi).</a:t>
            </a:r>
            <a:endParaRPr b="0" lang="it-IT" sz="3200" spc="-1" strike="noStrike">
              <a:latin typeface="Arial"/>
            </a:endParaRPr>
          </a:p>
          <a:p>
            <a:pPr algn="just">
              <a:lnSpc>
                <a:spcPct val="115000"/>
              </a:lnSpc>
              <a:spcBef>
                <a:spcPts val="1417"/>
              </a:spcBef>
            </a:pPr>
            <a:r>
              <a:rPr b="0" lang="it-IT" sz="3200" spc="-1" strike="noStrike">
                <a:solidFill>
                  <a:srgbClr val="000000"/>
                </a:solidFill>
                <a:latin typeface="Droid Sans"/>
              </a:rPr>
              <a:t>“</a:t>
            </a:r>
            <a:r>
              <a:rPr b="0" lang="it-IT" sz="3200" spc="-1" strike="noStrike">
                <a:solidFill>
                  <a:srgbClr val="000000"/>
                </a:solidFill>
                <a:latin typeface="Droid Sans"/>
              </a:rPr>
              <a:t>Il dramma dei padri separati” oppure “Papà separato ha ucciso i figli nel sonno”.</a:t>
            </a:r>
            <a:endParaRPr b="0" lang="it-IT" sz="3200" spc="-1" strike="noStrike">
              <a:latin typeface="Arial"/>
            </a:endParaRPr>
          </a:p>
          <a:p>
            <a:pPr algn="just">
              <a:lnSpc>
                <a:spcPct val="115000"/>
              </a:lnSpc>
              <a:spcBef>
                <a:spcPts val="1417"/>
              </a:spcBef>
            </a:pPr>
            <a:r>
              <a:rPr b="0" lang="it-IT" sz="3200" spc="-1" strike="noStrike">
                <a:solidFill>
                  <a:srgbClr val="000000"/>
                </a:solidFill>
                <a:latin typeface="Droid Sans"/>
              </a:rPr>
              <a:t>Altri giornali hanno tenuto a sottolineare che “a causare la tragedia la difficile separazione tra il padre e la madre”.</a:t>
            </a:r>
            <a:endParaRPr b="0" lang="it-IT" sz="3200" spc="-1" strike="noStrike">
              <a:latin typeface="Arial"/>
            </a:endParaRPr>
          </a:p>
          <a:p>
            <a:pPr algn="just">
              <a:lnSpc>
                <a:spcPct val="115000"/>
              </a:lnSpc>
              <a:spcBef>
                <a:spcPts val="1417"/>
              </a:spcBef>
            </a:pPr>
            <a:r>
              <a:rPr b="0" lang="it-IT" sz="3200" spc="-1" strike="noStrike">
                <a:solidFill>
                  <a:srgbClr val="000000"/>
                </a:solidFill>
                <a:latin typeface="Droid Sans"/>
              </a:rPr>
              <a:t>Queste letture della tragedia sembrano attribuire la colpa alla madre che ha dato inizio alla separazione ed ammiccano al padre “distrutto dalla separazione” o “incapace di accettarla”.</a:t>
            </a:r>
            <a:endParaRPr b="0" lang="it-IT" sz="32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5" name="Rectangle 43"/>
          <p:cNvSpPr/>
          <p:nvPr/>
        </p:nvSpPr>
        <p:spPr>
          <a:xfrm>
            <a:off x="0" y="0"/>
            <a:ext cx="12187080" cy="685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36" name="PlaceHolder 1"/>
          <p:cNvSpPr>
            <a:spLocks noGrp="1"/>
          </p:cNvSpPr>
          <p:nvPr>
            <p:ph type="title"/>
          </p:nvPr>
        </p:nvSpPr>
        <p:spPr>
          <a:xfrm>
            <a:off x="841320" y="548640"/>
            <a:ext cx="3598920" cy="5429880"/>
          </a:xfrm>
          <a:prstGeom prst="rect">
            <a:avLst/>
          </a:prstGeom>
          <a:noFill/>
          <a:ln w="0">
            <a:noFill/>
          </a:ln>
        </p:spPr>
        <p:txBody>
          <a:bodyPr lIns="90000" rIns="90000" tIns="45000" bIns="45000" anchor="ctr">
            <a:normAutofit/>
          </a:bodyPr>
          <a:p>
            <a:pPr>
              <a:lnSpc>
                <a:spcPct val="90000"/>
              </a:lnSpc>
            </a:pPr>
            <a:r>
              <a:rPr b="0" lang="it-IT" sz="4400" spc="-1" strike="noStrike">
                <a:solidFill>
                  <a:srgbClr val="000000"/>
                </a:solidFill>
                <a:latin typeface="Calibri Light"/>
              </a:rPr>
              <a:t>CONCLUSIONI</a:t>
            </a:r>
            <a:endParaRPr b="0" lang="it-IT" sz="4400" spc="-1" strike="noStrike">
              <a:latin typeface="Arial"/>
            </a:endParaRPr>
          </a:p>
        </p:txBody>
      </p:sp>
      <p:sp>
        <p:nvSpPr>
          <p:cNvPr id="137" name="sketch line"/>
          <p:cNvSpPr/>
          <p:nvPr/>
        </p:nvSpPr>
        <p:spPr>
          <a:xfrm rot="5400000">
            <a:off x="2450160" y="3310920"/>
            <a:ext cx="4478760" cy="16560"/>
          </a:xfrm>
          <a:custGeom>
            <a:avLst/>
            <a:gdLst/>
            <a:ahLst/>
            <a:rect l="l" t="t" r="r" b="b"/>
            <a:pathLst>
              <a:path w="4480560" h="18288">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cap="rnd" w="41275">
            <a:solidFill>
              <a:srgbClr val="ed7d31"/>
            </a:solidFill>
            <a:round/>
          </a:ln>
        </p:spPr>
        <p:style>
          <a:lnRef idx="2">
            <a:schemeClr val="accent1">
              <a:shade val="50000"/>
            </a:schemeClr>
          </a:lnRef>
          <a:fillRef idx="1">
            <a:schemeClr val="accent1"/>
          </a:fillRef>
          <a:effectRef idx="0">
            <a:schemeClr val="accent1"/>
          </a:effectRef>
          <a:fontRef idx="minor"/>
        </p:style>
      </p:sp>
      <p:sp>
        <p:nvSpPr>
          <p:cNvPr id="138" name="PlaceHolder 2"/>
          <p:cNvSpPr>
            <a:spLocks noGrp="1"/>
          </p:cNvSpPr>
          <p:nvPr>
            <p:ph/>
          </p:nvPr>
        </p:nvSpPr>
        <p:spPr>
          <a:xfrm>
            <a:off x="5126400" y="552240"/>
            <a:ext cx="6222600" cy="5429880"/>
          </a:xfrm>
          <a:prstGeom prst="rect">
            <a:avLst/>
          </a:prstGeom>
          <a:noFill/>
          <a:ln w="0">
            <a:noFill/>
          </a:ln>
        </p:spPr>
        <p:txBody>
          <a:bodyPr lIns="90000" rIns="90000" tIns="45000" bIns="45000" anchor="ctr">
            <a:normAutofit/>
          </a:bodyPr>
          <a:p>
            <a:pPr algn="just">
              <a:lnSpc>
                <a:spcPct val="100000"/>
              </a:lnSpc>
              <a:spcBef>
                <a:spcPts val="1417"/>
              </a:spcBef>
            </a:pPr>
            <a:r>
              <a:rPr b="0" lang="it-IT" sz="1700" spc="-1" strike="noStrike">
                <a:solidFill>
                  <a:srgbClr val="000000"/>
                </a:solidFill>
                <a:latin typeface="Droid Sans"/>
              </a:rPr>
              <a:t>Il linguaggio d’odio, caratterizzato dall’uso di stereotipi, è la base per gli atti discriminatori e gli atti di violenza.</a:t>
            </a:r>
            <a:endParaRPr b="0" lang="it-IT" sz="1700" spc="-1" strike="noStrike">
              <a:latin typeface="Arial"/>
            </a:endParaRPr>
          </a:p>
          <a:p>
            <a:pPr algn="just">
              <a:lnSpc>
                <a:spcPct val="100000"/>
              </a:lnSpc>
              <a:spcBef>
                <a:spcPts val="1417"/>
              </a:spcBef>
            </a:pPr>
            <a:r>
              <a:rPr b="0" lang="it-IT" sz="1700" spc="-1" strike="noStrike">
                <a:solidFill>
                  <a:srgbClr val="000000"/>
                </a:solidFill>
                <a:latin typeface="Droid Sans"/>
              </a:rPr>
              <a:t>La violenza è legata alla posizione di potere (fisico, economico o di altra natura) di una persona su un’altra persona e si manifesta nei casi in cui quel potere sia esercitato in modo non etico: è la persona che si trova nella posizione di potere che può finire per esercitare violenza su chi è assoggettato a quel potere ed i primi sintomi di questo percorso ben possono individuarsi negli stereotipi del linguaggio d’odio.</a:t>
            </a:r>
            <a:endParaRPr b="0" lang="it-IT" sz="17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9" name="Rectangle 1"/>
          <p:cNvSpPr/>
          <p:nvPr/>
        </p:nvSpPr>
        <p:spPr>
          <a:xfrm>
            <a:off x="0" y="0"/>
            <a:ext cx="12187080" cy="685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40" name="PlaceHolder 1"/>
          <p:cNvSpPr>
            <a:spLocks noGrp="1"/>
          </p:cNvSpPr>
          <p:nvPr>
            <p:ph type="title"/>
          </p:nvPr>
        </p:nvSpPr>
        <p:spPr>
          <a:xfrm>
            <a:off x="841320" y="548640"/>
            <a:ext cx="3598920" cy="5429880"/>
          </a:xfrm>
          <a:prstGeom prst="rect">
            <a:avLst/>
          </a:prstGeom>
          <a:noFill/>
          <a:ln w="0">
            <a:noFill/>
          </a:ln>
        </p:spPr>
        <p:txBody>
          <a:bodyPr lIns="90000" rIns="90000" tIns="45000" bIns="45000" anchor="ctr">
            <a:normAutofit/>
          </a:bodyPr>
          <a:p>
            <a:pPr>
              <a:lnSpc>
                <a:spcPct val="90000"/>
              </a:lnSpc>
            </a:pPr>
            <a:r>
              <a:rPr b="0" lang="it-IT" sz="5400" spc="-1" strike="noStrike">
                <a:solidFill>
                  <a:srgbClr val="000000"/>
                </a:solidFill>
                <a:latin typeface="Calibri Light"/>
              </a:rPr>
              <a:t>«Sono un avvocato» di Sara Fusi</a:t>
            </a:r>
            <a:endParaRPr b="0" lang="it-IT" sz="5400" spc="-1" strike="noStrike">
              <a:latin typeface="Arial"/>
            </a:endParaRPr>
          </a:p>
        </p:txBody>
      </p:sp>
      <p:sp>
        <p:nvSpPr>
          <p:cNvPr id="141" name="sketch line 2"/>
          <p:cNvSpPr/>
          <p:nvPr/>
        </p:nvSpPr>
        <p:spPr>
          <a:xfrm rot="5400000">
            <a:off x="2545560" y="3258360"/>
            <a:ext cx="4478760" cy="16560"/>
          </a:xfrm>
          <a:custGeom>
            <a:avLst/>
            <a:gdLst/>
            <a:ahLst/>
            <a:rect l="l" t="t" r="r" b="b"/>
            <a:pathLst>
              <a:path w="4480560" h="18288">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cap="rnd" w="41275">
            <a:solidFill>
              <a:srgbClr val="ed7d31"/>
            </a:solidFill>
            <a:round/>
          </a:ln>
        </p:spPr>
        <p:style>
          <a:lnRef idx="2">
            <a:schemeClr val="accent1">
              <a:shade val="50000"/>
            </a:schemeClr>
          </a:lnRef>
          <a:fillRef idx="1">
            <a:schemeClr val="accent1"/>
          </a:fillRef>
          <a:effectRef idx="0">
            <a:schemeClr val="accent1"/>
          </a:effectRef>
          <a:fontRef idx="minor"/>
        </p:style>
      </p:sp>
      <p:sp>
        <p:nvSpPr>
          <p:cNvPr id="142" name="PlaceHolder 2"/>
          <p:cNvSpPr>
            <a:spLocks noGrp="1"/>
          </p:cNvSpPr>
          <p:nvPr>
            <p:ph/>
          </p:nvPr>
        </p:nvSpPr>
        <p:spPr>
          <a:xfrm>
            <a:off x="5126400" y="552240"/>
            <a:ext cx="6222600" cy="5429880"/>
          </a:xfrm>
          <a:prstGeom prst="rect">
            <a:avLst/>
          </a:prstGeom>
          <a:noFill/>
          <a:ln w="0">
            <a:noFill/>
          </a:ln>
        </p:spPr>
        <p:txBody>
          <a:bodyPr lIns="90000" rIns="90000" tIns="45000" bIns="45000" anchor="ctr">
            <a:normAutofit/>
          </a:bodyPr>
          <a:p>
            <a:pPr>
              <a:lnSpc>
                <a:spcPct val="90000"/>
              </a:lnSpc>
              <a:spcBef>
                <a:spcPts val="1001"/>
              </a:spcBef>
              <a:tabLst>
                <a:tab algn="l" pos="0"/>
              </a:tabLst>
            </a:pPr>
            <a:r>
              <a:rPr b="0" lang="it-IT" sz="1700" spc="-1" strike="noStrike">
                <a:solidFill>
                  <a:srgbClr val="000000"/>
                </a:solidFill>
                <a:latin typeface="Droid Sans"/>
              </a:rPr>
              <a:t>Sono un Avvocato.</a:t>
            </a:r>
            <a:br/>
            <a:r>
              <a:rPr b="0" lang="it-IT" sz="1700" spc="-1" strike="noStrike">
                <a:solidFill>
                  <a:srgbClr val="000000"/>
                </a:solidFill>
                <a:latin typeface="Droid Sans"/>
              </a:rPr>
              <a:t>Sono quello da cui vieni quando sei nei guai, quando sei arrabbiato, quando hai un problema e non sai dove sbattere la testa.</a:t>
            </a:r>
            <a:br/>
            <a:r>
              <a:rPr b="0" lang="it-IT" sz="1700" spc="-1" strike="noStrike">
                <a:solidFill>
                  <a:srgbClr val="000000"/>
                </a:solidFill>
                <a:latin typeface="Droid Sans"/>
              </a:rPr>
              <a:t>Sono quello che ti apre la porta di studio quando non ne puoi più del tuo matrimonio, quando lui/lei ti ha lasciato, quando ti pignorano casa, quando non paghi i tuoi debiti e quando i tuoi debitori non pagano te.</a:t>
            </a:r>
            <a:br/>
            <a:r>
              <a:rPr b="0" lang="it-IT" sz="1700" spc="-1" strike="noStrike">
                <a:solidFill>
                  <a:srgbClr val="000000"/>
                </a:solidFill>
                <a:latin typeface="Droid Sans"/>
              </a:rPr>
              <a:t>Sono quello che viene svegliato alle tre del mattino perché ti sei fatto fermare in stato di ebbrezza, che salta la comunione del nipotino perché ti hanno fissato l’interrogatorio il sabato mattina, che non vede il saggio di danza della figlia perché la tua udienza finisce alle dieci di sera.</a:t>
            </a:r>
            <a:br/>
            <a:r>
              <a:rPr b="0" lang="it-IT" sz="1700" spc="-1" strike="noStrike">
                <a:solidFill>
                  <a:srgbClr val="000000"/>
                </a:solidFill>
                <a:latin typeface="Droid Sans"/>
              </a:rPr>
              <a:t>Sono quello che sta dalla tua parte quando gli altri ti vorrebbero linciare, che ascolta le tue cazzate quando nemmeno tua madre ne vuole più sapere di te.</a:t>
            </a:r>
            <a:br/>
            <a:r>
              <a:rPr b="0" lang="it-IT" sz="1700" spc="-1" strike="noStrike">
                <a:solidFill>
                  <a:srgbClr val="000000"/>
                </a:solidFill>
                <a:latin typeface="Droid Sans"/>
              </a:rPr>
              <a:t>Sono quello che per fare il suo lavoro ha studiato tanti anni, poi ha fatto una pratica faticosa e spesso gratuita, e dopo di nuovo l’esame, la gavetta, l’incertezza, la paura, la responsabilità e l’aggiornamento continuo.</a:t>
            </a:r>
            <a:endParaRPr b="0" lang="it-IT" sz="17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3" name="Rectangle 14"/>
          <p:cNvSpPr/>
          <p:nvPr/>
        </p:nvSpPr>
        <p:spPr>
          <a:xfrm>
            <a:off x="0" y="0"/>
            <a:ext cx="12187080" cy="685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44" name="PlaceHolder 1"/>
          <p:cNvSpPr>
            <a:spLocks noGrp="1"/>
          </p:cNvSpPr>
          <p:nvPr>
            <p:ph type="title"/>
          </p:nvPr>
        </p:nvSpPr>
        <p:spPr>
          <a:xfrm>
            <a:off x="841320" y="548640"/>
            <a:ext cx="3598920" cy="5429880"/>
          </a:xfrm>
          <a:prstGeom prst="rect">
            <a:avLst/>
          </a:prstGeom>
          <a:noFill/>
          <a:ln w="0">
            <a:noFill/>
          </a:ln>
        </p:spPr>
        <p:txBody>
          <a:bodyPr lIns="90000" rIns="90000" tIns="45000" bIns="45000" anchor="ctr">
            <a:normAutofit/>
          </a:bodyPr>
          <a:p>
            <a:pPr>
              <a:lnSpc>
                <a:spcPct val="90000"/>
              </a:lnSpc>
            </a:pPr>
            <a:r>
              <a:rPr b="0" lang="it-IT" sz="5400" spc="-1" strike="noStrike">
                <a:solidFill>
                  <a:srgbClr val="000000"/>
                </a:solidFill>
                <a:latin typeface="Calibri Light"/>
              </a:rPr>
              <a:t>«Sono un avvocato» di Sara Fusi</a:t>
            </a:r>
            <a:endParaRPr b="0" lang="it-IT" sz="5400" spc="-1" strike="noStrike">
              <a:latin typeface="Arial"/>
            </a:endParaRPr>
          </a:p>
        </p:txBody>
      </p:sp>
      <p:sp>
        <p:nvSpPr>
          <p:cNvPr id="145" name="sketch line"/>
          <p:cNvSpPr/>
          <p:nvPr/>
        </p:nvSpPr>
        <p:spPr>
          <a:xfrm rot="5400000">
            <a:off x="2545560" y="3258360"/>
            <a:ext cx="4478760" cy="16560"/>
          </a:xfrm>
          <a:custGeom>
            <a:avLst/>
            <a:gdLst/>
            <a:ahLst/>
            <a:rect l="l" t="t" r="r" b="b"/>
            <a:pathLst>
              <a:path w="4480560" h="18288">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cap="rnd" w="41275">
            <a:solidFill>
              <a:srgbClr val="ed7d31"/>
            </a:solidFill>
            <a:round/>
          </a:ln>
        </p:spPr>
        <p:style>
          <a:lnRef idx="2">
            <a:schemeClr val="accent1">
              <a:shade val="50000"/>
            </a:schemeClr>
          </a:lnRef>
          <a:fillRef idx="1">
            <a:schemeClr val="accent1"/>
          </a:fillRef>
          <a:effectRef idx="0">
            <a:schemeClr val="accent1"/>
          </a:effectRef>
          <a:fontRef idx="minor"/>
        </p:style>
      </p:sp>
      <p:sp>
        <p:nvSpPr>
          <p:cNvPr id="146" name="PlaceHolder 2"/>
          <p:cNvSpPr>
            <a:spLocks noGrp="1"/>
          </p:cNvSpPr>
          <p:nvPr>
            <p:ph/>
          </p:nvPr>
        </p:nvSpPr>
        <p:spPr>
          <a:xfrm>
            <a:off x="5126400" y="552240"/>
            <a:ext cx="6222600" cy="5429880"/>
          </a:xfrm>
          <a:prstGeom prst="rect">
            <a:avLst/>
          </a:prstGeom>
          <a:noFill/>
          <a:ln w="0">
            <a:noFill/>
          </a:ln>
        </p:spPr>
        <p:txBody>
          <a:bodyPr lIns="90000" rIns="90000" tIns="45000" bIns="45000" anchor="ctr">
            <a:normAutofit/>
          </a:bodyPr>
          <a:p>
            <a:pPr>
              <a:lnSpc>
                <a:spcPct val="90000"/>
              </a:lnSpc>
              <a:spcBef>
                <a:spcPts val="1001"/>
              </a:spcBef>
              <a:tabLst>
                <a:tab algn="l" pos="0"/>
              </a:tabLst>
            </a:pPr>
            <a:r>
              <a:rPr b="0" lang="it-IT" sz="1900" spc="-1" strike="noStrike">
                <a:solidFill>
                  <a:srgbClr val="000000"/>
                </a:solidFill>
                <a:latin typeface="Droid Sans"/>
              </a:rPr>
              <a:t>Sono quello che per andare a lavoro ogni giorno paga: l’affitto, le bollette, la macchina, la segretaria, la carta, le marche da bollo, il caffè per stare svegli a studiare.</a:t>
            </a:r>
            <a:br/>
            <a:r>
              <a:rPr b="0" lang="it-IT" sz="1900" spc="-1" strike="noStrike">
                <a:solidFill>
                  <a:srgbClr val="000000"/>
                </a:solidFill>
                <a:latin typeface="Droid Sans"/>
              </a:rPr>
              <a:t>Sono quello che ti fa uscire da studio anche se non hai versato quanto dovuto, mentre nemmeno al discount ti fanno portare via un litro di latte senza averlo pagato.</a:t>
            </a:r>
            <a:br/>
            <a:r>
              <a:rPr b="0" lang="it-IT" sz="1900" spc="-1" strike="noStrike">
                <a:solidFill>
                  <a:srgbClr val="000000"/>
                </a:solidFill>
                <a:latin typeface="Droid Sans"/>
              </a:rPr>
              <a:t>Sono quello che quando gli sparano alle spalle in un tribunale, in una mattina di inizio primavera, lo pensano solo gli altri Avvocati, perché sono tutti preoccupati del magistrato e delle misure di sicurezza.</a:t>
            </a:r>
            <a:br/>
            <a:r>
              <a:rPr b="0" lang="it-IT" sz="1900" spc="-1" strike="noStrike">
                <a:solidFill>
                  <a:srgbClr val="000000"/>
                </a:solidFill>
                <a:latin typeface="Droid Sans"/>
              </a:rPr>
              <a:t>Sono un Avvocato, forse lo sono sempre stato, anche prima di cominciare a esercitare, e sicuramente lo sarò tutta la vita, anche quando non metterò più piede in tribunale.</a:t>
            </a:r>
            <a:br/>
            <a:r>
              <a:rPr b="0" lang="it-IT" sz="1900" spc="-1" strike="noStrike">
                <a:solidFill>
                  <a:srgbClr val="000000"/>
                </a:solidFill>
                <a:latin typeface="Droid Sans"/>
              </a:rPr>
              <a:t>Sono un Avvocato, e prima di usare questa parola senza sapere quanta sostanza c’è dentro, quanta fatica e passione c’è dietro, ecco prima di usare questa parola devi pensare.</a:t>
            </a:r>
            <a:br/>
            <a:r>
              <a:rPr b="0" lang="it-IT" sz="1900" spc="-1" strike="noStrike">
                <a:solidFill>
                  <a:srgbClr val="000000"/>
                </a:solidFill>
                <a:latin typeface="Droid Sans"/>
              </a:rPr>
              <a:t>Poi magari taci che è meglio.</a:t>
            </a:r>
            <a:endParaRPr b="0" lang="it-IT" sz="19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 name="Rectangle 7"/>
          <p:cNvSpPr/>
          <p:nvPr/>
        </p:nvSpPr>
        <p:spPr>
          <a:xfrm>
            <a:off x="0" y="0"/>
            <a:ext cx="12187080" cy="685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46" name="PlaceHolder 1"/>
          <p:cNvSpPr>
            <a:spLocks noGrp="1"/>
          </p:cNvSpPr>
          <p:nvPr>
            <p:ph type="title"/>
          </p:nvPr>
        </p:nvSpPr>
        <p:spPr>
          <a:xfrm>
            <a:off x="587160" y="713160"/>
            <a:ext cx="3598920" cy="5429880"/>
          </a:xfrm>
          <a:prstGeom prst="rect">
            <a:avLst/>
          </a:prstGeom>
          <a:noFill/>
          <a:ln w="0">
            <a:noFill/>
          </a:ln>
        </p:spPr>
        <p:txBody>
          <a:bodyPr lIns="90000" rIns="90000" tIns="45000" bIns="45000" anchor="ctr">
            <a:normAutofit/>
          </a:bodyPr>
          <a:p>
            <a:pPr>
              <a:lnSpc>
                <a:spcPct val="90000"/>
              </a:lnSpc>
            </a:pPr>
            <a:r>
              <a:rPr b="0" lang="it-IT" sz="5400" spc="-1" strike="noStrike">
                <a:solidFill>
                  <a:srgbClr val="000000"/>
                </a:solidFill>
                <a:latin typeface="Calibri Light"/>
              </a:rPr>
              <a:t>Definizione di crimini d’odio</a:t>
            </a:r>
            <a:endParaRPr b="0" lang="it-IT" sz="5400" spc="-1" strike="noStrike">
              <a:latin typeface="Arial"/>
            </a:endParaRPr>
          </a:p>
        </p:txBody>
      </p:sp>
      <p:sp>
        <p:nvSpPr>
          <p:cNvPr id="47" name="sketch line"/>
          <p:cNvSpPr/>
          <p:nvPr/>
        </p:nvSpPr>
        <p:spPr>
          <a:xfrm rot="5400000">
            <a:off x="2545560" y="3258360"/>
            <a:ext cx="4478760" cy="16560"/>
          </a:xfrm>
          <a:custGeom>
            <a:avLst/>
            <a:gdLst/>
            <a:ahLst/>
            <a:rect l="l" t="t" r="r" b="b"/>
            <a:pathLst>
              <a:path w="4480560" h="18288">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cap="rnd" w="41275">
            <a:solidFill>
              <a:srgbClr val="ed7d31"/>
            </a:solidFill>
            <a:round/>
          </a:ln>
        </p:spPr>
        <p:style>
          <a:lnRef idx="2">
            <a:schemeClr val="accent1">
              <a:shade val="50000"/>
            </a:schemeClr>
          </a:lnRef>
          <a:fillRef idx="1">
            <a:schemeClr val="accent1"/>
          </a:fillRef>
          <a:effectRef idx="0">
            <a:schemeClr val="accent1"/>
          </a:effectRef>
          <a:fontRef idx="minor"/>
        </p:style>
      </p:sp>
      <p:sp>
        <p:nvSpPr>
          <p:cNvPr id="48" name="PlaceHolder 2"/>
          <p:cNvSpPr>
            <a:spLocks noGrp="1"/>
          </p:cNvSpPr>
          <p:nvPr>
            <p:ph/>
          </p:nvPr>
        </p:nvSpPr>
        <p:spPr>
          <a:xfrm>
            <a:off x="5126400" y="552240"/>
            <a:ext cx="6222600" cy="5429880"/>
          </a:xfrm>
          <a:prstGeom prst="rect">
            <a:avLst/>
          </a:prstGeom>
          <a:noFill/>
          <a:ln w="0">
            <a:noFill/>
          </a:ln>
        </p:spPr>
        <p:txBody>
          <a:bodyPr lIns="90000" rIns="90000" tIns="45000" bIns="45000" anchor="ctr">
            <a:normAutofit fontScale="89000"/>
          </a:bodyPr>
          <a:p>
            <a:pPr marL="228600" indent="-228600">
              <a:lnSpc>
                <a:spcPct val="90000"/>
              </a:lnSpc>
              <a:spcBef>
                <a:spcPts val="1001"/>
              </a:spcBef>
              <a:buClr>
                <a:srgbClr val="000000"/>
              </a:buClr>
              <a:buFont typeface="Arial"/>
              <a:buChar char="•"/>
            </a:pPr>
            <a:r>
              <a:rPr b="0" lang="it-IT" sz="2400" spc="-1" strike="noStrike">
                <a:solidFill>
                  <a:srgbClr val="000000"/>
                </a:solidFill>
                <a:latin typeface="Calibri"/>
              </a:rPr>
              <a:t>Non vi è una definizione normativa</a:t>
            </a:r>
            <a:endParaRPr b="0" lang="it-IT" sz="2400" spc="-1" strike="noStrike">
              <a:latin typeface="Arial"/>
            </a:endParaRPr>
          </a:p>
          <a:p>
            <a:pPr marL="228600" indent="-228600">
              <a:lnSpc>
                <a:spcPct val="90000"/>
              </a:lnSpc>
              <a:spcBef>
                <a:spcPts val="1001"/>
              </a:spcBef>
              <a:buClr>
                <a:srgbClr val="000000"/>
              </a:buClr>
              <a:buFont typeface="Arial"/>
              <a:buChar char="•"/>
            </a:pPr>
            <a:r>
              <a:rPr b="0" lang="it-IT" sz="2400" spc="-1" strike="noStrike">
                <a:solidFill>
                  <a:srgbClr val="000000"/>
                </a:solidFill>
                <a:latin typeface="Calibri"/>
              </a:rPr>
              <a:t>Neppure CEDU e CGE forniscono una definizione chiara</a:t>
            </a:r>
            <a:endParaRPr b="0" lang="it-IT" sz="2400" spc="-1" strike="noStrike">
              <a:latin typeface="Arial"/>
            </a:endParaRPr>
          </a:p>
          <a:p>
            <a:pPr marL="228600" indent="-228600">
              <a:lnSpc>
                <a:spcPct val="90000"/>
              </a:lnSpc>
              <a:spcBef>
                <a:spcPts val="1001"/>
              </a:spcBef>
              <a:buClr>
                <a:srgbClr val="000000"/>
              </a:buClr>
              <a:buFont typeface="Arial"/>
              <a:buChar char="•"/>
            </a:pPr>
            <a:r>
              <a:rPr b="0" lang="it-IT" sz="2400" spc="-1" strike="noStrike">
                <a:solidFill>
                  <a:srgbClr val="000000"/>
                </a:solidFill>
                <a:latin typeface="Calibri"/>
              </a:rPr>
              <a:t>Consiglio d’Europa (ECRI – European Commission against racism and intollerance), 15 raccomandazione: discorso che incita la violenza sia verbale che fisica</a:t>
            </a:r>
            <a:endParaRPr b="0" lang="it-IT" sz="2400" spc="-1" strike="noStrike">
              <a:latin typeface="Arial"/>
            </a:endParaRPr>
          </a:p>
          <a:p>
            <a:pPr marL="228600" indent="-228600">
              <a:lnSpc>
                <a:spcPct val="90000"/>
              </a:lnSpc>
              <a:spcBef>
                <a:spcPts val="1001"/>
              </a:spcBef>
              <a:buClr>
                <a:srgbClr val="000000"/>
              </a:buClr>
              <a:buFont typeface="Arial"/>
              <a:buChar char="•"/>
            </a:pPr>
            <a:r>
              <a:rPr b="0" lang="it-IT" sz="2400" spc="-1" strike="noStrike">
                <a:solidFill>
                  <a:srgbClr val="000000"/>
                </a:solidFill>
                <a:latin typeface="Calibri"/>
              </a:rPr>
              <a:t>È il fatto di </a:t>
            </a:r>
            <a:r>
              <a:rPr b="0" lang="it-IT" sz="2400" spc="-1" strike="noStrike" u="sng">
                <a:solidFill>
                  <a:srgbClr val="000000"/>
                </a:solidFill>
                <a:uFillTx/>
                <a:latin typeface="Calibri"/>
              </a:rPr>
              <a:t>fomentare, promuovere o incoraggiare,</a:t>
            </a:r>
            <a:r>
              <a:rPr b="0" lang="it-IT" sz="2400" spc="-1" strike="noStrike">
                <a:solidFill>
                  <a:srgbClr val="000000"/>
                </a:solidFill>
                <a:latin typeface="Calibri"/>
              </a:rPr>
              <a:t> sotto qualsiasi forma, l</a:t>
            </a:r>
            <a:r>
              <a:rPr b="0" lang="it-IT" sz="2400" spc="-1" strike="noStrike" u="sng">
                <a:solidFill>
                  <a:srgbClr val="000000"/>
                </a:solidFill>
                <a:uFillTx/>
                <a:latin typeface="Calibri"/>
              </a:rPr>
              <a:t>a diffamazione o l’odio nei confronti di una persona o un gruppo</a:t>
            </a:r>
            <a:r>
              <a:rPr b="0" lang="it-IT" sz="2400" spc="-1" strike="noStrike">
                <a:solidFill>
                  <a:srgbClr val="000000"/>
                </a:solidFill>
                <a:latin typeface="Calibri"/>
              </a:rPr>
              <a:t> o il fatto di </a:t>
            </a:r>
            <a:r>
              <a:rPr b="0" lang="it-IT" sz="2400" spc="-1" strike="noStrike" u="sng">
                <a:solidFill>
                  <a:srgbClr val="000000"/>
                </a:solidFill>
                <a:uFillTx/>
                <a:latin typeface="Calibri"/>
              </a:rPr>
              <a:t>sottoporre a soprusi</a:t>
            </a:r>
            <a:r>
              <a:rPr b="0" lang="it-IT" sz="2400" spc="-1" strike="noStrike">
                <a:solidFill>
                  <a:srgbClr val="000000"/>
                </a:solidFill>
                <a:latin typeface="Calibri"/>
              </a:rPr>
              <a:t> o </a:t>
            </a:r>
            <a:r>
              <a:rPr b="0" lang="it-IT" sz="2400" spc="-1" strike="noStrike" u="sng">
                <a:solidFill>
                  <a:srgbClr val="000000"/>
                </a:solidFill>
                <a:uFillTx/>
                <a:latin typeface="Calibri"/>
              </a:rPr>
              <a:t>stereotipi negativi</a:t>
            </a:r>
            <a:r>
              <a:rPr b="0" lang="it-IT" sz="2400" spc="-1" strike="noStrike">
                <a:solidFill>
                  <a:srgbClr val="000000"/>
                </a:solidFill>
                <a:latin typeface="Calibri"/>
              </a:rPr>
              <a:t> o minacce quando queste forme di espressione di odio siano determinate da discriminazione per razza, colore della pelle, origine nazionale o etnica, handicap, lingua, religione, orientamento sessuale, genere, identità di genere e altre caratteristiche o stato personale</a:t>
            </a:r>
            <a:endParaRPr b="0" lang="it-IT" sz="24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 name="Rectangle 14"/>
          <p:cNvSpPr/>
          <p:nvPr/>
        </p:nvSpPr>
        <p:spPr>
          <a:xfrm>
            <a:off x="0" y="0"/>
            <a:ext cx="12187080" cy="6856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sp>
      <p:sp>
        <p:nvSpPr>
          <p:cNvPr id="50" name="PlaceHolder 1"/>
          <p:cNvSpPr>
            <a:spLocks noGrp="1"/>
          </p:cNvSpPr>
          <p:nvPr>
            <p:ph type="title"/>
          </p:nvPr>
        </p:nvSpPr>
        <p:spPr>
          <a:xfrm>
            <a:off x="841320" y="548640"/>
            <a:ext cx="3598920" cy="5429880"/>
          </a:xfrm>
          <a:prstGeom prst="rect">
            <a:avLst/>
          </a:prstGeom>
          <a:noFill/>
          <a:ln w="0">
            <a:noFill/>
          </a:ln>
        </p:spPr>
        <p:txBody>
          <a:bodyPr lIns="90000" rIns="90000" tIns="45000" bIns="45000" anchor="ctr">
            <a:normAutofit/>
          </a:bodyPr>
          <a:p>
            <a:pPr>
              <a:lnSpc>
                <a:spcPct val="90000"/>
              </a:lnSpc>
            </a:pPr>
            <a:r>
              <a:rPr b="0" lang="it-IT" sz="5400" spc="-1" strike="noStrike">
                <a:solidFill>
                  <a:srgbClr val="000000"/>
                </a:solidFill>
                <a:latin typeface="Calibri Light"/>
              </a:rPr>
              <a:t>Identità di genere</a:t>
            </a:r>
            <a:endParaRPr b="0" lang="it-IT" sz="5400" spc="-1" strike="noStrike">
              <a:latin typeface="Arial"/>
            </a:endParaRPr>
          </a:p>
        </p:txBody>
      </p:sp>
      <p:sp>
        <p:nvSpPr>
          <p:cNvPr id="51" name="sketch line"/>
          <p:cNvSpPr/>
          <p:nvPr/>
        </p:nvSpPr>
        <p:spPr>
          <a:xfrm rot="5400000">
            <a:off x="2545560" y="3258360"/>
            <a:ext cx="4478760" cy="16560"/>
          </a:xfrm>
          <a:custGeom>
            <a:avLst/>
            <a:gdLst/>
            <a:ahLst/>
            <a:rect l="l" t="t" r="r" b="b"/>
            <a:pathLst>
              <a:path w="4480560" h="18288">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cap="rnd" w="41275">
            <a:solidFill>
              <a:srgbClr val="ed7d31"/>
            </a:solidFill>
            <a:round/>
          </a:ln>
        </p:spPr>
        <p:style>
          <a:lnRef idx="2">
            <a:schemeClr val="accent1">
              <a:shade val="50000"/>
            </a:schemeClr>
          </a:lnRef>
          <a:fillRef idx="1">
            <a:schemeClr val="accent1"/>
          </a:fillRef>
          <a:effectRef idx="0">
            <a:schemeClr val="accent1"/>
          </a:effectRef>
          <a:fontRef idx="minor"/>
        </p:style>
      </p:sp>
      <p:sp>
        <p:nvSpPr>
          <p:cNvPr id="52" name="PlaceHolder 2"/>
          <p:cNvSpPr>
            <a:spLocks noGrp="1"/>
          </p:cNvSpPr>
          <p:nvPr>
            <p:ph/>
          </p:nvPr>
        </p:nvSpPr>
        <p:spPr>
          <a:xfrm>
            <a:off x="5126400" y="552240"/>
            <a:ext cx="6222600" cy="5429880"/>
          </a:xfrm>
          <a:prstGeom prst="rect">
            <a:avLst/>
          </a:prstGeom>
          <a:noFill/>
          <a:ln w="0">
            <a:noFill/>
          </a:ln>
        </p:spPr>
        <p:txBody>
          <a:bodyPr lIns="90000" rIns="90000" tIns="45000" bIns="45000" anchor="ctr">
            <a:normAutofit/>
          </a:bodyPr>
          <a:p>
            <a:pPr>
              <a:lnSpc>
                <a:spcPct val="90000"/>
              </a:lnSpc>
              <a:spcBef>
                <a:spcPts val="1001"/>
              </a:spcBef>
              <a:tabLst>
                <a:tab algn="l" pos="0"/>
              </a:tabLst>
            </a:pPr>
            <a:r>
              <a:rPr b="0" lang="it-IT" sz="2000" spc="-1" strike="noStrike" u="sng">
                <a:solidFill>
                  <a:srgbClr val="000000"/>
                </a:solidFill>
                <a:uFillTx/>
                <a:latin typeface="Calibri"/>
              </a:rPr>
              <a:t>sesso</a:t>
            </a:r>
            <a:r>
              <a:rPr b="0" lang="it-IT" sz="2000" spc="-1" strike="noStrike">
                <a:solidFill>
                  <a:srgbClr val="000000"/>
                </a:solidFill>
                <a:latin typeface="Calibri"/>
              </a:rPr>
              <a:t> :anatomia di una persona</a:t>
            </a:r>
            <a:endParaRPr b="0" lang="it-IT" sz="2000" spc="-1" strike="noStrike">
              <a:latin typeface="Arial"/>
            </a:endParaRPr>
          </a:p>
          <a:p>
            <a:pPr>
              <a:lnSpc>
                <a:spcPct val="90000"/>
              </a:lnSpc>
              <a:spcBef>
                <a:spcPts val="1001"/>
              </a:spcBef>
              <a:tabLst>
                <a:tab algn="l" pos="0"/>
              </a:tabLst>
            </a:pPr>
            <a:endParaRPr b="0" lang="it-IT" sz="2000" spc="-1" strike="noStrike">
              <a:latin typeface="Arial"/>
            </a:endParaRPr>
          </a:p>
          <a:p>
            <a:pPr>
              <a:lnSpc>
                <a:spcPct val="90000"/>
              </a:lnSpc>
              <a:spcBef>
                <a:spcPts val="1001"/>
              </a:spcBef>
              <a:tabLst>
                <a:tab algn="l" pos="0"/>
              </a:tabLst>
            </a:pPr>
            <a:r>
              <a:rPr b="0" lang="it-IT" sz="2000" spc="-1" strike="noStrike" u="sng">
                <a:solidFill>
                  <a:srgbClr val="000000"/>
                </a:solidFill>
                <a:uFillTx/>
                <a:latin typeface="Calibri"/>
              </a:rPr>
              <a:t>identità di genere:</a:t>
            </a:r>
            <a:r>
              <a:rPr b="0" lang="it-IT" sz="2000" spc="-1" strike="noStrike">
                <a:solidFill>
                  <a:srgbClr val="000000"/>
                </a:solidFill>
                <a:latin typeface="Calibri"/>
              </a:rPr>
              <a:t> sia la percezione che ciascuno ha di sé in quanto maschio o femmina (cioè l’identità di genere), ma anche il sistema socialmente costruito intorno a quelle stesse identità (cioè il ruolo di genere)</a:t>
            </a:r>
            <a:endParaRPr b="0" lang="it-IT" sz="2000" spc="-1" strike="noStrike">
              <a:latin typeface="Arial"/>
            </a:endParaRPr>
          </a:p>
          <a:p>
            <a:pPr>
              <a:lnSpc>
                <a:spcPct val="90000"/>
              </a:lnSpc>
              <a:spcBef>
                <a:spcPts val="1001"/>
              </a:spcBef>
              <a:tabLst>
                <a:tab algn="l" pos="0"/>
              </a:tabLst>
            </a:pPr>
            <a:r>
              <a:rPr b="0" lang="it-IT" sz="2000" spc="-1" strike="noStrike">
                <a:solidFill>
                  <a:srgbClr val="000000"/>
                </a:solidFill>
                <a:latin typeface="Calibri"/>
              </a:rPr>
              <a:t>Molte persone nascono e crescono in una condizione di </a:t>
            </a:r>
            <a:r>
              <a:rPr b="0" lang="it-IT" sz="2000" spc="-1" strike="noStrike" u="sng">
                <a:solidFill>
                  <a:srgbClr val="000000"/>
                </a:solidFill>
                <a:uFillTx/>
                <a:latin typeface="Calibri"/>
              </a:rPr>
              <a:t>discontinuità tra sesso e identità di genere</a:t>
            </a:r>
            <a:r>
              <a:rPr b="0" lang="it-IT" sz="2000" spc="-1" strike="noStrike">
                <a:solidFill>
                  <a:srgbClr val="000000"/>
                </a:solidFill>
                <a:latin typeface="Calibri"/>
              </a:rPr>
              <a:t>: per esempio ci sono persone che sono anatomicamente donne ma si sentono uomini, oppure né donne né uomini, oppure donne in alcuni periodi e uomini in altri. Per venire incontro ad alcune di queste persone alcuni paesi hanno introdotto diverse varianti di “terzo genere” per identificare le persone</a:t>
            </a:r>
            <a:endParaRPr b="0" lang="it-IT" sz="2000" spc="-1" strike="noStrike">
              <a:latin typeface="Arial"/>
            </a:endParaRPr>
          </a:p>
          <a:p>
            <a:pPr>
              <a:lnSpc>
                <a:spcPct val="90000"/>
              </a:lnSpc>
              <a:spcBef>
                <a:spcPts val="1001"/>
              </a:spcBef>
              <a:tabLst>
                <a:tab algn="l" pos="0"/>
              </a:tabLst>
            </a:pPr>
            <a:endParaRPr b="0" lang="it-IT" sz="2000" spc="-1" strike="noStrike">
              <a:latin typeface="Arial"/>
            </a:endParaRPr>
          </a:p>
          <a:p>
            <a:pPr>
              <a:lnSpc>
                <a:spcPct val="90000"/>
              </a:lnSpc>
              <a:spcBef>
                <a:spcPts val="1001"/>
              </a:spcBef>
              <a:tabLst>
                <a:tab algn="l" pos="0"/>
              </a:tabLst>
            </a:pPr>
            <a:r>
              <a:rPr b="0" lang="it-IT" sz="2000" spc="-1" strike="noStrike">
                <a:solidFill>
                  <a:srgbClr val="000000"/>
                </a:solidFill>
                <a:latin typeface="Calibri"/>
              </a:rPr>
              <a:t>-l’</a:t>
            </a:r>
            <a:r>
              <a:rPr b="0" lang="it-IT" sz="2000" spc="-1" strike="noStrike" u="sng">
                <a:solidFill>
                  <a:srgbClr val="000000"/>
                </a:solidFill>
                <a:uFillTx/>
                <a:latin typeface="Calibri"/>
              </a:rPr>
              <a:t>orientamento sessuale</a:t>
            </a:r>
            <a:r>
              <a:rPr b="0" lang="it-IT" sz="2000" spc="-1" strike="noStrike">
                <a:solidFill>
                  <a:srgbClr val="000000"/>
                </a:solidFill>
                <a:latin typeface="Calibri"/>
              </a:rPr>
              <a:t>, il tipo di persone da cui una certa persona è sessualmente attratta.</a:t>
            </a:r>
            <a:endParaRPr b="0" lang="it-IT" sz="2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 name="Rectangle 43"/>
          <p:cNvSpPr/>
          <p:nvPr/>
        </p:nvSpPr>
        <p:spPr>
          <a:xfrm>
            <a:off x="0" y="0"/>
            <a:ext cx="12187080" cy="6856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sp>
      <p:sp>
        <p:nvSpPr>
          <p:cNvPr id="54" name="PlaceHolder 1"/>
          <p:cNvSpPr>
            <a:spLocks noGrp="1"/>
          </p:cNvSpPr>
          <p:nvPr>
            <p:ph type="title"/>
          </p:nvPr>
        </p:nvSpPr>
        <p:spPr>
          <a:xfrm>
            <a:off x="841320" y="548640"/>
            <a:ext cx="3598920" cy="5429880"/>
          </a:xfrm>
          <a:prstGeom prst="rect">
            <a:avLst/>
          </a:prstGeom>
          <a:noFill/>
          <a:ln w="0">
            <a:noFill/>
          </a:ln>
        </p:spPr>
        <p:txBody>
          <a:bodyPr lIns="90000" rIns="90000" tIns="45000" bIns="45000" anchor="ctr">
            <a:normAutofit/>
          </a:bodyPr>
          <a:p>
            <a:pPr>
              <a:lnSpc>
                <a:spcPct val="90000"/>
              </a:lnSpc>
            </a:pPr>
            <a:r>
              <a:rPr b="0" lang="it-IT" sz="5400" spc="-1" strike="noStrike">
                <a:solidFill>
                  <a:srgbClr val="000000"/>
                </a:solidFill>
                <a:latin typeface="Calibri Light"/>
              </a:rPr>
              <a:t>CEDU</a:t>
            </a:r>
            <a:br/>
            <a:endParaRPr b="0" lang="it-IT" sz="5400" spc="-1" strike="noStrike">
              <a:latin typeface="Arial"/>
            </a:endParaRPr>
          </a:p>
        </p:txBody>
      </p:sp>
      <p:sp>
        <p:nvSpPr>
          <p:cNvPr id="55" name="sketch line"/>
          <p:cNvSpPr/>
          <p:nvPr/>
        </p:nvSpPr>
        <p:spPr>
          <a:xfrm rot="5400000">
            <a:off x="2545560" y="3258360"/>
            <a:ext cx="4478760" cy="16560"/>
          </a:xfrm>
          <a:custGeom>
            <a:avLst/>
            <a:gdLst/>
            <a:ahLst/>
            <a:rect l="l" t="t" r="r" b="b"/>
            <a:pathLst>
              <a:path w="4480560" h="18288">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cap="rnd" w="41275">
            <a:solidFill>
              <a:srgbClr val="ed7d31"/>
            </a:solidFill>
            <a:round/>
          </a:ln>
        </p:spPr>
        <p:style>
          <a:lnRef idx="2">
            <a:schemeClr val="accent1">
              <a:shade val="50000"/>
            </a:schemeClr>
          </a:lnRef>
          <a:fillRef idx="1">
            <a:schemeClr val="accent1"/>
          </a:fillRef>
          <a:effectRef idx="0">
            <a:schemeClr val="accent1"/>
          </a:effectRef>
          <a:fontRef idx="minor"/>
        </p:style>
      </p:sp>
      <p:sp>
        <p:nvSpPr>
          <p:cNvPr id="56" name="PlaceHolder 2"/>
          <p:cNvSpPr>
            <a:spLocks noGrp="1"/>
          </p:cNvSpPr>
          <p:nvPr>
            <p:ph/>
          </p:nvPr>
        </p:nvSpPr>
        <p:spPr>
          <a:xfrm>
            <a:off x="5126400" y="552240"/>
            <a:ext cx="6222600" cy="5429880"/>
          </a:xfrm>
          <a:prstGeom prst="rect">
            <a:avLst/>
          </a:prstGeom>
          <a:noFill/>
          <a:ln w="0">
            <a:noFill/>
          </a:ln>
        </p:spPr>
        <p:txBody>
          <a:bodyPr lIns="90000" rIns="90000" tIns="45000" bIns="45000" anchor="ctr">
            <a:normAutofit fontScale="81000"/>
          </a:bodyPr>
          <a:p>
            <a:pPr>
              <a:lnSpc>
                <a:spcPct val="90000"/>
              </a:lnSpc>
              <a:spcBef>
                <a:spcPts val="1001"/>
              </a:spcBef>
            </a:pPr>
            <a:endParaRPr b="0" lang="it-IT" sz="3200" spc="-1" strike="noStrike">
              <a:latin typeface="Arial"/>
            </a:endParaRPr>
          </a:p>
          <a:p>
            <a:pPr>
              <a:lnSpc>
                <a:spcPct val="90000"/>
              </a:lnSpc>
              <a:spcBef>
                <a:spcPts val="1001"/>
              </a:spcBef>
            </a:pPr>
            <a:endParaRPr b="0" lang="it-IT" sz="3200" spc="-1" strike="noStrike">
              <a:latin typeface="Arial"/>
            </a:endParaRPr>
          </a:p>
          <a:p>
            <a:pPr marL="228600" indent="-228600">
              <a:lnSpc>
                <a:spcPct val="90000"/>
              </a:lnSpc>
              <a:spcBef>
                <a:spcPts val="1001"/>
              </a:spcBef>
              <a:tabLst>
                <a:tab algn="l" pos="0"/>
              </a:tabLst>
            </a:pPr>
            <a:endParaRPr b="0" lang="it-IT" sz="3200" spc="-1" strike="noStrike">
              <a:latin typeface="Arial"/>
            </a:endParaRPr>
          </a:p>
          <a:p>
            <a:pPr marL="228600" indent="-228600">
              <a:lnSpc>
                <a:spcPct val="90000"/>
              </a:lnSpc>
              <a:spcBef>
                <a:spcPts val="1001"/>
              </a:spcBef>
              <a:tabLst>
                <a:tab algn="l" pos="0"/>
              </a:tabLst>
            </a:pPr>
            <a:r>
              <a:rPr b="0" lang="it-IT" sz="1700" spc="-1" strike="noStrike">
                <a:solidFill>
                  <a:srgbClr val="000000"/>
                </a:solidFill>
                <a:latin typeface="Droid Sans"/>
              </a:rPr>
              <a:t>- Caso Feret contro Belgio (2009):</a:t>
            </a:r>
            <a:endParaRPr b="0" lang="it-IT" sz="1700" spc="-1" strike="noStrike">
              <a:latin typeface="Arial"/>
            </a:endParaRPr>
          </a:p>
          <a:p>
            <a:pPr marL="228600" indent="-228600">
              <a:lnSpc>
                <a:spcPct val="90000"/>
              </a:lnSpc>
              <a:spcBef>
                <a:spcPts val="1001"/>
              </a:spcBef>
              <a:tabLst>
                <a:tab algn="l" pos="0"/>
              </a:tabLst>
            </a:pPr>
            <a:r>
              <a:rPr b="0" lang="it-IT" sz="1800" spc="-1" strike="noStrike">
                <a:solidFill>
                  <a:srgbClr val="000000"/>
                </a:solidFill>
                <a:latin typeface="Calibri"/>
              </a:rPr>
              <a:t>Il presidente di un partito politico, il fronte nazionale, durante la campagna elettorale aveva invitato ad opporsi alla islamizzazione del Belgio, con il rimpatrio degli stranieri senza lavoro, riservando ai cittadini belgi gli aiuti del welfare e negando il diritto di asilo ai cittadini di origine non europea.</a:t>
            </a:r>
            <a:endParaRPr b="0" lang="it-IT" sz="1800" spc="-1" strike="noStrike">
              <a:latin typeface="Arial"/>
            </a:endParaRPr>
          </a:p>
          <a:p>
            <a:pPr marL="228600" indent="-228600">
              <a:lnSpc>
                <a:spcPct val="90000"/>
              </a:lnSpc>
              <a:spcBef>
                <a:spcPts val="1001"/>
              </a:spcBef>
              <a:tabLst>
                <a:tab algn="l" pos="0"/>
              </a:tabLst>
            </a:pPr>
            <a:r>
              <a:rPr b="0" lang="it-IT" sz="1800" spc="-1" strike="noStrike">
                <a:solidFill>
                  <a:srgbClr val="000000"/>
                </a:solidFill>
                <a:latin typeface="Calibri"/>
              </a:rPr>
              <a:t>Il sig. Feret fu condannato dai Tribunali del Belgio per discorsi di odio e ricorse alla CEDU contro la condanna, lamentando che quelle espressioni furono pronunciate nel corso della propria attività politica, massima manifestazione del diritto di espressione.</a:t>
            </a:r>
            <a:endParaRPr b="0" lang="it-IT" sz="1800" spc="-1" strike="noStrike">
              <a:latin typeface="Arial"/>
            </a:endParaRPr>
          </a:p>
          <a:p>
            <a:pPr marL="228600" indent="-228600">
              <a:lnSpc>
                <a:spcPct val="90000"/>
              </a:lnSpc>
              <a:spcBef>
                <a:spcPts val="1001"/>
              </a:spcBef>
              <a:tabLst>
                <a:tab algn="l" pos="0"/>
              </a:tabLst>
            </a:pPr>
            <a:r>
              <a:rPr b="0" lang="it-IT" sz="1800" spc="-1" strike="noStrike">
                <a:solidFill>
                  <a:srgbClr val="000000"/>
                </a:solidFill>
                <a:latin typeface="Calibri"/>
              </a:rPr>
              <a:t>La CEDU rigettò il ricorso contro il Belgio.</a:t>
            </a:r>
            <a:endParaRPr b="0" lang="it-IT" sz="1800" spc="-1" strike="noStrike">
              <a:latin typeface="Arial"/>
            </a:endParaRPr>
          </a:p>
          <a:p>
            <a:pPr marL="228600" indent="-228600">
              <a:lnSpc>
                <a:spcPct val="90000"/>
              </a:lnSpc>
              <a:spcBef>
                <a:spcPts val="1001"/>
              </a:spcBef>
              <a:tabLst>
                <a:tab algn="l" pos="0"/>
              </a:tabLst>
            </a:pPr>
            <a:endParaRPr b="0" lang="it-IT" sz="1800" spc="-1" strike="noStrike">
              <a:latin typeface="Arial"/>
            </a:endParaRPr>
          </a:p>
          <a:p>
            <a:pPr marL="228600" indent="-228600">
              <a:lnSpc>
                <a:spcPct val="90000"/>
              </a:lnSpc>
              <a:spcBef>
                <a:spcPts val="1001"/>
              </a:spcBef>
              <a:buClr>
                <a:srgbClr val="000000"/>
              </a:buClr>
              <a:buFont typeface="Arial"/>
              <a:buChar char="-"/>
              <a:tabLst>
                <a:tab algn="l" pos="0"/>
              </a:tabLst>
            </a:pPr>
            <a:r>
              <a:rPr b="0" lang="it-IT" sz="1800" spc="-1" strike="noStrike">
                <a:solidFill>
                  <a:srgbClr val="000000"/>
                </a:solidFill>
                <a:latin typeface="Calibri"/>
              </a:rPr>
              <a:t>Nel più recente caso Stomakhin contro Russia (2018) con diversi presupposti di fatto e con posizione differente CEDU.</a:t>
            </a:r>
            <a:endParaRPr b="0" lang="it-IT" sz="1800" spc="-1" strike="noStrike">
              <a:latin typeface="Arial"/>
            </a:endParaRPr>
          </a:p>
          <a:p>
            <a:pPr marL="228600" indent="-228600">
              <a:lnSpc>
                <a:spcPct val="90000"/>
              </a:lnSpc>
              <a:spcBef>
                <a:spcPts val="1001"/>
              </a:spcBef>
              <a:tabLst>
                <a:tab algn="l" pos="0"/>
              </a:tabLst>
            </a:pPr>
            <a:endParaRPr b="0" lang="it-IT" sz="1800" spc="-1" strike="noStrike">
              <a:latin typeface="Arial"/>
            </a:endParaRPr>
          </a:p>
          <a:p>
            <a:pPr marL="228600" indent="-228600">
              <a:lnSpc>
                <a:spcPct val="90000"/>
              </a:lnSpc>
              <a:spcBef>
                <a:spcPts val="1001"/>
              </a:spcBef>
              <a:buClr>
                <a:srgbClr val="000000"/>
              </a:buClr>
              <a:buFont typeface="Arial"/>
              <a:buChar char="-"/>
              <a:tabLst>
                <a:tab algn="l" pos="0"/>
              </a:tabLst>
            </a:pPr>
            <a:r>
              <a:rPr b="0" lang="it-IT" sz="1800" spc="-1" strike="noStrike">
                <a:solidFill>
                  <a:srgbClr val="000000"/>
                </a:solidFill>
                <a:latin typeface="Calibri"/>
              </a:rPr>
              <a:t>CEDU giudice del fatto, difficile trarre conclusioni generali (incontro del 11.11.2021 dr. Cecilia Siccardi)</a:t>
            </a:r>
            <a:endParaRPr b="0" lang="it-IT" sz="1800" spc="-1" strike="noStrike">
              <a:latin typeface="Arial"/>
            </a:endParaRPr>
          </a:p>
          <a:p>
            <a:pPr marL="228600" indent="-228600">
              <a:lnSpc>
                <a:spcPct val="90000"/>
              </a:lnSpc>
              <a:spcBef>
                <a:spcPts val="1001"/>
              </a:spcBef>
              <a:tabLst>
                <a:tab algn="l" pos="0"/>
              </a:tabLst>
            </a:pPr>
            <a:endParaRPr b="0" lang="it-IT" sz="1800" spc="-1" strike="noStrike">
              <a:latin typeface="Arial"/>
            </a:endParaRPr>
          </a:p>
          <a:p>
            <a:pPr marL="228600" indent="-228600">
              <a:lnSpc>
                <a:spcPct val="90000"/>
              </a:lnSpc>
              <a:spcBef>
                <a:spcPts val="1001"/>
              </a:spcBef>
              <a:tabLst>
                <a:tab algn="l" pos="0"/>
              </a:tabLst>
            </a:pPr>
            <a:endParaRPr b="0" lang="it-IT" sz="1800" spc="-1" strike="noStrike">
              <a:latin typeface="Arial"/>
            </a:endParaRPr>
          </a:p>
          <a:p>
            <a:pPr marL="228600" indent="-228600">
              <a:lnSpc>
                <a:spcPct val="90000"/>
              </a:lnSpc>
              <a:spcBef>
                <a:spcPts val="1001"/>
              </a:spcBef>
              <a:tabLst>
                <a:tab algn="l" pos="0"/>
              </a:tabLst>
            </a:pPr>
            <a:endParaRPr b="0" lang="it-IT" sz="1800" spc="-1" strike="noStrike">
              <a:latin typeface="Arial"/>
            </a:endParaRPr>
          </a:p>
          <a:p>
            <a:pPr marL="228600" indent="-228600">
              <a:lnSpc>
                <a:spcPct val="90000"/>
              </a:lnSpc>
              <a:spcBef>
                <a:spcPts val="1001"/>
              </a:spcBef>
              <a:tabLst>
                <a:tab algn="l" pos="0"/>
              </a:tabLst>
            </a:pP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 name="PlaceHolder 1"/>
          <p:cNvSpPr>
            <a:spLocks noGrp="1"/>
          </p:cNvSpPr>
          <p:nvPr>
            <p:ph type="title"/>
          </p:nvPr>
        </p:nvSpPr>
        <p:spPr>
          <a:xfrm>
            <a:off x="838080" y="365040"/>
            <a:ext cx="10513800" cy="1323720"/>
          </a:xfrm>
          <a:prstGeom prst="rect">
            <a:avLst/>
          </a:prstGeom>
          <a:noFill/>
          <a:ln w="0">
            <a:noFill/>
          </a:ln>
        </p:spPr>
        <p:txBody>
          <a:bodyPr lIns="90000" rIns="90000" tIns="45000" bIns="45000" anchor="ctr">
            <a:noAutofit/>
          </a:bodyPr>
          <a:p>
            <a:pPr algn="ctr">
              <a:lnSpc>
                <a:spcPct val="90000"/>
              </a:lnSpc>
            </a:pPr>
            <a:r>
              <a:rPr b="0" lang="it-IT" sz="4400" spc="-1" strike="noStrike">
                <a:solidFill>
                  <a:srgbClr val="000000"/>
                </a:solidFill>
                <a:latin typeface="Calibri Light"/>
              </a:rPr>
              <a:t>LA PIRAMIDE DELL’ODIO </a:t>
            </a:r>
            <a:br/>
            <a:r>
              <a:rPr b="0" lang="it-IT" sz="1800" spc="-1" strike="noStrike">
                <a:solidFill>
                  <a:srgbClr val="000000"/>
                </a:solidFill>
                <a:latin typeface="Calibri Light"/>
              </a:rPr>
              <a:t>incontro del 11.11.2021 dr. Federico Faloppa</a:t>
            </a:r>
            <a:endParaRPr b="0" lang="it-IT" sz="1800" spc="-1" strike="noStrike">
              <a:latin typeface="Arial"/>
            </a:endParaRPr>
          </a:p>
        </p:txBody>
      </p:sp>
      <p:sp>
        <p:nvSpPr>
          <p:cNvPr id="58" name="PlaceHolder 2"/>
          <p:cNvSpPr>
            <a:spLocks noGrp="1"/>
          </p:cNvSpPr>
          <p:nvPr>
            <p:ph/>
          </p:nvPr>
        </p:nvSpPr>
        <p:spPr>
          <a:xfrm>
            <a:off x="838080" y="1825560"/>
            <a:ext cx="10513800" cy="4349520"/>
          </a:xfrm>
          <a:prstGeom prst="rect">
            <a:avLst/>
          </a:prstGeom>
          <a:noFill/>
          <a:ln w="0">
            <a:noFill/>
          </a:ln>
        </p:spPr>
        <p:txBody>
          <a:bodyPr lIns="90000" rIns="90000" tIns="45000" bIns="45000" anchor="t">
            <a:noAutofit/>
          </a:bodyPr>
          <a:p>
            <a:pPr marL="228600" indent="-228600">
              <a:lnSpc>
                <a:spcPct val="90000"/>
              </a:lnSpc>
              <a:spcBef>
                <a:spcPts val="1001"/>
              </a:spcBef>
              <a:buClr>
                <a:srgbClr val="000000"/>
              </a:buClr>
              <a:buFont typeface="Arial"/>
              <a:buChar char="•"/>
            </a:pPr>
            <a:r>
              <a:rPr b="0" lang="it-IT" sz="2800" spc="-1" strike="noStrike">
                <a:solidFill>
                  <a:srgbClr val="000000"/>
                </a:solidFill>
                <a:latin typeface="Calibri"/>
              </a:rPr>
              <a:t>https://www.interno.gov.it/it/notizie/combattere-tutte-forme-discriminazione-evitare-rischio-degenerazioni</a:t>
            </a:r>
            <a:endParaRPr b="0" lang="it-IT" sz="2800" spc="-1" strike="noStrike">
              <a:latin typeface="Arial"/>
            </a:endParaRPr>
          </a:p>
        </p:txBody>
      </p:sp>
      <p:pic>
        <p:nvPicPr>
          <p:cNvPr id="59" name="Picture 2" descr="Piramide dell'odio"/>
          <p:cNvPicPr/>
          <p:nvPr/>
        </p:nvPicPr>
        <p:blipFill>
          <a:blip r:embed="rId1"/>
          <a:stretch/>
        </p:blipFill>
        <p:spPr>
          <a:xfrm>
            <a:off x="1275840" y="2685600"/>
            <a:ext cx="8427960" cy="380808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 name="Rectangle 43"/>
          <p:cNvSpPr/>
          <p:nvPr/>
        </p:nvSpPr>
        <p:spPr>
          <a:xfrm>
            <a:off x="0" y="0"/>
            <a:ext cx="12187080" cy="6856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sp>
      <p:sp>
        <p:nvSpPr>
          <p:cNvPr id="61" name="PlaceHolder 1"/>
          <p:cNvSpPr>
            <a:spLocks noGrp="1"/>
          </p:cNvSpPr>
          <p:nvPr>
            <p:ph type="title"/>
          </p:nvPr>
        </p:nvSpPr>
        <p:spPr>
          <a:xfrm>
            <a:off x="841320" y="548640"/>
            <a:ext cx="3598920" cy="5429880"/>
          </a:xfrm>
          <a:prstGeom prst="rect">
            <a:avLst/>
          </a:prstGeom>
          <a:noFill/>
          <a:ln w="0">
            <a:noFill/>
          </a:ln>
        </p:spPr>
        <p:txBody>
          <a:bodyPr lIns="90000" rIns="90000" tIns="45000" bIns="45000" anchor="ctr">
            <a:normAutofit/>
          </a:bodyPr>
          <a:p>
            <a:pPr>
              <a:lnSpc>
                <a:spcPct val="90000"/>
              </a:lnSpc>
            </a:pPr>
            <a:r>
              <a:rPr b="0" lang="it-IT" sz="5400" spc="-1" strike="noStrike">
                <a:solidFill>
                  <a:srgbClr val="000000"/>
                </a:solidFill>
                <a:latin typeface="Calibri Light"/>
              </a:rPr>
              <a:t>Il linguaggio d’odio da un punto di vista filosofico</a:t>
            </a:r>
            <a:endParaRPr b="0" lang="it-IT" sz="5400" spc="-1" strike="noStrike">
              <a:latin typeface="Arial"/>
            </a:endParaRPr>
          </a:p>
        </p:txBody>
      </p:sp>
      <p:sp>
        <p:nvSpPr>
          <p:cNvPr id="62" name="sketch line"/>
          <p:cNvSpPr/>
          <p:nvPr/>
        </p:nvSpPr>
        <p:spPr>
          <a:xfrm rot="5400000">
            <a:off x="2545560" y="3258360"/>
            <a:ext cx="4478760" cy="16560"/>
          </a:xfrm>
          <a:custGeom>
            <a:avLst/>
            <a:gdLst/>
            <a:ahLst/>
            <a:rect l="l" t="t" r="r" b="b"/>
            <a:pathLst>
              <a:path w="4480560" h="18288">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cap="rnd" w="41275">
            <a:solidFill>
              <a:srgbClr val="ed7d31"/>
            </a:solidFill>
            <a:round/>
          </a:ln>
        </p:spPr>
        <p:style>
          <a:lnRef idx="2">
            <a:schemeClr val="accent1">
              <a:shade val="50000"/>
            </a:schemeClr>
          </a:lnRef>
          <a:fillRef idx="1">
            <a:schemeClr val="accent1"/>
          </a:fillRef>
          <a:effectRef idx="0">
            <a:schemeClr val="accent1"/>
          </a:effectRef>
          <a:fontRef idx="minor"/>
        </p:style>
      </p:sp>
      <p:sp>
        <p:nvSpPr>
          <p:cNvPr id="63" name="PlaceHolder 2"/>
          <p:cNvSpPr>
            <a:spLocks noGrp="1"/>
          </p:cNvSpPr>
          <p:nvPr>
            <p:ph/>
          </p:nvPr>
        </p:nvSpPr>
        <p:spPr>
          <a:xfrm>
            <a:off x="5126400" y="688680"/>
            <a:ext cx="6222600" cy="5429880"/>
          </a:xfrm>
          <a:prstGeom prst="rect">
            <a:avLst/>
          </a:prstGeom>
          <a:noFill/>
          <a:ln w="0">
            <a:noFill/>
          </a:ln>
        </p:spPr>
        <p:txBody>
          <a:bodyPr lIns="90000" rIns="90000" tIns="45000" bIns="45000" anchor="ctr">
            <a:normAutofit fontScale="92000"/>
          </a:bodyPr>
          <a:p>
            <a:pPr>
              <a:lnSpc>
                <a:spcPct val="90000"/>
              </a:lnSpc>
              <a:spcBef>
                <a:spcPts val="1001"/>
              </a:spcBef>
              <a:tabLst>
                <a:tab algn="l" pos="0"/>
              </a:tabLst>
            </a:pPr>
            <a:r>
              <a:rPr b="0" lang="it-IT" sz="1700" spc="-1" strike="noStrike">
                <a:solidFill>
                  <a:srgbClr val="000000"/>
                </a:solidFill>
                <a:latin typeface="Droid Sans"/>
              </a:rPr>
              <a:t>BAUMANN: </a:t>
            </a:r>
            <a:r>
              <a:rPr b="0" lang="it-IT" sz="1700" spc="-1" strike="noStrike" u="sng">
                <a:solidFill>
                  <a:srgbClr val="000000"/>
                </a:solidFill>
                <a:uFillTx/>
                <a:latin typeface="Droid Sans"/>
              </a:rPr>
              <a:t>si odia perché si ha paura del diverso e quella paura rinforza l’odio</a:t>
            </a:r>
            <a:r>
              <a:rPr b="0" lang="it-IT" sz="1700" spc="-1" strike="noStrike">
                <a:solidFill>
                  <a:srgbClr val="000000"/>
                </a:solidFill>
                <a:latin typeface="Droid Sans"/>
              </a:rPr>
              <a:t>. Il circolo vizioso si autoalimenta fino a quando nasce il bisogno di scaricare su di un bersaglio (il diverso, sia migrante, ebreo, gay, musulmano, disabile o nero) tutto l’odio e la rabbia repressa.</a:t>
            </a:r>
            <a:endParaRPr b="0" lang="it-IT" sz="1700" spc="-1" strike="noStrike">
              <a:latin typeface="Arial"/>
            </a:endParaRPr>
          </a:p>
          <a:p>
            <a:pPr>
              <a:lnSpc>
                <a:spcPct val="90000"/>
              </a:lnSpc>
              <a:spcBef>
                <a:spcPts val="1001"/>
              </a:spcBef>
              <a:tabLst>
                <a:tab algn="l" pos="0"/>
              </a:tabLst>
            </a:pPr>
            <a:endParaRPr b="0" lang="it-IT" sz="1700" spc="-1" strike="noStrike">
              <a:latin typeface="Arial"/>
            </a:endParaRPr>
          </a:p>
          <a:p>
            <a:pPr>
              <a:lnSpc>
                <a:spcPct val="90000"/>
              </a:lnSpc>
              <a:spcBef>
                <a:spcPts val="1001"/>
              </a:spcBef>
              <a:tabLst>
                <a:tab algn="l" pos="0"/>
              </a:tabLst>
            </a:pPr>
            <a:r>
              <a:rPr b="0" lang="it-IT" sz="1700" spc="-1" strike="noStrike">
                <a:solidFill>
                  <a:srgbClr val="000000"/>
                </a:solidFill>
                <a:latin typeface="Droid Sans"/>
              </a:rPr>
              <a:t>Il linguaggio non è mai neutro, non serve solo a descrivere la realtà: il linguaggio plasma la realtà e può rafforzare gli stereotipi,</a:t>
            </a:r>
            <a:r>
              <a:rPr b="0" lang="it-IT" sz="1800" spc="-1" strike="noStrike">
                <a:solidFill>
                  <a:srgbClr val="000000"/>
                </a:solidFill>
                <a:latin typeface="Calibri"/>
              </a:rPr>
              <a:t> il disprezzo, la derisione ed ostilità ed esalta sessismo, razzismo ed omofobia.</a:t>
            </a:r>
            <a:endParaRPr b="0" lang="it-IT" sz="1800" spc="-1" strike="noStrike">
              <a:latin typeface="Arial"/>
            </a:endParaRPr>
          </a:p>
          <a:p>
            <a:pPr>
              <a:lnSpc>
                <a:spcPct val="90000"/>
              </a:lnSpc>
              <a:spcBef>
                <a:spcPts val="1001"/>
              </a:spcBef>
              <a:tabLst>
                <a:tab algn="l" pos="0"/>
              </a:tabLst>
            </a:pPr>
            <a:r>
              <a:rPr b="0" lang="it-IT" sz="1800" spc="-1" strike="noStrike">
                <a:solidFill>
                  <a:srgbClr val="000000"/>
                </a:solidFill>
                <a:latin typeface="Calibri"/>
              </a:rPr>
              <a:t>I</a:t>
            </a:r>
            <a:r>
              <a:rPr b="0" lang="it-IT" sz="1800" spc="-1" strike="noStrike" u="sng">
                <a:solidFill>
                  <a:srgbClr val="000000"/>
                </a:solidFill>
                <a:uFillTx/>
                <a:latin typeface="Calibri"/>
              </a:rPr>
              <a:t>l linguaggio d’odio naturalizza e normalizza gli atteggiamenti negativi</a:t>
            </a:r>
            <a:r>
              <a:rPr b="0" lang="it-IT" sz="1800" spc="-1" strike="noStrike">
                <a:solidFill>
                  <a:srgbClr val="000000"/>
                </a:solidFill>
                <a:latin typeface="Calibri"/>
              </a:rPr>
              <a:t>, </a:t>
            </a:r>
            <a:r>
              <a:rPr b="0" lang="it-IT" sz="1800" spc="-1" strike="noStrike" u="sng">
                <a:solidFill>
                  <a:srgbClr val="000000"/>
                </a:solidFill>
                <a:uFillTx/>
                <a:latin typeface="Calibri"/>
              </a:rPr>
              <a:t>stigmatizza e de-umanizza individui, gruppi, atteggiamenti</a:t>
            </a:r>
            <a:r>
              <a:rPr b="0" lang="it-IT" sz="1800" spc="-1" strike="noStrike">
                <a:solidFill>
                  <a:srgbClr val="000000"/>
                </a:solidFill>
                <a:latin typeface="Calibri"/>
              </a:rPr>
              <a:t>. Modifica la posizione di gruppi ed individui all’interno della gerarchia sociale.</a:t>
            </a:r>
            <a:endParaRPr b="0" lang="it-IT" sz="1800" spc="-1" strike="noStrike">
              <a:latin typeface="Arial"/>
            </a:endParaRPr>
          </a:p>
          <a:p>
            <a:pPr>
              <a:lnSpc>
                <a:spcPct val="100000"/>
              </a:lnSpc>
              <a:tabLst>
                <a:tab algn="l" pos="0"/>
              </a:tabLst>
            </a:pPr>
            <a:r>
              <a:rPr b="0" lang="it-IT" sz="1800" spc="-1" strike="noStrike">
                <a:solidFill>
                  <a:srgbClr val="000000"/>
                </a:solidFill>
                <a:latin typeface="Calibri"/>
              </a:rPr>
              <a:t>Il linguaggio di odio</a:t>
            </a:r>
            <a:r>
              <a:rPr b="0" lang="it-IT" sz="1800" spc="-1" strike="noStrike">
                <a:solidFill>
                  <a:srgbClr val="000000"/>
                </a:solidFill>
                <a:latin typeface="Calibri"/>
                <a:ea typeface="Microsoft YaHei"/>
              </a:rPr>
              <a:t> provoca danni, sia fisici che psicologici, anche gli spettatori: essere esposti alle parole d’odio influisce sulla percezione del gruppo destinatario del linguaggio di odio (es. omosessuali, stranieri ecc.). Ciò cambia anche la percezione di sé stessi</a:t>
            </a:r>
            <a:endParaRPr b="0" lang="it-IT" sz="1800" spc="-1" strike="noStrike">
              <a:latin typeface="Arial"/>
            </a:endParaRPr>
          </a:p>
          <a:p>
            <a:pPr>
              <a:lnSpc>
                <a:spcPct val="90000"/>
              </a:lnSpc>
              <a:spcBef>
                <a:spcPts val="1001"/>
              </a:spcBef>
              <a:tabLst>
                <a:tab algn="l" pos="0"/>
              </a:tabLst>
            </a:pPr>
            <a:r>
              <a:rPr b="0" lang="it-IT" sz="1800" spc="-1" strike="noStrike">
                <a:solidFill>
                  <a:srgbClr val="000000"/>
                </a:solidFill>
                <a:latin typeface="Calibri"/>
                <a:ea typeface="Microsoft YaHei"/>
              </a:rPr>
              <a:t>Le parole non sono solo parole perché come le armi, feriscono (danni fisici e psicologici – ansia, paura per minacce, stress post traumatico). – dr.ssa Elisabetta Mancini Polizia di Stato – incontro del 11.11.2021 su Protocollo vittime</a:t>
            </a:r>
            <a:endParaRPr b="0" lang="it-IT" sz="1800" spc="-1" strike="noStrike">
              <a:latin typeface="Arial"/>
            </a:endParaRPr>
          </a:p>
          <a:p>
            <a:pPr>
              <a:lnSpc>
                <a:spcPct val="90000"/>
              </a:lnSpc>
              <a:spcBef>
                <a:spcPts val="1001"/>
              </a:spcBef>
              <a:tabLst>
                <a:tab algn="l" pos="0"/>
              </a:tabLst>
            </a:pP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 name="Rectangle 43"/>
          <p:cNvSpPr/>
          <p:nvPr/>
        </p:nvSpPr>
        <p:spPr>
          <a:xfrm>
            <a:off x="0" y="0"/>
            <a:ext cx="12187080" cy="6856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sp>
      <p:sp>
        <p:nvSpPr>
          <p:cNvPr id="65" name="PlaceHolder 1"/>
          <p:cNvSpPr>
            <a:spLocks noGrp="1"/>
          </p:cNvSpPr>
          <p:nvPr>
            <p:ph type="title"/>
          </p:nvPr>
        </p:nvSpPr>
        <p:spPr>
          <a:xfrm>
            <a:off x="841320" y="548640"/>
            <a:ext cx="3598920" cy="5429880"/>
          </a:xfrm>
          <a:prstGeom prst="rect">
            <a:avLst/>
          </a:prstGeom>
          <a:noFill/>
          <a:ln w="0">
            <a:noFill/>
          </a:ln>
        </p:spPr>
        <p:txBody>
          <a:bodyPr lIns="90000" rIns="90000" tIns="45000" bIns="45000" anchor="ctr">
            <a:normAutofit/>
          </a:bodyPr>
          <a:p>
            <a:pPr>
              <a:lnSpc>
                <a:spcPct val="90000"/>
              </a:lnSpc>
            </a:pPr>
            <a:r>
              <a:rPr b="0" lang="it-IT" sz="4400" spc="-1" strike="noStrike">
                <a:solidFill>
                  <a:srgbClr val="000000"/>
                </a:solidFill>
                <a:latin typeface="Calibri Light"/>
              </a:rPr>
              <a:t>MECCANISMO DEL LINGUAGGIO D’ODIO</a:t>
            </a:r>
            <a:endParaRPr b="0" lang="it-IT" sz="4400" spc="-1" strike="noStrike">
              <a:latin typeface="Arial"/>
            </a:endParaRPr>
          </a:p>
        </p:txBody>
      </p:sp>
      <p:sp>
        <p:nvSpPr>
          <p:cNvPr id="66" name="sketch line"/>
          <p:cNvSpPr/>
          <p:nvPr/>
        </p:nvSpPr>
        <p:spPr>
          <a:xfrm rot="5400000">
            <a:off x="2545560" y="3258360"/>
            <a:ext cx="4478760" cy="16560"/>
          </a:xfrm>
          <a:custGeom>
            <a:avLst/>
            <a:gdLst/>
            <a:ahLst/>
            <a:rect l="l" t="t" r="r" b="b"/>
            <a:pathLst>
              <a:path w="4480560" h="18288">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cap="rnd" w="41275">
            <a:solidFill>
              <a:srgbClr val="ed7d31"/>
            </a:solidFill>
            <a:round/>
          </a:ln>
        </p:spPr>
        <p:style>
          <a:lnRef idx="2">
            <a:schemeClr val="accent1">
              <a:shade val="50000"/>
            </a:schemeClr>
          </a:lnRef>
          <a:fillRef idx="1">
            <a:schemeClr val="accent1"/>
          </a:fillRef>
          <a:effectRef idx="0">
            <a:schemeClr val="accent1"/>
          </a:effectRef>
          <a:fontRef idx="minor"/>
        </p:style>
      </p:sp>
      <p:sp>
        <p:nvSpPr>
          <p:cNvPr id="67" name="PlaceHolder 2"/>
          <p:cNvSpPr>
            <a:spLocks noGrp="1"/>
          </p:cNvSpPr>
          <p:nvPr>
            <p:ph/>
          </p:nvPr>
        </p:nvSpPr>
        <p:spPr>
          <a:xfrm>
            <a:off x="5126400" y="552240"/>
            <a:ext cx="6222600" cy="5429880"/>
          </a:xfrm>
          <a:prstGeom prst="rect">
            <a:avLst/>
          </a:prstGeom>
          <a:noFill/>
          <a:ln w="0">
            <a:noFill/>
          </a:ln>
        </p:spPr>
        <p:txBody>
          <a:bodyPr lIns="90000" rIns="90000" tIns="45000" bIns="45000" anchor="ctr">
            <a:normAutofit/>
          </a:bodyPr>
          <a:p>
            <a:pPr>
              <a:lnSpc>
                <a:spcPct val="90000"/>
              </a:lnSpc>
              <a:spcBef>
                <a:spcPts val="1001"/>
              </a:spcBef>
              <a:tabLst>
                <a:tab algn="l" pos="0"/>
              </a:tabLst>
            </a:pPr>
            <a:r>
              <a:rPr b="0" lang="it-IT" sz="1800" spc="-1" strike="noStrike">
                <a:solidFill>
                  <a:srgbClr val="000000"/>
                </a:solidFill>
                <a:latin typeface="Calibri"/>
              </a:rPr>
              <a:t>1)AGGRESSIONE: attacco diretto verso individui, gruppi, affetti</a:t>
            </a:r>
            <a:endParaRPr b="0" lang="it-IT" sz="1800" spc="-1" strike="noStrike">
              <a:latin typeface="Arial"/>
            </a:endParaRPr>
          </a:p>
          <a:p>
            <a:pPr>
              <a:lnSpc>
                <a:spcPct val="90000"/>
              </a:lnSpc>
              <a:spcBef>
                <a:spcPts val="1001"/>
              </a:spcBef>
              <a:tabLst>
                <a:tab algn="l" pos="0"/>
              </a:tabLst>
            </a:pPr>
            <a:endParaRPr b="0" lang="it-IT" sz="1800" spc="-1" strike="noStrike">
              <a:latin typeface="Arial"/>
            </a:endParaRPr>
          </a:p>
          <a:p>
            <a:pPr>
              <a:lnSpc>
                <a:spcPct val="90000"/>
              </a:lnSpc>
              <a:spcBef>
                <a:spcPts val="1001"/>
              </a:spcBef>
              <a:tabLst>
                <a:tab algn="l" pos="0"/>
              </a:tabLst>
            </a:pPr>
            <a:r>
              <a:rPr b="0" lang="it-IT" sz="1800" spc="-1" strike="noStrike">
                <a:solidFill>
                  <a:srgbClr val="000000"/>
                </a:solidFill>
                <a:latin typeface="Calibri"/>
              </a:rPr>
              <a:t>2) PROPAGANDA: </a:t>
            </a:r>
            <a:r>
              <a:rPr b="0" lang="it-IT" sz="1800" spc="-1" strike="noStrike" u="sng">
                <a:solidFill>
                  <a:srgbClr val="000000"/>
                </a:solidFill>
                <a:uFillTx/>
                <a:latin typeface="Calibri"/>
              </a:rPr>
              <a:t>il bersaglio principale del linguaggio di odio non è la vittima dell’attacco ma il suo gruppo di appartenenza</a:t>
            </a:r>
            <a:r>
              <a:rPr b="0" lang="it-IT" sz="1800" spc="-1" strike="noStrike">
                <a:solidFill>
                  <a:srgbClr val="000000"/>
                </a:solidFill>
                <a:latin typeface="Calibri"/>
              </a:rPr>
              <a:t>: chi utilizza il linguaggio di odio si identifica un gruppo, che lo definisce e fa sentire più forte. Il linguaggio di odio serve a costruire un NOI forte contro un LORO debole</a:t>
            </a:r>
            <a:endParaRPr b="0" lang="it-IT" sz="1800" spc="-1" strike="noStrike">
              <a:latin typeface="Arial"/>
            </a:endParaRPr>
          </a:p>
          <a:p>
            <a:pPr>
              <a:lnSpc>
                <a:spcPct val="90000"/>
              </a:lnSpc>
              <a:spcBef>
                <a:spcPts val="1001"/>
              </a:spcBef>
              <a:tabLst>
                <a:tab algn="l" pos="0"/>
              </a:tabLst>
            </a:pPr>
            <a:endParaRPr b="0" lang="it-IT" sz="1800" spc="-1" strike="noStrike">
              <a:latin typeface="Arial"/>
            </a:endParaRPr>
          </a:p>
          <a:p>
            <a:pPr>
              <a:lnSpc>
                <a:spcPct val="90000"/>
              </a:lnSpc>
              <a:spcBef>
                <a:spcPts val="1001"/>
              </a:spcBef>
              <a:tabLst>
                <a:tab algn="l" pos="0"/>
              </a:tabLst>
            </a:pPr>
            <a:r>
              <a:rPr b="0" lang="it-IT" sz="1800" spc="-1" strike="noStrike">
                <a:solidFill>
                  <a:srgbClr val="000000"/>
                </a:solidFill>
                <a:latin typeface="Calibri"/>
              </a:rPr>
              <a:t>3) LEGITTIMAZIONE DEI COMPORTAMENTI DENIGRATORI COME PERMESSI ED APPROPRIATI (ANCHE NON DEL TUTTO CONSAPEVOLMENTE): COMUNICAZIONE POLITICA, PIU’ RECENTEMENTE CHAT</a:t>
            </a:r>
            <a:endParaRPr b="0" lang="it-IT" sz="1800" spc="-1" strike="noStrike">
              <a:latin typeface="Arial"/>
            </a:endParaRPr>
          </a:p>
          <a:p>
            <a:pPr>
              <a:lnSpc>
                <a:spcPct val="90000"/>
              </a:lnSpc>
              <a:spcBef>
                <a:spcPts val="1001"/>
              </a:spcBef>
              <a:tabLst>
                <a:tab algn="l" pos="0"/>
              </a:tabLst>
            </a:pPr>
            <a:endParaRPr b="0" lang="it-IT" sz="1800" spc="-1" strike="noStrike">
              <a:latin typeface="Arial"/>
            </a:endParaRPr>
          </a:p>
          <a:p>
            <a:pPr>
              <a:lnSpc>
                <a:spcPct val="90000"/>
              </a:lnSpc>
              <a:spcBef>
                <a:spcPts val="1001"/>
              </a:spcBef>
              <a:tabLst>
                <a:tab algn="l" pos="0"/>
              </a:tabLst>
            </a:pP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 name="Rectangle 43"/>
          <p:cNvSpPr/>
          <p:nvPr/>
        </p:nvSpPr>
        <p:spPr>
          <a:xfrm>
            <a:off x="0" y="0"/>
            <a:ext cx="12187080" cy="6856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sp>
      <p:sp>
        <p:nvSpPr>
          <p:cNvPr id="69" name="PlaceHolder 1"/>
          <p:cNvSpPr>
            <a:spLocks noGrp="1"/>
          </p:cNvSpPr>
          <p:nvPr>
            <p:ph type="title"/>
          </p:nvPr>
        </p:nvSpPr>
        <p:spPr>
          <a:xfrm>
            <a:off x="841320" y="548640"/>
            <a:ext cx="3598920" cy="5429880"/>
          </a:xfrm>
          <a:prstGeom prst="rect">
            <a:avLst/>
          </a:prstGeom>
          <a:noFill/>
          <a:ln w="0">
            <a:noFill/>
          </a:ln>
        </p:spPr>
        <p:txBody>
          <a:bodyPr lIns="90000" rIns="90000" tIns="45000" bIns="45000" anchor="ctr">
            <a:normAutofit/>
          </a:bodyPr>
          <a:p>
            <a:pPr>
              <a:lnSpc>
                <a:spcPct val="90000"/>
              </a:lnSpc>
            </a:pPr>
            <a:r>
              <a:rPr b="0" lang="it-IT" sz="5400" spc="-1" strike="noStrike">
                <a:solidFill>
                  <a:srgbClr val="000000"/>
                </a:solidFill>
                <a:latin typeface="Calibri Light"/>
              </a:rPr>
              <a:t>La linguistica</a:t>
            </a:r>
            <a:endParaRPr b="0" lang="it-IT" sz="5400" spc="-1" strike="noStrike">
              <a:latin typeface="Arial"/>
            </a:endParaRPr>
          </a:p>
        </p:txBody>
      </p:sp>
      <p:sp>
        <p:nvSpPr>
          <p:cNvPr id="70" name="sketch line"/>
          <p:cNvSpPr/>
          <p:nvPr/>
        </p:nvSpPr>
        <p:spPr>
          <a:xfrm rot="5400000">
            <a:off x="2545560" y="3258360"/>
            <a:ext cx="4478760" cy="16560"/>
          </a:xfrm>
          <a:custGeom>
            <a:avLst/>
            <a:gdLst/>
            <a:ahLst/>
            <a:rect l="l" t="t" r="r" b="b"/>
            <a:pathLst>
              <a:path w="4480560" h="18288">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cap="rnd" w="41275">
            <a:solidFill>
              <a:srgbClr val="ed7d31"/>
            </a:solidFill>
            <a:round/>
          </a:ln>
        </p:spPr>
        <p:style>
          <a:lnRef idx="2">
            <a:schemeClr val="accent1">
              <a:shade val="50000"/>
            </a:schemeClr>
          </a:lnRef>
          <a:fillRef idx="1">
            <a:schemeClr val="accent1"/>
          </a:fillRef>
          <a:effectRef idx="0">
            <a:schemeClr val="accent1"/>
          </a:effectRef>
          <a:fontRef idx="minor"/>
        </p:style>
      </p:sp>
      <p:sp>
        <p:nvSpPr>
          <p:cNvPr id="71" name="PlaceHolder 2"/>
          <p:cNvSpPr>
            <a:spLocks noGrp="1"/>
          </p:cNvSpPr>
          <p:nvPr>
            <p:ph/>
          </p:nvPr>
        </p:nvSpPr>
        <p:spPr>
          <a:xfrm>
            <a:off x="5126400" y="552240"/>
            <a:ext cx="6222600" cy="5429880"/>
          </a:xfrm>
          <a:prstGeom prst="rect">
            <a:avLst/>
          </a:prstGeom>
          <a:noFill/>
          <a:ln w="0">
            <a:noFill/>
          </a:ln>
        </p:spPr>
        <p:txBody>
          <a:bodyPr lIns="90000" rIns="90000" tIns="45000" bIns="45000" anchor="ctr">
            <a:normAutofit fontScale="71000"/>
          </a:bodyPr>
          <a:p>
            <a:pPr>
              <a:lnSpc>
                <a:spcPct val="90000"/>
              </a:lnSpc>
              <a:spcBef>
                <a:spcPts val="1001"/>
              </a:spcBef>
              <a:tabLst>
                <a:tab algn="l" pos="0"/>
              </a:tabLst>
            </a:pPr>
            <a:endParaRPr b="0" lang="it-IT" sz="3200" spc="-1" strike="noStrike">
              <a:latin typeface="Arial"/>
            </a:endParaRPr>
          </a:p>
          <a:p>
            <a:pPr>
              <a:lnSpc>
                <a:spcPct val="90000"/>
              </a:lnSpc>
              <a:spcBef>
                <a:spcPts val="1001"/>
              </a:spcBef>
              <a:tabLst>
                <a:tab algn="l" pos="0"/>
              </a:tabLst>
            </a:pPr>
            <a:endParaRPr b="0" lang="it-IT" sz="3200" spc="-1" strike="noStrike">
              <a:latin typeface="Arial"/>
            </a:endParaRPr>
          </a:p>
          <a:p>
            <a:pPr>
              <a:lnSpc>
                <a:spcPct val="90000"/>
              </a:lnSpc>
              <a:spcBef>
                <a:spcPts val="1001"/>
              </a:spcBef>
              <a:tabLst>
                <a:tab algn="l" pos="0"/>
              </a:tabLst>
            </a:pPr>
            <a:endParaRPr b="0" lang="it-IT" sz="3200" spc="-1" strike="noStrike">
              <a:latin typeface="Arial"/>
            </a:endParaRPr>
          </a:p>
          <a:p>
            <a:pPr>
              <a:lnSpc>
                <a:spcPct val="90000"/>
              </a:lnSpc>
              <a:spcBef>
                <a:spcPts val="1001"/>
              </a:spcBef>
              <a:tabLst>
                <a:tab algn="l" pos="0"/>
              </a:tabLst>
            </a:pPr>
            <a:r>
              <a:rPr b="0" lang="it-IT" sz="1800" spc="-1" strike="noStrike">
                <a:solidFill>
                  <a:srgbClr val="000000"/>
                </a:solidFill>
                <a:latin typeface="Calibri"/>
              </a:rPr>
              <a:t>-Non sempre è semplice riconoscere il discorso d’odio.</a:t>
            </a:r>
            <a:endParaRPr b="0" lang="it-IT" sz="1800" spc="-1" strike="noStrike">
              <a:latin typeface="Arial"/>
            </a:endParaRPr>
          </a:p>
          <a:p>
            <a:pPr>
              <a:lnSpc>
                <a:spcPct val="90000"/>
              </a:lnSpc>
              <a:spcBef>
                <a:spcPts val="1001"/>
              </a:spcBef>
              <a:tabLst>
                <a:tab algn="l" pos="0"/>
              </a:tabLst>
            </a:pPr>
            <a:r>
              <a:rPr b="0" i="1" lang="it-IT" sz="1800" spc="-1" strike="noStrike">
                <a:solidFill>
                  <a:srgbClr val="000000"/>
                </a:solidFill>
                <a:latin typeface="Calibri"/>
              </a:rPr>
              <a:t>Britain first!:</a:t>
            </a:r>
            <a:r>
              <a:rPr b="0" lang="it-IT" sz="1800" spc="-1" strike="noStrike">
                <a:solidFill>
                  <a:srgbClr val="000000"/>
                </a:solidFill>
                <a:latin typeface="Calibri"/>
              </a:rPr>
              <a:t> non insulta o attacca nessuno ma di fatto diventa un incitamento alla discriminazione, all’intolleranza ed al pregiudizio, che può legittimare pratiche discriminatorie nei confronti di individui o gruppi sociali (Rosa Parks)</a:t>
            </a:r>
            <a:endParaRPr b="0" lang="it-IT" sz="1800" spc="-1" strike="noStrike">
              <a:latin typeface="Arial"/>
            </a:endParaRPr>
          </a:p>
          <a:p>
            <a:pPr>
              <a:lnSpc>
                <a:spcPct val="90000"/>
              </a:lnSpc>
              <a:spcBef>
                <a:spcPts val="1001"/>
              </a:spcBef>
              <a:tabLst>
                <a:tab algn="l" pos="0"/>
              </a:tabLst>
            </a:pPr>
            <a:endParaRPr b="0" lang="it-IT" sz="1800" spc="-1" strike="noStrike">
              <a:latin typeface="Arial"/>
            </a:endParaRPr>
          </a:p>
          <a:p>
            <a:pPr>
              <a:lnSpc>
                <a:spcPct val="90000"/>
              </a:lnSpc>
              <a:spcBef>
                <a:spcPts val="1001"/>
              </a:spcBef>
              <a:tabLst>
                <a:tab algn="l" pos="0"/>
              </a:tabLst>
            </a:pPr>
            <a:r>
              <a:rPr b="0" lang="it-IT" sz="1800" spc="-1" strike="noStrike">
                <a:solidFill>
                  <a:srgbClr val="000000"/>
                </a:solidFill>
                <a:latin typeface="Calibri"/>
              </a:rPr>
              <a:t>-Altre volte è più semplice riconoscere il linguaggio d’odio</a:t>
            </a:r>
            <a:endParaRPr b="0" lang="it-IT" sz="1800" spc="-1" strike="noStrike">
              <a:latin typeface="Arial"/>
            </a:endParaRPr>
          </a:p>
          <a:p>
            <a:pPr>
              <a:lnSpc>
                <a:spcPct val="90000"/>
              </a:lnSpc>
              <a:spcBef>
                <a:spcPts val="1001"/>
              </a:spcBef>
              <a:tabLst>
                <a:tab algn="l" pos="0"/>
              </a:tabLst>
            </a:pPr>
            <a:r>
              <a:rPr b="0" lang="it-IT" sz="1800" spc="-1" strike="noStrike">
                <a:solidFill>
                  <a:srgbClr val="000000"/>
                </a:solidFill>
                <a:latin typeface="Calibri"/>
              </a:rPr>
              <a:t>“</a:t>
            </a:r>
            <a:r>
              <a:rPr b="0" lang="it-IT" sz="1800" spc="-1" strike="noStrike">
                <a:solidFill>
                  <a:srgbClr val="000000"/>
                </a:solidFill>
                <a:latin typeface="Calibri"/>
              </a:rPr>
              <a:t>Calano fatturato e Pil ma aumentano i gay”.</a:t>
            </a:r>
            <a:endParaRPr b="0" lang="it-IT" sz="1800" spc="-1" strike="noStrike">
              <a:latin typeface="Arial"/>
            </a:endParaRPr>
          </a:p>
          <a:p>
            <a:pPr>
              <a:lnSpc>
                <a:spcPct val="90000"/>
              </a:lnSpc>
              <a:spcBef>
                <a:spcPts val="1001"/>
              </a:spcBef>
              <a:tabLst>
                <a:tab algn="l" pos="0"/>
              </a:tabLst>
            </a:pPr>
            <a:r>
              <a:rPr b="0" lang="it-IT" sz="1800" spc="-1" strike="noStrike">
                <a:solidFill>
                  <a:srgbClr val="000000"/>
                </a:solidFill>
                <a:latin typeface="Calibri"/>
              </a:rPr>
              <a:t>Questo titolo apparso su un quotidiano anni fa mette in correlazione un dato economico come l’andamento del prodotto interno lordo italiano con il numero di persone che si dichiarano omosessuali:  significato implicito è il collegamento tra la crisi economica e la crescita di quanti si dichiarano omosessuali perché sembra suggerire un rapporto di causa-effetto (se c’è la crisi è perché aumentano gli omosessuali).</a:t>
            </a:r>
            <a:endParaRPr b="0" lang="it-IT" sz="1800" spc="-1" strike="noStrike">
              <a:latin typeface="Arial"/>
            </a:endParaRPr>
          </a:p>
          <a:p>
            <a:pPr>
              <a:lnSpc>
                <a:spcPct val="90000"/>
              </a:lnSpc>
              <a:spcBef>
                <a:spcPts val="1001"/>
              </a:spcBef>
              <a:tabLst>
                <a:tab algn="l" pos="0"/>
              </a:tabLst>
            </a:pPr>
            <a:endParaRPr b="0" lang="it-IT" sz="1800" spc="-1" strike="noStrike">
              <a:latin typeface="Arial"/>
            </a:endParaRPr>
          </a:p>
          <a:p>
            <a:pPr>
              <a:lnSpc>
                <a:spcPct val="90000"/>
              </a:lnSpc>
              <a:spcBef>
                <a:spcPts val="1001"/>
              </a:spcBef>
              <a:tabLst>
                <a:tab algn="l" pos="0"/>
              </a:tabLst>
            </a:pPr>
            <a:r>
              <a:rPr b="0" lang="it-IT" sz="1800" spc="-1" strike="noStrike">
                <a:solidFill>
                  <a:srgbClr val="000000"/>
                </a:solidFill>
                <a:latin typeface="Calibri"/>
              </a:rPr>
              <a:t>-Per la costruzione o il rafforzamento di stereotipi e pregiudizi basta utilizzare generalizzazioni indefinite (i meridionali non lavorano mai), spesso accompagnate da un pronome contrastivo (noi italiani, voi immigrati ecc.).</a:t>
            </a:r>
            <a:endParaRPr b="0" lang="it-IT" sz="1800" spc="-1" strike="noStrike">
              <a:latin typeface="Arial"/>
            </a:endParaRPr>
          </a:p>
          <a:p>
            <a:pPr>
              <a:lnSpc>
                <a:spcPct val="90000"/>
              </a:lnSpc>
              <a:spcBef>
                <a:spcPts val="1001"/>
              </a:spcBef>
              <a:tabLst>
                <a:tab algn="l" pos="0"/>
              </a:tabLst>
            </a:pPr>
            <a:endParaRPr b="0" lang="it-IT" sz="1800" spc="-1" strike="noStrike">
              <a:latin typeface="Arial"/>
            </a:endParaRPr>
          </a:p>
          <a:p>
            <a:pPr>
              <a:lnSpc>
                <a:spcPct val="90000"/>
              </a:lnSpc>
              <a:spcBef>
                <a:spcPts val="1001"/>
              </a:spcBef>
              <a:tabLst>
                <a:tab algn="l" pos="0"/>
              </a:tabLst>
            </a:pPr>
            <a:r>
              <a:rPr b="0" lang="it-IT" sz="1600" spc="-1" strike="noStrike">
                <a:solidFill>
                  <a:srgbClr val="000000"/>
                </a:solidFill>
                <a:latin typeface="Calibri"/>
              </a:rPr>
              <a:t>-Il linguaggio d’odio non ha soltanto conseguenze personali, ma anche sociali, perché oltre alla singola persona colpisce tutto il gruppo di appartenenza</a:t>
            </a:r>
            <a:endParaRPr b="0" lang="it-IT" sz="1600" spc="-1" strike="noStrike">
              <a:latin typeface="Arial"/>
            </a:endParaRPr>
          </a:p>
          <a:p>
            <a:pPr>
              <a:lnSpc>
                <a:spcPct val="90000"/>
              </a:lnSpc>
              <a:spcBef>
                <a:spcPts val="1001"/>
              </a:spcBef>
              <a:tabLst>
                <a:tab algn="l" pos="0"/>
              </a:tabLst>
            </a:pPr>
            <a:endParaRPr b="0" lang="it-IT" sz="1600" spc="-1" strike="noStrike">
              <a:latin typeface="Arial"/>
            </a:endParaRPr>
          </a:p>
          <a:p>
            <a:pPr>
              <a:lnSpc>
                <a:spcPct val="90000"/>
              </a:lnSpc>
              <a:spcBef>
                <a:spcPts val="1001"/>
              </a:spcBef>
              <a:tabLst>
                <a:tab algn="l" pos="0"/>
              </a:tabLst>
            </a:pPr>
            <a:endParaRPr b="0" lang="it-IT" sz="1600" spc="-1" strike="noStrike">
              <a:latin typeface="Arial"/>
            </a:endParaRPr>
          </a:p>
          <a:p>
            <a:pPr>
              <a:lnSpc>
                <a:spcPct val="90000"/>
              </a:lnSpc>
              <a:spcBef>
                <a:spcPts val="1001"/>
              </a:spcBef>
              <a:tabLst>
                <a:tab algn="l" pos="0"/>
              </a:tabLst>
            </a:pPr>
            <a:endParaRPr b="0" lang="it-IT" sz="1600" spc="-1" strike="noStrike">
              <a:latin typeface="Arial"/>
            </a:endParaRPr>
          </a:p>
          <a:p>
            <a:pPr>
              <a:lnSpc>
                <a:spcPct val="90000"/>
              </a:lnSpc>
              <a:spcBef>
                <a:spcPts val="1001"/>
              </a:spcBef>
              <a:tabLst>
                <a:tab algn="l" pos="0"/>
              </a:tabLst>
            </a:pPr>
            <a:endParaRPr b="0" lang="it-IT" sz="1600" spc="-1" strike="noStrike">
              <a:latin typeface="Arial"/>
            </a:endParaRPr>
          </a:p>
          <a:p>
            <a:pPr>
              <a:lnSpc>
                <a:spcPct val="90000"/>
              </a:lnSpc>
              <a:spcBef>
                <a:spcPts val="1001"/>
              </a:spcBef>
              <a:tabLst>
                <a:tab algn="l" pos="0"/>
              </a:tabLst>
            </a:pPr>
            <a:endParaRPr b="0" lang="it-IT" sz="16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428</TotalTime>
  <Application>LibreOffice/7.2.1.2$Windows_X86_64 LibreOffice_project/87b77fad49947c1441b67c559c339af8f3517e22</Application>
  <AppVersion>15.0000</AppVersion>
  <Words>1756</Words>
  <Paragraphs>132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2021-04-17T10:07:41Z</dcterms:created>
  <dc:creator>michele Corradi</dc:creator>
  <dc:description/>
  <dc:language>it-IT</dc:language>
  <cp:lastModifiedBy/>
  <dcterms:modified xsi:type="dcterms:W3CDTF">2021-10-21T12:08:09Z</dcterms:modified>
  <cp:revision>46</cp:revision>
  <dc:subject/>
  <dc:title>PROGETTO REGIONALE   “Educare alle differenze per promuovere la cittadinanza di genere” - anno 2020 Istituti secondari di II grado a.s. 2020/2021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Personalizzato</vt:lpwstr>
  </property>
  <property fmtid="{D5CDD505-2E9C-101B-9397-08002B2CF9AE}" pid="3" name="Slides">
    <vt:i4>24</vt:i4>
  </property>
</Properties>
</file>