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64" r:id="rId2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33" userDrawn="1">
          <p15:clr>
            <a:srgbClr val="A4A3A4"/>
          </p15:clr>
        </p15:guide>
        <p15:guide id="2" pos="529" userDrawn="1">
          <p15:clr>
            <a:srgbClr val="A4A3A4"/>
          </p15:clr>
        </p15:guide>
        <p15:guide id="3" pos="712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3" autoAdjust="0"/>
    <p:restoredTop sz="94660"/>
  </p:normalViewPr>
  <p:slideViewPr>
    <p:cSldViewPr snapToGrid="0" showGuides="1">
      <p:cViewPr varScale="1">
        <p:scale>
          <a:sx n="115" d="100"/>
          <a:sy n="115" d="100"/>
        </p:scale>
        <p:origin x="448" y="208"/>
      </p:cViewPr>
      <p:guideLst>
        <p:guide orient="horz" pos="4133"/>
        <p:guide pos="529"/>
        <p:guide pos="712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OLO_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Segnaposto testo 4">
            <a:extLst>
              <a:ext uri="{FF2B5EF4-FFF2-40B4-BE49-F238E27FC236}">
                <a16:creationId xmlns:a16="http://schemas.microsoft.com/office/drawing/2014/main" id="{0A8306E5-EBC4-4E02-B4FA-94CDAF86BAD1}"/>
              </a:ext>
            </a:extLst>
          </p:cNvPr>
          <p:cNvSpPr>
            <a:spLocks noGrp="1"/>
          </p:cNvSpPr>
          <p:nvPr>
            <p:ph type="body" sz="quarter" idx="10"/>
          </p:nvPr>
        </p:nvSpPr>
        <p:spPr>
          <a:xfrm>
            <a:off x="0" y="4468960"/>
            <a:ext cx="8769926" cy="671208"/>
          </a:xfrm>
          <a:prstGeom prst="rect">
            <a:avLst/>
          </a:prstGeom>
          <a:noFill/>
          <a:ln>
            <a:noFill/>
          </a:ln>
        </p:spPr>
        <p:txBody>
          <a:bodyPr anchor="b" anchorCtr="0"/>
          <a:lstStyle>
            <a:lvl1pPr marL="722313" indent="0">
              <a:buNone/>
              <a:defRPr sz="3600" b="0">
                <a:solidFill>
                  <a:schemeClr val="tx1"/>
                </a:solidFill>
                <a:latin typeface="Arial" panose="020B0604020202020204" pitchFamily="34" charset="0"/>
                <a:cs typeface="Arial" panose="020B0604020202020204" pitchFamily="34" charset="0"/>
              </a:defRPr>
            </a:lvl1pPr>
          </a:lstStyle>
          <a:p>
            <a:pPr lvl="0"/>
            <a:r>
              <a:rPr lang="it-IT"/>
              <a:t>Modifica gli stili del testo dello schema</a:t>
            </a:r>
          </a:p>
        </p:txBody>
      </p:sp>
      <p:sp>
        <p:nvSpPr>
          <p:cNvPr id="8" name="Segnaposto testo 4">
            <a:extLst>
              <a:ext uri="{FF2B5EF4-FFF2-40B4-BE49-F238E27FC236}">
                <a16:creationId xmlns:a16="http://schemas.microsoft.com/office/drawing/2014/main" id="{076EB3AF-B82F-462B-BA13-0EBC6488E55C}"/>
              </a:ext>
            </a:extLst>
          </p:cNvPr>
          <p:cNvSpPr>
            <a:spLocks noGrp="1"/>
          </p:cNvSpPr>
          <p:nvPr>
            <p:ph type="body" sz="quarter" idx="13"/>
          </p:nvPr>
        </p:nvSpPr>
        <p:spPr>
          <a:xfrm>
            <a:off x="0" y="5883342"/>
            <a:ext cx="8769926" cy="317335"/>
          </a:xfrm>
          <a:prstGeom prst="rect">
            <a:avLst/>
          </a:prstGeom>
          <a:noFill/>
          <a:ln>
            <a:noFill/>
          </a:ln>
        </p:spPr>
        <p:txBody>
          <a:bodyPr anchor="b" anchorCtr="0"/>
          <a:lstStyle>
            <a:lvl1pPr marL="722313" indent="0">
              <a:buNone/>
              <a:defRPr sz="1600" b="0">
                <a:solidFill>
                  <a:schemeClr val="tx1"/>
                </a:solidFill>
                <a:latin typeface="Arial" panose="020B0604020202020204" pitchFamily="34" charset="0"/>
                <a:cs typeface="Arial" panose="020B0604020202020204" pitchFamily="34" charset="0"/>
              </a:defRPr>
            </a:lvl1pPr>
          </a:lstStyle>
          <a:p>
            <a:pPr lvl="0"/>
            <a:r>
              <a:rPr lang="it-IT"/>
              <a:t>Modifica gli stili del testo dello schema</a:t>
            </a:r>
          </a:p>
        </p:txBody>
      </p:sp>
      <p:sp>
        <p:nvSpPr>
          <p:cNvPr id="9" name="Segnaposto testo 4">
            <a:extLst>
              <a:ext uri="{FF2B5EF4-FFF2-40B4-BE49-F238E27FC236}">
                <a16:creationId xmlns:a16="http://schemas.microsoft.com/office/drawing/2014/main" id="{49888FD3-F19A-4866-A30B-13E77D3D0D26}"/>
              </a:ext>
            </a:extLst>
          </p:cNvPr>
          <p:cNvSpPr>
            <a:spLocks noGrp="1"/>
          </p:cNvSpPr>
          <p:nvPr>
            <p:ph type="body" sz="quarter" idx="15"/>
          </p:nvPr>
        </p:nvSpPr>
        <p:spPr>
          <a:xfrm>
            <a:off x="0" y="6200678"/>
            <a:ext cx="8769926" cy="351277"/>
          </a:xfrm>
          <a:prstGeom prst="rect">
            <a:avLst/>
          </a:prstGeom>
          <a:noFill/>
          <a:ln>
            <a:noFill/>
          </a:ln>
        </p:spPr>
        <p:txBody>
          <a:bodyPr anchor="b" anchorCtr="0"/>
          <a:lstStyle>
            <a:lvl1pPr marL="722313" indent="0" algn="l">
              <a:buNone/>
              <a:defRPr sz="1600" b="0">
                <a:solidFill>
                  <a:schemeClr val="tx1"/>
                </a:solidFill>
                <a:latin typeface="Arial" panose="020B0604020202020204" pitchFamily="34" charset="0"/>
                <a:cs typeface="Arial" panose="020B0604020202020204" pitchFamily="34" charset="0"/>
              </a:defRPr>
            </a:lvl1pPr>
          </a:lstStyle>
          <a:p>
            <a:pPr lvl="0"/>
            <a:r>
              <a:rPr lang="it-IT"/>
              <a:t>Modifica gli stili del testo dello schema</a:t>
            </a:r>
          </a:p>
        </p:txBody>
      </p:sp>
      <p:sp>
        <p:nvSpPr>
          <p:cNvPr id="10" name="Segnaposto testo 4">
            <a:extLst>
              <a:ext uri="{FF2B5EF4-FFF2-40B4-BE49-F238E27FC236}">
                <a16:creationId xmlns:a16="http://schemas.microsoft.com/office/drawing/2014/main" id="{2C9AB0B8-2A22-426C-971E-EEBB8F985242}"/>
              </a:ext>
            </a:extLst>
          </p:cNvPr>
          <p:cNvSpPr>
            <a:spLocks noGrp="1"/>
          </p:cNvSpPr>
          <p:nvPr>
            <p:ph type="body" sz="quarter" idx="16"/>
          </p:nvPr>
        </p:nvSpPr>
        <p:spPr>
          <a:xfrm>
            <a:off x="799018" y="1087105"/>
            <a:ext cx="10553161" cy="322263"/>
          </a:xfrm>
          <a:prstGeom prst="rect">
            <a:avLst/>
          </a:prstGeom>
        </p:spPr>
        <p:txBody>
          <a:bodyPr anchor="b"/>
          <a:lstStyle>
            <a:lvl1pPr marL="0" indent="0">
              <a:buNone/>
              <a:defRPr sz="1600" cap="all" baseline="0">
                <a:solidFill>
                  <a:schemeClr val="bg1"/>
                </a:solidFill>
                <a:latin typeface="Arial" panose="020B0604020202020204" pitchFamily="34" charset="0"/>
                <a:cs typeface="Arial" panose="020B0604020202020204" pitchFamily="34" charset="0"/>
              </a:defRPr>
            </a:lvl1pPr>
            <a:lvl2pPr marL="457200" indent="0">
              <a:buNone/>
              <a:defRPr/>
            </a:lvl2pPr>
          </a:lstStyle>
          <a:p>
            <a:pPr lvl="0"/>
            <a:r>
              <a:rPr lang="it-IT"/>
              <a:t>Modifica gli stili del testo dello schema</a:t>
            </a:r>
          </a:p>
        </p:txBody>
      </p:sp>
      <p:sp>
        <p:nvSpPr>
          <p:cNvPr id="11" name="Segnaposto testo 8">
            <a:extLst>
              <a:ext uri="{FF2B5EF4-FFF2-40B4-BE49-F238E27FC236}">
                <a16:creationId xmlns:a16="http://schemas.microsoft.com/office/drawing/2014/main" id="{E4ED9F43-AE4E-4C79-B4B5-234DCA0B28E9}"/>
              </a:ext>
            </a:extLst>
          </p:cNvPr>
          <p:cNvSpPr>
            <a:spLocks noGrp="1"/>
          </p:cNvSpPr>
          <p:nvPr>
            <p:ph type="body" sz="quarter" idx="17"/>
          </p:nvPr>
        </p:nvSpPr>
        <p:spPr>
          <a:xfrm>
            <a:off x="799018" y="1410412"/>
            <a:ext cx="10553162" cy="495300"/>
          </a:xfrm>
          <a:prstGeom prst="rect">
            <a:avLst/>
          </a:prstGeom>
        </p:spPr>
        <p:txBody>
          <a:bodyPr anchor="b"/>
          <a:lstStyle>
            <a:lvl1pPr marL="0" indent="0">
              <a:buNone/>
              <a:defRPr cap="all" baseline="0">
                <a:solidFill>
                  <a:schemeClr val="bg1"/>
                </a:solidFill>
                <a:latin typeface="Arial" panose="020B0604020202020204" pitchFamily="34" charset="0"/>
                <a:cs typeface="Arial" panose="020B0604020202020204" pitchFamily="34" charset="0"/>
              </a:defRPr>
            </a:lvl1pPr>
          </a:lstStyle>
          <a:p>
            <a:pPr lvl="0"/>
            <a:r>
              <a:rPr lang="it-IT"/>
              <a:t>Modifica gli stili del testo dello schema</a:t>
            </a:r>
          </a:p>
        </p:txBody>
      </p:sp>
      <p:sp>
        <p:nvSpPr>
          <p:cNvPr id="12" name="Segnaposto immagine 3">
            <a:extLst>
              <a:ext uri="{FF2B5EF4-FFF2-40B4-BE49-F238E27FC236}">
                <a16:creationId xmlns:a16="http://schemas.microsoft.com/office/drawing/2014/main" id="{1F7D0CDD-5ED3-498E-BF20-BB7EA07581FE}"/>
              </a:ext>
            </a:extLst>
          </p:cNvPr>
          <p:cNvSpPr>
            <a:spLocks noGrp="1"/>
          </p:cNvSpPr>
          <p:nvPr>
            <p:ph type="pic" sz="quarter" idx="14"/>
          </p:nvPr>
        </p:nvSpPr>
        <p:spPr>
          <a:xfrm>
            <a:off x="-1" y="1905712"/>
            <a:ext cx="12192000" cy="1985052"/>
          </a:xfrm>
          <a:prstGeom prst="rect">
            <a:avLst/>
          </a:prstGeom>
        </p:spPr>
        <p:txBody>
          <a:bodyPr anchor="ctr" anchorCtr="1"/>
          <a:lstStyle>
            <a:lvl1pPr marL="0" indent="0">
              <a:buFontTx/>
              <a:buNone/>
              <a:defRPr sz="1600">
                <a:latin typeface="Arial" panose="020B0604020202020204" pitchFamily="34" charset="0"/>
                <a:cs typeface="Arial" panose="020B0604020202020204" pitchFamily="34" charset="0"/>
              </a:defRPr>
            </a:lvl1pPr>
          </a:lstStyle>
          <a:p>
            <a:r>
              <a:rPr lang="it-IT"/>
              <a:t>Fare clic sull'icona per inserire un'immagine</a:t>
            </a:r>
            <a:endParaRPr lang="it-IT" dirty="0"/>
          </a:p>
        </p:txBody>
      </p:sp>
      <p:sp>
        <p:nvSpPr>
          <p:cNvPr id="13" name="Segnaposto testo 4">
            <a:extLst>
              <a:ext uri="{FF2B5EF4-FFF2-40B4-BE49-F238E27FC236}">
                <a16:creationId xmlns:a16="http://schemas.microsoft.com/office/drawing/2014/main" id="{0CD410D1-6DFE-4105-8389-1A2C71B63BB0}"/>
              </a:ext>
            </a:extLst>
          </p:cNvPr>
          <p:cNvSpPr>
            <a:spLocks noGrp="1"/>
          </p:cNvSpPr>
          <p:nvPr>
            <p:ph type="body" sz="quarter" idx="12"/>
          </p:nvPr>
        </p:nvSpPr>
        <p:spPr>
          <a:xfrm>
            <a:off x="-1" y="5140168"/>
            <a:ext cx="8769927" cy="743175"/>
          </a:xfrm>
          <a:prstGeom prst="rect">
            <a:avLst/>
          </a:prstGeom>
          <a:noFill/>
          <a:ln>
            <a:noFill/>
          </a:ln>
        </p:spPr>
        <p:txBody>
          <a:bodyPr anchor="t" anchorCtr="0"/>
          <a:lstStyle>
            <a:lvl1pPr marL="722313" indent="0">
              <a:buNone/>
              <a:defRPr sz="2800" b="0">
                <a:solidFill>
                  <a:schemeClr val="tx1"/>
                </a:solidFill>
                <a:latin typeface="Arial" panose="020B0604020202020204" pitchFamily="34" charset="0"/>
                <a:cs typeface="Arial" panose="020B0604020202020204" pitchFamily="34" charset="0"/>
              </a:defRPr>
            </a:lvl1pPr>
          </a:lstStyle>
          <a:p>
            <a:pPr lvl="0"/>
            <a:r>
              <a:rPr lang="it-IT"/>
              <a:t>Modifica gli stili del testo dello schema</a:t>
            </a:r>
          </a:p>
        </p:txBody>
      </p:sp>
    </p:spTree>
    <p:extLst>
      <p:ext uri="{BB962C8B-B14F-4D97-AF65-F5344CB8AC3E}">
        <p14:creationId xmlns:p14="http://schemas.microsoft.com/office/powerpoint/2010/main" val="904628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OLO_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Segnaposto testo 4">
            <a:extLst>
              <a:ext uri="{FF2B5EF4-FFF2-40B4-BE49-F238E27FC236}">
                <a16:creationId xmlns:a16="http://schemas.microsoft.com/office/drawing/2014/main" id="{227C1F4A-BD2F-4296-92ED-D1F9C22FD454}"/>
              </a:ext>
            </a:extLst>
          </p:cNvPr>
          <p:cNvSpPr>
            <a:spLocks noGrp="1"/>
          </p:cNvSpPr>
          <p:nvPr>
            <p:ph type="body" sz="quarter" idx="16"/>
          </p:nvPr>
        </p:nvSpPr>
        <p:spPr>
          <a:xfrm>
            <a:off x="799018" y="1087105"/>
            <a:ext cx="10553161" cy="322163"/>
          </a:xfrm>
          <a:prstGeom prst="rect">
            <a:avLst/>
          </a:prstGeom>
        </p:spPr>
        <p:txBody>
          <a:bodyPr anchor="b"/>
          <a:lstStyle>
            <a:lvl1pPr marL="0" indent="0">
              <a:buNone/>
              <a:defRPr sz="1600" cap="all" baseline="0">
                <a:solidFill>
                  <a:schemeClr val="bg1"/>
                </a:solidFill>
                <a:latin typeface="Arial" panose="020B0604020202020204" pitchFamily="34" charset="0"/>
                <a:cs typeface="Arial" panose="020B0604020202020204" pitchFamily="34" charset="0"/>
              </a:defRPr>
            </a:lvl1pPr>
            <a:lvl2pPr marL="457200" indent="0">
              <a:buNone/>
              <a:defRPr/>
            </a:lvl2pPr>
          </a:lstStyle>
          <a:p>
            <a:pPr lvl="0"/>
            <a:r>
              <a:rPr lang="it-IT"/>
              <a:t>Modifica gli stili del testo dello schema</a:t>
            </a:r>
          </a:p>
        </p:txBody>
      </p:sp>
      <p:sp>
        <p:nvSpPr>
          <p:cNvPr id="12" name="Segnaposto testo 8">
            <a:extLst>
              <a:ext uri="{FF2B5EF4-FFF2-40B4-BE49-F238E27FC236}">
                <a16:creationId xmlns:a16="http://schemas.microsoft.com/office/drawing/2014/main" id="{BB4EF635-82C1-4829-8F09-46C89F198833}"/>
              </a:ext>
            </a:extLst>
          </p:cNvPr>
          <p:cNvSpPr>
            <a:spLocks noGrp="1"/>
          </p:cNvSpPr>
          <p:nvPr>
            <p:ph type="body" sz="quarter" idx="17"/>
          </p:nvPr>
        </p:nvSpPr>
        <p:spPr>
          <a:xfrm>
            <a:off x="799018" y="1409268"/>
            <a:ext cx="10553162" cy="496444"/>
          </a:xfrm>
          <a:prstGeom prst="rect">
            <a:avLst/>
          </a:prstGeom>
        </p:spPr>
        <p:txBody>
          <a:bodyPr anchor="b"/>
          <a:lstStyle>
            <a:lvl1pPr marL="0" indent="0">
              <a:buNone/>
              <a:defRPr cap="all" baseline="0">
                <a:solidFill>
                  <a:schemeClr val="bg1"/>
                </a:solidFill>
                <a:latin typeface="Arial" panose="020B0604020202020204" pitchFamily="34" charset="0"/>
                <a:cs typeface="Arial" panose="020B0604020202020204" pitchFamily="34" charset="0"/>
              </a:defRPr>
            </a:lvl1pPr>
          </a:lstStyle>
          <a:p>
            <a:pPr lvl="0"/>
            <a:r>
              <a:rPr lang="it-IT"/>
              <a:t>Modifica gli stili del testo dello schema</a:t>
            </a:r>
          </a:p>
        </p:txBody>
      </p:sp>
      <p:sp>
        <p:nvSpPr>
          <p:cNvPr id="6" name="Segnaposto immagine 2">
            <a:extLst>
              <a:ext uri="{FF2B5EF4-FFF2-40B4-BE49-F238E27FC236}">
                <a16:creationId xmlns:a16="http://schemas.microsoft.com/office/drawing/2014/main" id="{55C6554E-0533-4F55-B3EA-8714EDA270B0}"/>
              </a:ext>
            </a:extLst>
          </p:cNvPr>
          <p:cNvSpPr>
            <a:spLocks noGrp="1"/>
          </p:cNvSpPr>
          <p:nvPr>
            <p:ph type="pic" sz="quarter" idx="15"/>
          </p:nvPr>
        </p:nvSpPr>
        <p:spPr>
          <a:xfrm>
            <a:off x="0" y="1906856"/>
            <a:ext cx="12192000" cy="4951144"/>
          </a:xfrm>
          <a:prstGeom prst="rect">
            <a:avLst/>
          </a:prstGeom>
        </p:spPr>
        <p:txBody>
          <a:bodyPr/>
          <a:lstStyle>
            <a:lvl1pPr marL="0" indent="0" algn="ctr">
              <a:buNone/>
              <a:defRPr sz="1600">
                <a:latin typeface="Arial" panose="020B0604020202020204" pitchFamily="34" charset="0"/>
                <a:cs typeface="Arial" panose="020B0604020202020204" pitchFamily="34" charset="0"/>
              </a:defRPr>
            </a:lvl1pPr>
          </a:lstStyle>
          <a:p>
            <a:r>
              <a:rPr lang="it-IT"/>
              <a:t>Fare clic sull'icona per inserire un'immagine</a:t>
            </a:r>
            <a:endParaRPr lang="it-IT" dirty="0"/>
          </a:p>
        </p:txBody>
      </p:sp>
      <p:sp>
        <p:nvSpPr>
          <p:cNvPr id="8" name="Segnaposto testo 4">
            <a:extLst>
              <a:ext uri="{FF2B5EF4-FFF2-40B4-BE49-F238E27FC236}">
                <a16:creationId xmlns:a16="http://schemas.microsoft.com/office/drawing/2014/main" id="{FFACBF18-C8C4-40E9-8A44-5C418C589DA1}"/>
              </a:ext>
            </a:extLst>
          </p:cNvPr>
          <p:cNvSpPr>
            <a:spLocks noGrp="1"/>
          </p:cNvSpPr>
          <p:nvPr>
            <p:ph type="body" sz="quarter" idx="12"/>
          </p:nvPr>
        </p:nvSpPr>
        <p:spPr>
          <a:xfrm>
            <a:off x="-1" y="5140168"/>
            <a:ext cx="8769927" cy="743175"/>
          </a:xfrm>
          <a:prstGeom prst="rect">
            <a:avLst/>
          </a:prstGeom>
          <a:solidFill>
            <a:srgbClr val="CC5A2D">
              <a:alpha val="70000"/>
            </a:srgbClr>
          </a:solidFill>
          <a:ln>
            <a:noFill/>
          </a:ln>
        </p:spPr>
        <p:txBody>
          <a:bodyPr anchor="t" anchorCtr="0"/>
          <a:lstStyle>
            <a:lvl1pPr marL="722313" indent="0">
              <a:buNone/>
              <a:defRPr sz="2800" b="0">
                <a:solidFill>
                  <a:schemeClr val="bg1"/>
                </a:solidFill>
                <a:latin typeface="Arial" panose="020B0604020202020204" pitchFamily="34" charset="0"/>
                <a:cs typeface="Arial" panose="020B0604020202020204" pitchFamily="34" charset="0"/>
              </a:defRPr>
            </a:lvl1pPr>
          </a:lstStyle>
          <a:p>
            <a:pPr lvl="0"/>
            <a:r>
              <a:rPr lang="it-IT"/>
              <a:t>Modifica gli stili del testo dello schema</a:t>
            </a:r>
          </a:p>
        </p:txBody>
      </p:sp>
      <p:sp>
        <p:nvSpPr>
          <p:cNvPr id="7" name="Segnaposto testo 4">
            <a:extLst>
              <a:ext uri="{FF2B5EF4-FFF2-40B4-BE49-F238E27FC236}">
                <a16:creationId xmlns:a16="http://schemas.microsoft.com/office/drawing/2014/main" id="{68D44ADE-A2FE-44FD-B707-DCF7EE10B13E}"/>
              </a:ext>
            </a:extLst>
          </p:cNvPr>
          <p:cNvSpPr>
            <a:spLocks noGrp="1"/>
          </p:cNvSpPr>
          <p:nvPr>
            <p:ph type="body" sz="quarter" idx="10"/>
          </p:nvPr>
        </p:nvSpPr>
        <p:spPr>
          <a:xfrm>
            <a:off x="0" y="4468960"/>
            <a:ext cx="8769926" cy="671208"/>
          </a:xfrm>
          <a:prstGeom prst="rect">
            <a:avLst/>
          </a:prstGeom>
          <a:solidFill>
            <a:srgbClr val="CC5A2D">
              <a:alpha val="70000"/>
            </a:srgbClr>
          </a:solidFill>
          <a:ln>
            <a:noFill/>
          </a:ln>
        </p:spPr>
        <p:txBody>
          <a:bodyPr anchor="b" anchorCtr="0"/>
          <a:lstStyle>
            <a:lvl1pPr marL="722313" indent="0">
              <a:buNone/>
              <a:defRPr sz="3600" b="0">
                <a:solidFill>
                  <a:schemeClr val="bg1"/>
                </a:solidFill>
                <a:latin typeface="Arial" panose="020B0604020202020204" pitchFamily="34" charset="0"/>
                <a:cs typeface="Arial" panose="020B0604020202020204" pitchFamily="34" charset="0"/>
              </a:defRPr>
            </a:lvl1pPr>
          </a:lstStyle>
          <a:p>
            <a:pPr lvl="0"/>
            <a:r>
              <a:rPr lang="it-IT"/>
              <a:t>Modifica gli stili del testo dello schema</a:t>
            </a:r>
          </a:p>
        </p:txBody>
      </p:sp>
      <p:sp>
        <p:nvSpPr>
          <p:cNvPr id="9" name="Segnaposto testo 4">
            <a:extLst>
              <a:ext uri="{FF2B5EF4-FFF2-40B4-BE49-F238E27FC236}">
                <a16:creationId xmlns:a16="http://schemas.microsoft.com/office/drawing/2014/main" id="{72C7E000-6F41-4818-B7A5-19A73C71E9C2}"/>
              </a:ext>
            </a:extLst>
          </p:cNvPr>
          <p:cNvSpPr>
            <a:spLocks noGrp="1"/>
          </p:cNvSpPr>
          <p:nvPr>
            <p:ph type="body" sz="quarter" idx="13"/>
          </p:nvPr>
        </p:nvSpPr>
        <p:spPr>
          <a:xfrm>
            <a:off x="0" y="5883342"/>
            <a:ext cx="8769926" cy="317335"/>
          </a:xfrm>
          <a:prstGeom prst="rect">
            <a:avLst/>
          </a:prstGeom>
          <a:solidFill>
            <a:srgbClr val="CC5A2D">
              <a:alpha val="70000"/>
            </a:srgbClr>
          </a:solidFill>
          <a:ln>
            <a:noFill/>
          </a:ln>
        </p:spPr>
        <p:txBody>
          <a:bodyPr anchor="b" anchorCtr="0"/>
          <a:lstStyle>
            <a:lvl1pPr marL="722313" indent="0">
              <a:buNone/>
              <a:defRPr sz="1600" b="0">
                <a:solidFill>
                  <a:schemeClr val="bg1"/>
                </a:solidFill>
                <a:latin typeface="Arial" panose="020B0604020202020204" pitchFamily="34" charset="0"/>
                <a:cs typeface="Arial" panose="020B0604020202020204" pitchFamily="34" charset="0"/>
              </a:defRPr>
            </a:lvl1pPr>
          </a:lstStyle>
          <a:p>
            <a:pPr lvl="0"/>
            <a:r>
              <a:rPr lang="it-IT"/>
              <a:t>Modifica gli stili del testo dello schema</a:t>
            </a:r>
          </a:p>
        </p:txBody>
      </p:sp>
      <p:sp>
        <p:nvSpPr>
          <p:cNvPr id="10" name="Segnaposto testo 4">
            <a:extLst>
              <a:ext uri="{FF2B5EF4-FFF2-40B4-BE49-F238E27FC236}">
                <a16:creationId xmlns:a16="http://schemas.microsoft.com/office/drawing/2014/main" id="{7D14A442-E48D-47EE-B39C-A671D457E53D}"/>
              </a:ext>
            </a:extLst>
          </p:cNvPr>
          <p:cNvSpPr>
            <a:spLocks noGrp="1"/>
          </p:cNvSpPr>
          <p:nvPr>
            <p:ph type="body" sz="quarter" idx="14"/>
          </p:nvPr>
        </p:nvSpPr>
        <p:spPr>
          <a:xfrm>
            <a:off x="0" y="6200678"/>
            <a:ext cx="8769926" cy="351277"/>
          </a:xfrm>
          <a:prstGeom prst="rect">
            <a:avLst/>
          </a:prstGeom>
          <a:solidFill>
            <a:srgbClr val="CC5A2D">
              <a:alpha val="70000"/>
            </a:srgbClr>
          </a:solidFill>
          <a:ln>
            <a:noFill/>
          </a:ln>
        </p:spPr>
        <p:txBody>
          <a:bodyPr anchor="b" anchorCtr="0"/>
          <a:lstStyle>
            <a:lvl1pPr marL="722313" indent="0" algn="l">
              <a:buNone/>
              <a:defRPr sz="1600" b="0">
                <a:solidFill>
                  <a:schemeClr val="bg1"/>
                </a:solidFill>
                <a:latin typeface="Arial" panose="020B0604020202020204" pitchFamily="34" charset="0"/>
                <a:cs typeface="Arial" panose="020B0604020202020204" pitchFamily="34" charset="0"/>
              </a:defRPr>
            </a:lvl1pPr>
          </a:lstStyle>
          <a:p>
            <a:pPr lvl="0"/>
            <a:r>
              <a:rPr lang="it-IT"/>
              <a:t>Modifica gli stili del testo dello schema</a:t>
            </a:r>
          </a:p>
        </p:txBody>
      </p:sp>
    </p:spTree>
    <p:extLst>
      <p:ext uri="{BB962C8B-B14F-4D97-AF65-F5344CB8AC3E}">
        <p14:creationId xmlns:p14="http://schemas.microsoft.com/office/powerpoint/2010/main" val="1177919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interna_1_fotografi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Segnaposto testo 5">
            <a:extLst>
              <a:ext uri="{FF2B5EF4-FFF2-40B4-BE49-F238E27FC236}">
                <a16:creationId xmlns:a16="http://schemas.microsoft.com/office/drawing/2014/main" id="{FB1D992C-B8C5-48D1-B151-34165215B505}"/>
              </a:ext>
            </a:extLst>
          </p:cNvPr>
          <p:cNvSpPr>
            <a:spLocks noGrp="1"/>
          </p:cNvSpPr>
          <p:nvPr>
            <p:ph type="body" sz="quarter" idx="10"/>
          </p:nvPr>
        </p:nvSpPr>
        <p:spPr>
          <a:xfrm>
            <a:off x="741123" y="1276350"/>
            <a:ext cx="10583863" cy="428625"/>
          </a:xfrm>
          <a:prstGeom prst="rect">
            <a:avLst/>
          </a:prstGeom>
        </p:spPr>
        <p:txBody>
          <a:bodyPr/>
          <a:lstStyle>
            <a:lvl1pPr marL="0" indent="0">
              <a:buNone/>
              <a:defRPr>
                <a:solidFill>
                  <a:schemeClr val="bg1"/>
                </a:solidFill>
                <a:latin typeface="Arial" panose="020B0604020202020204" pitchFamily="34" charset="0"/>
                <a:cs typeface="Arial" panose="020B0604020202020204" pitchFamily="34" charset="0"/>
              </a:defRPr>
            </a:lvl1pPr>
            <a:lvl2pPr marL="0" indent="0">
              <a:buNone/>
              <a:defRPr sz="2800">
                <a:latin typeface="Arial" panose="020B0604020202020204" pitchFamily="34" charset="0"/>
                <a:cs typeface="Arial" panose="020B0604020202020204" pitchFamily="34" charset="0"/>
              </a:defRPr>
            </a:lvl2pPr>
          </a:lstStyle>
          <a:p>
            <a:pPr lvl="0"/>
            <a:r>
              <a:rPr lang="it-IT"/>
              <a:t>Modifica gli stili del testo dello schema</a:t>
            </a:r>
          </a:p>
        </p:txBody>
      </p:sp>
      <p:sp>
        <p:nvSpPr>
          <p:cNvPr id="7" name="Segnaposto testo 7">
            <a:extLst>
              <a:ext uri="{FF2B5EF4-FFF2-40B4-BE49-F238E27FC236}">
                <a16:creationId xmlns:a16="http://schemas.microsoft.com/office/drawing/2014/main" id="{B7277CD9-B42A-4251-89BD-8477AAE13058}"/>
              </a:ext>
            </a:extLst>
          </p:cNvPr>
          <p:cNvSpPr>
            <a:spLocks noGrp="1"/>
          </p:cNvSpPr>
          <p:nvPr>
            <p:ph type="body" sz="quarter" idx="11"/>
          </p:nvPr>
        </p:nvSpPr>
        <p:spPr>
          <a:xfrm>
            <a:off x="741122" y="2052638"/>
            <a:ext cx="6746875" cy="428625"/>
          </a:xfrm>
          <a:prstGeom prst="rect">
            <a:avLst/>
          </a:prstGeom>
        </p:spPr>
        <p:txBody>
          <a:bodyPr/>
          <a:lstStyle>
            <a:lvl1pPr marL="0" indent="0">
              <a:buNone/>
              <a:defRPr sz="2200">
                <a:solidFill>
                  <a:schemeClr val="tx1"/>
                </a:solidFill>
                <a:latin typeface="Arial" panose="020B0604020202020204" pitchFamily="34" charset="0"/>
                <a:cs typeface="Arial" panose="020B0604020202020204" pitchFamily="34" charset="0"/>
              </a:defRPr>
            </a:lvl1pPr>
          </a:lstStyle>
          <a:p>
            <a:pPr lvl="0"/>
            <a:r>
              <a:rPr lang="it-IT"/>
              <a:t>Modifica gli stili del testo dello schema</a:t>
            </a:r>
          </a:p>
        </p:txBody>
      </p:sp>
      <p:sp>
        <p:nvSpPr>
          <p:cNvPr id="8" name="Segnaposto testo 9">
            <a:extLst>
              <a:ext uri="{FF2B5EF4-FFF2-40B4-BE49-F238E27FC236}">
                <a16:creationId xmlns:a16="http://schemas.microsoft.com/office/drawing/2014/main" id="{69A9C6E7-3F3A-4FAF-9B7B-D59C1F82448A}"/>
              </a:ext>
            </a:extLst>
          </p:cNvPr>
          <p:cNvSpPr>
            <a:spLocks noGrp="1"/>
          </p:cNvSpPr>
          <p:nvPr>
            <p:ph type="body" sz="quarter" idx="12"/>
          </p:nvPr>
        </p:nvSpPr>
        <p:spPr>
          <a:xfrm>
            <a:off x="741123" y="2663825"/>
            <a:ext cx="6746875" cy="3889375"/>
          </a:xfrm>
          <a:prstGeom prst="rect">
            <a:avLst/>
          </a:prstGeom>
        </p:spPr>
        <p:txBody>
          <a:bodyPr/>
          <a:lstStyle>
            <a:lvl1pPr marL="0" indent="0">
              <a:buNone/>
              <a:defRPr sz="1800">
                <a:solidFill>
                  <a:schemeClr val="tx1"/>
                </a:solidFill>
                <a:latin typeface="Arial" panose="020B0604020202020204" pitchFamily="34" charset="0"/>
                <a:cs typeface="Arial" panose="020B0604020202020204" pitchFamily="34" charset="0"/>
              </a:defRPr>
            </a:lvl1pPr>
          </a:lstStyle>
          <a:p>
            <a:pPr lvl="0"/>
            <a:r>
              <a:rPr lang="it-IT"/>
              <a:t>Modifica gli stili del testo dello schema</a:t>
            </a:r>
          </a:p>
        </p:txBody>
      </p:sp>
      <p:sp>
        <p:nvSpPr>
          <p:cNvPr id="9" name="Segnaposto immagine 2">
            <a:extLst>
              <a:ext uri="{FF2B5EF4-FFF2-40B4-BE49-F238E27FC236}">
                <a16:creationId xmlns:a16="http://schemas.microsoft.com/office/drawing/2014/main" id="{8F76A278-F434-42EE-A076-BEF9423D1CA4}"/>
              </a:ext>
            </a:extLst>
          </p:cNvPr>
          <p:cNvSpPr>
            <a:spLocks noGrp="1"/>
          </p:cNvSpPr>
          <p:nvPr>
            <p:ph type="pic" sz="quarter" idx="13"/>
          </p:nvPr>
        </p:nvSpPr>
        <p:spPr>
          <a:xfrm>
            <a:off x="7724536" y="2052639"/>
            <a:ext cx="3600450" cy="4500561"/>
          </a:xfrm>
          <a:prstGeom prst="rect">
            <a:avLst/>
          </a:prstGeom>
        </p:spPr>
        <p:txBody>
          <a:bodyPr anchor="ctr" anchorCtr="1"/>
          <a:lstStyle>
            <a:lvl1pPr marL="0" indent="0" algn="ctr">
              <a:buNone/>
              <a:defRPr sz="1600">
                <a:latin typeface="Arial" panose="020B0604020202020204" pitchFamily="34" charset="0"/>
                <a:cs typeface="Arial" panose="020B0604020202020204" pitchFamily="34" charset="0"/>
              </a:defRPr>
            </a:lvl1pPr>
          </a:lstStyle>
          <a:p>
            <a:r>
              <a:rPr lang="it-IT"/>
              <a:t>Fare clic sull'icona per inserire un'immagine</a:t>
            </a:r>
            <a:endParaRPr lang="it-IT" dirty="0"/>
          </a:p>
        </p:txBody>
      </p:sp>
    </p:spTree>
    <p:extLst>
      <p:ext uri="{BB962C8B-B14F-4D97-AF65-F5344CB8AC3E}">
        <p14:creationId xmlns:p14="http://schemas.microsoft.com/office/powerpoint/2010/main" val="4275501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interna_2_fotografi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Segnaposto testo 5">
            <a:extLst>
              <a:ext uri="{FF2B5EF4-FFF2-40B4-BE49-F238E27FC236}">
                <a16:creationId xmlns:a16="http://schemas.microsoft.com/office/drawing/2014/main" id="{FB1D992C-B8C5-48D1-B151-34165215B505}"/>
              </a:ext>
            </a:extLst>
          </p:cNvPr>
          <p:cNvSpPr>
            <a:spLocks noGrp="1"/>
          </p:cNvSpPr>
          <p:nvPr>
            <p:ph type="body" sz="quarter" idx="10"/>
          </p:nvPr>
        </p:nvSpPr>
        <p:spPr>
          <a:xfrm>
            <a:off x="741123" y="1276350"/>
            <a:ext cx="10583863" cy="428625"/>
          </a:xfrm>
          <a:prstGeom prst="rect">
            <a:avLst/>
          </a:prstGeom>
        </p:spPr>
        <p:txBody>
          <a:bodyPr/>
          <a:lstStyle>
            <a:lvl1pPr marL="0" indent="0">
              <a:buNone/>
              <a:defRPr>
                <a:solidFill>
                  <a:schemeClr val="bg1"/>
                </a:solidFill>
                <a:latin typeface="Arial" panose="020B0604020202020204" pitchFamily="34" charset="0"/>
                <a:cs typeface="Arial" panose="020B0604020202020204" pitchFamily="34" charset="0"/>
              </a:defRPr>
            </a:lvl1pPr>
            <a:lvl2pPr marL="0" indent="0">
              <a:buNone/>
              <a:defRPr sz="2800">
                <a:latin typeface="Arial" panose="020B0604020202020204" pitchFamily="34" charset="0"/>
                <a:cs typeface="Arial" panose="020B0604020202020204" pitchFamily="34" charset="0"/>
              </a:defRPr>
            </a:lvl2pPr>
          </a:lstStyle>
          <a:p>
            <a:pPr lvl="0"/>
            <a:r>
              <a:rPr lang="it-IT"/>
              <a:t>Modifica gli stili del testo dello schema</a:t>
            </a:r>
          </a:p>
        </p:txBody>
      </p:sp>
      <p:sp>
        <p:nvSpPr>
          <p:cNvPr id="7" name="Segnaposto testo 7">
            <a:extLst>
              <a:ext uri="{FF2B5EF4-FFF2-40B4-BE49-F238E27FC236}">
                <a16:creationId xmlns:a16="http://schemas.microsoft.com/office/drawing/2014/main" id="{B7277CD9-B42A-4251-89BD-8477AAE13058}"/>
              </a:ext>
            </a:extLst>
          </p:cNvPr>
          <p:cNvSpPr>
            <a:spLocks noGrp="1"/>
          </p:cNvSpPr>
          <p:nvPr>
            <p:ph type="body" sz="quarter" idx="11"/>
          </p:nvPr>
        </p:nvSpPr>
        <p:spPr>
          <a:xfrm>
            <a:off x="741122" y="2052638"/>
            <a:ext cx="6746875" cy="428625"/>
          </a:xfrm>
          <a:prstGeom prst="rect">
            <a:avLst/>
          </a:prstGeom>
        </p:spPr>
        <p:txBody>
          <a:bodyPr/>
          <a:lstStyle>
            <a:lvl1pPr marL="0" indent="0">
              <a:buNone/>
              <a:defRPr sz="2200">
                <a:solidFill>
                  <a:schemeClr val="tx1"/>
                </a:solidFill>
                <a:latin typeface="Arial" panose="020B0604020202020204" pitchFamily="34" charset="0"/>
                <a:cs typeface="Arial" panose="020B0604020202020204" pitchFamily="34" charset="0"/>
              </a:defRPr>
            </a:lvl1pPr>
          </a:lstStyle>
          <a:p>
            <a:pPr lvl="0"/>
            <a:r>
              <a:rPr lang="it-IT"/>
              <a:t>Modifica gli stili del testo dello schema</a:t>
            </a:r>
          </a:p>
        </p:txBody>
      </p:sp>
      <p:sp>
        <p:nvSpPr>
          <p:cNvPr id="8" name="Segnaposto testo 9">
            <a:extLst>
              <a:ext uri="{FF2B5EF4-FFF2-40B4-BE49-F238E27FC236}">
                <a16:creationId xmlns:a16="http://schemas.microsoft.com/office/drawing/2014/main" id="{69A9C6E7-3F3A-4FAF-9B7B-D59C1F82448A}"/>
              </a:ext>
            </a:extLst>
          </p:cNvPr>
          <p:cNvSpPr>
            <a:spLocks noGrp="1"/>
          </p:cNvSpPr>
          <p:nvPr>
            <p:ph type="body" sz="quarter" idx="12"/>
          </p:nvPr>
        </p:nvSpPr>
        <p:spPr>
          <a:xfrm>
            <a:off x="741123" y="2663825"/>
            <a:ext cx="6746875" cy="3889375"/>
          </a:xfrm>
          <a:prstGeom prst="rect">
            <a:avLst/>
          </a:prstGeom>
        </p:spPr>
        <p:txBody>
          <a:bodyPr/>
          <a:lstStyle>
            <a:lvl1pPr marL="0" indent="0">
              <a:buNone/>
              <a:defRPr sz="1800">
                <a:solidFill>
                  <a:schemeClr val="tx1"/>
                </a:solidFill>
                <a:latin typeface="Arial" panose="020B0604020202020204" pitchFamily="34" charset="0"/>
                <a:cs typeface="Arial" panose="020B0604020202020204" pitchFamily="34" charset="0"/>
              </a:defRPr>
            </a:lvl1pPr>
          </a:lstStyle>
          <a:p>
            <a:pPr lvl="0"/>
            <a:r>
              <a:rPr lang="it-IT"/>
              <a:t>Modifica gli stili del testo dello schema</a:t>
            </a:r>
          </a:p>
        </p:txBody>
      </p:sp>
      <p:sp>
        <p:nvSpPr>
          <p:cNvPr id="10" name="Segnaposto immagine 9">
            <a:extLst>
              <a:ext uri="{FF2B5EF4-FFF2-40B4-BE49-F238E27FC236}">
                <a16:creationId xmlns:a16="http://schemas.microsoft.com/office/drawing/2014/main" id="{2E2056EE-0CC7-4A64-9E20-365D1ABEF0B8}"/>
              </a:ext>
            </a:extLst>
          </p:cNvPr>
          <p:cNvSpPr>
            <a:spLocks noGrp="1"/>
          </p:cNvSpPr>
          <p:nvPr>
            <p:ph type="pic" sz="quarter" idx="13"/>
          </p:nvPr>
        </p:nvSpPr>
        <p:spPr>
          <a:xfrm>
            <a:off x="7724536" y="2052638"/>
            <a:ext cx="3600450" cy="2159000"/>
          </a:xfrm>
          <a:prstGeom prst="rect">
            <a:avLst/>
          </a:prstGeom>
        </p:spPr>
        <p:txBody>
          <a:bodyPr anchor="ctr" anchorCtr="1"/>
          <a:lstStyle>
            <a:lvl1pPr marL="0" indent="0">
              <a:buNone/>
              <a:defRPr sz="1600">
                <a:latin typeface="Arial" panose="020B0604020202020204" pitchFamily="34" charset="0"/>
                <a:cs typeface="Arial" panose="020B0604020202020204" pitchFamily="34" charset="0"/>
              </a:defRPr>
            </a:lvl1pPr>
          </a:lstStyle>
          <a:p>
            <a:r>
              <a:rPr lang="it-IT"/>
              <a:t>Fare clic sull'icona per inserire un'immagine</a:t>
            </a:r>
            <a:endParaRPr lang="it-IT" dirty="0"/>
          </a:p>
        </p:txBody>
      </p:sp>
      <p:sp>
        <p:nvSpPr>
          <p:cNvPr id="11" name="Segnaposto immagine 9">
            <a:extLst>
              <a:ext uri="{FF2B5EF4-FFF2-40B4-BE49-F238E27FC236}">
                <a16:creationId xmlns:a16="http://schemas.microsoft.com/office/drawing/2014/main" id="{64F77692-2A3F-44C4-AD7D-0AEB77BC0E25}"/>
              </a:ext>
            </a:extLst>
          </p:cNvPr>
          <p:cNvSpPr>
            <a:spLocks noGrp="1"/>
          </p:cNvSpPr>
          <p:nvPr>
            <p:ph type="pic" sz="quarter" idx="14"/>
          </p:nvPr>
        </p:nvSpPr>
        <p:spPr>
          <a:xfrm>
            <a:off x="7724536" y="4394200"/>
            <a:ext cx="3600450" cy="2159000"/>
          </a:xfrm>
          <a:prstGeom prst="rect">
            <a:avLst/>
          </a:prstGeom>
        </p:spPr>
        <p:txBody>
          <a:bodyPr anchor="ctr" anchorCtr="1"/>
          <a:lstStyle>
            <a:lvl1pPr marL="0" indent="0">
              <a:buNone/>
              <a:defRPr sz="1600">
                <a:latin typeface="Arial" panose="020B0604020202020204" pitchFamily="34" charset="0"/>
                <a:cs typeface="Arial" panose="020B0604020202020204" pitchFamily="34" charset="0"/>
              </a:defRPr>
            </a:lvl1pPr>
          </a:lstStyle>
          <a:p>
            <a:r>
              <a:rPr lang="it-IT"/>
              <a:t>Fare clic sull'icona per inserire un'immagine</a:t>
            </a:r>
            <a:endParaRPr lang="it-IT" dirty="0"/>
          </a:p>
        </p:txBody>
      </p:sp>
    </p:spTree>
    <p:extLst>
      <p:ext uri="{BB962C8B-B14F-4D97-AF65-F5344CB8AC3E}">
        <p14:creationId xmlns:p14="http://schemas.microsoft.com/office/powerpoint/2010/main" val="2016016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interna_3_fotografi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Segnaposto testo 7">
            <a:extLst>
              <a:ext uri="{FF2B5EF4-FFF2-40B4-BE49-F238E27FC236}">
                <a16:creationId xmlns:a16="http://schemas.microsoft.com/office/drawing/2014/main" id="{EFD60730-6125-46FC-A659-203CB98D9095}"/>
              </a:ext>
            </a:extLst>
          </p:cNvPr>
          <p:cNvSpPr>
            <a:spLocks noGrp="1"/>
          </p:cNvSpPr>
          <p:nvPr>
            <p:ph type="body" sz="quarter" idx="11"/>
          </p:nvPr>
        </p:nvSpPr>
        <p:spPr>
          <a:xfrm>
            <a:off x="741121" y="2052638"/>
            <a:ext cx="8015608" cy="428625"/>
          </a:xfrm>
          <a:prstGeom prst="rect">
            <a:avLst/>
          </a:prstGeom>
        </p:spPr>
        <p:txBody>
          <a:bodyPr/>
          <a:lstStyle>
            <a:lvl1pPr marL="0" indent="0">
              <a:buNone/>
              <a:defRPr sz="2200">
                <a:solidFill>
                  <a:schemeClr val="tx1"/>
                </a:solidFill>
                <a:latin typeface="Arial" panose="020B0604020202020204" pitchFamily="34" charset="0"/>
                <a:cs typeface="Arial" panose="020B0604020202020204" pitchFamily="34" charset="0"/>
              </a:defRPr>
            </a:lvl1pPr>
          </a:lstStyle>
          <a:p>
            <a:pPr lvl="0"/>
            <a:r>
              <a:rPr lang="it-IT"/>
              <a:t>Modifica gli stili del testo dello schema</a:t>
            </a:r>
          </a:p>
        </p:txBody>
      </p:sp>
      <p:sp>
        <p:nvSpPr>
          <p:cNvPr id="7" name="Segnaposto testo 9">
            <a:extLst>
              <a:ext uri="{FF2B5EF4-FFF2-40B4-BE49-F238E27FC236}">
                <a16:creationId xmlns:a16="http://schemas.microsoft.com/office/drawing/2014/main" id="{687DD6DD-4EAA-4D57-9E72-7D801C620B2E}"/>
              </a:ext>
            </a:extLst>
          </p:cNvPr>
          <p:cNvSpPr>
            <a:spLocks noGrp="1"/>
          </p:cNvSpPr>
          <p:nvPr>
            <p:ph type="body" sz="quarter" idx="12"/>
          </p:nvPr>
        </p:nvSpPr>
        <p:spPr>
          <a:xfrm>
            <a:off x="741123" y="2663825"/>
            <a:ext cx="8015608" cy="3889375"/>
          </a:xfrm>
          <a:prstGeom prst="rect">
            <a:avLst/>
          </a:prstGeom>
        </p:spPr>
        <p:txBody>
          <a:bodyPr/>
          <a:lstStyle>
            <a:lvl1pPr marL="0" indent="0">
              <a:buNone/>
              <a:defRPr sz="1800">
                <a:solidFill>
                  <a:schemeClr val="tx1"/>
                </a:solidFill>
                <a:latin typeface="Arial" panose="020B0604020202020204" pitchFamily="34" charset="0"/>
                <a:cs typeface="Arial" panose="020B0604020202020204" pitchFamily="34" charset="0"/>
              </a:defRPr>
            </a:lvl1pPr>
          </a:lstStyle>
          <a:p>
            <a:pPr lvl="0"/>
            <a:r>
              <a:rPr lang="it-IT"/>
              <a:t>Modifica gli stili del testo dello schema</a:t>
            </a:r>
          </a:p>
        </p:txBody>
      </p:sp>
      <p:sp>
        <p:nvSpPr>
          <p:cNvPr id="8" name="Segnaposto immagine 2">
            <a:extLst>
              <a:ext uri="{FF2B5EF4-FFF2-40B4-BE49-F238E27FC236}">
                <a16:creationId xmlns:a16="http://schemas.microsoft.com/office/drawing/2014/main" id="{58912CF7-51BA-4313-B8C9-0BDB51BAB1D8}"/>
              </a:ext>
            </a:extLst>
          </p:cNvPr>
          <p:cNvSpPr>
            <a:spLocks noGrp="1"/>
          </p:cNvSpPr>
          <p:nvPr>
            <p:ph type="pic" sz="quarter" idx="13"/>
          </p:nvPr>
        </p:nvSpPr>
        <p:spPr>
          <a:xfrm>
            <a:off x="8985012" y="2052638"/>
            <a:ext cx="2339975" cy="1438275"/>
          </a:xfrm>
          <a:prstGeom prst="rect">
            <a:avLst/>
          </a:prstGeom>
        </p:spPr>
        <p:txBody>
          <a:bodyPr anchor="ctr" anchorCtr="1"/>
          <a:lstStyle>
            <a:lvl1pPr marL="0" indent="0">
              <a:buNone/>
              <a:defRPr sz="1600">
                <a:latin typeface="Arial" panose="020B0604020202020204" pitchFamily="34" charset="0"/>
                <a:cs typeface="Arial" panose="020B0604020202020204" pitchFamily="34" charset="0"/>
              </a:defRPr>
            </a:lvl1pPr>
          </a:lstStyle>
          <a:p>
            <a:r>
              <a:rPr lang="it-IT"/>
              <a:t>Fare clic sull'icona per inserire un'immagine</a:t>
            </a:r>
            <a:endParaRPr lang="it-IT" dirty="0"/>
          </a:p>
        </p:txBody>
      </p:sp>
      <p:sp>
        <p:nvSpPr>
          <p:cNvPr id="9" name="Segnaposto immagine 2">
            <a:extLst>
              <a:ext uri="{FF2B5EF4-FFF2-40B4-BE49-F238E27FC236}">
                <a16:creationId xmlns:a16="http://schemas.microsoft.com/office/drawing/2014/main" id="{A1E65B86-A232-4F1A-A6B1-211F0E2F4656}"/>
              </a:ext>
            </a:extLst>
          </p:cNvPr>
          <p:cNvSpPr>
            <a:spLocks noGrp="1"/>
          </p:cNvSpPr>
          <p:nvPr>
            <p:ph type="pic" sz="quarter" idx="14"/>
          </p:nvPr>
        </p:nvSpPr>
        <p:spPr>
          <a:xfrm>
            <a:off x="8985011" y="5111750"/>
            <a:ext cx="2339975" cy="1438275"/>
          </a:xfrm>
          <a:prstGeom prst="rect">
            <a:avLst/>
          </a:prstGeom>
        </p:spPr>
        <p:txBody>
          <a:bodyPr anchor="ctr" anchorCtr="1"/>
          <a:lstStyle>
            <a:lvl1pPr marL="0" indent="0">
              <a:buNone/>
              <a:defRPr sz="1600">
                <a:latin typeface="Arial" panose="020B0604020202020204" pitchFamily="34" charset="0"/>
                <a:cs typeface="Arial" panose="020B0604020202020204" pitchFamily="34" charset="0"/>
              </a:defRPr>
            </a:lvl1pPr>
          </a:lstStyle>
          <a:p>
            <a:r>
              <a:rPr lang="it-IT"/>
              <a:t>Fare clic sull'icona per inserire un'immagine</a:t>
            </a:r>
            <a:endParaRPr lang="it-IT" dirty="0"/>
          </a:p>
        </p:txBody>
      </p:sp>
      <p:sp>
        <p:nvSpPr>
          <p:cNvPr id="10" name="Segnaposto immagine 2">
            <a:extLst>
              <a:ext uri="{FF2B5EF4-FFF2-40B4-BE49-F238E27FC236}">
                <a16:creationId xmlns:a16="http://schemas.microsoft.com/office/drawing/2014/main" id="{FB8400D1-7F3C-472A-A5E6-C94BA29B30E7}"/>
              </a:ext>
            </a:extLst>
          </p:cNvPr>
          <p:cNvSpPr>
            <a:spLocks noGrp="1"/>
          </p:cNvSpPr>
          <p:nvPr>
            <p:ph type="pic" sz="quarter" idx="15"/>
          </p:nvPr>
        </p:nvSpPr>
        <p:spPr>
          <a:xfrm>
            <a:off x="8985011" y="3582194"/>
            <a:ext cx="2339975" cy="1438275"/>
          </a:xfrm>
          <a:prstGeom prst="rect">
            <a:avLst/>
          </a:prstGeom>
        </p:spPr>
        <p:txBody>
          <a:bodyPr anchor="ctr" anchorCtr="1"/>
          <a:lstStyle>
            <a:lvl1pPr marL="0" indent="0">
              <a:buNone/>
              <a:defRPr sz="1600">
                <a:latin typeface="Arial" panose="020B0604020202020204" pitchFamily="34" charset="0"/>
                <a:cs typeface="Arial" panose="020B0604020202020204" pitchFamily="34" charset="0"/>
              </a:defRPr>
            </a:lvl1pPr>
          </a:lstStyle>
          <a:p>
            <a:r>
              <a:rPr lang="it-IT"/>
              <a:t>Fare clic sull'icona per inserire un'immagine</a:t>
            </a:r>
            <a:endParaRPr lang="it-IT" dirty="0"/>
          </a:p>
        </p:txBody>
      </p:sp>
      <p:sp>
        <p:nvSpPr>
          <p:cNvPr id="11" name="Segnaposto testo 5">
            <a:extLst>
              <a:ext uri="{FF2B5EF4-FFF2-40B4-BE49-F238E27FC236}">
                <a16:creationId xmlns:a16="http://schemas.microsoft.com/office/drawing/2014/main" id="{0BA4EFD7-897F-4445-A5DE-C21B3BA7FAE9}"/>
              </a:ext>
            </a:extLst>
          </p:cNvPr>
          <p:cNvSpPr>
            <a:spLocks noGrp="1"/>
          </p:cNvSpPr>
          <p:nvPr>
            <p:ph type="body" sz="quarter" idx="10"/>
          </p:nvPr>
        </p:nvSpPr>
        <p:spPr>
          <a:xfrm>
            <a:off x="741123" y="1276350"/>
            <a:ext cx="10583863" cy="428625"/>
          </a:xfrm>
          <a:prstGeom prst="rect">
            <a:avLst/>
          </a:prstGeom>
        </p:spPr>
        <p:txBody>
          <a:bodyPr/>
          <a:lstStyle>
            <a:lvl1pPr marL="0" indent="0">
              <a:buNone/>
              <a:defRPr>
                <a:solidFill>
                  <a:schemeClr val="bg1"/>
                </a:solidFill>
                <a:latin typeface="Arial" panose="020B0604020202020204" pitchFamily="34" charset="0"/>
                <a:cs typeface="Arial" panose="020B0604020202020204" pitchFamily="34" charset="0"/>
              </a:defRPr>
            </a:lvl1pPr>
            <a:lvl2pPr marL="0" indent="0">
              <a:buNone/>
              <a:defRPr sz="2800">
                <a:latin typeface="Arial" panose="020B0604020202020204" pitchFamily="34" charset="0"/>
                <a:cs typeface="Arial" panose="020B0604020202020204" pitchFamily="34" charset="0"/>
              </a:defRPr>
            </a:lvl2pPr>
          </a:lstStyle>
          <a:p>
            <a:pPr lvl="0"/>
            <a:r>
              <a:rPr lang="it-IT"/>
              <a:t>Modifica gli stili del testo dello schema</a:t>
            </a:r>
          </a:p>
        </p:txBody>
      </p:sp>
    </p:spTree>
    <p:extLst>
      <p:ext uri="{BB962C8B-B14F-4D97-AF65-F5344CB8AC3E}">
        <p14:creationId xmlns:p14="http://schemas.microsoft.com/office/powerpoint/2010/main" val="4220634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interna_con_filigran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Segnaposto testo 7">
            <a:extLst>
              <a:ext uri="{FF2B5EF4-FFF2-40B4-BE49-F238E27FC236}">
                <a16:creationId xmlns:a16="http://schemas.microsoft.com/office/drawing/2014/main" id="{D439B355-9A5F-452B-9E14-4E2D8BBA00E1}"/>
              </a:ext>
            </a:extLst>
          </p:cNvPr>
          <p:cNvSpPr>
            <a:spLocks noGrp="1"/>
          </p:cNvSpPr>
          <p:nvPr>
            <p:ph type="body" sz="quarter" idx="11"/>
          </p:nvPr>
        </p:nvSpPr>
        <p:spPr>
          <a:xfrm>
            <a:off x="741121" y="2037398"/>
            <a:ext cx="10583863" cy="428625"/>
          </a:xfrm>
          <a:prstGeom prst="rect">
            <a:avLst/>
          </a:prstGeom>
        </p:spPr>
        <p:txBody>
          <a:bodyPr/>
          <a:lstStyle>
            <a:lvl1pPr marL="0" indent="0">
              <a:buNone/>
              <a:defRPr sz="2200">
                <a:solidFill>
                  <a:schemeClr val="tx1"/>
                </a:solidFill>
                <a:latin typeface="Arial" panose="020B0604020202020204" pitchFamily="34" charset="0"/>
                <a:cs typeface="Arial" panose="020B0604020202020204" pitchFamily="34" charset="0"/>
              </a:defRPr>
            </a:lvl1pPr>
          </a:lstStyle>
          <a:p>
            <a:pPr lvl="0"/>
            <a:r>
              <a:rPr lang="it-IT"/>
              <a:t>Modifica gli stili del testo dello schema</a:t>
            </a:r>
          </a:p>
        </p:txBody>
      </p:sp>
      <p:sp>
        <p:nvSpPr>
          <p:cNvPr id="7" name="Segnaposto testo 9">
            <a:extLst>
              <a:ext uri="{FF2B5EF4-FFF2-40B4-BE49-F238E27FC236}">
                <a16:creationId xmlns:a16="http://schemas.microsoft.com/office/drawing/2014/main" id="{35430A46-A5F4-4625-B3D4-57D97290B991}"/>
              </a:ext>
            </a:extLst>
          </p:cNvPr>
          <p:cNvSpPr>
            <a:spLocks noGrp="1"/>
          </p:cNvSpPr>
          <p:nvPr>
            <p:ph type="body" sz="quarter" idx="12"/>
          </p:nvPr>
        </p:nvSpPr>
        <p:spPr>
          <a:xfrm>
            <a:off x="741123" y="2648585"/>
            <a:ext cx="10582931" cy="3889375"/>
          </a:xfrm>
          <a:prstGeom prst="rect">
            <a:avLst/>
          </a:prstGeom>
        </p:spPr>
        <p:txBody>
          <a:bodyPr/>
          <a:lstStyle>
            <a:lvl1pPr marL="0" indent="0">
              <a:buNone/>
              <a:defRPr sz="1800">
                <a:solidFill>
                  <a:schemeClr val="tx1"/>
                </a:solidFill>
                <a:latin typeface="Arial" panose="020B0604020202020204" pitchFamily="34" charset="0"/>
                <a:cs typeface="Arial" panose="020B0604020202020204" pitchFamily="34" charset="0"/>
              </a:defRPr>
            </a:lvl1pPr>
          </a:lstStyle>
          <a:p>
            <a:pPr lvl="0"/>
            <a:r>
              <a:rPr lang="it-IT"/>
              <a:t>Modifica gli stili del testo dello schema</a:t>
            </a:r>
          </a:p>
        </p:txBody>
      </p:sp>
      <p:sp>
        <p:nvSpPr>
          <p:cNvPr id="8" name="Segnaposto testo 5">
            <a:extLst>
              <a:ext uri="{FF2B5EF4-FFF2-40B4-BE49-F238E27FC236}">
                <a16:creationId xmlns:a16="http://schemas.microsoft.com/office/drawing/2014/main" id="{5B91E569-2E59-47DF-AD89-58E8C77AF363}"/>
              </a:ext>
            </a:extLst>
          </p:cNvPr>
          <p:cNvSpPr>
            <a:spLocks noGrp="1"/>
          </p:cNvSpPr>
          <p:nvPr>
            <p:ph type="body" sz="quarter" idx="10"/>
          </p:nvPr>
        </p:nvSpPr>
        <p:spPr>
          <a:xfrm>
            <a:off x="741123" y="1276350"/>
            <a:ext cx="10583863" cy="428625"/>
          </a:xfrm>
          <a:prstGeom prst="rect">
            <a:avLst/>
          </a:prstGeom>
        </p:spPr>
        <p:txBody>
          <a:bodyPr/>
          <a:lstStyle>
            <a:lvl1pPr marL="0" indent="0">
              <a:buNone/>
              <a:defRPr>
                <a:solidFill>
                  <a:schemeClr val="bg1"/>
                </a:solidFill>
                <a:latin typeface="Arial" panose="020B0604020202020204" pitchFamily="34" charset="0"/>
                <a:cs typeface="Arial" panose="020B0604020202020204" pitchFamily="34" charset="0"/>
              </a:defRPr>
            </a:lvl1pPr>
            <a:lvl2pPr marL="0" indent="0">
              <a:buNone/>
              <a:defRPr sz="2800">
                <a:latin typeface="Arial" panose="020B0604020202020204" pitchFamily="34" charset="0"/>
                <a:cs typeface="Arial" panose="020B0604020202020204" pitchFamily="34" charset="0"/>
              </a:defRPr>
            </a:lvl2pPr>
          </a:lstStyle>
          <a:p>
            <a:pPr lvl="0"/>
            <a:r>
              <a:rPr lang="it-IT"/>
              <a:t>Modifica gli stili del testo dello schema</a:t>
            </a:r>
          </a:p>
        </p:txBody>
      </p:sp>
    </p:spTree>
    <p:extLst>
      <p:ext uri="{BB962C8B-B14F-4D97-AF65-F5344CB8AC3E}">
        <p14:creationId xmlns:p14="http://schemas.microsoft.com/office/powerpoint/2010/main" val="4080807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interna_solo_tes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Segnaposto testo 7">
            <a:extLst>
              <a:ext uri="{FF2B5EF4-FFF2-40B4-BE49-F238E27FC236}">
                <a16:creationId xmlns:a16="http://schemas.microsoft.com/office/drawing/2014/main" id="{33F10BB3-A5DA-4A03-B264-97C46E16C162}"/>
              </a:ext>
            </a:extLst>
          </p:cNvPr>
          <p:cNvSpPr>
            <a:spLocks noGrp="1"/>
          </p:cNvSpPr>
          <p:nvPr>
            <p:ph type="body" sz="quarter" idx="11"/>
          </p:nvPr>
        </p:nvSpPr>
        <p:spPr>
          <a:xfrm>
            <a:off x="741120" y="2052638"/>
            <a:ext cx="10583863" cy="428625"/>
          </a:xfrm>
          <a:prstGeom prst="rect">
            <a:avLst/>
          </a:prstGeom>
        </p:spPr>
        <p:txBody>
          <a:bodyPr/>
          <a:lstStyle>
            <a:lvl1pPr marL="0" indent="0">
              <a:buNone/>
              <a:defRPr sz="2200">
                <a:solidFill>
                  <a:schemeClr val="tx1"/>
                </a:solidFill>
                <a:latin typeface="Arial" panose="020B0604020202020204" pitchFamily="34" charset="0"/>
                <a:cs typeface="Arial" panose="020B0604020202020204" pitchFamily="34" charset="0"/>
              </a:defRPr>
            </a:lvl1pPr>
          </a:lstStyle>
          <a:p>
            <a:pPr lvl="0"/>
            <a:r>
              <a:rPr lang="it-IT"/>
              <a:t>Modifica gli stili del testo dello schema</a:t>
            </a:r>
          </a:p>
        </p:txBody>
      </p:sp>
      <p:sp>
        <p:nvSpPr>
          <p:cNvPr id="10" name="Segnaposto testo 9">
            <a:extLst>
              <a:ext uri="{FF2B5EF4-FFF2-40B4-BE49-F238E27FC236}">
                <a16:creationId xmlns:a16="http://schemas.microsoft.com/office/drawing/2014/main" id="{F867DD07-1D75-44AE-9597-0CF46349D1F4}"/>
              </a:ext>
            </a:extLst>
          </p:cNvPr>
          <p:cNvSpPr>
            <a:spLocks noGrp="1"/>
          </p:cNvSpPr>
          <p:nvPr>
            <p:ph type="body" sz="quarter" idx="12"/>
          </p:nvPr>
        </p:nvSpPr>
        <p:spPr>
          <a:xfrm>
            <a:off x="741122" y="2663825"/>
            <a:ext cx="10583861" cy="3889375"/>
          </a:xfrm>
          <a:prstGeom prst="rect">
            <a:avLst/>
          </a:prstGeom>
        </p:spPr>
        <p:txBody>
          <a:bodyPr/>
          <a:lstStyle>
            <a:lvl1pPr marL="0" indent="0">
              <a:buNone/>
              <a:defRPr sz="1800">
                <a:solidFill>
                  <a:schemeClr val="tx1"/>
                </a:solidFill>
                <a:latin typeface="Arial" panose="020B0604020202020204" pitchFamily="34" charset="0"/>
                <a:cs typeface="Arial" panose="020B0604020202020204" pitchFamily="34" charset="0"/>
              </a:defRPr>
            </a:lvl1pPr>
          </a:lstStyle>
          <a:p>
            <a:pPr lvl="0"/>
            <a:r>
              <a:rPr lang="it-IT"/>
              <a:t>Modifica gli stili del testo dello schema</a:t>
            </a:r>
          </a:p>
        </p:txBody>
      </p:sp>
      <p:sp>
        <p:nvSpPr>
          <p:cNvPr id="11" name="Segnaposto testo 5">
            <a:extLst>
              <a:ext uri="{FF2B5EF4-FFF2-40B4-BE49-F238E27FC236}">
                <a16:creationId xmlns:a16="http://schemas.microsoft.com/office/drawing/2014/main" id="{F28FFA73-6BC7-4302-84C5-02D61FBCC609}"/>
              </a:ext>
            </a:extLst>
          </p:cNvPr>
          <p:cNvSpPr>
            <a:spLocks noGrp="1"/>
          </p:cNvSpPr>
          <p:nvPr>
            <p:ph type="body" sz="quarter" idx="10"/>
          </p:nvPr>
        </p:nvSpPr>
        <p:spPr>
          <a:xfrm>
            <a:off x="741123" y="1276350"/>
            <a:ext cx="10583863" cy="428625"/>
          </a:xfrm>
          <a:prstGeom prst="rect">
            <a:avLst/>
          </a:prstGeom>
        </p:spPr>
        <p:txBody>
          <a:bodyPr/>
          <a:lstStyle>
            <a:lvl1pPr marL="0" indent="0">
              <a:buNone/>
              <a:defRPr>
                <a:solidFill>
                  <a:schemeClr val="bg1"/>
                </a:solidFill>
                <a:latin typeface="Arial" panose="020B0604020202020204" pitchFamily="34" charset="0"/>
                <a:cs typeface="Arial" panose="020B0604020202020204" pitchFamily="34" charset="0"/>
              </a:defRPr>
            </a:lvl1pPr>
            <a:lvl2pPr marL="0" indent="0">
              <a:buNone/>
              <a:defRPr sz="2800">
                <a:latin typeface="Arial" panose="020B0604020202020204" pitchFamily="34" charset="0"/>
                <a:cs typeface="Arial" panose="020B0604020202020204" pitchFamily="34" charset="0"/>
              </a:defRPr>
            </a:lvl2pPr>
          </a:lstStyle>
          <a:p>
            <a:pPr lvl="0"/>
            <a:r>
              <a:rPr lang="it-IT"/>
              <a:t>Modifica gli stili del testo dello schema</a:t>
            </a:r>
          </a:p>
        </p:txBody>
      </p:sp>
    </p:spTree>
    <p:extLst>
      <p:ext uri="{BB962C8B-B14F-4D97-AF65-F5344CB8AC3E}">
        <p14:creationId xmlns:p14="http://schemas.microsoft.com/office/powerpoint/2010/main" val="1266089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interna_vuot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2958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220278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5.xml"/><Relationship Id="rId4" Type="http://schemas.openxmlformats.org/officeDocument/2006/relationships/image" Target="../media/image10.jpg"/></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5.xml"/><Relationship Id="rId4" Type="http://schemas.openxmlformats.org/officeDocument/2006/relationships/image" Target="../media/image10.jpg"/></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5.xml"/><Relationship Id="rId4" Type="http://schemas.openxmlformats.org/officeDocument/2006/relationships/image" Target="../media/image10.jpg"/></Relationships>
</file>

<file path=ppt/slides/_rels/slide1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5.xml"/><Relationship Id="rId4" Type="http://schemas.openxmlformats.org/officeDocument/2006/relationships/image" Target="../media/image10.jpg"/></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5.xml"/><Relationship Id="rId4" Type="http://schemas.openxmlformats.org/officeDocument/2006/relationships/image" Target="../media/image10.jpg"/></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5.xml"/><Relationship Id="rId4" Type="http://schemas.openxmlformats.org/officeDocument/2006/relationships/image" Target="../media/image10.jpg"/></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C25EFE07-195E-4B90-97CC-C8C73463D514}"/>
              </a:ext>
            </a:extLst>
          </p:cNvPr>
          <p:cNvSpPr>
            <a:spLocks noGrp="1"/>
          </p:cNvSpPr>
          <p:nvPr>
            <p:ph type="body" sz="quarter" idx="16"/>
          </p:nvPr>
        </p:nvSpPr>
        <p:spPr/>
        <p:txBody>
          <a:bodyPr/>
          <a:lstStyle/>
          <a:p>
            <a:r>
              <a:rPr lang="it-IT" dirty="0"/>
              <a:t>Centro di ateneo</a:t>
            </a:r>
          </a:p>
        </p:txBody>
      </p:sp>
      <p:sp>
        <p:nvSpPr>
          <p:cNvPr id="3" name="Segnaposto testo 2">
            <a:extLst>
              <a:ext uri="{FF2B5EF4-FFF2-40B4-BE49-F238E27FC236}">
                <a16:creationId xmlns:a16="http://schemas.microsoft.com/office/drawing/2014/main" id="{11F893A8-11D6-42D1-8CEE-43B3E0D68405}"/>
              </a:ext>
            </a:extLst>
          </p:cNvPr>
          <p:cNvSpPr>
            <a:spLocks noGrp="1"/>
          </p:cNvSpPr>
          <p:nvPr>
            <p:ph type="body" sz="quarter" idx="17"/>
          </p:nvPr>
        </p:nvSpPr>
        <p:spPr/>
        <p:txBody>
          <a:bodyPr/>
          <a:lstStyle/>
          <a:p>
            <a:r>
              <a:rPr lang="it-IT" dirty="0"/>
              <a:t>SCUOLA DI STUDI INTERNAZIONALI - </a:t>
            </a:r>
            <a:r>
              <a:rPr lang="it-IT" dirty="0" err="1"/>
              <a:t>ssi</a:t>
            </a:r>
            <a:endParaRPr lang="it-IT" dirty="0"/>
          </a:p>
        </p:txBody>
      </p:sp>
      <p:pic>
        <p:nvPicPr>
          <p:cNvPr id="10" name="Segnaposto immagine 9">
            <a:extLst>
              <a:ext uri="{FF2B5EF4-FFF2-40B4-BE49-F238E27FC236}">
                <a16:creationId xmlns:a16="http://schemas.microsoft.com/office/drawing/2014/main" id="{AC88F0BA-11C4-49B1-B617-5531D4BC6E32}"/>
              </a:ext>
            </a:extLst>
          </p:cNvPr>
          <p:cNvPicPr>
            <a:picLocks noGrp="1" noChangeAspect="1"/>
          </p:cNvPicPr>
          <p:nvPr>
            <p:ph type="pic" sz="quarter" idx="15"/>
          </p:nvPr>
        </p:nvPicPr>
        <p:blipFill rotWithShape="1">
          <a:blip r:embed="rId2">
            <a:extLst>
              <a:ext uri="{28A0092B-C50C-407E-A947-70E740481C1C}">
                <a14:useLocalDpi xmlns:a14="http://schemas.microsoft.com/office/drawing/2010/main" val="0"/>
              </a:ext>
            </a:extLst>
          </a:blip>
          <a:srcRect t="16" b="16"/>
          <a:stretch/>
        </p:blipFill>
        <p:spPr/>
      </p:pic>
      <p:sp>
        <p:nvSpPr>
          <p:cNvPr id="5" name="Segnaposto testo 4">
            <a:extLst>
              <a:ext uri="{FF2B5EF4-FFF2-40B4-BE49-F238E27FC236}">
                <a16:creationId xmlns:a16="http://schemas.microsoft.com/office/drawing/2014/main" id="{94CAF944-1ABD-4837-BD42-CFB957D440FC}"/>
              </a:ext>
            </a:extLst>
          </p:cNvPr>
          <p:cNvSpPr>
            <a:spLocks noGrp="1"/>
          </p:cNvSpPr>
          <p:nvPr>
            <p:ph type="body" sz="quarter" idx="12"/>
          </p:nvPr>
        </p:nvSpPr>
        <p:spPr/>
        <p:txBody>
          <a:bodyPr/>
          <a:lstStyle/>
          <a:p>
            <a:r>
              <a:rPr lang="it-IT" dirty="0"/>
              <a:t>di Matteo </a:t>
            </a:r>
            <a:r>
              <a:rPr lang="it-IT" dirty="0" err="1"/>
              <a:t>Borzaga</a:t>
            </a:r>
            <a:r>
              <a:rPr lang="it-IT" dirty="0"/>
              <a:t> (</a:t>
            </a:r>
            <a:r>
              <a:rPr lang="it-IT" dirty="0" err="1"/>
              <a:t>UniTrento</a:t>
            </a:r>
            <a:r>
              <a:rPr lang="it-IT" dirty="0"/>
              <a:t>, CDP PAT)</a:t>
            </a:r>
          </a:p>
        </p:txBody>
      </p:sp>
      <p:sp>
        <p:nvSpPr>
          <p:cNvPr id="6" name="Segnaposto testo 5">
            <a:extLst>
              <a:ext uri="{FF2B5EF4-FFF2-40B4-BE49-F238E27FC236}">
                <a16:creationId xmlns:a16="http://schemas.microsoft.com/office/drawing/2014/main" id="{C1FC4105-1559-479A-883A-24F243D99CE6}"/>
              </a:ext>
            </a:extLst>
          </p:cNvPr>
          <p:cNvSpPr>
            <a:spLocks noGrp="1"/>
          </p:cNvSpPr>
          <p:nvPr>
            <p:ph type="body" sz="quarter" idx="10"/>
          </p:nvPr>
        </p:nvSpPr>
        <p:spPr/>
        <p:txBody>
          <a:bodyPr/>
          <a:lstStyle/>
          <a:p>
            <a:r>
              <a:rPr lang="it-IT" dirty="0"/>
              <a:t>I fattori di non discriminazione: l’età</a:t>
            </a:r>
          </a:p>
        </p:txBody>
      </p:sp>
      <p:sp>
        <p:nvSpPr>
          <p:cNvPr id="13" name="Segnaposto testo 12">
            <a:extLst>
              <a:ext uri="{FF2B5EF4-FFF2-40B4-BE49-F238E27FC236}">
                <a16:creationId xmlns:a16="http://schemas.microsoft.com/office/drawing/2014/main" id="{8F45BF7D-AF19-A74A-9B19-62616EDB23B6}"/>
              </a:ext>
            </a:extLst>
          </p:cNvPr>
          <p:cNvSpPr>
            <a:spLocks noGrp="1"/>
          </p:cNvSpPr>
          <p:nvPr>
            <p:ph type="body" sz="quarter" idx="13"/>
          </p:nvPr>
        </p:nvSpPr>
        <p:spPr/>
        <p:txBody>
          <a:bodyPr/>
          <a:lstStyle/>
          <a:p>
            <a:r>
              <a:rPr lang="it-IT" dirty="0"/>
              <a:t>Corso di Alta Formazione in Diritto Antidiscriminatorio - Trento, 3 giugno 2021</a:t>
            </a:r>
          </a:p>
        </p:txBody>
      </p:sp>
      <p:sp>
        <p:nvSpPr>
          <p:cNvPr id="14" name="Segnaposto testo 13">
            <a:extLst>
              <a:ext uri="{FF2B5EF4-FFF2-40B4-BE49-F238E27FC236}">
                <a16:creationId xmlns:a16="http://schemas.microsoft.com/office/drawing/2014/main" id="{162B6281-85D4-8F4F-B381-BB470D789104}"/>
              </a:ext>
            </a:extLst>
          </p:cNvPr>
          <p:cNvSpPr>
            <a:spLocks noGrp="1"/>
          </p:cNvSpPr>
          <p:nvPr>
            <p:ph type="body" sz="quarter" idx="14"/>
          </p:nvPr>
        </p:nvSpPr>
        <p:spPr/>
        <p:txBody>
          <a:bodyPr/>
          <a:lstStyle/>
          <a:p>
            <a:endParaRPr lang="it-IT" dirty="0"/>
          </a:p>
        </p:txBody>
      </p:sp>
    </p:spTree>
    <p:extLst>
      <p:ext uri="{BB962C8B-B14F-4D97-AF65-F5344CB8AC3E}">
        <p14:creationId xmlns:p14="http://schemas.microsoft.com/office/powerpoint/2010/main" val="39232025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ED08D936-0056-4AE7-9DB8-18AD58892925}"/>
              </a:ext>
            </a:extLst>
          </p:cNvPr>
          <p:cNvSpPr>
            <a:spLocks noGrp="1"/>
          </p:cNvSpPr>
          <p:nvPr>
            <p:ph type="body" sz="quarter" idx="11"/>
          </p:nvPr>
        </p:nvSpPr>
        <p:spPr/>
        <p:txBody>
          <a:bodyPr/>
          <a:lstStyle/>
          <a:p>
            <a:pPr algn="ctr"/>
            <a:r>
              <a:rPr lang="it-IT" sz="3200" dirty="0"/>
              <a:t>La giurisprudenza della CGUE</a:t>
            </a:r>
          </a:p>
        </p:txBody>
      </p:sp>
      <p:sp>
        <p:nvSpPr>
          <p:cNvPr id="3" name="Segnaposto testo 2">
            <a:extLst>
              <a:ext uri="{FF2B5EF4-FFF2-40B4-BE49-F238E27FC236}">
                <a16:creationId xmlns:a16="http://schemas.microsoft.com/office/drawing/2014/main" id="{D39247CF-0BC4-4093-9EBE-B514CEA06C9A}"/>
              </a:ext>
            </a:extLst>
          </p:cNvPr>
          <p:cNvSpPr>
            <a:spLocks noGrp="1"/>
          </p:cNvSpPr>
          <p:nvPr>
            <p:ph type="body" sz="quarter" idx="12"/>
          </p:nvPr>
        </p:nvSpPr>
        <p:spPr/>
        <p:txBody>
          <a:bodyPr>
            <a:normAutofit fontScale="92500" lnSpcReduction="20000"/>
          </a:bodyPr>
          <a:lstStyle/>
          <a:p>
            <a:r>
              <a:rPr lang="it-IT" sz="3000" dirty="0"/>
              <a:t>Fatta questa precisazione di carattere generale - e detto anche che le più conosciute sentenze della CGUE in materia sono probabilmente «Mangold» (2005) e «</a:t>
            </a:r>
            <a:r>
              <a:rPr lang="it-IT" sz="3000" dirty="0" err="1"/>
              <a:t>Kücükdeveci</a:t>
            </a:r>
            <a:r>
              <a:rPr lang="it-IT" sz="3000" dirty="0"/>
              <a:t>» (2010) - ci si intende a questo punto concentrare (così come lo si farà con riguardo all’ordinamento interno) sul tema dei pensionamenti forzati, sia perché di stringente attualità, sia perché su di esso, come si accennava in precedenza, la CGUE medesima ha pronunciato un numero significativo di sentenze almeno apparentemente contraddittorie.</a:t>
            </a:r>
          </a:p>
          <a:p>
            <a:endParaRPr lang="it-IT" sz="3000" dirty="0"/>
          </a:p>
        </p:txBody>
      </p:sp>
      <p:pic>
        <p:nvPicPr>
          <p:cNvPr id="9" name="Segnaposto immagine 8">
            <a:extLst>
              <a:ext uri="{FF2B5EF4-FFF2-40B4-BE49-F238E27FC236}">
                <a16:creationId xmlns:a16="http://schemas.microsoft.com/office/drawing/2014/main" id="{201F7443-35FB-4BE5-A7BE-C4506FF57BFB}"/>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l="1192" r="1192"/>
          <a:stretch>
            <a:fillRect/>
          </a:stretch>
        </p:blipFill>
        <p:spPr/>
      </p:pic>
      <p:pic>
        <p:nvPicPr>
          <p:cNvPr id="13" name="Segnaposto immagine 12">
            <a:extLst>
              <a:ext uri="{FF2B5EF4-FFF2-40B4-BE49-F238E27FC236}">
                <a16:creationId xmlns:a16="http://schemas.microsoft.com/office/drawing/2014/main" id="{2F9DCD49-EEB1-4D3C-9168-BB964CC43989}"/>
              </a:ext>
            </a:extLst>
          </p:cNvPr>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l="6" r="6"/>
          <a:stretch>
            <a:fillRect/>
          </a:stretch>
        </p:blipFill>
        <p:spPr/>
      </p:pic>
      <p:pic>
        <p:nvPicPr>
          <p:cNvPr id="11" name="Segnaposto immagine 10">
            <a:extLst>
              <a:ext uri="{FF2B5EF4-FFF2-40B4-BE49-F238E27FC236}">
                <a16:creationId xmlns:a16="http://schemas.microsoft.com/office/drawing/2014/main" id="{6ED76580-E8AB-4F92-BA5A-4A1BA27DB8EA}"/>
              </a:ext>
            </a:extLst>
          </p:cNvPr>
          <p:cNvPicPr>
            <a:picLocks noGrp="1" noChangeAspect="1"/>
          </p:cNvPicPr>
          <p:nvPr>
            <p:ph type="pic" sz="quarter" idx="15"/>
          </p:nvPr>
        </p:nvPicPr>
        <p:blipFill>
          <a:blip r:embed="rId4">
            <a:extLst>
              <a:ext uri="{28A0092B-C50C-407E-A947-70E740481C1C}">
                <a14:useLocalDpi xmlns:a14="http://schemas.microsoft.com/office/drawing/2010/main" val="0"/>
              </a:ext>
            </a:extLst>
          </a:blip>
          <a:srcRect l="6" r="6"/>
          <a:stretch>
            <a:fillRect/>
          </a:stretch>
        </p:blipFill>
        <p:spPr/>
      </p:pic>
      <p:sp>
        <p:nvSpPr>
          <p:cNvPr id="7" name="Segnaposto testo 6">
            <a:extLst>
              <a:ext uri="{FF2B5EF4-FFF2-40B4-BE49-F238E27FC236}">
                <a16:creationId xmlns:a16="http://schemas.microsoft.com/office/drawing/2014/main" id="{8869772B-4517-4E23-A453-4233891A8D54}"/>
              </a:ext>
            </a:extLst>
          </p:cNvPr>
          <p:cNvSpPr>
            <a:spLocks noGrp="1"/>
          </p:cNvSpPr>
          <p:nvPr>
            <p:ph type="body" sz="quarter" idx="10"/>
          </p:nvPr>
        </p:nvSpPr>
        <p:spPr/>
        <p:txBody>
          <a:bodyPr/>
          <a:lstStyle/>
          <a:p>
            <a:endParaRPr lang="it-IT"/>
          </a:p>
        </p:txBody>
      </p:sp>
    </p:spTree>
    <p:extLst>
      <p:ext uri="{BB962C8B-B14F-4D97-AF65-F5344CB8AC3E}">
        <p14:creationId xmlns:p14="http://schemas.microsoft.com/office/powerpoint/2010/main" val="185408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9FF61539-AE20-4FB0-9EBB-A579D0A66353}"/>
              </a:ext>
            </a:extLst>
          </p:cNvPr>
          <p:cNvSpPr>
            <a:spLocks noGrp="1"/>
          </p:cNvSpPr>
          <p:nvPr>
            <p:ph type="body" sz="quarter" idx="10"/>
          </p:nvPr>
        </p:nvSpPr>
        <p:spPr/>
        <p:txBody>
          <a:bodyPr/>
          <a:lstStyle/>
          <a:p>
            <a:endParaRPr lang="it-IT"/>
          </a:p>
        </p:txBody>
      </p:sp>
      <p:sp>
        <p:nvSpPr>
          <p:cNvPr id="3" name="Segnaposto testo 2">
            <a:extLst>
              <a:ext uri="{FF2B5EF4-FFF2-40B4-BE49-F238E27FC236}">
                <a16:creationId xmlns:a16="http://schemas.microsoft.com/office/drawing/2014/main" id="{394376EB-BE78-490A-8A17-9A2CEFBDF7DF}"/>
              </a:ext>
            </a:extLst>
          </p:cNvPr>
          <p:cNvSpPr>
            <a:spLocks noGrp="1"/>
          </p:cNvSpPr>
          <p:nvPr>
            <p:ph type="body" sz="quarter" idx="11"/>
          </p:nvPr>
        </p:nvSpPr>
        <p:spPr/>
        <p:txBody>
          <a:bodyPr/>
          <a:lstStyle/>
          <a:p>
            <a:pPr algn="ctr"/>
            <a:r>
              <a:rPr lang="it-IT" sz="3200" dirty="0"/>
              <a:t>La giurisprudenza della CGUE</a:t>
            </a:r>
          </a:p>
        </p:txBody>
      </p:sp>
      <p:sp>
        <p:nvSpPr>
          <p:cNvPr id="4" name="Segnaposto testo 3">
            <a:extLst>
              <a:ext uri="{FF2B5EF4-FFF2-40B4-BE49-F238E27FC236}">
                <a16:creationId xmlns:a16="http://schemas.microsoft.com/office/drawing/2014/main" id="{C1764709-376D-41DE-8B04-19BEB30075D8}"/>
              </a:ext>
            </a:extLst>
          </p:cNvPr>
          <p:cNvSpPr>
            <a:spLocks noGrp="1"/>
          </p:cNvSpPr>
          <p:nvPr>
            <p:ph type="body" sz="quarter" idx="12"/>
          </p:nvPr>
        </p:nvSpPr>
        <p:spPr/>
        <p:txBody>
          <a:bodyPr>
            <a:normAutofit lnSpcReduction="10000"/>
          </a:bodyPr>
          <a:lstStyle/>
          <a:p>
            <a:r>
              <a:rPr lang="it-IT" sz="2000" dirty="0"/>
              <a:t>Volendocisi quindi concentrare su tale gruppo di sentenze, va rilevato come, in ordine alla maggior parte di esse, la CGUE abbia adottato </a:t>
            </a:r>
            <a:r>
              <a:rPr lang="it-IT" sz="2000" b="1" dirty="0"/>
              <a:t>parametri di controllo leggeri</a:t>
            </a:r>
            <a:r>
              <a:rPr lang="it-IT" sz="2000" dirty="0"/>
              <a:t>, tanto sul versante delle finalità perseguite dai legislatori nazionali, quanto con riguardo al sindacato di proporzionalità dei mezzi adoperati per conseguirle (interpretazione non particolarmente rigorosa).</a:t>
            </a:r>
          </a:p>
          <a:p>
            <a:r>
              <a:rPr lang="it-IT" sz="2000" dirty="0"/>
              <a:t>La CGUE ha cioè ritenuto quasi sempre giustificati i meccanismi di cessazione obbligatoria del lavoro per avvenuta maturazione dei requisiti pensionistici (finalità: assunzione di giovani; proporzionalità: è sufficiente accedere ad una pensione, non importa se dignitosa; particolare benevolenza nei confronti della contrattazione collettiva).</a:t>
            </a:r>
          </a:p>
        </p:txBody>
      </p:sp>
      <p:pic>
        <p:nvPicPr>
          <p:cNvPr id="7" name="Segnaposto immagine 6">
            <a:extLst>
              <a:ext uri="{FF2B5EF4-FFF2-40B4-BE49-F238E27FC236}">
                <a16:creationId xmlns:a16="http://schemas.microsoft.com/office/drawing/2014/main" id="{BBC1CF29-B12A-4D95-A449-48DC53F054DD}"/>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34" b="34"/>
          <a:stretch>
            <a:fillRect/>
          </a:stretch>
        </p:blipFill>
        <p:spPr/>
      </p:pic>
    </p:spTree>
    <p:extLst>
      <p:ext uri="{BB962C8B-B14F-4D97-AF65-F5344CB8AC3E}">
        <p14:creationId xmlns:p14="http://schemas.microsoft.com/office/powerpoint/2010/main" val="8240993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97ACA9AB-F5F0-4FC1-AB8C-D49A511E84A1}"/>
              </a:ext>
            </a:extLst>
          </p:cNvPr>
          <p:cNvSpPr>
            <a:spLocks noGrp="1"/>
          </p:cNvSpPr>
          <p:nvPr>
            <p:ph type="body" sz="quarter" idx="10"/>
          </p:nvPr>
        </p:nvSpPr>
        <p:spPr/>
        <p:txBody>
          <a:bodyPr/>
          <a:lstStyle/>
          <a:p>
            <a:endParaRPr lang="it-IT"/>
          </a:p>
        </p:txBody>
      </p:sp>
      <p:sp>
        <p:nvSpPr>
          <p:cNvPr id="3" name="Segnaposto testo 2">
            <a:extLst>
              <a:ext uri="{FF2B5EF4-FFF2-40B4-BE49-F238E27FC236}">
                <a16:creationId xmlns:a16="http://schemas.microsoft.com/office/drawing/2014/main" id="{963D4A99-AC5B-44FE-9538-8F3D3A2AB6DE}"/>
              </a:ext>
            </a:extLst>
          </p:cNvPr>
          <p:cNvSpPr>
            <a:spLocks noGrp="1"/>
          </p:cNvSpPr>
          <p:nvPr>
            <p:ph type="body" sz="quarter" idx="11"/>
          </p:nvPr>
        </p:nvSpPr>
        <p:spPr/>
        <p:txBody>
          <a:bodyPr/>
          <a:lstStyle/>
          <a:p>
            <a:pPr algn="ctr"/>
            <a:r>
              <a:rPr lang="it-IT" sz="3200" dirty="0"/>
              <a:t>La giurisprudenza della CGUE</a:t>
            </a:r>
          </a:p>
        </p:txBody>
      </p:sp>
      <p:sp>
        <p:nvSpPr>
          <p:cNvPr id="4" name="Segnaposto testo 3">
            <a:extLst>
              <a:ext uri="{FF2B5EF4-FFF2-40B4-BE49-F238E27FC236}">
                <a16:creationId xmlns:a16="http://schemas.microsoft.com/office/drawing/2014/main" id="{1C5D8F43-91BB-4797-93D8-E4018A8A2389}"/>
              </a:ext>
            </a:extLst>
          </p:cNvPr>
          <p:cNvSpPr>
            <a:spLocks noGrp="1"/>
          </p:cNvSpPr>
          <p:nvPr>
            <p:ph type="body" sz="quarter" idx="12"/>
          </p:nvPr>
        </p:nvSpPr>
        <p:spPr/>
        <p:txBody>
          <a:bodyPr>
            <a:normAutofit/>
          </a:bodyPr>
          <a:lstStyle/>
          <a:p>
            <a:r>
              <a:rPr lang="it-IT" dirty="0"/>
              <a:t>Va peraltro sottolineato che, in alcune sentenze, la medesima CGUE ha invece operato un </a:t>
            </a:r>
            <a:r>
              <a:rPr lang="it-IT" b="1" dirty="0"/>
              <a:t>controllo molto più stringente</a:t>
            </a:r>
            <a:r>
              <a:rPr lang="it-IT" dirty="0"/>
              <a:t>, specie con riguardo al sindacato di proporzionalità.</a:t>
            </a:r>
          </a:p>
          <a:p>
            <a:r>
              <a:rPr lang="it-IT" dirty="0"/>
              <a:t>Ciò è, accaduto, in particolare, in relazione a casi di esclusione di lavoratori pensionabili dalle misure di sostegno al reimpiego in ordinamenti in cui è possibile lavorare fino ad un’età molto avanzata (ben dieci anni dopo il raggiungimento dell’età pensionabile). E ciò nonostante si trattasse di lavoratori che avrebbero avuto diritto a trattamenti pensionistici estremamente elevati.</a:t>
            </a:r>
          </a:p>
          <a:p>
            <a:r>
              <a:rPr lang="it-IT" dirty="0"/>
              <a:t>Di fatto, la misura di esclusione sarebbe sproporzionata perché non distinguerebbe tra lavoratori effettivamente pensionati e lavoratori pensionabili che intendono proseguire la loro attività lavorativa.</a:t>
            </a:r>
          </a:p>
        </p:txBody>
      </p:sp>
      <p:pic>
        <p:nvPicPr>
          <p:cNvPr id="8" name="Segnaposto immagine 7">
            <a:extLst>
              <a:ext uri="{FF2B5EF4-FFF2-40B4-BE49-F238E27FC236}">
                <a16:creationId xmlns:a16="http://schemas.microsoft.com/office/drawing/2014/main" id="{45314643-9DE2-4F4C-B7F3-0036826DF832}"/>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l="55" r="55"/>
          <a:stretch>
            <a:fillRect/>
          </a:stretch>
        </p:blipFill>
        <p:spPr/>
      </p:pic>
      <p:pic>
        <p:nvPicPr>
          <p:cNvPr id="10" name="Segnaposto immagine 9">
            <a:extLst>
              <a:ext uri="{FF2B5EF4-FFF2-40B4-BE49-F238E27FC236}">
                <a16:creationId xmlns:a16="http://schemas.microsoft.com/office/drawing/2014/main" id="{F25F8871-2E4C-45C1-880C-B73734581DF8}"/>
              </a:ext>
            </a:extLst>
          </p:cNvPr>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l="88" r="88"/>
          <a:stretch>
            <a:fillRect/>
          </a:stretch>
        </p:blipFill>
        <p:spPr/>
      </p:pic>
    </p:spTree>
    <p:extLst>
      <p:ext uri="{BB962C8B-B14F-4D97-AF65-F5344CB8AC3E}">
        <p14:creationId xmlns:p14="http://schemas.microsoft.com/office/powerpoint/2010/main" val="3874662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ED08D936-0056-4AE7-9DB8-18AD58892925}"/>
              </a:ext>
            </a:extLst>
          </p:cNvPr>
          <p:cNvSpPr>
            <a:spLocks noGrp="1"/>
          </p:cNvSpPr>
          <p:nvPr>
            <p:ph type="body" sz="quarter" idx="11"/>
          </p:nvPr>
        </p:nvSpPr>
        <p:spPr/>
        <p:txBody>
          <a:bodyPr/>
          <a:lstStyle/>
          <a:p>
            <a:pPr algn="ctr"/>
            <a:r>
              <a:rPr lang="it-IT" sz="3200" dirty="0"/>
              <a:t>La giurisprudenza della CGUE</a:t>
            </a:r>
          </a:p>
        </p:txBody>
      </p:sp>
      <p:sp>
        <p:nvSpPr>
          <p:cNvPr id="3" name="Segnaposto testo 2">
            <a:extLst>
              <a:ext uri="{FF2B5EF4-FFF2-40B4-BE49-F238E27FC236}">
                <a16:creationId xmlns:a16="http://schemas.microsoft.com/office/drawing/2014/main" id="{D39247CF-0BC4-4093-9EBE-B514CEA06C9A}"/>
              </a:ext>
            </a:extLst>
          </p:cNvPr>
          <p:cNvSpPr>
            <a:spLocks noGrp="1"/>
          </p:cNvSpPr>
          <p:nvPr>
            <p:ph type="body" sz="quarter" idx="12"/>
          </p:nvPr>
        </p:nvSpPr>
        <p:spPr/>
        <p:txBody>
          <a:bodyPr>
            <a:normAutofit fontScale="70000" lnSpcReduction="20000"/>
          </a:bodyPr>
          <a:lstStyle/>
          <a:p>
            <a:r>
              <a:rPr lang="it-IT" sz="3000" dirty="0"/>
              <a:t>Com’è possibile che, all’interno del medesimo filone giurisprudenziale, si addivenga a decisioni tanto diverse se non, addirittura, contraddittorie?</a:t>
            </a:r>
          </a:p>
          <a:p>
            <a:r>
              <a:rPr lang="it-IT" sz="3000" dirty="0"/>
              <a:t>Secondo un’opinione dottrinale che si ritiene in questa sede di condividere, la ragione di ciò consiste nella volontà della CGUE di rispettare le scelte degli Stati membri in ordine ad età pensionabile e complessiva gestione dei regimi previdenziali (che come noto sfuggono all’ambito di applicazione della direttiva).</a:t>
            </a:r>
          </a:p>
          <a:p>
            <a:r>
              <a:rPr lang="it-IT" sz="3000" dirty="0"/>
              <a:t>Più nel dettaglio, se l’ordinamento di cui si tratta adotta una politica di </a:t>
            </a:r>
            <a:r>
              <a:rPr lang="it-IT" sz="3000" i="1" dirty="0" err="1"/>
              <a:t>active</a:t>
            </a:r>
            <a:r>
              <a:rPr lang="it-IT" sz="3000" i="1" dirty="0"/>
              <a:t> </a:t>
            </a:r>
            <a:r>
              <a:rPr lang="it-IT" sz="3000" i="1" dirty="0" err="1"/>
              <a:t>ageing</a:t>
            </a:r>
            <a:r>
              <a:rPr lang="it-IT" sz="3000" dirty="0"/>
              <a:t> particolarmente avanzata, la CGUE mette in campo un sindacato di proporzionalità più stringente, nel caso opposto invece si limita ad un sindacato morbido (evitando di entrare nel merito di scelte politicamente discrezionali dei Paesi membri). </a:t>
            </a:r>
          </a:p>
        </p:txBody>
      </p:sp>
      <p:pic>
        <p:nvPicPr>
          <p:cNvPr id="9" name="Segnaposto immagine 8">
            <a:extLst>
              <a:ext uri="{FF2B5EF4-FFF2-40B4-BE49-F238E27FC236}">
                <a16:creationId xmlns:a16="http://schemas.microsoft.com/office/drawing/2014/main" id="{201F7443-35FB-4BE5-A7BE-C4506FF57BFB}"/>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l="1192" r="1192"/>
          <a:stretch>
            <a:fillRect/>
          </a:stretch>
        </p:blipFill>
        <p:spPr/>
      </p:pic>
      <p:pic>
        <p:nvPicPr>
          <p:cNvPr id="13" name="Segnaposto immagine 12">
            <a:extLst>
              <a:ext uri="{FF2B5EF4-FFF2-40B4-BE49-F238E27FC236}">
                <a16:creationId xmlns:a16="http://schemas.microsoft.com/office/drawing/2014/main" id="{2F9DCD49-EEB1-4D3C-9168-BB964CC43989}"/>
              </a:ext>
            </a:extLst>
          </p:cNvPr>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l="6" r="6"/>
          <a:stretch>
            <a:fillRect/>
          </a:stretch>
        </p:blipFill>
        <p:spPr/>
      </p:pic>
      <p:pic>
        <p:nvPicPr>
          <p:cNvPr id="11" name="Segnaposto immagine 10">
            <a:extLst>
              <a:ext uri="{FF2B5EF4-FFF2-40B4-BE49-F238E27FC236}">
                <a16:creationId xmlns:a16="http://schemas.microsoft.com/office/drawing/2014/main" id="{6ED76580-E8AB-4F92-BA5A-4A1BA27DB8EA}"/>
              </a:ext>
            </a:extLst>
          </p:cNvPr>
          <p:cNvPicPr>
            <a:picLocks noGrp="1" noChangeAspect="1"/>
          </p:cNvPicPr>
          <p:nvPr>
            <p:ph type="pic" sz="quarter" idx="15"/>
          </p:nvPr>
        </p:nvPicPr>
        <p:blipFill>
          <a:blip r:embed="rId4">
            <a:extLst>
              <a:ext uri="{28A0092B-C50C-407E-A947-70E740481C1C}">
                <a14:useLocalDpi xmlns:a14="http://schemas.microsoft.com/office/drawing/2010/main" val="0"/>
              </a:ext>
            </a:extLst>
          </a:blip>
          <a:srcRect l="6" r="6"/>
          <a:stretch>
            <a:fillRect/>
          </a:stretch>
        </p:blipFill>
        <p:spPr/>
      </p:pic>
      <p:sp>
        <p:nvSpPr>
          <p:cNvPr id="7" name="Segnaposto testo 6">
            <a:extLst>
              <a:ext uri="{FF2B5EF4-FFF2-40B4-BE49-F238E27FC236}">
                <a16:creationId xmlns:a16="http://schemas.microsoft.com/office/drawing/2014/main" id="{8869772B-4517-4E23-A453-4233891A8D54}"/>
              </a:ext>
            </a:extLst>
          </p:cNvPr>
          <p:cNvSpPr>
            <a:spLocks noGrp="1"/>
          </p:cNvSpPr>
          <p:nvPr>
            <p:ph type="body" sz="quarter" idx="10"/>
          </p:nvPr>
        </p:nvSpPr>
        <p:spPr/>
        <p:txBody>
          <a:bodyPr/>
          <a:lstStyle/>
          <a:p>
            <a:endParaRPr lang="it-IT"/>
          </a:p>
        </p:txBody>
      </p:sp>
    </p:spTree>
    <p:extLst>
      <p:ext uri="{BB962C8B-B14F-4D97-AF65-F5344CB8AC3E}">
        <p14:creationId xmlns:p14="http://schemas.microsoft.com/office/powerpoint/2010/main" val="20794670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9FF61539-AE20-4FB0-9EBB-A579D0A66353}"/>
              </a:ext>
            </a:extLst>
          </p:cNvPr>
          <p:cNvSpPr>
            <a:spLocks noGrp="1"/>
          </p:cNvSpPr>
          <p:nvPr>
            <p:ph type="body" sz="quarter" idx="10"/>
          </p:nvPr>
        </p:nvSpPr>
        <p:spPr/>
        <p:txBody>
          <a:bodyPr/>
          <a:lstStyle/>
          <a:p>
            <a:endParaRPr lang="it-IT"/>
          </a:p>
        </p:txBody>
      </p:sp>
      <p:sp>
        <p:nvSpPr>
          <p:cNvPr id="3" name="Segnaposto testo 2">
            <a:extLst>
              <a:ext uri="{FF2B5EF4-FFF2-40B4-BE49-F238E27FC236}">
                <a16:creationId xmlns:a16="http://schemas.microsoft.com/office/drawing/2014/main" id="{394376EB-BE78-490A-8A17-9A2CEFBDF7DF}"/>
              </a:ext>
            </a:extLst>
          </p:cNvPr>
          <p:cNvSpPr>
            <a:spLocks noGrp="1"/>
          </p:cNvSpPr>
          <p:nvPr>
            <p:ph type="body" sz="quarter" idx="11"/>
          </p:nvPr>
        </p:nvSpPr>
        <p:spPr/>
        <p:txBody>
          <a:bodyPr/>
          <a:lstStyle/>
          <a:p>
            <a:pPr algn="ctr"/>
            <a:r>
              <a:rPr lang="it-IT" sz="3200" dirty="0"/>
              <a:t>L’ordinamento interno…</a:t>
            </a:r>
          </a:p>
        </p:txBody>
      </p:sp>
      <p:sp>
        <p:nvSpPr>
          <p:cNvPr id="4" name="Segnaposto testo 3">
            <a:extLst>
              <a:ext uri="{FF2B5EF4-FFF2-40B4-BE49-F238E27FC236}">
                <a16:creationId xmlns:a16="http://schemas.microsoft.com/office/drawing/2014/main" id="{C1764709-376D-41DE-8B04-19BEB30075D8}"/>
              </a:ext>
            </a:extLst>
          </p:cNvPr>
          <p:cNvSpPr>
            <a:spLocks noGrp="1"/>
          </p:cNvSpPr>
          <p:nvPr>
            <p:ph type="body" sz="quarter" idx="12"/>
          </p:nvPr>
        </p:nvSpPr>
        <p:spPr/>
        <p:txBody>
          <a:bodyPr>
            <a:normAutofit lnSpcReduction="10000"/>
          </a:bodyPr>
          <a:lstStyle/>
          <a:p>
            <a:r>
              <a:rPr lang="it-IT" sz="2000" dirty="0"/>
              <a:t>Per quanto riguarda l’ordinamento interno, va premesso che in Italia l’invecchiamento della popolazione e la bassa partecipazione al mercato del lavoro degli anziani sono fenomeni molto rilevanti.</a:t>
            </a:r>
          </a:p>
          <a:p>
            <a:r>
              <a:rPr lang="it-IT" sz="2000" dirty="0"/>
              <a:t>Ne dovrebbero conseguire misure (e politiche) volte ad incentivare il più possibile l’occupazione (e l’</a:t>
            </a:r>
            <a:r>
              <a:rPr lang="it-IT" sz="2000" dirty="0" err="1"/>
              <a:t>occupabilità</a:t>
            </a:r>
            <a:r>
              <a:rPr lang="it-IT" sz="2000" dirty="0"/>
              <a:t>) degli anziani - anche sulla scorta del divieto di discriminazioni fondate sull’età ai sensi dell’art. 3, co. 4bis e 4ter del d. </a:t>
            </a:r>
            <a:r>
              <a:rPr lang="it-IT" sz="2000" dirty="0" err="1"/>
              <a:t>lgs</a:t>
            </a:r>
            <a:r>
              <a:rPr lang="it-IT" sz="2000" dirty="0"/>
              <a:t>. n. 216 del 2003 -, ma in realtà non è affatto così.</a:t>
            </a:r>
          </a:p>
          <a:p>
            <a:r>
              <a:rPr lang="it-IT" sz="2000" dirty="0"/>
              <a:t>Il quadro normativo è, in proposito, assai complesso e contraddittorio e le norme testé citate non sono quasi mai state invocate in giudizio al fine di tutelare i lavoratori anziani.</a:t>
            </a:r>
          </a:p>
        </p:txBody>
      </p:sp>
      <p:pic>
        <p:nvPicPr>
          <p:cNvPr id="7" name="Segnaposto immagine 6">
            <a:extLst>
              <a:ext uri="{FF2B5EF4-FFF2-40B4-BE49-F238E27FC236}">
                <a16:creationId xmlns:a16="http://schemas.microsoft.com/office/drawing/2014/main" id="{BBC1CF29-B12A-4D95-A449-48DC53F054DD}"/>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34" b="34"/>
          <a:stretch>
            <a:fillRect/>
          </a:stretch>
        </p:blipFill>
        <p:spPr/>
      </p:pic>
    </p:spTree>
    <p:extLst>
      <p:ext uri="{BB962C8B-B14F-4D97-AF65-F5344CB8AC3E}">
        <p14:creationId xmlns:p14="http://schemas.microsoft.com/office/powerpoint/2010/main" val="21485305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97ACA9AB-F5F0-4FC1-AB8C-D49A511E84A1}"/>
              </a:ext>
            </a:extLst>
          </p:cNvPr>
          <p:cNvSpPr>
            <a:spLocks noGrp="1"/>
          </p:cNvSpPr>
          <p:nvPr>
            <p:ph type="body" sz="quarter" idx="10"/>
          </p:nvPr>
        </p:nvSpPr>
        <p:spPr/>
        <p:txBody>
          <a:bodyPr/>
          <a:lstStyle/>
          <a:p>
            <a:endParaRPr lang="it-IT"/>
          </a:p>
        </p:txBody>
      </p:sp>
      <p:sp>
        <p:nvSpPr>
          <p:cNvPr id="3" name="Segnaposto testo 2">
            <a:extLst>
              <a:ext uri="{FF2B5EF4-FFF2-40B4-BE49-F238E27FC236}">
                <a16:creationId xmlns:a16="http://schemas.microsoft.com/office/drawing/2014/main" id="{963D4A99-AC5B-44FE-9538-8F3D3A2AB6DE}"/>
              </a:ext>
            </a:extLst>
          </p:cNvPr>
          <p:cNvSpPr>
            <a:spLocks noGrp="1"/>
          </p:cNvSpPr>
          <p:nvPr>
            <p:ph type="body" sz="quarter" idx="11"/>
          </p:nvPr>
        </p:nvSpPr>
        <p:spPr/>
        <p:txBody>
          <a:bodyPr/>
          <a:lstStyle/>
          <a:p>
            <a:pPr algn="ctr"/>
            <a:r>
              <a:rPr lang="it-IT" sz="3200" dirty="0"/>
              <a:t>L’ordinamento interno…</a:t>
            </a:r>
          </a:p>
        </p:txBody>
      </p:sp>
      <p:sp>
        <p:nvSpPr>
          <p:cNvPr id="4" name="Segnaposto testo 3">
            <a:extLst>
              <a:ext uri="{FF2B5EF4-FFF2-40B4-BE49-F238E27FC236}">
                <a16:creationId xmlns:a16="http://schemas.microsoft.com/office/drawing/2014/main" id="{1C5D8F43-91BB-4797-93D8-E4018A8A2389}"/>
              </a:ext>
            </a:extLst>
          </p:cNvPr>
          <p:cNvSpPr>
            <a:spLocks noGrp="1"/>
          </p:cNvSpPr>
          <p:nvPr>
            <p:ph type="body" sz="quarter" idx="12"/>
          </p:nvPr>
        </p:nvSpPr>
        <p:spPr/>
        <p:txBody>
          <a:bodyPr>
            <a:normAutofit fontScale="92500"/>
          </a:bodyPr>
          <a:lstStyle/>
          <a:p>
            <a:r>
              <a:rPr lang="it-IT" sz="2400" dirty="0"/>
              <a:t>Ciò è accaduto, infatti, soltanto in qualche caso per contestare l’adozione della prossimità del pensionamento quale criterio di scelta dei lavoratori da licenziare nell’ambito di processi di riduzione del personale (operazione riuscita presso alcuni giudici di merito, ma non presso la Cassazione che continua di fatto a ritenere incontestabili i criteri di scelta concordati in sede sindacale);</a:t>
            </a:r>
          </a:p>
          <a:p>
            <a:r>
              <a:rPr lang="it-IT" sz="2400" dirty="0"/>
              <a:t>Le disposizioni citate non hanno invece avuto alcuna rilevanza in merito all’art. 4, co. 2 della l. n. 108 del 1990 (salvo che nel caso di Tribunale di Genova 2 ottobre 2012);</a:t>
            </a:r>
          </a:p>
          <a:p>
            <a:endParaRPr lang="it-IT" dirty="0"/>
          </a:p>
        </p:txBody>
      </p:sp>
      <p:pic>
        <p:nvPicPr>
          <p:cNvPr id="8" name="Segnaposto immagine 7">
            <a:extLst>
              <a:ext uri="{FF2B5EF4-FFF2-40B4-BE49-F238E27FC236}">
                <a16:creationId xmlns:a16="http://schemas.microsoft.com/office/drawing/2014/main" id="{45314643-9DE2-4F4C-B7F3-0036826DF832}"/>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l="55" r="55"/>
          <a:stretch>
            <a:fillRect/>
          </a:stretch>
        </p:blipFill>
        <p:spPr/>
      </p:pic>
      <p:pic>
        <p:nvPicPr>
          <p:cNvPr id="10" name="Segnaposto immagine 9">
            <a:extLst>
              <a:ext uri="{FF2B5EF4-FFF2-40B4-BE49-F238E27FC236}">
                <a16:creationId xmlns:a16="http://schemas.microsoft.com/office/drawing/2014/main" id="{F25F8871-2E4C-45C1-880C-B73734581DF8}"/>
              </a:ext>
            </a:extLst>
          </p:cNvPr>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l="88" r="88"/>
          <a:stretch>
            <a:fillRect/>
          </a:stretch>
        </p:blipFill>
        <p:spPr/>
      </p:pic>
    </p:spTree>
    <p:extLst>
      <p:ext uri="{BB962C8B-B14F-4D97-AF65-F5344CB8AC3E}">
        <p14:creationId xmlns:p14="http://schemas.microsoft.com/office/powerpoint/2010/main" val="40228983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ED08D936-0056-4AE7-9DB8-18AD58892925}"/>
              </a:ext>
            </a:extLst>
          </p:cNvPr>
          <p:cNvSpPr>
            <a:spLocks noGrp="1"/>
          </p:cNvSpPr>
          <p:nvPr>
            <p:ph type="body" sz="quarter" idx="11"/>
          </p:nvPr>
        </p:nvSpPr>
        <p:spPr/>
        <p:txBody>
          <a:bodyPr/>
          <a:lstStyle/>
          <a:p>
            <a:pPr algn="ctr"/>
            <a:r>
              <a:rPr lang="it-IT" sz="3200" dirty="0"/>
              <a:t>L’ordinamento interno…</a:t>
            </a:r>
          </a:p>
        </p:txBody>
      </p:sp>
      <p:sp>
        <p:nvSpPr>
          <p:cNvPr id="3" name="Segnaposto testo 2">
            <a:extLst>
              <a:ext uri="{FF2B5EF4-FFF2-40B4-BE49-F238E27FC236}">
                <a16:creationId xmlns:a16="http://schemas.microsoft.com/office/drawing/2014/main" id="{D39247CF-0BC4-4093-9EBE-B514CEA06C9A}"/>
              </a:ext>
            </a:extLst>
          </p:cNvPr>
          <p:cNvSpPr>
            <a:spLocks noGrp="1"/>
          </p:cNvSpPr>
          <p:nvPr>
            <p:ph type="body" sz="quarter" idx="12"/>
          </p:nvPr>
        </p:nvSpPr>
        <p:spPr/>
        <p:txBody>
          <a:bodyPr>
            <a:normAutofit fontScale="85000" lnSpcReduction="20000"/>
          </a:bodyPr>
          <a:lstStyle/>
          <a:p>
            <a:r>
              <a:rPr lang="it-IT" sz="3000" dirty="0"/>
              <a:t>Ciò è dovuto, probabilmente, anche al fatto che la c.d. Riforma Fornero delle </a:t>
            </a:r>
            <a:r>
              <a:rPr lang="it-IT" sz="3000"/>
              <a:t>pensioni (art</a:t>
            </a:r>
            <a:r>
              <a:rPr lang="it-IT" sz="3000" dirty="0"/>
              <a:t>. 24 del </a:t>
            </a:r>
            <a:r>
              <a:rPr lang="it-IT" sz="3000" dirty="0" err="1"/>
              <a:t>d.l.</a:t>
            </a:r>
            <a:r>
              <a:rPr lang="it-IT" sz="3000" dirty="0"/>
              <a:t> n. 201 del 2011, convertito nella l. n. 214 del 2011) ha stabilito la possibilità di trattenersi al lavoro fino al 70 anno di età (incentivandola).</a:t>
            </a:r>
          </a:p>
          <a:p>
            <a:r>
              <a:rPr lang="it-IT" sz="3000" dirty="0"/>
              <a:t>In realtà, tuttavia, tale disposizione è stata ben presto ridimensionata, tanto sotto il profilo del lavoro privato (</a:t>
            </a:r>
            <a:r>
              <a:rPr lang="it-IT" sz="3000" dirty="0" err="1"/>
              <a:t>Cass</a:t>
            </a:r>
            <a:r>
              <a:rPr lang="it-IT" sz="3000" dirty="0"/>
              <a:t>. 17589/2015 ha infatti affermato che essa non stabilisce un diritto potestativo, ma che per il trattenimento al lavoro è necessario il consenso di entrambe le parti), che sul versante del lavoro pubblico (che è stato di fatto escluso dall’ambito di applicazione della disposizione medesima).</a:t>
            </a:r>
          </a:p>
        </p:txBody>
      </p:sp>
      <p:pic>
        <p:nvPicPr>
          <p:cNvPr id="9" name="Segnaposto immagine 8">
            <a:extLst>
              <a:ext uri="{FF2B5EF4-FFF2-40B4-BE49-F238E27FC236}">
                <a16:creationId xmlns:a16="http://schemas.microsoft.com/office/drawing/2014/main" id="{201F7443-35FB-4BE5-A7BE-C4506FF57BFB}"/>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l="1192" r="1192"/>
          <a:stretch>
            <a:fillRect/>
          </a:stretch>
        </p:blipFill>
        <p:spPr/>
      </p:pic>
      <p:pic>
        <p:nvPicPr>
          <p:cNvPr id="13" name="Segnaposto immagine 12">
            <a:extLst>
              <a:ext uri="{FF2B5EF4-FFF2-40B4-BE49-F238E27FC236}">
                <a16:creationId xmlns:a16="http://schemas.microsoft.com/office/drawing/2014/main" id="{2F9DCD49-EEB1-4D3C-9168-BB964CC43989}"/>
              </a:ext>
            </a:extLst>
          </p:cNvPr>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l="6" r="6"/>
          <a:stretch>
            <a:fillRect/>
          </a:stretch>
        </p:blipFill>
        <p:spPr/>
      </p:pic>
      <p:pic>
        <p:nvPicPr>
          <p:cNvPr id="11" name="Segnaposto immagine 10">
            <a:extLst>
              <a:ext uri="{FF2B5EF4-FFF2-40B4-BE49-F238E27FC236}">
                <a16:creationId xmlns:a16="http://schemas.microsoft.com/office/drawing/2014/main" id="{6ED76580-E8AB-4F92-BA5A-4A1BA27DB8EA}"/>
              </a:ext>
            </a:extLst>
          </p:cNvPr>
          <p:cNvPicPr>
            <a:picLocks noGrp="1" noChangeAspect="1"/>
          </p:cNvPicPr>
          <p:nvPr>
            <p:ph type="pic" sz="quarter" idx="15"/>
          </p:nvPr>
        </p:nvPicPr>
        <p:blipFill>
          <a:blip r:embed="rId4">
            <a:extLst>
              <a:ext uri="{28A0092B-C50C-407E-A947-70E740481C1C}">
                <a14:useLocalDpi xmlns:a14="http://schemas.microsoft.com/office/drawing/2010/main" val="0"/>
              </a:ext>
            </a:extLst>
          </a:blip>
          <a:srcRect l="6" r="6"/>
          <a:stretch>
            <a:fillRect/>
          </a:stretch>
        </p:blipFill>
        <p:spPr/>
      </p:pic>
      <p:sp>
        <p:nvSpPr>
          <p:cNvPr id="7" name="Segnaposto testo 6">
            <a:extLst>
              <a:ext uri="{FF2B5EF4-FFF2-40B4-BE49-F238E27FC236}">
                <a16:creationId xmlns:a16="http://schemas.microsoft.com/office/drawing/2014/main" id="{8869772B-4517-4E23-A453-4233891A8D54}"/>
              </a:ext>
            </a:extLst>
          </p:cNvPr>
          <p:cNvSpPr>
            <a:spLocks noGrp="1"/>
          </p:cNvSpPr>
          <p:nvPr>
            <p:ph type="body" sz="quarter" idx="10"/>
          </p:nvPr>
        </p:nvSpPr>
        <p:spPr/>
        <p:txBody>
          <a:bodyPr/>
          <a:lstStyle/>
          <a:p>
            <a:endParaRPr lang="it-IT"/>
          </a:p>
        </p:txBody>
      </p:sp>
    </p:spTree>
    <p:extLst>
      <p:ext uri="{BB962C8B-B14F-4D97-AF65-F5344CB8AC3E}">
        <p14:creationId xmlns:p14="http://schemas.microsoft.com/office/powerpoint/2010/main" val="42283812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9FF61539-AE20-4FB0-9EBB-A579D0A66353}"/>
              </a:ext>
            </a:extLst>
          </p:cNvPr>
          <p:cNvSpPr>
            <a:spLocks noGrp="1"/>
          </p:cNvSpPr>
          <p:nvPr>
            <p:ph type="body" sz="quarter" idx="10"/>
          </p:nvPr>
        </p:nvSpPr>
        <p:spPr/>
        <p:txBody>
          <a:bodyPr/>
          <a:lstStyle/>
          <a:p>
            <a:endParaRPr lang="it-IT"/>
          </a:p>
        </p:txBody>
      </p:sp>
      <p:sp>
        <p:nvSpPr>
          <p:cNvPr id="3" name="Segnaposto testo 2">
            <a:extLst>
              <a:ext uri="{FF2B5EF4-FFF2-40B4-BE49-F238E27FC236}">
                <a16:creationId xmlns:a16="http://schemas.microsoft.com/office/drawing/2014/main" id="{394376EB-BE78-490A-8A17-9A2CEFBDF7DF}"/>
              </a:ext>
            </a:extLst>
          </p:cNvPr>
          <p:cNvSpPr>
            <a:spLocks noGrp="1"/>
          </p:cNvSpPr>
          <p:nvPr>
            <p:ph type="body" sz="quarter" idx="11"/>
          </p:nvPr>
        </p:nvSpPr>
        <p:spPr/>
        <p:txBody>
          <a:bodyPr/>
          <a:lstStyle/>
          <a:p>
            <a:pPr algn="ctr"/>
            <a:r>
              <a:rPr lang="it-IT" sz="3200" dirty="0"/>
              <a:t>Conclusioni</a:t>
            </a:r>
          </a:p>
        </p:txBody>
      </p:sp>
      <p:sp>
        <p:nvSpPr>
          <p:cNvPr id="4" name="Segnaposto testo 3">
            <a:extLst>
              <a:ext uri="{FF2B5EF4-FFF2-40B4-BE49-F238E27FC236}">
                <a16:creationId xmlns:a16="http://schemas.microsoft.com/office/drawing/2014/main" id="{C1764709-376D-41DE-8B04-19BEB30075D8}"/>
              </a:ext>
            </a:extLst>
          </p:cNvPr>
          <p:cNvSpPr>
            <a:spLocks noGrp="1"/>
          </p:cNvSpPr>
          <p:nvPr>
            <p:ph type="body" sz="quarter" idx="12"/>
          </p:nvPr>
        </p:nvSpPr>
        <p:spPr/>
        <p:txBody>
          <a:bodyPr>
            <a:normAutofit fontScale="77500" lnSpcReduction="20000"/>
          </a:bodyPr>
          <a:lstStyle/>
          <a:p>
            <a:r>
              <a:rPr lang="it-IT" sz="3200" dirty="0"/>
              <a:t>Alla luce di quanto si è detto può concludersi affermando che la disciplina eurounitaria relativa alle discriminazioni fondate sull’età ha avuto un impatto assai poco significativo nell’ordinamento italiano.</a:t>
            </a:r>
          </a:p>
          <a:p>
            <a:r>
              <a:rPr lang="it-IT" sz="3200" dirty="0"/>
              <a:t>Infatti, nonostante i recenti tentativi di scalfire le previsioni che consentono un ampio ricorso ai pensionamenti forzati, tali previsioni continuano a rimanere in vigore, a meno che non si tratti di pensionamenti di anzianità (</a:t>
            </a:r>
            <a:r>
              <a:rPr lang="it-IT" sz="3200" i="1" dirty="0" err="1"/>
              <a:t>rectius</a:t>
            </a:r>
            <a:r>
              <a:rPr lang="it-IT" sz="3200" dirty="0"/>
              <a:t> anticipati), ovvero che il lavoratore non abbia raggiunto i prescritti requisiti contributivi minimi.</a:t>
            </a:r>
          </a:p>
        </p:txBody>
      </p:sp>
      <p:pic>
        <p:nvPicPr>
          <p:cNvPr id="7" name="Segnaposto immagine 6">
            <a:extLst>
              <a:ext uri="{FF2B5EF4-FFF2-40B4-BE49-F238E27FC236}">
                <a16:creationId xmlns:a16="http://schemas.microsoft.com/office/drawing/2014/main" id="{BBC1CF29-B12A-4D95-A449-48DC53F054DD}"/>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34" b="34"/>
          <a:stretch>
            <a:fillRect/>
          </a:stretch>
        </p:blipFill>
        <p:spPr/>
      </p:pic>
    </p:spTree>
    <p:extLst>
      <p:ext uri="{BB962C8B-B14F-4D97-AF65-F5344CB8AC3E}">
        <p14:creationId xmlns:p14="http://schemas.microsoft.com/office/powerpoint/2010/main" val="27833501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97ACA9AB-F5F0-4FC1-AB8C-D49A511E84A1}"/>
              </a:ext>
            </a:extLst>
          </p:cNvPr>
          <p:cNvSpPr>
            <a:spLocks noGrp="1"/>
          </p:cNvSpPr>
          <p:nvPr>
            <p:ph type="body" sz="quarter" idx="10"/>
          </p:nvPr>
        </p:nvSpPr>
        <p:spPr/>
        <p:txBody>
          <a:bodyPr/>
          <a:lstStyle/>
          <a:p>
            <a:endParaRPr lang="it-IT"/>
          </a:p>
        </p:txBody>
      </p:sp>
      <p:sp>
        <p:nvSpPr>
          <p:cNvPr id="3" name="Segnaposto testo 2">
            <a:extLst>
              <a:ext uri="{FF2B5EF4-FFF2-40B4-BE49-F238E27FC236}">
                <a16:creationId xmlns:a16="http://schemas.microsoft.com/office/drawing/2014/main" id="{963D4A99-AC5B-44FE-9538-8F3D3A2AB6DE}"/>
              </a:ext>
            </a:extLst>
          </p:cNvPr>
          <p:cNvSpPr>
            <a:spLocks noGrp="1"/>
          </p:cNvSpPr>
          <p:nvPr>
            <p:ph type="body" sz="quarter" idx="11"/>
          </p:nvPr>
        </p:nvSpPr>
        <p:spPr/>
        <p:txBody>
          <a:bodyPr/>
          <a:lstStyle/>
          <a:p>
            <a:pPr algn="ctr"/>
            <a:r>
              <a:rPr lang="it-IT" sz="3200" dirty="0"/>
              <a:t>Conclusioni</a:t>
            </a:r>
          </a:p>
        </p:txBody>
      </p:sp>
      <p:sp>
        <p:nvSpPr>
          <p:cNvPr id="4" name="Segnaposto testo 3">
            <a:extLst>
              <a:ext uri="{FF2B5EF4-FFF2-40B4-BE49-F238E27FC236}">
                <a16:creationId xmlns:a16="http://schemas.microsoft.com/office/drawing/2014/main" id="{1C5D8F43-91BB-4797-93D8-E4018A8A2389}"/>
              </a:ext>
            </a:extLst>
          </p:cNvPr>
          <p:cNvSpPr>
            <a:spLocks noGrp="1"/>
          </p:cNvSpPr>
          <p:nvPr>
            <p:ph type="body" sz="quarter" idx="12"/>
          </p:nvPr>
        </p:nvSpPr>
        <p:spPr/>
        <p:txBody>
          <a:bodyPr>
            <a:normAutofit/>
          </a:bodyPr>
          <a:lstStyle/>
          <a:p>
            <a:r>
              <a:rPr lang="it-IT" dirty="0"/>
              <a:t>Volendo riassumere, attualmente la situazione italiana è la seguente:</a:t>
            </a:r>
          </a:p>
          <a:p>
            <a:pPr marL="342900" indent="-342900">
              <a:buAutoNum type="alphaLcParenR"/>
            </a:pPr>
            <a:r>
              <a:rPr lang="it-IT" dirty="0"/>
              <a:t>Nel settore privato vige la regola (di cui all’art. 4, co. 2 l. n. 108 del 1990), secondo la quale, raggiunti i requisiti pensionistici, il lavoratore può essere licenziato </a:t>
            </a:r>
            <a:r>
              <a:rPr lang="it-IT" i="1" dirty="0"/>
              <a:t>ad </a:t>
            </a:r>
            <a:r>
              <a:rPr lang="it-IT" i="1" dirty="0" err="1"/>
              <a:t>nutum</a:t>
            </a:r>
            <a:r>
              <a:rPr lang="it-IT" dirty="0"/>
              <a:t>, a meno che entrambe le parti del rapporto di lavoro non decidano, di comune accordo ai sensi dell’art. 24, co. 4, del </a:t>
            </a:r>
            <a:r>
              <a:rPr lang="it-IT" dirty="0" err="1"/>
              <a:t>d.l.</a:t>
            </a:r>
            <a:r>
              <a:rPr lang="it-IT" dirty="0"/>
              <a:t> n. 201 del 2011, di voler prolungare il rapporto di lavoro (fino all’età massima di 70 anni);</a:t>
            </a:r>
          </a:p>
          <a:p>
            <a:pPr marL="342900" indent="-342900">
              <a:buAutoNum type="alphaLcParenR"/>
            </a:pPr>
            <a:r>
              <a:rPr lang="it-IT" dirty="0"/>
              <a:t>Nel settore pubblico, raggiunti i requisiti pensionistici, il pensionamento forzato è la regola (rafforzatasi recentemente attraverso l’eliminazione della possibilità di trattenere il dipendente in servizio a discrezione dell’amministrazione di appartenenza).</a:t>
            </a:r>
          </a:p>
        </p:txBody>
      </p:sp>
      <p:pic>
        <p:nvPicPr>
          <p:cNvPr id="8" name="Segnaposto immagine 7">
            <a:extLst>
              <a:ext uri="{FF2B5EF4-FFF2-40B4-BE49-F238E27FC236}">
                <a16:creationId xmlns:a16="http://schemas.microsoft.com/office/drawing/2014/main" id="{45314643-9DE2-4F4C-B7F3-0036826DF832}"/>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l="55" r="55"/>
          <a:stretch>
            <a:fillRect/>
          </a:stretch>
        </p:blipFill>
        <p:spPr/>
      </p:pic>
      <p:pic>
        <p:nvPicPr>
          <p:cNvPr id="10" name="Segnaposto immagine 9">
            <a:extLst>
              <a:ext uri="{FF2B5EF4-FFF2-40B4-BE49-F238E27FC236}">
                <a16:creationId xmlns:a16="http://schemas.microsoft.com/office/drawing/2014/main" id="{F25F8871-2E4C-45C1-880C-B73734581DF8}"/>
              </a:ext>
            </a:extLst>
          </p:cNvPr>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l="88" r="88"/>
          <a:stretch>
            <a:fillRect/>
          </a:stretch>
        </p:blipFill>
        <p:spPr/>
      </p:pic>
    </p:spTree>
    <p:extLst>
      <p:ext uri="{BB962C8B-B14F-4D97-AF65-F5344CB8AC3E}">
        <p14:creationId xmlns:p14="http://schemas.microsoft.com/office/powerpoint/2010/main" val="29431967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ED08D936-0056-4AE7-9DB8-18AD58892925}"/>
              </a:ext>
            </a:extLst>
          </p:cNvPr>
          <p:cNvSpPr>
            <a:spLocks noGrp="1"/>
          </p:cNvSpPr>
          <p:nvPr>
            <p:ph type="body" sz="quarter" idx="11"/>
          </p:nvPr>
        </p:nvSpPr>
        <p:spPr/>
        <p:txBody>
          <a:bodyPr/>
          <a:lstStyle/>
          <a:p>
            <a:pPr algn="ctr"/>
            <a:r>
              <a:rPr lang="it-IT" sz="3200" dirty="0"/>
              <a:t>Conclusioni</a:t>
            </a:r>
          </a:p>
        </p:txBody>
      </p:sp>
      <p:sp>
        <p:nvSpPr>
          <p:cNvPr id="3" name="Segnaposto testo 2">
            <a:extLst>
              <a:ext uri="{FF2B5EF4-FFF2-40B4-BE49-F238E27FC236}">
                <a16:creationId xmlns:a16="http://schemas.microsoft.com/office/drawing/2014/main" id="{D39247CF-0BC4-4093-9EBE-B514CEA06C9A}"/>
              </a:ext>
            </a:extLst>
          </p:cNvPr>
          <p:cNvSpPr>
            <a:spLocks noGrp="1"/>
          </p:cNvSpPr>
          <p:nvPr>
            <p:ph type="body" sz="quarter" idx="12"/>
          </p:nvPr>
        </p:nvSpPr>
        <p:spPr/>
        <p:txBody>
          <a:bodyPr>
            <a:normAutofit/>
          </a:bodyPr>
          <a:lstStyle/>
          <a:p>
            <a:r>
              <a:rPr lang="it-IT" sz="3000" dirty="0"/>
              <a:t>Insomma, per concludere, non può non rilevarsi come, almeno in Italia, l’età continui a rimanere la «Cenerentola» dei fattori di discriminazione (troppe implicazioni politiche?) e che, come si è detto efficacemente, il nostro non è un Paese per vecchi, ma, nonostante le resistenze (anche del legislatore), dovrà presto rassegnarsi a </a:t>
            </a:r>
            <a:r>
              <a:rPr lang="it-IT" sz="3000" dirty="0" err="1"/>
              <a:t>diventarlo</a:t>
            </a:r>
            <a:r>
              <a:rPr lang="it-IT" sz="3000" dirty="0"/>
              <a:t>. </a:t>
            </a:r>
          </a:p>
        </p:txBody>
      </p:sp>
      <p:pic>
        <p:nvPicPr>
          <p:cNvPr id="9" name="Segnaposto immagine 8">
            <a:extLst>
              <a:ext uri="{FF2B5EF4-FFF2-40B4-BE49-F238E27FC236}">
                <a16:creationId xmlns:a16="http://schemas.microsoft.com/office/drawing/2014/main" id="{201F7443-35FB-4BE5-A7BE-C4506FF57BFB}"/>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l="1192" r="1192"/>
          <a:stretch>
            <a:fillRect/>
          </a:stretch>
        </p:blipFill>
        <p:spPr/>
      </p:pic>
      <p:pic>
        <p:nvPicPr>
          <p:cNvPr id="13" name="Segnaposto immagine 12">
            <a:extLst>
              <a:ext uri="{FF2B5EF4-FFF2-40B4-BE49-F238E27FC236}">
                <a16:creationId xmlns:a16="http://schemas.microsoft.com/office/drawing/2014/main" id="{2F9DCD49-EEB1-4D3C-9168-BB964CC43989}"/>
              </a:ext>
            </a:extLst>
          </p:cNvPr>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l="6" r="6"/>
          <a:stretch>
            <a:fillRect/>
          </a:stretch>
        </p:blipFill>
        <p:spPr/>
      </p:pic>
      <p:pic>
        <p:nvPicPr>
          <p:cNvPr id="11" name="Segnaposto immagine 10">
            <a:extLst>
              <a:ext uri="{FF2B5EF4-FFF2-40B4-BE49-F238E27FC236}">
                <a16:creationId xmlns:a16="http://schemas.microsoft.com/office/drawing/2014/main" id="{6ED76580-E8AB-4F92-BA5A-4A1BA27DB8EA}"/>
              </a:ext>
            </a:extLst>
          </p:cNvPr>
          <p:cNvPicPr>
            <a:picLocks noGrp="1" noChangeAspect="1"/>
          </p:cNvPicPr>
          <p:nvPr>
            <p:ph type="pic" sz="quarter" idx="15"/>
          </p:nvPr>
        </p:nvPicPr>
        <p:blipFill>
          <a:blip r:embed="rId4">
            <a:extLst>
              <a:ext uri="{28A0092B-C50C-407E-A947-70E740481C1C}">
                <a14:useLocalDpi xmlns:a14="http://schemas.microsoft.com/office/drawing/2010/main" val="0"/>
              </a:ext>
            </a:extLst>
          </a:blip>
          <a:srcRect l="6" r="6"/>
          <a:stretch>
            <a:fillRect/>
          </a:stretch>
        </p:blipFill>
        <p:spPr/>
      </p:pic>
      <p:sp>
        <p:nvSpPr>
          <p:cNvPr id="7" name="Segnaposto testo 6">
            <a:extLst>
              <a:ext uri="{FF2B5EF4-FFF2-40B4-BE49-F238E27FC236}">
                <a16:creationId xmlns:a16="http://schemas.microsoft.com/office/drawing/2014/main" id="{8869772B-4517-4E23-A453-4233891A8D54}"/>
              </a:ext>
            </a:extLst>
          </p:cNvPr>
          <p:cNvSpPr>
            <a:spLocks noGrp="1"/>
          </p:cNvSpPr>
          <p:nvPr>
            <p:ph type="body" sz="quarter" idx="10"/>
          </p:nvPr>
        </p:nvSpPr>
        <p:spPr/>
        <p:txBody>
          <a:bodyPr/>
          <a:lstStyle/>
          <a:p>
            <a:endParaRPr lang="it-IT"/>
          </a:p>
        </p:txBody>
      </p:sp>
    </p:spTree>
    <p:extLst>
      <p:ext uri="{BB962C8B-B14F-4D97-AF65-F5344CB8AC3E}">
        <p14:creationId xmlns:p14="http://schemas.microsoft.com/office/powerpoint/2010/main" val="501092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9FF61539-AE20-4FB0-9EBB-A579D0A66353}"/>
              </a:ext>
            </a:extLst>
          </p:cNvPr>
          <p:cNvSpPr>
            <a:spLocks noGrp="1"/>
          </p:cNvSpPr>
          <p:nvPr>
            <p:ph type="body" sz="quarter" idx="10"/>
          </p:nvPr>
        </p:nvSpPr>
        <p:spPr/>
        <p:txBody>
          <a:bodyPr/>
          <a:lstStyle/>
          <a:p>
            <a:endParaRPr lang="it-IT"/>
          </a:p>
        </p:txBody>
      </p:sp>
      <p:sp>
        <p:nvSpPr>
          <p:cNvPr id="3" name="Segnaposto testo 2">
            <a:extLst>
              <a:ext uri="{FF2B5EF4-FFF2-40B4-BE49-F238E27FC236}">
                <a16:creationId xmlns:a16="http://schemas.microsoft.com/office/drawing/2014/main" id="{394376EB-BE78-490A-8A17-9A2CEFBDF7DF}"/>
              </a:ext>
            </a:extLst>
          </p:cNvPr>
          <p:cNvSpPr>
            <a:spLocks noGrp="1"/>
          </p:cNvSpPr>
          <p:nvPr>
            <p:ph type="body" sz="quarter" idx="11"/>
          </p:nvPr>
        </p:nvSpPr>
        <p:spPr>
          <a:xfrm>
            <a:off x="741122" y="2052638"/>
            <a:ext cx="6746875" cy="428625"/>
          </a:xfrm>
        </p:spPr>
        <p:txBody>
          <a:bodyPr/>
          <a:lstStyle/>
          <a:p>
            <a:pPr algn="ctr"/>
            <a:r>
              <a:rPr lang="it-IT" sz="3200" dirty="0"/>
              <a:t>Sommario</a:t>
            </a:r>
          </a:p>
        </p:txBody>
      </p:sp>
      <p:sp>
        <p:nvSpPr>
          <p:cNvPr id="4" name="Segnaposto testo 3">
            <a:extLst>
              <a:ext uri="{FF2B5EF4-FFF2-40B4-BE49-F238E27FC236}">
                <a16:creationId xmlns:a16="http://schemas.microsoft.com/office/drawing/2014/main" id="{C1764709-376D-41DE-8B04-19BEB30075D8}"/>
              </a:ext>
            </a:extLst>
          </p:cNvPr>
          <p:cNvSpPr>
            <a:spLocks noGrp="1"/>
          </p:cNvSpPr>
          <p:nvPr>
            <p:ph type="body" sz="quarter" idx="12"/>
          </p:nvPr>
        </p:nvSpPr>
        <p:spPr/>
        <p:txBody>
          <a:bodyPr>
            <a:normAutofit fontScale="92500" lnSpcReduction="10000"/>
          </a:bodyPr>
          <a:lstStyle/>
          <a:p>
            <a:pPr marL="342900" indent="-342900">
              <a:buAutoNum type="arabicParenR"/>
            </a:pPr>
            <a:r>
              <a:rPr lang="it-IT" sz="2800" dirty="0"/>
              <a:t>Introduzione: l’età, «Cenerentola» delle ragioni di discriminazione.</a:t>
            </a:r>
          </a:p>
          <a:p>
            <a:pPr marL="342900" indent="-342900">
              <a:buAutoNum type="arabicParenR"/>
            </a:pPr>
            <a:r>
              <a:rPr lang="it-IT" sz="2800" dirty="0"/>
              <a:t>L’assetto normativo: dalla direttiva n. 2000/78 al d. </a:t>
            </a:r>
            <a:r>
              <a:rPr lang="it-IT" sz="2800" dirty="0" err="1"/>
              <a:t>lgs</a:t>
            </a:r>
            <a:r>
              <a:rPr lang="it-IT" sz="2800" dirty="0"/>
              <a:t>. n. 216 del 2003.</a:t>
            </a:r>
          </a:p>
          <a:p>
            <a:pPr marL="342900" indent="-342900">
              <a:buAutoNum type="arabicParenR"/>
            </a:pPr>
            <a:r>
              <a:rPr lang="it-IT" sz="2800" dirty="0"/>
              <a:t>La giurisprudenza della CGUE in materia: un approccio contraddittorio?</a:t>
            </a:r>
          </a:p>
          <a:p>
            <a:pPr marL="342900" indent="-342900">
              <a:buAutoNum type="arabicParenR"/>
            </a:pPr>
            <a:r>
              <a:rPr lang="it-IT" sz="2800" dirty="0"/>
              <a:t>Il contrasto alle discriminazioni per ragioni d’età nell’ordinamento italiano tra </a:t>
            </a:r>
            <a:r>
              <a:rPr lang="it-IT" sz="2800" i="1" dirty="0" err="1"/>
              <a:t>active</a:t>
            </a:r>
            <a:r>
              <a:rPr lang="it-IT" sz="2800" i="1" dirty="0"/>
              <a:t> </a:t>
            </a:r>
            <a:r>
              <a:rPr lang="it-IT" sz="2800" i="1" dirty="0" err="1"/>
              <a:t>ageing</a:t>
            </a:r>
            <a:r>
              <a:rPr lang="it-IT" sz="2800" dirty="0"/>
              <a:t> e pensionamenti forzati.</a:t>
            </a:r>
          </a:p>
          <a:p>
            <a:pPr marL="342900" indent="-342900">
              <a:buAutoNum type="arabicParenR"/>
            </a:pPr>
            <a:r>
              <a:rPr lang="it-IT" sz="2800" dirty="0"/>
              <a:t>Conclusioni.</a:t>
            </a:r>
          </a:p>
        </p:txBody>
      </p:sp>
      <p:pic>
        <p:nvPicPr>
          <p:cNvPr id="7" name="Segnaposto immagine 6">
            <a:extLst>
              <a:ext uri="{FF2B5EF4-FFF2-40B4-BE49-F238E27FC236}">
                <a16:creationId xmlns:a16="http://schemas.microsoft.com/office/drawing/2014/main" id="{BBC1CF29-B12A-4D95-A449-48DC53F054DD}"/>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34" b="34"/>
          <a:stretch>
            <a:fillRect/>
          </a:stretch>
        </p:blipFill>
        <p:spPr/>
      </p:pic>
    </p:spTree>
    <p:extLst>
      <p:ext uri="{BB962C8B-B14F-4D97-AF65-F5344CB8AC3E}">
        <p14:creationId xmlns:p14="http://schemas.microsoft.com/office/powerpoint/2010/main" val="11053512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19B3D071-6D96-4B28-8529-C2E97BB7DE16}"/>
              </a:ext>
            </a:extLst>
          </p:cNvPr>
          <p:cNvSpPr>
            <a:spLocks noGrp="1"/>
          </p:cNvSpPr>
          <p:nvPr>
            <p:ph type="body" sz="quarter" idx="11"/>
          </p:nvPr>
        </p:nvSpPr>
        <p:spPr/>
        <p:txBody>
          <a:bodyPr/>
          <a:lstStyle/>
          <a:p>
            <a:endParaRPr lang="it-IT"/>
          </a:p>
        </p:txBody>
      </p:sp>
      <p:sp>
        <p:nvSpPr>
          <p:cNvPr id="3" name="Segnaposto testo 2">
            <a:extLst>
              <a:ext uri="{FF2B5EF4-FFF2-40B4-BE49-F238E27FC236}">
                <a16:creationId xmlns:a16="http://schemas.microsoft.com/office/drawing/2014/main" id="{E9389DEE-11E6-44AB-B2F6-C3F7AE7AD350}"/>
              </a:ext>
            </a:extLst>
          </p:cNvPr>
          <p:cNvSpPr>
            <a:spLocks noGrp="1"/>
          </p:cNvSpPr>
          <p:nvPr>
            <p:ph type="body" sz="quarter" idx="12"/>
          </p:nvPr>
        </p:nvSpPr>
        <p:spPr/>
        <p:txBody>
          <a:bodyPr/>
          <a:lstStyle/>
          <a:p>
            <a:pPr algn="ctr"/>
            <a:endParaRPr lang="it-IT" dirty="0"/>
          </a:p>
          <a:p>
            <a:pPr algn="ctr"/>
            <a:r>
              <a:rPr lang="it-IT" sz="3600" dirty="0"/>
              <a:t>Grazie molte per la vostra attenzione!</a:t>
            </a:r>
          </a:p>
          <a:p>
            <a:pPr algn="ctr"/>
            <a:endParaRPr lang="it-IT" sz="3600" dirty="0"/>
          </a:p>
          <a:p>
            <a:pPr algn="ctr"/>
            <a:r>
              <a:rPr lang="it-IT" sz="3600" dirty="0" err="1"/>
              <a:t>matteo.borzaga@unitn.it</a:t>
            </a:r>
            <a:endParaRPr lang="it-IT" sz="3600" dirty="0"/>
          </a:p>
          <a:p>
            <a:pPr algn="ctr"/>
            <a:endParaRPr lang="it-IT" dirty="0"/>
          </a:p>
        </p:txBody>
      </p:sp>
      <p:sp>
        <p:nvSpPr>
          <p:cNvPr id="4" name="Segnaposto testo 3">
            <a:extLst>
              <a:ext uri="{FF2B5EF4-FFF2-40B4-BE49-F238E27FC236}">
                <a16:creationId xmlns:a16="http://schemas.microsoft.com/office/drawing/2014/main" id="{7A5AE13F-31C3-4462-B7C3-5B73C4645669}"/>
              </a:ext>
            </a:extLst>
          </p:cNvPr>
          <p:cNvSpPr>
            <a:spLocks noGrp="1"/>
          </p:cNvSpPr>
          <p:nvPr>
            <p:ph type="body" sz="quarter" idx="10"/>
          </p:nvPr>
        </p:nvSpPr>
        <p:spPr/>
        <p:txBody>
          <a:bodyPr/>
          <a:lstStyle/>
          <a:p>
            <a:endParaRPr lang="it-IT"/>
          </a:p>
        </p:txBody>
      </p:sp>
    </p:spTree>
    <p:extLst>
      <p:ext uri="{BB962C8B-B14F-4D97-AF65-F5344CB8AC3E}">
        <p14:creationId xmlns:p14="http://schemas.microsoft.com/office/powerpoint/2010/main" val="3897724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97ACA9AB-F5F0-4FC1-AB8C-D49A511E84A1}"/>
              </a:ext>
            </a:extLst>
          </p:cNvPr>
          <p:cNvSpPr>
            <a:spLocks noGrp="1"/>
          </p:cNvSpPr>
          <p:nvPr>
            <p:ph type="body" sz="quarter" idx="10"/>
          </p:nvPr>
        </p:nvSpPr>
        <p:spPr/>
        <p:txBody>
          <a:bodyPr/>
          <a:lstStyle/>
          <a:p>
            <a:endParaRPr lang="it-IT"/>
          </a:p>
        </p:txBody>
      </p:sp>
      <p:sp>
        <p:nvSpPr>
          <p:cNvPr id="3" name="Segnaposto testo 2">
            <a:extLst>
              <a:ext uri="{FF2B5EF4-FFF2-40B4-BE49-F238E27FC236}">
                <a16:creationId xmlns:a16="http://schemas.microsoft.com/office/drawing/2014/main" id="{963D4A99-AC5B-44FE-9538-8F3D3A2AB6DE}"/>
              </a:ext>
            </a:extLst>
          </p:cNvPr>
          <p:cNvSpPr>
            <a:spLocks noGrp="1"/>
          </p:cNvSpPr>
          <p:nvPr>
            <p:ph type="body" sz="quarter" idx="11"/>
          </p:nvPr>
        </p:nvSpPr>
        <p:spPr/>
        <p:txBody>
          <a:bodyPr/>
          <a:lstStyle/>
          <a:p>
            <a:pPr algn="ctr"/>
            <a:r>
              <a:rPr lang="it-IT" sz="3200" dirty="0"/>
              <a:t>Introduzione</a:t>
            </a:r>
          </a:p>
        </p:txBody>
      </p:sp>
      <p:sp>
        <p:nvSpPr>
          <p:cNvPr id="4" name="Segnaposto testo 3">
            <a:extLst>
              <a:ext uri="{FF2B5EF4-FFF2-40B4-BE49-F238E27FC236}">
                <a16:creationId xmlns:a16="http://schemas.microsoft.com/office/drawing/2014/main" id="{1C5D8F43-91BB-4797-93D8-E4018A8A2389}"/>
              </a:ext>
            </a:extLst>
          </p:cNvPr>
          <p:cNvSpPr>
            <a:spLocks noGrp="1"/>
          </p:cNvSpPr>
          <p:nvPr>
            <p:ph type="body" sz="quarter" idx="12"/>
          </p:nvPr>
        </p:nvSpPr>
        <p:spPr/>
        <p:txBody>
          <a:bodyPr>
            <a:normAutofit fontScale="92500"/>
          </a:bodyPr>
          <a:lstStyle/>
          <a:p>
            <a:r>
              <a:rPr lang="it-IT" sz="2600" dirty="0"/>
              <a:t>Come ampiamente noto, il fattore di discriminazione «età» è stato l’ultimo a fare il proprio ingresso nell’ordinamento eurounitario (e di conseguenza in quelli nazionali), risalendo, in particolare, all’art. 13 del Trattato di Amsterdam del 1997.</a:t>
            </a:r>
          </a:p>
          <a:p>
            <a:r>
              <a:rPr lang="it-IT" sz="2600" dirty="0"/>
              <a:t>E’ forse anche per questa ragione che la relativa disciplina appare, come si vedrà meglio nelle </a:t>
            </a:r>
            <a:r>
              <a:rPr lang="it-IT" sz="2600" dirty="0" err="1"/>
              <a:t>slides</a:t>
            </a:r>
            <a:r>
              <a:rPr lang="it-IT" sz="2600" dirty="0"/>
              <a:t> che seguono, più debole (ovvero meno tutelante) rispetto a quella stabilita in relazione ad altre ragioni di discriminazione. </a:t>
            </a:r>
          </a:p>
          <a:p>
            <a:endParaRPr lang="it-IT" dirty="0"/>
          </a:p>
        </p:txBody>
      </p:sp>
      <p:pic>
        <p:nvPicPr>
          <p:cNvPr id="8" name="Segnaposto immagine 7">
            <a:extLst>
              <a:ext uri="{FF2B5EF4-FFF2-40B4-BE49-F238E27FC236}">
                <a16:creationId xmlns:a16="http://schemas.microsoft.com/office/drawing/2014/main" id="{45314643-9DE2-4F4C-B7F3-0036826DF832}"/>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l="55" r="55"/>
          <a:stretch>
            <a:fillRect/>
          </a:stretch>
        </p:blipFill>
        <p:spPr/>
      </p:pic>
      <p:pic>
        <p:nvPicPr>
          <p:cNvPr id="10" name="Segnaposto immagine 9">
            <a:extLst>
              <a:ext uri="{FF2B5EF4-FFF2-40B4-BE49-F238E27FC236}">
                <a16:creationId xmlns:a16="http://schemas.microsoft.com/office/drawing/2014/main" id="{F25F8871-2E4C-45C1-880C-B73734581DF8}"/>
              </a:ext>
            </a:extLst>
          </p:cNvPr>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l="88" r="88"/>
          <a:stretch>
            <a:fillRect/>
          </a:stretch>
        </p:blipFill>
        <p:spPr/>
      </p:pic>
    </p:spTree>
    <p:extLst>
      <p:ext uri="{BB962C8B-B14F-4D97-AF65-F5344CB8AC3E}">
        <p14:creationId xmlns:p14="http://schemas.microsoft.com/office/powerpoint/2010/main" val="2480813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ED08D936-0056-4AE7-9DB8-18AD58892925}"/>
              </a:ext>
            </a:extLst>
          </p:cNvPr>
          <p:cNvSpPr>
            <a:spLocks noGrp="1"/>
          </p:cNvSpPr>
          <p:nvPr>
            <p:ph type="body" sz="quarter" idx="11"/>
          </p:nvPr>
        </p:nvSpPr>
        <p:spPr/>
        <p:txBody>
          <a:bodyPr/>
          <a:lstStyle/>
          <a:p>
            <a:pPr algn="ctr"/>
            <a:r>
              <a:rPr lang="it-IT" sz="3200" dirty="0"/>
              <a:t>L’assetto normativo…</a:t>
            </a:r>
          </a:p>
        </p:txBody>
      </p:sp>
      <p:sp>
        <p:nvSpPr>
          <p:cNvPr id="3" name="Segnaposto testo 2">
            <a:extLst>
              <a:ext uri="{FF2B5EF4-FFF2-40B4-BE49-F238E27FC236}">
                <a16:creationId xmlns:a16="http://schemas.microsoft.com/office/drawing/2014/main" id="{D39247CF-0BC4-4093-9EBE-B514CEA06C9A}"/>
              </a:ext>
            </a:extLst>
          </p:cNvPr>
          <p:cNvSpPr>
            <a:spLocks noGrp="1"/>
          </p:cNvSpPr>
          <p:nvPr>
            <p:ph type="body" sz="quarter" idx="12"/>
          </p:nvPr>
        </p:nvSpPr>
        <p:spPr/>
        <p:txBody>
          <a:bodyPr>
            <a:normAutofit fontScale="92500" lnSpcReduction="20000"/>
          </a:bodyPr>
          <a:lstStyle/>
          <a:p>
            <a:r>
              <a:rPr lang="it-IT" dirty="0"/>
              <a:t>Per quanto riguarda, anzitutto, le disposizioni contenute nella direttiva n. 2000/78, a rilevare è, in particolare, l’art. 6 (Giustificazione delle disparità di trattamento collegate all’età), ai sensi del quale:</a:t>
            </a:r>
          </a:p>
          <a:p>
            <a:endParaRPr lang="it-IT" dirty="0"/>
          </a:p>
          <a:p>
            <a:r>
              <a:rPr lang="it-IT" dirty="0"/>
              <a:t>«1. Fatto salvo l'articolo 2, paragrafo 2, gli Stati membri possono prevedere che le disparità di trattamento in ragione dell'età non costituiscano discriminazione laddove esse siano </a:t>
            </a:r>
            <a:r>
              <a:rPr lang="it-IT" b="1" dirty="0"/>
              <a:t>oggettivamente e ragionevolmente giustificate</a:t>
            </a:r>
            <a:r>
              <a:rPr lang="it-IT" dirty="0"/>
              <a:t>, nell'ambito del diritto nazionale, da una </a:t>
            </a:r>
            <a:r>
              <a:rPr lang="it-IT" b="1" dirty="0"/>
              <a:t>finalità legittima</a:t>
            </a:r>
            <a:r>
              <a:rPr lang="it-IT" dirty="0"/>
              <a:t>, compresi giustificati obiettivi di politica del lavoro, di mercato del lavoro e di formazione professionale, </a:t>
            </a:r>
            <a:r>
              <a:rPr lang="it-IT" b="1" dirty="0"/>
              <a:t>e i mezzi per il conseguimento di tale finalità siano appropriati e necessari</a:t>
            </a:r>
            <a:r>
              <a:rPr lang="it-IT" dirty="0"/>
              <a:t>.</a:t>
            </a:r>
          </a:p>
          <a:p>
            <a:r>
              <a:rPr lang="it-IT" dirty="0"/>
              <a:t>Tali disparità di trattamento possono comprendere in particolare:</a:t>
            </a:r>
          </a:p>
          <a:p>
            <a:r>
              <a:rPr lang="it-IT" dirty="0"/>
              <a:t>a) la definizione di condizioni speciali di accesso all'occupazione e alla formazione professionale, di occupazione e di lavoro, comprese le condizioni di licenziamento e di retribuzione, per i giovani, i lavoratori anziani e i lavoratori con persone a carico, onde favorire l'inserimento professionale o assicurare la protezione degli stessi;</a:t>
            </a:r>
          </a:p>
        </p:txBody>
      </p:sp>
      <p:pic>
        <p:nvPicPr>
          <p:cNvPr id="9" name="Segnaposto immagine 8">
            <a:extLst>
              <a:ext uri="{FF2B5EF4-FFF2-40B4-BE49-F238E27FC236}">
                <a16:creationId xmlns:a16="http://schemas.microsoft.com/office/drawing/2014/main" id="{201F7443-35FB-4BE5-A7BE-C4506FF57BFB}"/>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l="1192" r="1192"/>
          <a:stretch>
            <a:fillRect/>
          </a:stretch>
        </p:blipFill>
        <p:spPr/>
      </p:pic>
      <p:pic>
        <p:nvPicPr>
          <p:cNvPr id="13" name="Segnaposto immagine 12">
            <a:extLst>
              <a:ext uri="{FF2B5EF4-FFF2-40B4-BE49-F238E27FC236}">
                <a16:creationId xmlns:a16="http://schemas.microsoft.com/office/drawing/2014/main" id="{2F9DCD49-EEB1-4D3C-9168-BB964CC43989}"/>
              </a:ext>
            </a:extLst>
          </p:cNvPr>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l="6" r="6"/>
          <a:stretch>
            <a:fillRect/>
          </a:stretch>
        </p:blipFill>
        <p:spPr/>
      </p:pic>
      <p:pic>
        <p:nvPicPr>
          <p:cNvPr id="11" name="Segnaposto immagine 10">
            <a:extLst>
              <a:ext uri="{FF2B5EF4-FFF2-40B4-BE49-F238E27FC236}">
                <a16:creationId xmlns:a16="http://schemas.microsoft.com/office/drawing/2014/main" id="{6ED76580-E8AB-4F92-BA5A-4A1BA27DB8EA}"/>
              </a:ext>
            </a:extLst>
          </p:cNvPr>
          <p:cNvPicPr>
            <a:picLocks noGrp="1" noChangeAspect="1"/>
          </p:cNvPicPr>
          <p:nvPr>
            <p:ph type="pic" sz="quarter" idx="15"/>
          </p:nvPr>
        </p:nvPicPr>
        <p:blipFill>
          <a:blip r:embed="rId4">
            <a:extLst>
              <a:ext uri="{28A0092B-C50C-407E-A947-70E740481C1C}">
                <a14:useLocalDpi xmlns:a14="http://schemas.microsoft.com/office/drawing/2010/main" val="0"/>
              </a:ext>
            </a:extLst>
          </a:blip>
          <a:srcRect l="6" r="6"/>
          <a:stretch>
            <a:fillRect/>
          </a:stretch>
        </p:blipFill>
        <p:spPr/>
      </p:pic>
      <p:sp>
        <p:nvSpPr>
          <p:cNvPr id="7" name="Segnaposto testo 6">
            <a:extLst>
              <a:ext uri="{FF2B5EF4-FFF2-40B4-BE49-F238E27FC236}">
                <a16:creationId xmlns:a16="http://schemas.microsoft.com/office/drawing/2014/main" id="{8869772B-4517-4E23-A453-4233891A8D54}"/>
              </a:ext>
            </a:extLst>
          </p:cNvPr>
          <p:cNvSpPr>
            <a:spLocks noGrp="1"/>
          </p:cNvSpPr>
          <p:nvPr>
            <p:ph type="body" sz="quarter" idx="10"/>
          </p:nvPr>
        </p:nvSpPr>
        <p:spPr/>
        <p:txBody>
          <a:bodyPr/>
          <a:lstStyle/>
          <a:p>
            <a:endParaRPr lang="it-IT"/>
          </a:p>
        </p:txBody>
      </p:sp>
    </p:spTree>
    <p:extLst>
      <p:ext uri="{BB962C8B-B14F-4D97-AF65-F5344CB8AC3E}">
        <p14:creationId xmlns:p14="http://schemas.microsoft.com/office/powerpoint/2010/main" val="2334728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9FF61539-AE20-4FB0-9EBB-A579D0A66353}"/>
              </a:ext>
            </a:extLst>
          </p:cNvPr>
          <p:cNvSpPr>
            <a:spLocks noGrp="1"/>
          </p:cNvSpPr>
          <p:nvPr>
            <p:ph type="body" sz="quarter" idx="10"/>
          </p:nvPr>
        </p:nvSpPr>
        <p:spPr/>
        <p:txBody>
          <a:bodyPr/>
          <a:lstStyle/>
          <a:p>
            <a:endParaRPr lang="it-IT"/>
          </a:p>
        </p:txBody>
      </p:sp>
      <p:sp>
        <p:nvSpPr>
          <p:cNvPr id="3" name="Segnaposto testo 2">
            <a:extLst>
              <a:ext uri="{FF2B5EF4-FFF2-40B4-BE49-F238E27FC236}">
                <a16:creationId xmlns:a16="http://schemas.microsoft.com/office/drawing/2014/main" id="{394376EB-BE78-490A-8A17-9A2CEFBDF7DF}"/>
              </a:ext>
            </a:extLst>
          </p:cNvPr>
          <p:cNvSpPr>
            <a:spLocks noGrp="1"/>
          </p:cNvSpPr>
          <p:nvPr>
            <p:ph type="body" sz="quarter" idx="11"/>
          </p:nvPr>
        </p:nvSpPr>
        <p:spPr/>
        <p:txBody>
          <a:bodyPr/>
          <a:lstStyle/>
          <a:p>
            <a:pPr algn="ctr"/>
            <a:r>
              <a:rPr lang="it-IT" sz="3200" dirty="0"/>
              <a:t>L’assetto normativo…</a:t>
            </a:r>
          </a:p>
        </p:txBody>
      </p:sp>
      <p:sp>
        <p:nvSpPr>
          <p:cNvPr id="4" name="Segnaposto testo 3">
            <a:extLst>
              <a:ext uri="{FF2B5EF4-FFF2-40B4-BE49-F238E27FC236}">
                <a16:creationId xmlns:a16="http://schemas.microsoft.com/office/drawing/2014/main" id="{C1764709-376D-41DE-8B04-19BEB30075D8}"/>
              </a:ext>
            </a:extLst>
          </p:cNvPr>
          <p:cNvSpPr>
            <a:spLocks noGrp="1"/>
          </p:cNvSpPr>
          <p:nvPr>
            <p:ph type="body" sz="quarter" idx="12"/>
          </p:nvPr>
        </p:nvSpPr>
        <p:spPr/>
        <p:txBody>
          <a:bodyPr>
            <a:normAutofit lnSpcReduction="10000"/>
          </a:bodyPr>
          <a:lstStyle/>
          <a:p>
            <a:r>
              <a:rPr lang="it-IT" dirty="0"/>
              <a:t>b) la fissazione di condizioni minime di età, di esperienza professionale o di anzianità di lavoro per l'accesso all'occupazione o a taluni vantaggi connessi all'occupazione;</a:t>
            </a:r>
          </a:p>
          <a:p>
            <a:r>
              <a:rPr lang="it-IT" dirty="0"/>
              <a:t>c) la fissazione di un'età massima per l'assunzione basata sulle condizioni di formazione richieste per il lavoro in questione o la necessità di un ragionevole periodo di lavoro prima del pensionamento.</a:t>
            </a:r>
          </a:p>
          <a:p>
            <a:r>
              <a:rPr lang="it-IT" dirty="0"/>
              <a:t>2. Fatto salvo l'articolo 2, paragrafo 2, gli Stati membri possono prevedere che la fissazione per i regimi professionali di sicurezza sociale di un'età per poter accedere o aver titolo alle prestazioni pensionistiche o all'invalidità, compresa la fissazione per tali regimi di età diverse per lavoratori o gruppi o categorie di lavoratori e l'utilizzazione, nell'ambito di detti regimi, di criteri di età nei calcoli attuariali non costituisca una discriminazione fondata sull'età purché ciò non dia luogo a discriminazioni fondate sul sesso».</a:t>
            </a:r>
          </a:p>
          <a:p>
            <a:endParaRPr lang="it-IT" dirty="0"/>
          </a:p>
        </p:txBody>
      </p:sp>
      <p:pic>
        <p:nvPicPr>
          <p:cNvPr id="7" name="Segnaposto immagine 6">
            <a:extLst>
              <a:ext uri="{FF2B5EF4-FFF2-40B4-BE49-F238E27FC236}">
                <a16:creationId xmlns:a16="http://schemas.microsoft.com/office/drawing/2014/main" id="{BBC1CF29-B12A-4D95-A449-48DC53F054DD}"/>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34" b="34"/>
          <a:stretch>
            <a:fillRect/>
          </a:stretch>
        </p:blipFill>
        <p:spPr/>
      </p:pic>
    </p:spTree>
    <p:extLst>
      <p:ext uri="{BB962C8B-B14F-4D97-AF65-F5344CB8AC3E}">
        <p14:creationId xmlns:p14="http://schemas.microsoft.com/office/powerpoint/2010/main" val="3142666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97ACA9AB-F5F0-4FC1-AB8C-D49A511E84A1}"/>
              </a:ext>
            </a:extLst>
          </p:cNvPr>
          <p:cNvSpPr>
            <a:spLocks noGrp="1"/>
          </p:cNvSpPr>
          <p:nvPr>
            <p:ph type="body" sz="quarter" idx="10"/>
          </p:nvPr>
        </p:nvSpPr>
        <p:spPr/>
        <p:txBody>
          <a:bodyPr/>
          <a:lstStyle/>
          <a:p>
            <a:endParaRPr lang="it-IT"/>
          </a:p>
        </p:txBody>
      </p:sp>
      <p:sp>
        <p:nvSpPr>
          <p:cNvPr id="3" name="Segnaposto testo 2">
            <a:extLst>
              <a:ext uri="{FF2B5EF4-FFF2-40B4-BE49-F238E27FC236}">
                <a16:creationId xmlns:a16="http://schemas.microsoft.com/office/drawing/2014/main" id="{963D4A99-AC5B-44FE-9538-8F3D3A2AB6DE}"/>
              </a:ext>
            </a:extLst>
          </p:cNvPr>
          <p:cNvSpPr>
            <a:spLocks noGrp="1"/>
          </p:cNvSpPr>
          <p:nvPr>
            <p:ph type="body" sz="quarter" idx="11"/>
          </p:nvPr>
        </p:nvSpPr>
        <p:spPr/>
        <p:txBody>
          <a:bodyPr/>
          <a:lstStyle/>
          <a:p>
            <a:pPr algn="ctr"/>
            <a:r>
              <a:rPr lang="it-IT" sz="3200" dirty="0"/>
              <a:t>L’assetto normativo…</a:t>
            </a:r>
          </a:p>
        </p:txBody>
      </p:sp>
      <p:sp>
        <p:nvSpPr>
          <p:cNvPr id="4" name="Segnaposto testo 3">
            <a:extLst>
              <a:ext uri="{FF2B5EF4-FFF2-40B4-BE49-F238E27FC236}">
                <a16:creationId xmlns:a16="http://schemas.microsoft.com/office/drawing/2014/main" id="{1C5D8F43-91BB-4797-93D8-E4018A8A2389}"/>
              </a:ext>
            </a:extLst>
          </p:cNvPr>
          <p:cNvSpPr>
            <a:spLocks noGrp="1"/>
          </p:cNvSpPr>
          <p:nvPr>
            <p:ph type="body" sz="quarter" idx="12"/>
          </p:nvPr>
        </p:nvSpPr>
        <p:spPr/>
        <p:txBody>
          <a:bodyPr>
            <a:normAutofit/>
          </a:bodyPr>
          <a:lstStyle/>
          <a:p>
            <a:r>
              <a:rPr lang="it-IT" dirty="0"/>
              <a:t>Tale disposizione è stata trasposta nell’ordinamento italiano dall’art. 3, co. 4bis e 4ter del d. </a:t>
            </a:r>
            <a:r>
              <a:rPr lang="it-IT" dirty="0" err="1"/>
              <a:t>lgs</a:t>
            </a:r>
            <a:r>
              <a:rPr lang="it-IT" dirty="0"/>
              <a:t>. n. 216 del 2003, ai sensi dei quali:</a:t>
            </a:r>
          </a:p>
          <a:p>
            <a:r>
              <a:rPr lang="it-IT" dirty="0"/>
              <a:t>4-bis. Sono fatte salve le disposizioni che prevedono trattamenti differenziati in ragione dell’età dei lavoratori e in particolare quelle che disciplinano: a) la definizione di condizioni speciali di accesso all'occupazione e alla formazione professionale, di occupazione e di lavoro, comprese le condizioni di licenziamento e di retribuzione, per i giovani, i lavoratori anziani e i lavoratori con persone a carico, allo scopo di favorire l'inserimento professionale o di assicurare la protezione degli stessi; b) la fissazione di condizioni minime di età, di esperienza professionale o di anzianità di lavoro per l'accesso all'occupazione o a taluni vantaggi connessi all'occupazione; </a:t>
            </a:r>
          </a:p>
        </p:txBody>
      </p:sp>
      <p:pic>
        <p:nvPicPr>
          <p:cNvPr id="8" name="Segnaposto immagine 7">
            <a:extLst>
              <a:ext uri="{FF2B5EF4-FFF2-40B4-BE49-F238E27FC236}">
                <a16:creationId xmlns:a16="http://schemas.microsoft.com/office/drawing/2014/main" id="{45314643-9DE2-4F4C-B7F3-0036826DF832}"/>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l="55" r="55"/>
          <a:stretch>
            <a:fillRect/>
          </a:stretch>
        </p:blipFill>
        <p:spPr/>
      </p:pic>
      <p:pic>
        <p:nvPicPr>
          <p:cNvPr id="10" name="Segnaposto immagine 9">
            <a:extLst>
              <a:ext uri="{FF2B5EF4-FFF2-40B4-BE49-F238E27FC236}">
                <a16:creationId xmlns:a16="http://schemas.microsoft.com/office/drawing/2014/main" id="{F25F8871-2E4C-45C1-880C-B73734581DF8}"/>
              </a:ext>
            </a:extLst>
          </p:cNvPr>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l="88" r="88"/>
          <a:stretch>
            <a:fillRect/>
          </a:stretch>
        </p:blipFill>
        <p:spPr/>
      </p:pic>
    </p:spTree>
    <p:extLst>
      <p:ext uri="{BB962C8B-B14F-4D97-AF65-F5344CB8AC3E}">
        <p14:creationId xmlns:p14="http://schemas.microsoft.com/office/powerpoint/2010/main" val="3559515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ED08D936-0056-4AE7-9DB8-18AD58892925}"/>
              </a:ext>
            </a:extLst>
          </p:cNvPr>
          <p:cNvSpPr>
            <a:spLocks noGrp="1"/>
          </p:cNvSpPr>
          <p:nvPr>
            <p:ph type="body" sz="quarter" idx="11"/>
          </p:nvPr>
        </p:nvSpPr>
        <p:spPr/>
        <p:txBody>
          <a:bodyPr/>
          <a:lstStyle/>
          <a:p>
            <a:pPr algn="ctr"/>
            <a:r>
              <a:rPr lang="it-IT" sz="3200" dirty="0"/>
              <a:t>L’assetto normativo</a:t>
            </a:r>
          </a:p>
        </p:txBody>
      </p:sp>
      <p:sp>
        <p:nvSpPr>
          <p:cNvPr id="3" name="Segnaposto testo 2">
            <a:extLst>
              <a:ext uri="{FF2B5EF4-FFF2-40B4-BE49-F238E27FC236}">
                <a16:creationId xmlns:a16="http://schemas.microsoft.com/office/drawing/2014/main" id="{D39247CF-0BC4-4093-9EBE-B514CEA06C9A}"/>
              </a:ext>
            </a:extLst>
          </p:cNvPr>
          <p:cNvSpPr>
            <a:spLocks noGrp="1"/>
          </p:cNvSpPr>
          <p:nvPr>
            <p:ph type="body" sz="quarter" idx="12"/>
          </p:nvPr>
        </p:nvSpPr>
        <p:spPr/>
        <p:txBody>
          <a:bodyPr>
            <a:normAutofit fontScale="85000" lnSpcReduction="20000"/>
          </a:bodyPr>
          <a:lstStyle/>
          <a:p>
            <a:r>
              <a:rPr lang="it-IT" sz="3000" dirty="0"/>
              <a:t>c) la fissazione di un’età massima per l'assunzione, basata sulle condizioni di formazione richieste per il lavoro in questione o sulla necessità di un ragionevole periodo di lavoro prima del pensionamento.</a:t>
            </a:r>
          </a:p>
          <a:p>
            <a:r>
              <a:rPr lang="it-IT" sz="3000" dirty="0"/>
              <a:t>4-ter. Le disposizioni di cui al comma 4-bis sono fatte salve purché siano </a:t>
            </a:r>
            <a:r>
              <a:rPr lang="it-IT" sz="3000" b="1" dirty="0"/>
              <a:t>oggettivamente e ragionevolmente giustificate</a:t>
            </a:r>
            <a:r>
              <a:rPr lang="it-IT" sz="3000" dirty="0"/>
              <a:t> da </a:t>
            </a:r>
            <a:r>
              <a:rPr lang="it-IT" sz="3000" b="1" dirty="0"/>
              <a:t>finalità legittime</a:t>
            </a:r>
            <a:r>
              <a:rPr lang="it-IT" sz="3000" dirty="0"/>
              <a:t>, quali giustificati obiettivi della politica del lavoro, del mercato del lavoro e della formazione professionale, </a:t>
            </a:r>
            <a:r>
              <a:rPr lang="it-IT" sz="3000" b="1" dirty="0"/>
              <a:t>qualora i mezzi per il conseguimento di tali finalità siano appropriati e necessari</a:t>
            </a:r>
            <a:r>
              <a:rPr lang="it-IT" sz="3000" dirty="0"/>
              <a:t>.</a:t>
            </a:r>
          </a:p>
        </p:txBody>
      </p:sp>
      <p:pic>
        <p:nvPicPr>
          <p:cNvPr id="9" name="Segnaposto immagine 8">
            <a:extLst>
              <a:ext uri="{FF2B5EF4-FFF2-40B4-BE49-F238E27FC236}">
                <a16:creationId xmlns:a16="http://schemas.microsoft.com/office/drawing/2014/main" id="{201F7443-35FB-4BE5-A7BE-C4506FF57BFB}"/>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l="1192" r="1192"/>
          <a:stretch>
            <a:fillRect/>
          </a:stretch>
        </p:blipFill>
        <p:spPr/>
      </p:pic>
      <p:pic>
        <p:nvPicPr>
          <p:cNvPr id="13" name="Segnaposto immagine 12">
            <a:extLst>
              <a:ext uri="{FF2B5EF4-FFF2-40B4-BE49-F238E27FC236}">
                <a16:creationId xmlns:a16="http://schemas.microsoft.com/office/drawing/2014/main" id="{2F9DCD49-EEB1-4D3C-9168-BB964CC43989}"/>
              </a:ext>
            </a:extLst>
          </p:cNvPr>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l="6" r="6"/>
          <a:stretch>
            <a:fillRect/>
          </a:stretch>
        </p:blipFill>
        <p:spPr/>
      </p:pic>
      <p:pic>
        <p:nvPicPr>
          <p:cNvPr id="11" name="Segnaposto immagine 10">
            <a:extLst>
              <a:ext uri="{FF2B5EF4-FFF2-40B4-BE49-F238E27FC236}">
                <a16:creationId xmlns:a16="http://schemas.microsoft.com/office/drawing/2014/main" id="{6ED76580-E8AB-4F92-BA5A-4A1BA27DB8EA}"/>
              </a:ext>
            </a:extLst>
          </p:cNvPr>
          <p:cNvPicPr>
            <a:picLocks noGrp="1" noChangeAspect="1"/>
          </p:cNvPicPr>
          <p:nvPr>
            <p:ph type="pic" sz="quarter" idx="15"/>
          </p:nvPr>
        </p:nvPicPr>
        <p:blipFill>
          <a:blip r:embed="rId4">
            <a:extLst>
              <a:ext uri="{28A0092B-C50C-407E-A947-70E740481C1C}">
                <a14:useLocalDpi xmlns:a14="http://schemas.microsoft.com/office/drawing/2010/main" val="0"/>
              </a:ext>
            </a:extLst>
          </a:blip>
          <a:srcRect l="6" r="6"/>
          <a:stretch>
            <a:fillRect/>
          </a:stretch>
        </p:blipFill>
        <p:spPr/>
      </p:pic>
      <p:sp>
        <p:nvSpPr>
          <p:cNvPr id="7" name="Segnaposto testo 6">
            <a:extLst>
              <a:ext uri="{FF2B5EF4-FFF2-40B4-BE49-F238E27FC236}">
                <a16:creationId xmlns:a16="http://schemas.microsoft.com/office/drawing/2014/main" id="{8869772B-4517-4E23-A453-4233891A8D54}"/>
              </a:ext>
            </a:extLst>
          </p:cNvPr>
          <p:cNvSpPr>
            <a:spLocks noGrp="1"/>
          </p:cNvSpPr>
          <p:nvPr>
            <p:ph type="body" sz="quarter" idx="10"/>
          </p:nvPr>
        </p:nvSpPr>
        <p:spPr/>
        <p:txBody>
          <a:bodyPr/>
          <a:lstStyle/>
          <a:p>
            <a:endParaRPr lang="it-IT"/>
          </a:p>
        </p:txBody>
      </p:sp>
    </p:spTree>
    <p:extLst>
      <p:ext uri="{BB962C8B-B14F-4D97-AF65-F5344CB8AC3E}">
        <p14:creationId xmlns:p14="http://schemas.microsoft.com/office/powerpoint/2010/main" val="1131556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9FF61539-AE20-4FB0-9EBB-A579D0A66353}"/>
              </a:ext>
            </a:extLst>
          </p:cNvPr>
          <p:cNvSpPr>
            <a:spLocks noGrp="1"/>
          </p:cNvSpPr>
          <p:nvPr>
            <p:ph type="body" sz="quarter" idx="10"/>
          </p:nvPr>
        </p:nvSpPr>
        <p:spPr/>
        <p:txBody>
          <a:bodyPr/>
          <a:lstStyle/>
          <a:p>
            <a:endParaRPr lang="it-IT"/>
          </a:p>
        </p:txBody>
      </p:sp>
      <p:sp>
        <p:nvSpPr>
          <p:cNvPr id="3" name="Segnaposto testo 2">
            <a:extLst>
              <a:ext uri="{FF2B5EF4-FFF2-40B4-BE49-F238E27FC236}">
                <a16:creationId xmlns:a16="http://schemas.microsoft.com/office/drawing/2014/main" id="{394376EB-BE78-490A-8A17-9A2CEFBDF7DF}"/>
              </a:ext>
            </a:extLst>
          </p:cNvPr>
          <p:cNvSpPr>
            <a:spLocks noGrp="1"/>
          </p:cNvSpPr>
          <p:nvPr>
            <p:ph type="body" sz="quarter" idx="11"/>
          </p:nvPr>
        </p:nvSpPr>
        <p:spPr/>
        <p:txBody>
          <a:bodyPr/>
          <a:lstStyle/>
          <a:p>
            <a:pPr algn="ctr"/>
            <a:r>
              <a:rPr lang="it-IT" sz="3200" dirty="0"/>
              <a:t>L’assetto normativo…</a:t>
            </a:r>
          </a:p>
        </p:txBody>
      </p:sp>
      <p:sp>
        <p:nvSpPr>
          <p:cNvPr id="4" name="Segnaposto testo 3">
            <a:extLst>
              <a:ext uri="{FF2B5EF4-FFF2-40B4-BE49-F238E27FC236}">
                <a16:creationId xmlns:a16="http://schemas.microsoft.com/office/drawing/2014/main" id="{C1764709-376D-41DE-8B04-19BEB30075D8}"/>
              </a:ext>
            </a:extLst>
          </p:cNvPr>
          <p:cNvSpPr>
            <a:spLocks noGrp="1"/>
          </p:cNvSpPr>
          <p:nvPr>
            <p:ph type="body" sz="quarter" idx="12"/>
          </p:nvPr>
        </p:nvSpPr>
        <p:spPr/>
        <p:txBody>
          <a:bodyPr>
            <a:normAutofit lnSpcReduction="10000"/>
          </a:bodyPr>
          <a:lstStyle/>
          <a:p>
            <a:r>
              <a:rPr lang="it-IT" dirty="0"/>
              <a:t>Alla luce delle disposizioni (pressoché fotocopia) che si sono citate, possono farsi le seguenti considerazioni:</a:t>
            </a:r>
          </a:p>
          <a:p>
            <a:pPr marL="342900" indent="-342900">
              <a:buAutoNum type="alphaLcParenR"/>
            </a:pPr>
            <a:r>
              <a:rPr lang="it-IT" dirty="0"/>
              <a:t>la tutela prevista in caso di discriminazioni fondate sull’età è meno intensa rispetto a quella stabilita per le altre forme di discriminazione;</a:t>
            </a:r>
          </a:p>
          <a:p>
            <a:pPr marL="342900" indent="-342900">
              <a:buAutoNum type="alphaLcParenR"/>
            </a:pPr>
            <a:r>
              <a:rPr lang="it-IT" dirty="0"/>
              <a:t>in tale contesto, assumono particolare importanza le finalità perseguite…</a:t>
            </a:r>
          </a:p>
          <a:p>
            <a:pPr marL="342900" indent="-342900">
              <a:buAutoNum type="alphaLcParenR"/>
            </a:pPr>
            <a:r>
              <a:rPr lang="it-IT" dirty="0"/>
              <a:t>… e l’oggettiva e ragionevole giustificazione delle disparità di trattamento…</a:t>
            </a:r>
          </a:p>
          <a:p>
            <a:pPr marL="342900" indent="-342900">
              <a:buAutoNum type="alphaLcParenR"/>
            </a:pPr>
            <a:r>
              <a:rPr lang="it-IT" dirty="0"/>
              <a:t>… nonché l’appropriatezza e necessità dei mezzi utilizzati;</a:t>
            </a:r>
          </a:p>
          <a:p>
            <a:pPr marL="342900" indent="-342900">
              <a:buAutoNum type="alphaLcParenR"/>
            </a:pPr>
            <a:r>
              <a:rPr lang="it-IT" dirty="0"/>
              <a:t>va inoltre ricordato che la disciplina in esame riguarda il versante lavoristico e non quello previdenziale (possibili, vistose interferenze).</a:t>
            </a:r>
          </a:p>
          <a:p>
            <a:pPr marL="342900" indent="-342900">
              <a:buAutoNum type="alphaLcParenR"/>
            </a:pPr>
            <a:endParaRPr lang="it-IT" dirty="0"/>
          </a:p>
        </p:txBody>
      </p:sp>
      <p:pic>
        <p:nvPicPr>
          <p:cNvPr id="7" name="Segnaposto immagine 6">
            <a:extLst>
              <a:ext uri="{FF2B5EF4-FFF2-40B4-BE49-F238E27FC236}">
                <a16:creationId xmlns:a16="http://schemas.microsoft.com/office/drawing/2014/main" id="{BBC1CF29-B12A-4D95-A449-48DC53F054DD}"/>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34" b="34"/>
          <a:stretch>
            <a:fillRect/>
          </a:stretch>
        </p:blipFill>
        <p:spPr/>
      </p:pic>
    </p:spTree>
    <p:extLst>
      <p:ext uri="{BB962C8B-B14F-4D97-AF65-F5344CB8AC3E}">
        <p14:creationId xmlns:p14="http://schemas.microsoft.com/office/powerpoint/2010/main" val="38290525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97ACA9AB-F5F0-4FC1-AB8C-D49A511E84A1}"/>
              </a:ext>
            </a:extLst>
          </p:cNvPr>
          <p:cNvSpPr>
            <a:spLocks noGrp="1"/>
          </p:cNvSpPr>
          <p:nvPr>
            <p:ph type="body" sz="quarter" idx="10"/>
          </p:nvPr>
        </p:nvSpPr>
        <p:spPr/>
        <p:txBody>
          <a:bodyPr/>
          <a:lstStyle/>
          <a:p>
            <a:endParaRPr lang="it-IT"/>
          </a:p>
        </p:txBody>
      </p:sp>
      <p:sp>
        <p:nvSpPr>
          <p:cNvPr id="3" name="Segnaposto testo 2">
            <a:extLst>
              <a:ext uri="{FF2B5EF4-FFF2-40B4-BE49-F238E27FC236}">
                <a16:creationId xmlns:a16="http://schemas.microsoft.com/office/drawing/2014/main" id="{963D4A99-AC5B-44FE-9538-8F3D3A2AB6DE}"/>
              </a:ext>
            </a:extLst>
          </p:cNvPr>
          <p:cNvSpPr>
            <a:spLocks noGrp="1"/>
          </p:cNvSpPr>
          <p:nvPr>
            <p:ph type="body" sz="quarter" idx="11"/>
          </p:nvPr>
        </p:nvSpPr>
        <p:spPr/>
        <p:txBody>
          <a:bodyPr/>
          <a:lstStyle/>
          <a:p>
            <a:pPr algn="ctr"/>
            <a:r>
              <a:rPr lang="it-IT" sz="3200" dirty="0"/>
              <a:t>La giurisprudenza della CGUE</a:t>
            </a:r>
          </a:p>
        </p:txBody>
      </p:sp>
      <p:sp>
        <p:nvSpPr>
          <p:cNvPr id="4" name="Segnaposto testo 3">
            <a:extLst>
              <a:ext uri="{FF2B5EF4-FFF2-40B4-BE49-F238E27FC236}">
                <a16:creationId xmlns:a16="http://schemas.microsoft.com/office/drawing/2014/main" id="{1C5D8F43-91BB-4797-93D8-E4018A8A2389}"/>
              </a:ext>
            </a:extLst>
          </p:cNvPr>
          <p:cNvSpPr>
            <a:spLocks noGrp="1"/>
          </p:cNvSpPr>
          <p:nvPr>
            <p:ph type="body" sz="quarter" idx="12"/>
          </p:nvPr>
        </p:nvSpPr>
        <p:spPr/>
        <p:txBody>
          <a:bodyPr>
            <a:normAutofit/>
          </a:bodyPr>
          <a:lstStyle/>
          <a:p>
            <a:r>
              <a:rPr lang="it-IT" dirty="0"/>
              <a:t>Le sentenze della CGUE relative alle discriminazioni basate sull’età sono state molto numerose e, soprattutto quelle che hanno riguardato misure concernenti i pensionamenti forzati, almeno apparentemente contraddittorie.</a:t>
            </a:r>
          </a:p>
          <a:p>
            <a:r>
              <a:rPr lang="it-IT" dirty="0"/>
              <a:t>Pur non essendo possibile, in questa sede, prenderle in esame nel dettaglio, va quanto meno messo in luce che, nel portare avanti la propria attività interpretativa, la CGUE è chiamata a valutare se, laddove una disposizione nazionale utilizzi l’età quale criterio di differenziazione tra situazioni comparabili,</a:t>
            </a:r>
          </a:p>
          <a:p>
            <a:pPr marL="342900" indent="-342900">
              <a:buAutoNum type="alphaLcParenR"/>
            </a:pPr>
            <a:r>
              <a:rPr lang="it-IT" dirty="0"/>
              <a:t>sussista una disparità di trattamento;</a:t>
            </a:r>
          </a:p>
          <a:p>
            <a:pPr marL="342900" indent="-342900">
              <a:buAutoNum type="alphaLcParenR"/>
            </a:pPr>
            <a:r>
              <a:rPr lang="it-IT" dirty="0"/>
              <a:t>essa sia giustificata oggettivamente da una finalità legittima;</a:t>
            </a:r>
          </a:p>
          <a:p>
            <a:pPr marL="342900" indent="-342900">
              <a:buAutoNum type="alphaLcParenR"/>
            </a:pPr>
            <a:r>
              <a:rPr lang="it-IT" dirty="0"/>
              <a:t>essa sia adeguata e necessaria a perseguire tale finalità.</a:t>
            </a:r>
          </a:p>
        </p:txBody>
      </p:sp>
      <p:pic>
        <p:nvPicPr>
          <p:cNvPr id="8" name="Segnaposto immagine 7">
            <a:extLst>
              <a:ext uri="{FF2B5EF4-FFF2-40B4-BE49-F238E27FC236}">
                <a16:creationId xmlns:a16="http://schemas.microsoft.com/office/drawing/2014/main" id="{45314643-9DE2-4F4C-B7F3-0036826DF832}"/>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l="55" r="55"/>
          <a:stretch>
            <a:fillRect/>
          </a:stretch>
        </p:blipFill>
        <p:spPr/>
      </p:pic>
      <p:pic>
        <p:nvPicPr>
          <p:cNvPr id="10" name="Segnaposto immagine 9">
            <a:extLst>
              <a:ext uri="{FF2B5EF4-FFF2-40B4-BE49-F238E27FC236}">
                <a16:creationId xmlns:a16="http://schemas.microsoft.com/office/drawing/2014/main" id="{F25F8871-2E4C-45C1-880C-B73734581DF8}"/>
              </a:ext>
            </a:extLst>
          </p:cNvPr>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l="88" r="88"/>
          <a:stretch>
            <a:fillRect/>
          </a:stretch>
        </p:blipFill>
        <p:spPr/>
      </p:pic>
    </p:spTree>
    <p:extLst>
      <p:ext uri="{BB962C8B-B14F-4D97-AF65-F5344CB8AC3E}">
        <p14:creationId xmlns:p14="http://schemas.microsoft.com/office/powerpoint/2010/main" val="4288840883"/>
      </p:ext>
    </p:extLst>
  </p:cSld>
  <p:clrMapOvr>
    <a:masterClrMapping/>
  </p:clrMapOvr>
</p:sld>
</file>

<file path=ppt/theme/theme1.xml><?xml version="1.0" encoding="utf-8"?>
<a:theme xmlns:a="http://schemas.openxmlformats.org/drawingml/2006/main" name="modello_SSI">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odello_presentazione_SSI.potx" id="{6DC35D94-042D-4942-88F8-578EE0F46942}" vid="{6DF4F3FD-7C53-41DB-944D-4642219A9E60}"/>
    </a:ext>
  </a:extLst>
</a:theme>
</file>

<file path=docProps/app.xml><?xml version="1.0" encoding="utf-8"?>
<Properties xmlns="http://schemas.openxmlformats.org/officeDocument/2006/extended-properties" xmlns:vt="http://schemas.openxmlformats.org/officeDocument/2006/docPropsVTypes">
  <Template>modello_presentazione_SSI</Template>
  <TotalTime>3773</TotalTime>
  <Words>2094</Words>
  <Application>Microsoft Macintosh PowerPoint</Application>
  <PresentationFormat>Widescreen</PresentationFormat>
  <Paragraphs>79</Paragraphs>
  <Slides>20</Slides>
  <Notes>0</Notes>
  <HiddenSlides>0</HiddenSlides>
  <MMClips>0</MMClips>
  <ScaleCrop>false</ScaleCrop>
  <HeadingPairs>
    <vt:vector size="6" baseType="variant">
      <vt:variant>
        <vt:lpstr>Caratteri utilizzati</vt:lpstr>
      </vt:variant>
      <vt:variant>
        <vt:i4>1</vt:i4>
      </vt:variant>
      <vt:variant>
        <vt:lpstr>Tema</vt:lpstr>
      </vt:variant>
      <vt:variant>
        <vt:i4>1</vt:i4>
      </vt:variant>
      <vt:variant>
        <vt:lpstr>Titoli diapositive</vt:lpstr>
      </vt:variant>
      <vt:variant>
        <vt:i4>20</vt:i4>
      </vt:variant>
    </vt:vector>
  </HeadingPairs>
  <TitlesOfParts>
    <vt:vector size="22" baseType="lpstr">
      <vt:lpstr>Arial</vt:lpstr>
      <vt:lpstr>modello_SSI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Gabrielli, Georgia</dc:creator>
  <cp:lastModifiedBy>Microsoft Office User</cp:lastModifiedBy>
  <cp:revision>54</cp:revision>
  <dcterms:created xsi:type="dcterms:W3CDTF">2019-12-13T12:37:57Z</dcterms:created>
  <dcterms:modified xsi:type="dcterms:W3CDTF">2021-06-04T07:38:02Z</dcterms:modified>
</cp:coreProperties>
</file>