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0" r:id="rId3"/>
    <p:sldId id="262" r:id="rId4"/>
    <p:sldId id="263" r:id="rId5"/>
    <p:sldId id="272" r:id="rId6"/>
    <p:sldId id="273" r:id="rId7"/>
    <p:sldId id="274" r:id="rId8"/>
    <p:sldId id="275" r:id="rId9"/>
    <p:sldId id="280" r:id="rId10"/>
    <p:sldId id="276" r:id="rId1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43" autoAdjust="0"/>
  </p:normalViewPr>
  <p:slideViewPr>
    <p:cSldViewPr>
      <p:cViewPr varScale="1">
        <p:scale>
          <a:sx n="61" d="100"/>
          <a:sy n="61" d="100"/>
        </p:scale>
        <p:origin x="144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A0B70498-2438-4EB1-9D9E-708E1E433E29}" type="datetimeFigureOut">
              <a:rPr lang="it-IT" smtClean="0"/>
              <a:t>06/05/2021</a:t>
            </a:fld>
            <a:endParaRPr lang="it-IT"/>
          </a:p>
        </p:txBody>
      </p:sp>
      <p:sp>
        <p:nvSpPr>
          <p:cNvPr id="4" name="Segnaposto piè di pagina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F8C96AB7-9053-4175-BF32-81DA131DAF9A}" type="slidenum">
              <a:rPr lang="it-IT" smtClean="0"/>
              <a:t>‹N›</a:t>
            </a:fld>
            <a:endParaRPr lang="it-IT"/>
          </a:p>
        </p:txBody>
      </p:sp>
    </p:spTree>
    <p:extLst>
      <p:ext uri="{BB962C8B-B14F-4D97-AF65-F5344CB8AC3E}">
        <p14:creationId xmlns:p14="http://schemas.microsoft.com/office/powerpoint/2010/main" val="360753693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92818FED-5189-4632-91C7-8BB2013F36A1}" type="datetimeFigureOut">
              <a:rPr lang="it-IT" smtClean="0"/>
              <a:t>06/05/2021</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1970BA15-BEF1-4E27-8FF2-D51AAA28712D}" type="slidenum">
              <a:rPr lang="it-IT" smtClean="0"/>
              <a:t>‹N›</a:t>
            </a:fld>
            <a:endParaRPr lang="it-IT"/>
          </a:p>
        </p:txBody>
      </p:sp>
    </p:spTree>
    <p:extLst>
      <p:ext uri="{BB962C8B-B14F-4D97-AF65-F5344CB8AC3E}">
        <p14:creationId xmlns:p14="http://schemas.microsoft.com/office/powerpoint/2010/main" val="214997216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Nel sindacato di uguaglianza, il giudice valuta se il legislatore abbia trattato in modo diverso situazioni analoghe o situazioni differenti in modo identico, e se l’eventuale differenza di trattamento sia obiettivamente giustificata</a:t>
            </a:r>
            <a:r>
              <a:rPr lang="en-GB" dirty="0" smtClean="0"/>
              <a:t>.</a:t>
            </a:r>
            <a:endParaRPr lang="it-IT" dirty="0" smtClean="0"/>
          </a:p>
          <a:p>
            <a:endParaRPr lang="it-IT" dirty="0"/>
          </a:p>
        </p:txBody>
      </p:sp>
      <p:sp>
        <p:nvSpPr>
          <p:cNvPr id="4" name="Segnaposto numero diapositiva 3"/>
          <p:cNvSpPr>
            <a:spLocks noGrp="1"/>
          </p:cNvSpPr>
          <p:nvPr>
            <p:ph type="sldNum" sz="quarter" idx="10"/>
          </p:nvPr>
        </p:nvSpPr>
        <p:spPr/>
        <p:txBody>
          <a:bodyPr/>
          <a:lstStyle/>
          <a:p>
            <a:fld id="{1970BA15-BEF1-4E27-8FF2-D51AAA28712D}" type="slidenum">
              <a:rPr lang="it-IT" smtClean="0"/>
              <a:t>3</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062270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Maggiore facilità,</a:t>
            </a:r>
            <a:r>
              <a:rPr lang="it-IT" baseline="0" dirty="0" smtClean="0"/>
              <a:t> per il legislatore UE, </a:t>
            </a:r>
            <a:r>
              <a:rPr lang="it-IT" dirty="0" smtClean="0"/>
              <a:t>di</a:t>
            </a:r>
            <a:r>
              <a:rPr lang="it-IT" baseline="0" dirty="0" smtClean="0"/>
              <a:t> </a:t>
            </a:r>
            <a:r>
              <a:rPr lang="it-IT" dirty="0" smtClean="0"/>
              <a:t>approvare principi di non discriminazione (che rimettono la decisione del caso al giudice) rispetto</a:t>
            </a:r>
            <a:r>
              <a:rPr lang="it-IT" baseline="0" dirty="0" smtClean="0"/>
              <a:t> a norme imperative.</a:t>
            </a:r>
          </a:p>
          <a:p>
            <a:r>
              <a:rPr lang="it-IT" baseline="0" dirty="0" smtClean="0"/>
              <a:t>La base giuridica definisce le competenze dell’UE.</a:t>
            </a:r>
          </a:p>
          <a:p>
            <a:r>
              <a:rPr lang="it-IT" baseline="0" dirty="0" smtClean="0"/>
              <a:t>Riconduzione dei principi di parità di trattamento ai principi di non discriminazione che consente: 1. di estendere la giurisprudenza </a:t>
            </a:r>
            <a:r>
              <a:rPr lang="it-IT" baseline="0" dirty="0" err="1" smtClean="0"/>
              <a:t>Cgue</a:t>
            </a:r>
            <a:r>
              <a:rPr lang="it-IT" baseline="0" dirty="0" smtClean="0"/>
              <a:t> in materia; 2. di considerarli principi generali di diritto Ue.</a:t>
            </a:r>
            <a:endParaRPr lang="it-IT" dirty="0"/>
          </a:p>
        </p:txBody>
      </p:sp>
      <p:sp>
        <p:nvSpPr>
          <p:cNvPr id="4" name="Segnaposto numero diapositiva 3"/>
          <p:cNvSpPr>
            <a:spLocks noGrp="1"/>
          </p:cNvSpPr>
          <p:nvPr>
            <p:ph type="sldNum" sz="quarter" idx="10"/>
          </p:nvPr>
        </p:nvSpPr>
        <p:spPr/>
        <p:txBody>
          <a:bodyPr/>
          <a:lstStyle/>
          <a:p>
            <a:fld id="{1970BA15-BEF1-4E27-8FF2-D51AAA28712D}" type="slidenum">
              <a:rPr lang="it-IT" smtClean="0"/>
              <a:t>8</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866478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62A40562-CA64-4527-A4F4-67FDE909B26A}" type="datetime1">
              <a:rPr lang="en-US" smtClean="0"/>
              <a:t>5/6/2021</a:t>
            </a:fld>
            <a:endParaRPr lang="en-US"/>
          </a:p>
        </p:txBody>
      </p:sp>
      <p:sp>
        <p:nvSpPr>
          <p:cNvPr id="17" name="Segnaposto piè di pagina 16"/>
          <p:cNvSpPr>
            <a:spLocks noGrp="1"/>
          </p:cNvSpPr>
          <p:nvPr>
            <p:ph type="ftr" sz="quarter" idx="11"/>
          </p:nvPr>
        </p:nvSpPr>
        <p:spPr/>
        <p:txBody>
          <a:bodyPr/>
          <a:lstStyle/>
          <a:p>
            <a:endParaRPr lang="en-US"/>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AF98D9A2-E1FC-4DD7-A0CB-9FB7CCBDD6DB}" type="slidenum">
              <a:rPr lang="en-US" smtClean="0"/>
              <a:t>‹N›</a:t>
            </a:fld>
            <a:endParaRPr lang="en-US"/>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78B5890-D161-4EFC-85EF-48D57A7F6AFC}" type="datetime1">
              <a:rPr lang="en-US" smtClean="0"/>
              <a:t>5/6/2021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24C63C2-EDE8-4BAE-A878-F05A925249BD}" type="datetime1">
              <a:rPr lang="en-US" smtClean="0"/>
              <a:t>5/6/2021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70688AA1-95B3-459F-AC1D-08253C8A567F}" type="datetime1">
              <a:rPr lang="en-US" smtClean="0"/>
              <a:t>5/6/2021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F98D9A2-E1FC-4DD7-A0CB-9FB7CCBDD6DB}" type="slidenum">
              <a:rPr lang="en-US" smtClean="0"/>
              <a:t>‹N›</a:t>
            </a:fld>
            <a:endParaRPr lang="en-US"/>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B5DFE077-CD91-4228-AE50-AD224B81DCDC}" type="datetime1">
              <a:rPr lang="en-US" smtClean="0"/>
              <a:t>5/6/2021</a:t>
            </a:fld>
            <a:endParaRPr lang="en-US"/>
          </a:p>
        </p:txBody>
      </p:sp>
      <p:sp>
        <p:nvSpPr>
          <p:cNvPr id="5" name="Segnaposto piè di pagina 4"/>
          <p:cNvSpPr>
            <a:spLocks noGrp="1"/>
          </p:cNvSpPr>
          <p:nvPr>
            <p:ph type="ftr" sz="quarter" idx="11"/>
          </p:nvPr>
        </p:nvSpPr>
        <p:spPr>
          <a:xfrm>
            <a:off x="800100" y="6172200"/>
            <a:ext cx="4000500" cy="457200"/>
          </a:xfrm>
        </p:spPr>
        <p:txBody>
          <a:bodyPr/>
          <a:lstStyle/>
          <a:p>
            <a:endParaRPr lang="en-US"/>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AF98D9A2-E1FC-4DD7-A0CB-9FB7CCBDD6DB}" type="slidenum">
              <a:rPr lang="en-US" smtClean="0"/>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19AAD9CE-57D5-435A-B83E-9340D0C2F634}" type="datetime1">
              <a:rPr lang="en-US" smtClean="0"/>
              <a:t>5/6/2021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F98D9A2-E1FC-4DD7-A0CB-9FB7CCBDD6DB}" type="slidenum">
              <a:rPr lang="en-US" smtClean="0"/>
              <a:t>‹N›</a:t>
            </a:fld>
            <a:endParaRPr lang="en-US"/>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04B52811-6E12-4B51-B24F-06148FADFA6B}" type="datetime1">
              <a:rPr lang="en-US" smtClean="0"/>
              <a:t>5/6/2021</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AF98D9A2-E1FC-4DD7-A0CB-9FB7CCBDD6DB}" type="slidenum">
              <a:rPr lang="en-US" smtClean="0"/>
              <a:t>‹N›</a:t>
            </a:fld>
            <a:endParaRPr lang="en-US"/>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3CF1B46E-4EFA-400A-A290-78B0C73AE2D7}" type="datetime1">
              <a:rPr lang="en-US" smtClean="0"/>
              <a:t>5/6/2021</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ABFDF0-C389-4BD3-B2B0-A5AB488AB7A1}" type="datetime1">
              <a:rPr lang="en-US" smtClean="0"/>
              <a:t>5/6/2021</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1481755E-02F4-4DDB-8041-DBF6B9E591AB}" type="datetime1">
              <a:rPr lang="en-US" smtClean="0"/>
              <a:t>5/6/2021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F98D9A2-E1FC-4DD7-A0CB-9FB7CCBDD6DB}" type="slidenum">
              <a:rPr lang="en-US" smtClean="0"/>
              <a:t>‹N›</a:t>
            </a:fld>
            <a:endParaRPr lang="en-US"/>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FCD55C8-7F77-4320-92CF-423A2A34234C}" type="datetime1">
              <a:rPr lang="en-US" smtClean="0"/>
              <a:t>5/6/2021</a:t>
            </a:fld>
            <a:endParaRPr lang="en-US"/>
          </a:p>
        </p:txBody>
      </p:sp>
      <p:sp>
        <p:nvSpPr>
          <p:cNvPr id="6" name="Segnaposto piè di pagina 5"/>
          <p:cNvSpPr>
            <a:spLocks noGrp="1"/>
          </p:cNvSpPr>
          <p:nvPr>
            <p:ph type="ftr" sz="quarter" idx="11"/>
          </p:nvPr>
        </p:nvSpPr>
        <p:spPr>
          <a:xfrm>
            <a:off x="914400" y="6172200"/>
            <a:ext cx="3886200" cy="457200"/>
          </a:xfrm>
        </p:spPr>
        <p:txBody>
          <a:bodyPr/>
          <a:lstStyle/>
          <a:p>
            <a:endParaRPr lang="en-US"/>
          </a:p>
        </p:txBody>
      </p:sp>
      <p:sp>
        <p:nvSpPr>
          <p:cNvPr id="7" name="Segnaposto numero diapositiva 6"/>
          <p:cNvSpPr>
            <a:spLocks noGrp="1"/>
          </p:cNvSpPr>
          <p:nvPr>
            <p:ph type="sldNum" sz="quarter" idx="12"/>
          </p:nvPr>
        </p:nvSpPr>
        <p:spPr>
          <a:xfrm>
            <a:off x="146304" y="6208776"/>
            <a:ext cx="457200" cy="457200"/>
          </a:xfrm>
        </p:spPr>
        <p:txBody>
          <a:bodyPr/>
          <a:lstStyle/>
          <a:p>
            <a:fld id="{AF98D9A2-E1FC-4DD7-A0CB-9FB7CCBDD6DB}" type="slidenum">
              <a:rPr lang="en-US" smtClean="0"/>
              <a:t>‹N›</a:t>
            </a:fld>
            <a:endParaRPr lang="en-US"/>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817914F-CBCA-405B-8D9F-E89DFB3365A2}" type="datetime1">
              <a:rPr lang="en-US" smtClean="0"/>
              <a:t>5/6/2021</a:t>
            </a:fld>
            <a:endParaRPr lang="en-US"/>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F98D9A2-E1FC-4DD7-A0CB-9FB7CCBDD6DB}"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95400" y="3645024"/>
            <a:ext cx="6660976" cy="2160240"/>
          </a:xfrm>
        </p:spPr>
        <p:txBody>
          <a:bodyPr>
            <a:normAutofit/>
          </a:bodyPr>
          <a:lstStyle/>
          <a:p>
            <a:r>
              <a:rPr lang="it-IT" b="1" dirty="0" smtClean="0"/>
              <a:t>Prof.ssa Silvia Borelli</a:t>
            </a:r>
          </a:p>
          <a:p>
            <a:r>
              <a:rPr lang="it-IT" b="1" dirty="0" smtClean="0"/>
              <a:t>Gli ambiti applicativi</a:t>
            </a:r>
          </a:p>
          <a:p>
            <a:endParaRPr lang="it-IT" dirty="0"/>
          </a:p>
          <a:p>
            <a:r>
              <a:rPr lang="it-IT" dirty="0" smtClean="0"/>
              <a:t>6.5.2021</a:t>
            </a:r>
            <a:endParaRPr lang="en-US" dirty="0"/>
          </a:p>
        </p:txBody>
      </p:sp>
      <p:sp>
        <p:nvSpPr>
          <p:cNvPr id="2" name="Titolo 1"/>
          <p:cNvSpPr>
            <a:spLocks noGrp="1"/>
          </p:cNvSpPr>
          <p:nvPr>
            <p:ph type="ctrTitle"/>
          </p:nvPr>
        </p:nvSpPr>
        <p:spPr/>
        <p:txBody>
          <a:bodyPr>
            <a:normAutofit/>
          </a:bodyPr>
          <a:lstStyle/>
          <a:p>
            <a:r>
              <a:rPr lang="it-IT" b="1" dirty="0" smtClean="0"/>
              <a:t>Corso </a:t>
            </a:r>
            <a:r>
              <a:rPr lang="it-IT" b="1" dirty="0"/>
              <a:t>di alta formazione in materia antidiscriminatoria 2020 </a:t>
            </a:r>
            <a:endParaRPr lang="en-US" dirty="0"/>
          </a:p>
        </p:txBody>
      </p:sp>
    </p:spTree>
    <p:extLst>
      <p:ext uri="{BB962C8B-B14F-4D97-AF65-F5344CB8AC3E}">
        <p14:creationId xmlns:p14="http://schemas.microsoft.com/office/powerpoint/2010/main" val="92517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Un po’ di casistica</a:t>
            </a:r>
            <a:endParaRPr lang="it-IT" dirty="0"/>
          </a:p>
        </p:txBody>
      </p:sp>
      <p:sp>
        <p:nvSpPr>
          <p:cNvPr id="3" name="Segnaposto contenuto 2"/>
          <p:cNvSpPr>
            <a:spLocks noGrp="1"/>
          </p:cNvSpPr>
          <p:nvPr>
            <p:ph sz="quarter" idx="1"/>
          </p:nvPr>
        </p:nvSpPr>
        <p:spPr/>
        <p:txBody>
          <a:bodyPr/>
          <a:lstStyle/>
          <a:p>
            <a:r>
              <a:rPr lang="it-IT" sz="3200" dirty="0"/>
              <a:t>I principi di non discriminazione nel lavoro </a:t>
            </a:r>
            <a:r>
              <a:rPr lang="it-IT" sz="3200" dirty="0" smtClean="0"/>
              <a:t>autonomo: l’ordinanza del T. Bologna sui </a:t>
            </a:r>
            <a:r>
              <a:rPr lang="it-IT" sz="3200" dirty="0" err="1" smtClean="0"/>
              <a:t>riders</a:t>
            </a:r>
            <a:r>
              <a:rPr lang="it-IT" sz="3200" dirty="0" smtClean="0"/>
              <a:t> </a:t>
            </a:r>
            <a:r>
              <a:rPr lang="it-IT" sz="3200" dirty="0" err="1" smtClean="0"/>
              <a:t>Deliveroo</a:t>
            </a:r>
            <a:endParaRPr lang="it-IT" sz="3200" dirty="0" smtClean="0"/>
          </a:p>
          <a:p>
            <a:r>
              <a:rPr lang="it-IT" sz="3200" dirty="0" smtClean="0"/>
              <a:t>Sul </a:t>
            </a:r>
            <a:r>
              <a:rPr lang="it-IT" sz="3200" dirty="0"/>
              <a:t>fattore razza/origine </a:t>
            </a:r>
            <a:r>
              <a:rPr lang="it-IT" sz="3200" dirty="0" smtClean="0"/>
              <a:t>etnica: il caso </a:t>
            </a:r>
            <a:r>
              <a:rPr lang="it-IT" sz="3200" dirty="0" err="1" smtClean="0"/>
              <a:t>Chez</a:t>
            </a:r>
            <a:endParaRPr lang="it-IT" sz="3200" dirty="0" smtClean="0"/>
          </a:p>
          <a:p>
            <a:r>
              <a:rPr lang="it-IT" sz="3200" dirty="0"/>
              <a:t>I principi di non discriminazione </a:t>
            </a:r>
            <a:r>
              <a:rPr lang="it-IT" sz="3200" dirty="0" smtClean="0"/>
              <a:t>in base all’orientamento sessuale e </a:t>
            </a:r>
            <a:r>
              <a:rPr lang="it-IT" sz="3200" dirty="0"/>
              <a:t>i trattamenti previdenziali</a:t>
            </a:r>
            <a:endParaRPr lang="it-IT" sz="3200" dirty="0" smtClean="0"/>
          </a:p>
          <a:p>
            <a:endParaRPr lang="it-IT" dirty="0"/>
          </a:p>
        </p:txBody>
      </p:sp>
    </p:spTree>
    <p:extLst>
      <p:ext uri="{BB962C8B-B14F-4D97-AF65-F5344CB8AC3E}">
        <p14:creationId xmlns:p14="http://schemas.microsoft.com/office/powerpoint/2010/main" val="1216950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922114"/>
          </a:xfrm>
        </p:spPr>
        <p:txBody>
          <a:bodyPr/>
          <a:lstStyle/>
          <a:p>
            <a:r>
              <a:rPr lang="it-IT" dirty="0" smtClean="0"/>
              <a:t>I principi di non discriminazione</a:t>
            </a:r>
            <a:endParaRPr lang="it-IT" dirty="0"/>
          </a:p>
        </p:txBody>
      </p:sp>
      <p:sp>
        <p:nvSpPr>
          <p:cNvPr id="3" name="Segnaposto contenuto 2"/>
          <p:cNvSpPr>
            <a:spLocks noGrp="1"/>
          </p:cNvSpPr>
          <p:nvPr>
            <p:ph sz="quarter" idx="1"/>
          </p:nvPr>
        </p:nvSpPr>
        <p:spPr>
          <a:xfrm>
            <a:off x="323528" y="1447800"/>
            <a:ext cx="8640960" cy="5221560"/>
          </a:xfrm>
        </p:spPr>
        <p:txBody>
          <a:bodyPr>
            <a:normAutofit/>
          </a:bodyPr>
          <a:lstStyle/>
          <a:p>
            <a:pPr marL="0" indent="0">
              <a:buNone/>
            </a:pPr>
            <a:r>
              <a:rPr lang="it-IT" sz="2800" dirty="0" smtClean="0"/>
              <a:t>I principi </a:t>
            </a:r>
            <a:r>
              <a:rPr lang="it-IT" sz="2800" dirty="0"/>
              <a:t>di non discriminazione sono </a:t>
            </a:r>
            <a:r>
              <a:rPr lang="it-IT" sz="2800" u="sng" dirty="0"/>
              <a:t>norme imperative che vietano di accordare ad un soggetto/gruppo individuato in base al fattore </a:t>
            </a:r>
            <a:r>
              <a:rPr lang="it-IT" sz="2800" u="sng" dirty="0" smtClean="0"/>
              <a:t>protetto </a:t>
            </a:r>
            <a:r>
              <a:rPr lang="it-IT" sz="2800" u="sng" dirty="0"/>
              <a:t>un trattamento che produce effetti svantaggiosi</a:t>
            </a:r>
            <a:r>
              <a:rPr lang="it-IT" sz="2800" dirty="0"/>
              <a:t>. </a:t>
            </a:r>
            <a:endParaRPr lang="it-IT" sz="2800" dirty="0" smtClean="0"/>
          </a:p>
          <a:p>
            <a:pPr marL="0" indent="0">
              <a:buNone/>
            </a:pPr>
            <a:r>
              <a:rPr lang="it-IT" sz="2800" dirty="0" smtClean="0"/>
              <a:t>Mediante </a:t>
            </a:r>
            <a:r>
              <a:rPr lang="it-IT" sz="2800" dirty="0"/>
              <a:t>tali principi, </a:t>
            </a:r>
            <a:r>
              <a:rPr lang="it-IT" sz="2800" u="sng" dirty="0"/>
              <a:t>il giudice può sindacare le modalità di esercizio di un potere</a:t>
            </a:r>
            <a:r>
              <a:rPr lang="it-IT" sz="2800" dirty="0"/>
              <a:t>, pubblico o privato, di «scegliere, distinguere, differenziare, di normare in senso lato». Egli può cioè operare un controllo sui mezzi</a:t>
            </a:r>
            <a:r>
              <a:rPr lang="it-IT" sz="2800" i="1" dirty="0"/>
              <a:t> </a:t>
            </a:r>
            <a:r>
              <a:rPr lang="it-IT" sz="2800" dirty="0"/>
              <a:t>prescelti nell’esercizio del potere in relazione agli effetti che l’atto, il patto o la condotta è idoneo a produrre, può cioè valutare se l’interesse che giustifica l’atto capace di generare un </a:t>
            </a:r>
            <a:r>
              <a:rPr lang="it-IT" sz="2800" i="1" dirty="0"/>
              <a:t>disparate impact</a:t>
            </a:r>
            <a:r>
              <a:rPr lang="it-IT" sz="2800" dirty="0"/>
              <a:t> prevalga, nella fattispecie concreta, sull’uguaglianza (obiettivo). </a:t>
            </a:r>
            <a:endParaRPr lang="it-IT" sz="2800" dirty="0" smtClean="0"/>
          </a:p>
        </p:txBody>
      </p:sp>
    </p:spTree>
    <p:extLst>
      <p:ext uri="{BB962C8B-B14F-4D97-AF65-F5344CB8AC3E}">
        <p14:creationId xmlns:p14="http://schemas.microsoft.com/office/powerpoint/2010/main" val="2327887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principi di non discriminazione</a:t>
            </a:r>
          </a:p>
        </p:txBody>
      </p:sp>
      <p:sp>
        <p:nvSpPr>
          <p:cNvPr id="3" name="Segnaposto contenuto 2"/>
          <p:cNvSpPr>
            <a:spLocks noGrp="1"/>
          </p:cNvSpPr>
          <p:nvPr>
            <p:ph sz="quarter" idx="1"/>
          </p:nvPr>
        </p:nvSpPr>
        <p:spPr>
          <a:xfrm>
            <a:off x="395536" y="1447800"/>
            <a:ext cx="8291264" cy="4933528"/>
          </a:xfrm>
        </p:spPr>
        <p:txBody>
          <a:bodyPr>
            <a:normAutofit/>
          </a:bodyPr>
          <a:lstStyle/>
          <a:p>
            <a:pPr marL="0" indent="0">
              <a:buNone/>
            </a:pPr>
            <a:r>
              <a:rPr lang="it-IT" sz="2800" dirty="0"/>
              <a:t>Quando il diritto a non subire discriminazioni viene invocato nei confronti di un provvedimento di uno Stato membro o dell’Unione europea, il sindacato antidiscriminatorio costituisce il c. d. ‘</a:t>
            </a:r>
            <a:r>
              <a:rPr lang="it-IT" sz="2800" u="sng" dirty="0"/>
              <a:t>nucleo </a:t>
            </a:r>
            <a:r>
              <a:rPr lang="it-IT" sz="2800" u="sng" dirty="0" err="1"/>
              <a:t>duro’</a:t>
            </a:r>
            <a:r>
              <a:rPr lang="it-IT" sz="2800" u="sng" dirty="0"/>
              <a:t> del generale controllo </a:t>
            </a:r>
            <a:r>
              <a:rPr lang="it-IT" sz="2800" u="sng" dirty="0" smtClean="0"/>
              <a:t>di uguaglianza/ragionevolezza operato </a:t>
            </a:r>
            <a:r>
              <a:rPr lang="it-IT" sz="2800" u="sng" dirty="0"/>
              <a:t>sulla </a:t>
            </a:r>
            <a:r>
              <a:rPr lang="it-IT" sz="2800" u="sng" dirty="0" smtClean="0"/>
              <a:t>legge</a:t>
            </a:r>
            <a:r>
              <a:rPr lang="it-IT" sz="2800" dirty="0" smtClean="0"/>
              <a:t>. </a:t>
            </a:r>
            <a:r>
              <a:rPr lang="en-GB" sz="2800" dirty="0" err="1"/>
              <a:t>Nelle</a:t>
            </a:r>
            <a:r>
              <a:rPr lang="en-GB" sz="2800" dirty="0"/>
              <a:t> </a:t>
            </a:r>
            <a:r>
              <a:rPr lang="en-GB" sz="2800" dirty="0" err="1"/>
              <a:t>ipotesi</a:t>
            </a:r>
            <a:r>
              <a:rPr lang="en-GB" sz="2800" dirty="0"/>
              <a:t> di specie </a:t>
            </a:r>
            <a:r>
              <a:rPr lang="en-GB" sz="2800" dirty="0" err="1"/>
              <a:t>esiste</a:t>
            </a:r>
            <a:r>
              <a:rPr lang="en-GB" sz="2800" dirty="0"/>
              <a:t> “</a:t>
            </a:r>
            <a:r>
              <a:rPr lang="en-GB" sz="2800" dirty="0" err="1"/>
              <a:t>una</a:t>
            </a:r>
            <a:r>
              <a:rPr lang="en-GB" sz="2800" dirty="0"/>
              <a:t> </a:t>
            </a:r>
            <a:r>
              <a:rPr lang="en-GB" sz="2800" dirty="0" err="1"/>
              <a:t>presunzione</a:t>
            </a:r>
            <a:r>
              <a:rPr lang="en-GB" sz="2800" dirty="0"/>
              <a:t>, in base </a:t>
            </a:r>
            <a:r>
              <a:rPr lang="en-GB" sz="2800" dirty="0" err="1"/>
              <a:t>alle</a:t>
            </a:r>
            <a:r>
              <a:rPr lang="en-GB" sz="2800" dirty="0"/>
              <a:t> quale </a:t>
            </a:r>
            <a:r>
              <a:rPr lang="en-GB" sz="2800" dirty="0" err="1"/>
              <a:t>qualsiasi</a:t>
            </a:r>
            <a:r>
              <a:rPr lang="en-GB" sz="2800" dirty="0"/>
              <a:t> </a:t>
            </a:r>
            <a:r>
              <a:rPr lang="en-GB" sz="2800" dirty="0" err="1"/>
              <a:t>disparità</a:t>
            </a:r>
            <a:r>
              <a:rPr lang="en-GB" sz="2800" dirty="0"/>
              <a:t> di </a:t>
            </a:r>
            <a:r>
              <a:rPr lang="en-GB" sz="2800" dirty="0" err="1"/>
              <a:t>trattamento</a:t>
            </a:r>
            <a:r>
              <a:rPr lang="en-GB" sz="2800" dirty="0"/>
              <a:t> </a:t>
            </a:r>
            <a:r>
              <a:rPr lang="en-GB" sz="2800" dirty="0" err="1"/>
              <a:t>costituisce</a:t>
            </a:r>
            <a:r>
              <a:rPr lang="en-GB" sz="2800" dirty="0"/>
              <a:t> </a:t>
            </a:r>
            <a:r>
              <a:rPr lang="en-GB" sz="2800" dirty="0" err="1"/>
              <a:t>una</a:t>
            </a:r>
            <a:r>
              <a:rPr lang="en-GB" sz="2800" dirty="0"/>
              <a:t> </a:t>
            </a:r>
            <a:r>
              <a:rPr lang="en-GB" sz="2800" dirty="0" err="1"/>
              <a:t>discriminazione</a:t>
            </a:r>
            <a:r>
              <a:rPr lang="en-GB" sz="2800" dirty="0"/>
              <a:t>, a </a:t>
            </a:r>
            <a:r>
              <a:rPr lang="en-GB" sz="2800" dirty="0" err="1"/>
              <a:t>meno</a:t>
            </a:r>
            <a:r>
              <a:rPr lang="en-GB" sz="2800" dirty="0"/>
              <a:t> </a:t>
            </a:r>
            <a:r>
              <a:rPr lang="en-GB" sz="2800" dirty="0" err="1"/>
              <a:t>che</a:t>
            </a:r>
            <a:r>
              <a:rPr lang="en-GB" sz="2800" dirty="0"/>
              <a:t> </a:t>
            </a:r>
            <a:r>
              <a:rPr lang="en-GB" sz="2800" dirty="0" err="1"/>
              <a:t>il</a:t>
            </a:r>
            <a:r>
              <a:rPr lang="en-GB" sz="2800" dirty="0"/>
              <a:t> </a:t>
            </a:r>
            <a:r>
              <a:rPr lang="en-GB" sz="2800" dirty="0" err="1"/>
              <a:t>legislatore</a:t>
            </a:r>
            <a:r>
              <a:rPr lang="en-GB" sz="2800" dirty="0"/>
              <a:t> non </a:t>
            </a:r>
            <a:r>
              <a:rPr lang="en-GB" sz="2800" dirty="0" err="1"/>
              <a:t>adduca</a:t>
            </a:r>
            <a:r>
              <a:rPr lang="en-GB" sz="2800" dirty="0"/>
              <a:t> </a:t>
            </a:r>
            <a:r>
              <a:rPr lang="en-GB" sz="2800" dirty="0" err="1"/>
              <a:t>una</a:t>
            </a:r>
            <a:r>
              <a:rPr lang="en-GB" sz="2800" dirty="0"/>
              <a:t> </a:t>
            </a:r>
            <a:r>
              <a:rPr lang="en-GB" sz="2800" dirty="0" err="1"/>
              <a:t>giustificazione</a:t>
            </a:r>
            <a:r>
              <a:rPr lang="en-GB" sz="2800" dirty="0"/>
              <a:t> </a:t>
            </a:r>
            <a:r>
              <a:rPr lang="en-GB" sz="2800" dirty="0" err="1"/>
              <a:t>accettabile</a:t>
            </a:r>
            <a:r>
              <a:rPr lang="en-GB" sz="2800" dirty="0"/>
              <a:t>, vale a dire </a:t>
            </a:r>
            <a:r>
              <a:rPr lang="en-GB" sz="2800" dirty="0" err="1"/>
              <a:t>oggettiva</a:t>
            </a:r>
            <a:r>
              <a:rPr lang="en-GB" sz="2800" dirty="0"/>
              <a:t> e </a:t>
            </a:r>
            <a:r>
              <a:rPr lang="en-GB" sz="2800" dirty="0" err="1"/>
              <a:t>ragionevole</a:t>
            </a:r>
            <a:r>
              <a:rPr lang="en-GB" sz="2800" dirty="0"/>
              <a:t>”. </a:t>
            </a:r>
            <a:endParaRPr lang="en-GB" sz="2800" dirty="0" smtClean="0"/>
          </a:p>
        </p:txBody>
      </p:sp>
    </p:spTree>
    <p:extLst>
      <p:ext uri="{BB962C8B-B14F-4D97-AF65-F5344CB8AC3E}">
        <p14:creationId xmlns:p14="http://schemas.microsoft.com/office/powerpoint/2010/main" val="3012433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74638"/>
            <a:ext cx="8003232" cy="922114"/>
          </a:xfrm>
        </p:spPr>
        <p:txBody>
          <a:bodyPr/>
          <a:lstStyle/>
          <a:p>
            <a:r>
              <a:rPr lang="it-IT" dirty="0"/>
              <a:t>I principi di non discriminazione</a:t>
            </a:r>
          </a:p>
        </p:txBody>
      </p:sp>
      <p:sp>
        <p:nvSpPr>
          <p:cNvPr id="3" name="Segnaposto contenuto 2"/>
          <p:cNvSpPr>
            <a:spLocks noGrp="1"/>
          </p:cNvSpPr>
          <p:nvPr>
            <p:ph sz="quarter" idx="1"/>
          </p:nvPr>
        </p:nvSpPr>
        <p:spPr>
          <a:xfrm>
            <a:off x="467544" y="1447800"/>
            <a:ext cx="8219256" cy="5005536"/>
          </a:xfrm>
        </p:spPr>
        <p:txBody>
          <a:bodyPr>
            <a:normAutofit/>
          </a:bodyPr>
          <a:lstStyle/>
          <a:p>
            <a:r>
              <a:rPr lang="it-IT" dirty="0"/>
              <a:t>Qualora oggetto del sindacato antidiscriminatorio sia un atto, un patto o una condotta delle parti sociali, si sviluppa una tensione tra potere giudiziario e tutela dell’autonomia collettiva, si tratta cioè di fissare i limiti dell’intervento delle corti sulle scelte operate dalle organizzazioni sindacali.</a:t>
            </a:r>
          </a:p>
          <a:p>
            <a:r>
              <a:rPr lang="it-IT" dirty="0"/>
              <a:t>Analogamente, laddove il controllo riguardi un atto, un patto o una condotta di un soggetto privato, si pone l’esigenza di fissare l’ambito di tutela dell’autonomia privata in relazione al potere correttivo del giudice.</a:t>
            </a:r>
          </a:p>
        </p:txBody>
      </p:sp>
    </p:spTree>
    <p:extLst>
      <p:ext uri="{BB962C8B-B14F-4D97-AF65-F5344CB8AC3E}">
        <p14:creationId xmlns:p14="http://schemas.microsoft.com/office/powerpoint/2010/main" val="1732715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Principi di non discriminazione quali principi generali di diritto UE</a:t>
            </a:r>
            <a:endParaRPr lang="it-IT" dirty="0"/>
          </a:p>
        </p:txBody>
      </p:sp>
      <p:sp>
        <p:nvSpPr>
          <p:cNvPr id="3" name="Segnaposto contenuto 2"/>
          <p:cNvSpPr>
            <a:spLocks noGrp="1"/>
          </p:cNvSpPr>
          <p:nvPr>
            <p:ph sz="quarter" idx="1"/>
          </p:nvPr>
        </p:nvSpPr>
        <p:spPr>
          <a:xfrm>
            <a:off x="467544" y="1447800"/>
            <a:ext cx="8496944" cy="5149552"/>
          </a:xfrm>
        </p:spPr>
        <p:txBody>
          <a:bodyPr>
            <a:normAutofit fontScale="92500" lnSpcReduction="10000"/>
          </a:bodyPr>
          <a:lstStyle/>
          <a:p>
            <a:r>
              <a:rPr lang="it-IT" dirty="0" smtClean="0"/>
              <a:t>In </a:t>
            </a:r>
            <a:r>
              <a:rPr lang="it-IT" i="1" dirty="0" smtClean="0"/>
              <a:t>Mangold</a:t>
            </a:r>
            <a:r>
              <a:rPr lang="it-IT" dirty="0" smtClean="0"/>
              <a:t> (C-144/04) la Corte di Giustizia ha affermato che </a:t>
            </a:r>
            <a:r>
              <a:rPr lang="it-IT" dirty="0"/>
              <a:t>i</a:t>
            </a:r>
            <a:r>
              <a:rPr lang="it-IT" dirty="0" smtClean="0"/>
              <a:t>l </a:t>
            </a:r>
            <a:r>
              <a:rPr lang="it-IT" dirty="0"/>
              <a:t>principio di non discriminazione in ragione dell’età deve </a:t>
            </a:r>
            <a:r>
              <a:rPr lang="it-IT" dirty="0" smtClean="0"/>
              <a:t>essere </a:t>
            </a:r>
            <a:r>
              <a:rPr lang="it-IT" dirty="0"/>
              <a:t>considerato un </a:t>
            </a:r>
            <a:r>
              <a:rPr lang="it-IT" u="sng" dirty="0"/>
              <a:t>principio generale del diritto </a:t>
            </a:r>
            <a:r>
              <a:rPr lang="it-IT" u="sng" dirty="0" smtClean="0"/>
              <a:t>comunitario</a:t>
            </a:r>
            <a:r>
              <a:rPr lang="it-IT" dirty="0" smtClean="0"/>
              <a:t>. Tramite </a:t>
            </a:r>
            <a:r>
              <a:rPr lang="it-IT" dirty="0"/>
              <a:t>l’adozione </a:t>
            </a:r>
            <a:r>
              <a:rPr lang="it-IT" dirty="0" smtClean="0"/>
              <a:t>della direttiva 2000/78, il legislatore ha definito </a:t>
            </a:r>
            <a:r>
              <a:rPr lang="it-IT" dirty="0"/>
              <a:t>un quadro più preciso, destinato a facilitare l’attuazione concreta del principio della parità di </a:t>
            </a:r>
            <a:r>
              <a:rPr lang="it-IT" dirty="0" smtClean="0"/>
              <a:t>trattamento. </a:t>
            </a:r>
          </a:p>
          <a:p>
            <a:r>
              <a:rPr lang="it-IT" dirty="0" smtClean="0"/>
              <a:t>«Il </a:t>
            </a:r>
            <a:r>
              <a:rPr lang="it-IT" dirty="0"/>
              <a:t>rapporto in cui si pongono principio generale di uguaglianza e </a:t>
            </a:r>
            <a:r>
              <a:rPr lang="it-IT" dirty="0" smtClean="0"/>
              <a:t>la direttiva </a:t>
            </a:r>
            <a:r>
              <a:rPr lang="it-IT" dirty="0"/>
              <a:t>è di tipo circolare: da un lato, è il principio generale a dotare le prescrizioni della direttiva della posizione nella gerarchia delle fonti tipica del diritto primario e della conseguente possibilità di farle valere nei rapporti fra i privati; dall’altra, è la direttiva a consentire che la normativa nazionale rientri nell’ambito di applicazione del diritto comunitario e dunque a rendere efficace il principio di eguaglianza, oltre che ad agevolare l’attuazione del principio </a:t>
            </a:r>
            <a:r>
              <a:rPr lang="it-IT" dirty="0" smtClean="0"/>
              <a:t>stesso» (Barbera).</a:t>
            </a:r>
          </a:p>
        </p:txBody>
      </p:sp>
    </p:spTree>
    <p:extLst>
      <p:ext uri="{BB962C8B-B14F-4D97-AF65-F5344CB8AC3E}">
        <p14:creationId xmlns:p14="http://schemas.microsoft.com/office/powerpoint/2010/main" val="252790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Principi di non discriminazione quali principi generali di diritto UE</a:t>
            </a:r>
          </a:p>
        </p:txBody>
      </p:sp>
      <p:sp>
        <p:nvSpPr>
          <p:cNvPr id="3" name="Segnaposto contenuto 2"/>
          <p:cNvSpPr>
            <a:spLocks noGrp="1"/>
          </p:cNvSpPr>
          <p:nvPr>
            <p:ph sz="quarter" idx="1"/>
          </p:nvPr>
        </p:nvSpPr>
        <p:spPr/>
        <p:txBody>
          <a:bodyPr>
            <a:normAutofit/>
          </a:bodyPr>
          <a:lstStyle/>
          <a:p>
            <a:r>
              <a:rPr lang="it-IT" dirty="0"/>
              <a:t>Nella sentenza </a:t>
            </a:r>
            <a:r>
              <a:rPr lang="it-IT" i="1" dirty="0" err="1"/>
              <a:t>Kücükdeveci</a:t>
            </a:r>
            <a:r>
              <a:rPr lang="it-IT" i="1" dirty="0"/>
              <a:t> </a:t>
            </a:r>
            <a:r>
              <a:rPr lang="it-IT" dirty="0"/>
              <a:t>(C-555/07), la Corte di Giustizia ha chiarito che i giudici nazionali devono disapplicare, </a:t>
            </a:r>
            <a:r>
              <a:rPr lang="it-IT" u="sng" dirty="0"/>
              <a:t>anche nelle controversie tra privati</a:t>
            </a:r>
            <a:r>
              <a:rPr lang="it-IT" dirty="0"/>
              <a:t>, ogni disposizione di legge nazionale, </a:t>
            </a:r>
            <a:r>
              <a:rPr lang="it-IT" u="sng" dirty="0"/>
              <a:t>rientrante nell’ambito di applicazione del diritto europeo</a:t>
            </a:r>
            <a:r>
              <a:rPr lang="it-IT" dirty="0"/>
              <a:t>, che risulti contraria ai </a:t>
            </a:r>
            <a:r>
              <a:rPr lang="it-IT" u="sng" dirty="0"/>
              <a:t>principi generali del diritto dell’Unione</a:t>
            </a:r>
            <a:r>
              <a:rPr lang="it-IT" dirty="0"/>
              <a:t>. </a:t>
            </a:r>
            <a:endParaRPr lang="it-IT" dirty="0" smtClean="0"/>
          </a:p>
          <a:p>
            <a:r>
              <a:rPr lang="it-IT" dirty="0"/>
              <a:t>I</a:t>
            </a:r>
            <a:r>
              <a:rPr lang="it-IT" dirty="0" smtClean="0"/>
              <a:t>l </a:t>
            </a:r>
            <a:r>
              <a:rPr lang="it-IT" dirty="0"/>
              <a:t>principio della non discriminazione in ragione dell’età conferisce ai privati un </a:t>
            </a:r>
            <a:r>
              <a:rPr lang="it-IT" u="sng" dirty="0"/>
              <a:t>diritto soggettivo </a:t>
            </a:r>
            <a:r>
              <a:rPr lang="it-IT" dirty="0"/>
              <a:t>evocabile in quanto tale che, </a:t>
            </a:r>
            <a:r>
              <a:rPr lang="it-IT" dirty="0" smtClean="0"/>
              <a:t>anche </a:t>
            </a:r>
            <a:r>
              <a:rPr lang="it-IT" dirty="0"/>
              <a:t>in controversie tra privati, obbliga i giudici nazionali a disapplicare disposizioni nazionali non conformi a detto </a:t>
            </a:r>
            <a:r>
              <a:rPr lang="it-IT" dirty="0" smtClean="0"/>
              <a:t>principio (AMS, C-176/12).</a:t>
            </a:r>
            <a:endParaRPr lang="it-IT" dirty="0"/>
          </a:p>
          <a:p>
            <a:endParaRPr lang="it-IT" dirty="0"/>
          </a:p>
        </p:txBody>
      </p:sp>
    </p:spTree>
    <p:extLst>
      <p:ext uri="{BB962C8B-B14F-4D97-AF65-F5344CB8AC3E}">
        <p14:creationId xmlns:p14="http://schemas.microsoft.com/office/powerpoint/2010/main" val="3764605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Principi di non discriminazione quali principi generali di diritto UE</a:t>
            </a:r>
          </a:p>
        </p:txBody>
      </p:sp>
      <p:sp>
        <p:nvSpPr>
          <p:cNvPr id="3" name="Segnaposto contenuto 2"/>
          <p:cNvSpPr>
            <a:spLocks noGrp="1"/>
          </p:cNvSpPr>
          <p:nvPr>
            <p:ph sz="quarter" idx="1"/>
          </p:nvPr>
        </p:nvSpPr>
        <p:spPr>
          <a:xfrm>
            <a:off x="251520" y="1447800"/>
            <a:ext cx="8435280" cy="5077544"/>
          </a:xfrm>
        </p:spPr>
        <p:txBody>
          <a:bodyPr>
            <a:normAutofit lnSpcReduction="10000"/>
          </a:bodyPr>
          <a:lstStyle/>
          <a:p>
            <a:r>
              <a:rPr lang="it-IT" dirty="0" smtClean="0"/>
              <a:t>Un </a:t>
            </a:r>
            <a:r>
              <a:rPr lang="it-IT" dirty="0"/>
              <a:t>giudice nazionale, investito di una controversia tra privati rientrante nell’ambito di applicazione della direttiva 2000/78 è </a:t>
            </a:r>
            <a:r>
              <a:rPr lang="it-IT" dirty="0" smtClean="0"/>
              <a:t>tenuto </a:t>
            </a:r>
            <a:r>
              <a:rPr lang="it-IT" dirty="0"/>
              <a:t>a </a:t>
            </a:r>
            <a:r>
              <a:rPr lang="it-IT" dirty="0" smtClean="0"/>
              <a:t>interpretare </a:t>
            </a:r>
            <a:r>
              <a:rPr lang="it-IT" dirty="0"/>
              <a:t>le disposizioni del suo diritto </a:t>
            </a:r>
            <a:r>
              <a:rPr lang="it-IT" dirty="0" smtClean="0"/>
              <a:t>interno in </a:t>
            </a:r>
            <a:r>
              <a:rPr lang="it-IT" dirty="0"/>
              <a:t>modo tale che esse possano ricevere un’applicazione conforme a tale direttiva oppure, qualora una siffatta interpretazione conforme fosse impossibile, a </a:t>
            </a:r>
            <a:r>
              <a:rPr lang="it-IT" dirty="0" smtClean="0"/>
              <a:t>disapplicare </a:t>
            </a:r>
            <a:r>
              <a:rPr lang="it-IT" dirty="0"/>
              <a:t>qualsiasi disposizione di tale diritto interno contraria al principio generale della non discriminazione in ragione dell’età. </a:t>
            </a:r>
            <a:r>
              <a:rPr lang="it-IT" u="sng" dirty="0"/>
              <a:t>Né i principi della certezza del diritto e della tutela del legittimo affidamento </a:t>
            </a:r>
            <a:r>
              <a:rPr lang="it-IT" dirty="0"/>
              <a:t>né la possibilità per il privato che si ritenga leso dall’applicazione di una disposizione nazionale contraria al diritto dell’Unione di far valere la responsabilità dello Stato membro interessato per violazione del diritto dell’Unione possono rimettere in discussione tale </a:t>
            </a:r>
            <a:r>
              <a:rPr lang="it-IT" dirty="0" smtClean="0"/>
              <a:t>obbligo (DI, C-441/14).</a:t>
            </a:r>
            <a:endParaRPr lang="it-IT" dirty="0"/>
          </a:p>
        </p:txBody>
      </p:sp>
    </p:spTree>
    <p:extLst>
      <p:ext uri="{BB962C8B-B14F-4D97-AF65-F5344CB8AC3E}">
        <p14:creationId xmlns:p14="http://schemas.microsoft.com/office/powerpoint/2010/main" val="1511286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74638"/>
            <a:ext cx="8928992" cy="1143000"/>
          </a:xfrm>
        </p:spPr>
        <p:txBody>
          <a:bodyPr>
            <a:noAutofit/>
          </a:bodyPr>
          <a:lstStyle/>
          <a:p>
            <a:r>
              <a:rPr lang="it-IT" sz="2800" dirty="0" smtClean="0"/>
              <a:t>I principi di non discriminazione come tecnica regolativa nel diritto Ue (e la questione della base giuridica)</a:t>
            </a:r>
            <a:endParaRPr lang="it-IT" sz="2800" dirty="0"/>
          </a:p>
        </p:txBody>
      </p:sp>
      <p:sp>
        <p:nvSpPr>
          <p:cNvPr id="3" name="Segnaposto contenuto 2"/>
          <p:cNvSpPr>
            <a:spLocks noGrp="1"/>
          </p:cNvSpPr>
          <p:nvPr>
            <p:ph sz="quarter" idx="1"/>
          </p:nvPr>
        </p:nvSpPr>
        <p:spPr>
          <a:xfrm>
            <a:off x="323528" y="1447800"/>
            <a:ext cx="8496944" cy="5221560"/>
          </a:xfrm>
        </p:spPr>
        <p:txBody>
          <a:bodyPr>
            <a:noAutofit/>
          </a:bodyPr>
          <a:lstStyle/>
          <a:p>
            <a:r>
              <a:rPr lang="it-IT" sz="2200" dirty="0" smtClean="0"/>
              <a:t>Genere: art. 157 </a:t>
            </a:r>
            <a:r>
              <a:rPr lang="it-IT" sz="2200" dirty="0" err="1" smtClean="0"/>
              <a:t>Tfue</a:t>
            </a:r>
            <a:r>
              <a:rPr lang="it-IT" sz="2200" dirty="0" smtClean="0"/>
              <a:t>; dir. 79/7; dir. 2004/113; dir 2006/54; </a:t>
            </a:r>
            <a:r>
              <a:rPr lang="it-IT" sz="2200" b="1" dirty="0" smtClean="0"/>
              <a:t>dir. 2010/41</a:t>
            </a:r>
            <a:r>
              <a:rPr lang="it-IT" sz="2200" dirty="0" smtClean="0"/>
              <a:t>.</a:t>
            </a:r>
          </a:p>
          <a:p>
            <a:r>
              <a:rPr lang="it-IT" sz="2200" dirty="0" smtClean="0"/>
              <a:t>Genitorialità: dir. 2019/1158</a:t>
            </a:r>
          </a:p>
          <a:p>
            <a:r>
              <a:rPr lang="it-IT" sz="2200" dirty="0" smtClean="0"/>
              <a:t>Nazionalità (cittadini Ue): art. 45 </a:t>
            </a:r>
            <a:r>
              <a:rPr lang="it-IT" sz="2200" dirty="0" err="1" smtClean="0"/>
              <a:t>Tfue</a:t>
            </a:r>
            <a:r>
              <a:rPr lang="it-IT" sz="2200" dirty="0" smtClean="0"/>
              <a:t>; dir. 2004/38; reg. 883/2004; reg</a:t>
            </a:r>
            <a:r>
              <a:rPr lang="it-IT" sz="2200" dirty="0"/>
              <a:t>. </a:t>
            </a:r>
            <a:r>
              <a:rPr lang="it-IT" sz="2200" dirty="0" smtClean="0"/>
              <a:t>492/2011.</a:t>
            </a:r>
          </a:p>
          <a:p>
            <a:r>
              <a:rPr lang="it-IT" sz="2200" dirty="0" smtClean="0"/>
              <a:t>Nazionalità (paesi terzi): dir. 2003/86 (ricongiungimento familiare); reg. 1231/2010 (sicurezza sociale); dir. 2011/98 (permesso unico di soggiorno); dir. 2009/50 (</a:t>
            </a:r>
            <a:r>
              <a:rPr lang="it-IT" sz="2200" dirty="0"/>
              <a:t>lavori altamente </a:t>
            </a:r>
            <a:r>
              <a:rPr lang="it-IT" sz="2200" dirty="0" smtClean="0"/>
              <a:t>qualificati – carta blu); dir. 2014/66 (trasferimento infra-societario); dir. 2016/801 (ricerca, volontariato, tirocinio). </a:t>
            </a:r>
          </a:p>
          <a:p>
            <a:r>
              <a:rPr lang="it-IT" sz="2200" dirty="0"/>
              <a:t>Razza/origine etnica: dir. 2000/43</a:t>
            </a:r>
          </a:p>
          <a:p>
            <a:r>
              <a:rPr lang="it-IT" sz="2200" dirty="0"/>
              <a:t>Età, religione, disabilità, orientamento sessuale, convinzioni personali: dir. 2000/78</a:t>
            </a:r>
          </a:p>
          <a:p>
            <a:r>
              <a:rPr lang="it-IT" sz="2200" dirty="0" smtClean="0"/>
              <a:t>Lavoro non – standard: dir. 97/81; dir. 99/70; dir. 2008/104; dir. 2014/36.</a:t>
            </a:r>
          </a:p>
          <a:p>
            <a:r>
              <a:rPr lang="it-IT" sz="2200" dirty="0" smtClean="0"/>
              <a:t>Lavoratori/</a:t>
            </a:r>
            <a:r>
              <a:rPr lang="it-IT" sz="2200" dirty="0" err="1" smtClean="0"/>
              <a:t>trici</a:t>
            </a:r>
            <a:r>
              <a:rPr lang="it-IT" sz="2200" dirty="0" smtClean="0"/>
              <a:t> in distacco: dir. 96/71 (emendata dalla dir. 2018/957).</a:t>
            </a:r>
          </a:p>
        </p:txBody>
      </p:sp>
    </p:spTree>
    <p:extLst>
      <p:ext uri="{BB962C8B-B14F-4D97-AF65-F5344CB8AC3E}">
        <p14:creationId xmlns:p14="http://schemas.microsoft.com/office/powerpoint/2010/main" val="124601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Alcune considerazioni</a:t>
            </a:r>
            <a:endParaRPr lang="it-IT" dirty="0"/>
          </a:p>
        </p:txBody>
      </p:sp>
      <p:sp>
        <p:nvSpPr>
          <p:cNvPr id="3" name="Segnaposto contenuto 2"/>
          <p:cNvSpPr>
            <a:spLocks noGrp="1"/>
          </p:cNvSpPr>
          <p:nvPr>
            <p:ph sz="quarter" idx="1"/>
          </p:nvPr>
        </p:nvSpPr>
        <p:spPr>
          <a:xfrm>
            <a:off x="251520" y="1447800"/>
            <a:ext cx="8435280" cy="4861520"/>
          </a:xfrm>
        </p:spPr>
        <p:txBody>
          <a:bodyPr>
            <a:normAutofit lnSpcReduction="10000"/>
          </a:bodyPr>
          <a:lstStyle/>
          <a:p>
            <a:r>
              <a:rPr lang="it-IT" sz="3200" dirty="0" smtClean="0"/>
              <a:t>Puzzle normativo…peraltro incompleto!</a:t>
            </a:r>
          </a:p>
          <a:p>
            <a:pPr marL="0" indent="0">
              <a:buNone/>
            </a:pPr>
            <a:r>
              <a:rPr lang="it-IT" sz="3200" dirty="0" smtClean="0"/>
              <a:t>La Proposta di DIRETTIVA (COM(2008)426) recante </a:t>
            </a:r>
            <a:r>
              <a:rPr lang="it-IT" sz="3200" dirty="0"/>
              <a:t>applicazione del principio di parità di trattamento fra le persone indipendentemente dalla religione o le convinzioni personali, la disabilità, l'età o l'orientamento </a:t>
            </a:r>
            <a:r>
              <a:rPr lang="it-IT" sz="3200" dirty="0" smtClean="0"/>
              <a:t>sessuale al di fuori del mercato del lavoro non è mai stata adottata.</a:t>
            </a:r>
          </a:p>
          <a:p>
            <a:r>
              <a:rPr lang="it-IT" sz="3200" dirty="0" smtClean="0"/>
              <a:t>Destinataria è la PERSONA</a:t>
            </a:r>
          </a:p>
          <a:p>
            <a:r>
              <a:rPr lang="it-IT" sz="3200" dirty="0" smtClean="0"/>
              <a:t>Maldestro recepimento da parte del legislatore interno</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4998281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2225</TotalTime>
  <Words>1108</Words>
  <Application>Microsoft Office PowerPoint</Application>
  <PresentationFormat>Presentazione su schermo (4:3)</PresentationFormat>
  <Paragraphs>45</Paragraphs>
  <Slides>10</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Calibri</vt:lpstr>
      <vt:lpstr>Franklin Gothic Book</vt:lpstr>
      <vt:lpstr>Perpetua</vt:lpstr>
      <vt:lpstr>Wingdings 2</vt:lpstr>
      <vt:lpstr>Universo</vt:lpstr>
      <vt:lpstr>Corso di alta formazione in materia antidiscriminatoria 2020 </vt:lpstr>
      <vt:lpstr>I principi di non discriminazione</vt:lpstr>
      <vt:lpstr>I principi di non discriminazione</vt:lpstr>
      <vt:lpstr>I principi di non discriminazione</vt:lpstr>
      <vt:lpstr>Principi di non discriminazione quali principi generali di diritto UE</vt:lpstr>
      <vt:lpstr>Principi di non discriminazione quali principi generali di diritto UE</vt:lpstr>
      <vt:lpstr>Principi di non discriminazione quali principi generali di diritto UE</vt:lpstr>
      <vt:lpstr>I principi di non discriminazione come tecnica regolativa nel diritto Ue (e la questione della base giuridica)</vt:lpstr>
      <vt:lpstr>Alcune considerazioni</vt:lpstr>
      <vt:lpstr>Un po’ di casistica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dc:title>
  <dc:creator>Silvia</dc:creator>
  <cp:lastModifiedBy>utente</cp:lastModifiedBy>
  <cp:revision>136</cp:revision>
  <dcterms:created xsi:type="dcterms:W3CDTF">2013-09-30T16:15:20Z</dcterms:created>
  <dcterms:modified xsi:type="dcterms:W3CDTF">2021-05-06T14:48:05Z</dcterms:modified>
</cp:coreProperties>
</file>