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1"/>
  </p:notesMasterIdLst>
  <p:sldIdLst>
    <p:sldId id="312" r:id="rId2"/>
    <p:sldId id="442" r:id="rId3"/>
    <p:sldId id="443" r:id="rId4"/>
    <p:sldId id="444" r:id="rId5"/>
    <p:sldId id="445" r:id="rId6"/>
    <p:sldId id="446" r:id="rId7"/>
    <p:sldId id="452" r:id="rId8"/>
    <p:sldId id="451" r:id="rId9"/>
    <p:sldId id="456" r:id="rId10"/>
    <p:sldId id="457" r:id="rId11"/>
    <p:sldId id="455" r:id="rId12"/>
    <p:sldId id="458" r:id="rId13"/>
    <p:sldId id="463" r:id="rId14"/>
    <p:sldId id="460" r:id="rId15"/>
    <p:sldId id="453" r:id="rId16"/>
    <p:sldId id="454" r:id="rId17"/>
    <p:sldId id="459" r:id="rId18"/>
    <p:sldId id="461" r:id="rId19"/>
    <p:sldId id="462" r:id="rId20"/>
  </p:sldIdLst>
  <p:sldSz cx="9144000" cy="5143500" type="screen16x9"/>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344BB-6DD1-4839-8336-FADB18E59DD5}" v="14" dt="2021-04-22T07:59:18.77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60"/>
  </p:normalViewPr>
  <p:slideViewPr>
    <p:cSldViewPr>
      <p:cViewPr varScale="1">
        <p:scale>
          <a:sx n="142" d="100"/>
          <a:sy n="142" d="100"/>
        </p:scale>
        <p:origin x="888" y="12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lo Cappi" userId="e7f069e3-8943-40df-95f6-3204e1136f64" providerId="ADAL" clId="{3F7344BB-6DD1-4839-8336-FADB18E59DD5}"/>
    <pc:docChg chg="addSld delSld modSld">
      <pc:chgData name="Marcello Cappi" userId="e7f069e3-8943-40df-95f6-3204e1136f64" providerId="ADAL" clId="{3F7344BB-6DD1-4839-8336-FADB18E59DD5}" dt="2021-04-22T07:59:20.825" v="33" actId="1076"/>
      <pc:docMkLst>
        <pc:docMk/>
      </pc:docMkLst>
      <pc:sldChg chg="modSp">
        <pc:chgData name="Marcello Cappi" userId="e7f069e3-8943-40df-95f6-3204e1136f64" providerId="ADAL" clId="{3F7344BB-6DD1-4839-8336-FADB18E59DD5}" dt="2021-04-20T14:50:11.914" v="0" actId="14100"/>
        <pc:sldMkLst>
          <pc:docMk/>
          <pc:sldMk cId="2568978046" sldId="453"/>
        </pc:sldMkLst>
        <pc:picChg chg="mod">
          <ac:chgData name="Marcello Cappi" userId="e7f069e3-8943-40df-95f6-3204e1136f64" providerId="ADAL" clId="{3F7344BB-6DD1-4839-8336-FADB18E59DD5}" dt="2021-04-20T14:50:11.914" v="0" actId="14100"/>
          <ac:picMkLst>
            <pc:docMk/>
            <pc:sldMk cId="2568978046" sldId="453"/>
            <ac:picMk id="7170" creationId="{CA55D3E6-B314-4E37-93EF-05EAE3CF5A98}"/>
          </ac:picMkLst>
        </pc:picChg>
      </pc:sldChg>
      <pc:sldChg chg="modSp">
        <pc:chgData name="Marcello Cappi" userId="e7f069e3-8943-40df-95f6-3204e1136f64" providerId="ADAL" clId="{3F7344BB-6DD1-4839-8336-FADB18E59DD5}" dt="2021-04-22T07:52:40.022" v="23" actId="14100"/>
        <pc:sldMkLst>
          <pc:docMk/>
          <pc:sldMk cId="1249783668" sldId="457"/>
        </pc:sldMkLst>
        <pc:picChg chg="mod">
          <ac:chgData name="Marcello Cappi" userId="e7f069e3-8943-40df-95f6-3204e1136f64" providerId="ADAL" clId="{3F7344BB-6DD1-4839-8336-FADB18E59DD5}" dt="2021-04-22T07:52:40.022" v="23" actId="14100"/>
          <ac:picMkLst>
            <pc:docMk/>
            <pc:sldMk cId="1249783668" sldId="457"/>
            <ac:picMk id="2050" creationId="{2C62E102-B2B1-426E-9BD1-A9799323A8C7}"/>
          </ac:picMkLst>
        </pc:picChg>
        <pc:picChg chg="mod">
          <ac:chgData name="Marcello Cappi" userId="e7f069e3-8943-40df-95f6-3204e1136f64" providerId="ADAL" clId="{3F7344BB-6DD1-4839-8336-FADB18E59DD5}" dt="2021-04-22T07:52:21.410" v="21" actId="14100"/>
          <ac:picMkLst>
            <pc:docMk/>
            <pc:sldMk cId="1249783668" sldId="457"/>
            <ac:picMk id="2052" creationId="{78727BDA-6233-4D89-B013-AD968421F1EE}"/>
          </ac:picMkLst>
        </pc:picChg>
      </pc:sldChg>
      <pc:sldChg chg="modSp">
        <pc:chgData name="Marcello Cappi" userId="e7f069e3-8943-40df-95f6-3204e1136f64" providerId="ADAL" clId="{3F7344BB-6DD1-4839-8336-FADB18E59DD5}" dt="2021-04-22T07:49:46.903" v="20" actId="14100"/>
        <pc:sldMkLst>
          <pc:docMk/>
          <pc:sldMk cId="4152774801" sldId="458"/>
        </pc:sldMkLst>
        <pc:picChg chg="mod">
          <ac:chgData name="Marcello Cappi" userId="e7f069e3-8943-40df-95f6-3204e1136f64" providerId="ADAL" clId="{3F7344BB-6DD1-4839-8336-FADB18E59DD5}" dt="2021-04-22T07:49:46.903" v="20" actId="14100"/>
          <ac:picMkLst>
            <pc:docMk/>
            <pc:sldMk cId="4152774801" sldId="458"/>
            <ac:picMk id="4100" creationId="{5A6766DB-9EA1-40FA-8450-3A2737AC0460}"/>
          </ac:picMkLst>
        </pc:picChg>
      </pc:sldChg>
      <pc:sldChg chg="modSp mod">
        <pc:chgData name="Marcello Cappi" userId="e7f069e3-8943-40df-95f6-3204e1136f64" providerId="ADAL" clId="{3F7344BB-6DD1-4839-8336-FADB18E59DD5}" dt="2021-04-22T07:59:20.825" v="33" actId="1076"/>
        <pc:sldMkLst>
          <pc:docMk/>
          <pc:sldMk cId="586888794" sldId="460"/>
        </pc:sldMkLst>
        <pc:picChg chg="mod">
          <ac:chgData name="Marcello Cappi" userId="e7f069e3-8943-40df-95f6-3204e1136f64" providerId="ADAL" clId="{3F7344BB-6DD1-4839-8336-FADB18E59DD5}" dt="2021-04-22T07:59:17.144" v="31" actId="1076"/>
          <ac:picMkLst>
            <pc:docMk/>
            <pc:sldMk cId="586888794" sldId="460"/>
            <ac:picMk id="8" creationId="{00000000-0000-0000-0000-000000000000}"/>
          </ac:picMkLst>
        </pc:picChg>
        <pc:picChg chg="mod">
          <ac:chgData name="Marcello Cappi" userId="e7f069e3-8943-40df-95f6-3204e1136f64" providerId="ADAL" clId="{3F7344BB-6DD1-4839-8336-FADB18E59DD5}" dt="2021-04-22T07:59:18.772" v="32" actId="1076"/>
          <ac:picMkLst>
            <pc:docMk/>
            <pc:sldMk cId="586888794" sldId="460"/>
            <ac:picMk id="9" creationId="{00000000-0000-0000-0000-000000000000}"/>
          </ac:picMkLst>
        </pc:picChg>
        <pc:picChg chg="mod">
          <ac:chgData name="Marcello Cappi" userId="e7f069e3-8943-40df-95f6-3204e1136f64" providerId="ADAL" clId="{3F7344BB-6DD1-4839-8336-FADB18E59DD5}" dt="2021-04-22T07:59:20.825" v="33" actId="1076"/>
          <ac:picMkLst>
            <pc:docMk/>
            <pc:sldMk cId="586888794" sldId="460"/>
            <ac:picMk id="10" creationId="{00000000-0000-0000-0000-000000000000}"/>
          </ac:picMkLst>
        </pc:picChg>
        <pc:picChg chg="mod">
          <ac:chgData name="Marcello Cappi" userId="e7f069e3-8943-40df-95f6-3204e1136f64" providerId="ADAL" clId="{3F7344BB-6DD1-4839-8336-FADB18E59DD5}" dt="2021-04-22T07:59:15.697" v="30" actId="1076"/>
          <ac:picMkLst>
            <pc:docMk/>
            <pc:sldMk cId="586888794" sldId="460"/>
            <ac:picMk id="11" creationId="{00000000-0000-0000-0000-000000000000}"/>
          </ac:picMkLst>
        </pc:picChg>
        <pc:picChg chg="mod">
          <ac:chgData name="Marcello Cappi" userId="e7f069e3-8943-40df-95f6-3204e1136f64" providerId="ADAL" clId="{3F7344BB-6DD1-4839-8336-FADB18E59DD5}" dt="2021-04-22T07:59:06.920" v="29" actId="14100"/>
          <ac:picMkLst>
            <pc:docMk/>
            <pc:sldMk cId="586888794" sldId="460"/>
            <ac:picMk id="12" creationId="{00000000-0000-0000-0000-000000000000}"/>
          </ac:picMkLst>
        </pc:picChg>
      </pc:sldChg>
      <pc:sldChg chg="addSp modSp add del mod">
        <pc:chgData name="Marcello Cappi" userId="e7f069e3-8943-40df-95f6-3204e1136f64" providerId="ADAL" clId="{3F7344BB-6DD1-4839-8336-FADB18E59DD5}" dt="2021-04-22T07:58:28.935" v="26" actId="2085"/>
        <pc:sldMkLst>
          <pc:docMk/>
          <pc:sldMk cId="1743561493" sldId="463"/>
        </pc:sldMkLst>
        <pc:spChg chg="mod">
          <ac:chgData name="Marcello Cappi" userId="e7f069e3-8943-40df-95f6-3204e1136f64" providerId="ADAL" clId="{3F7344BB-6DD1-4839-8336-FADB18E59DD5}" dt="2021-04-22T07:58:28.935" v="26" actId="2085"/>
          <ac:spMkLst>
            <pc:docMk/>
            <pc:sldMk cId="1743561493" sldId="463"/>
            <ac:spMk id="4" creationId="{00000000-0000-0000-0000-000000000000}"/>
          </ac:spMkLst>
        </pc:spChg>
        <pc:spChg chg="mod">
          <ac:chgData name="Marcello Cappi" userId="e7f069e3-8943-40df-95f6-3204e1136f64" providerId="ADAL" clId="{3F7344BB-6DD1-4839-8336-FADB18E59DD5}" dt="2021-04-22T07:56:50.593" v="24" actId="2085"/>
          <ac:spMkLst>
            <pc:docMk/>
            <pc:sldMk cId="1743561493" sldId="463"/>
            <ac:spMk id="7" creationId="{EFC1C752-8F20-446C-955D-BAA36FF1C1BE}"/>
          </ac:spMkLst>
        </pc:spChg>
        <pc:spChg chg="mod">
          <ac:chgData name="Marcello Cappi" userId="e7f069e3-8943-40df-95f6-3204e1136f64" providerId="ADAL" clId="{3F7344BB-6DD1-4839-8336-FADB18E59DD5}" dt="2021-04-22T07:58:21.949" v="25" actId="2085"/>
          <ac:spMkLst>
            <pc:docMk/>
            <pc:sldMk cId="1743561493" sldId="463"/>
            <ac:spMk id="14" creationId="{EFC1C752-8F20-446C-955D-BAA36FF1C1BE}"/>
          </ac:spMkLst>
        </pc:spChg>
        <pc:picChg chg="add mod">
          <ac:chgData name="Marcello Cappi" userId="e7f069e3-8943-40df-95f6-3204e1136f64" providerId="ADAL" clId="{3F7344BB-6DD1-4839-8336-FADB18E59DD5}" dt="2021-04-21T13:05:49.495" v="1"/>
          <ac:picMkLst>
            <pc:docMk/>
            <pc:sldMk cId="1743561493" sldId="463"/>
            <ac:picMk id="7" creationId="{CB2BC4CD-2E7D-4BC3-BCE6-3BC2DC966D7E}"/>
          </ac:picMkLst>
        </pc:picChg>
        <pc:picChg chg="mod">
          <ac:chgData name="Marcello Cappi" userId="e7f069e3-8943-40df-95f6-3204e1136f64" providerId="ADAL" clId="{3F7344BB-6DD1-4839-8336-FADB18E59DD5}" dt="2021-04-21T13:06:27.175" v="12" actId="1076"/>
          <ac:picMkLst>
            <pc:docMk/>
            <pc:sldMk cId="1743561493" sldId="463"/>
            <ac:picMk id="8194" creationId="{B387A789-1FE0-4632-AA1D-D735127E7676}"/>
          </ac:picMkLst>
        </pc:picChg>
        <pc:picChg chg="mod">
          <ac:chgData name="Marcello Cappi" userId="e7f069e3-8943-40df-95f6-3204e1136f64" providerId="ADAL" clId="{3F7344BB-6DD1-4839-8336-FADB18E59DD5}" dt="2021-04-21T13:06:26.356" v="11" actId="1076"/>
          <ac:picMkLst>
            <pc:docMk/>
            <pc:sldMk cId="1743561493" sldId="463"/>
            <ac:picMk id="8195" creationId="{E180BEB6-EDB5-433B-86FA-E595B53B99D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1A3A5-0998-4468-92B4-A61C8D1D8DB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t-IT"/>
        </a:p>
      </dgm:t>
    </dgm:pt>
    <dgm:pt modelId="{C1781417-F4C2-4AC6-B155-F0478941816A}">
      <dgm:prSet phldrT="[Testo]"/>
      <dgm:spPr/>
      <dgm:t>
        <a:bodyPr/>
        <a:lstStyle/>
        <a:p>
          <a:r>
            <a:rPr lang="it-IT" dirty="0" err="1"/>
            <a:t>Equity</a:t>
          </a:r>
          <a:endParaRPr lang="it-IT" dirty="0"/>
        </a:p>
      </dgm:t>
    </dgm:pt>
    <dgm:pt modelId="{68E9812C-4620-4ADE-999E-0349F2F159D4}" type="parTrans" cxnId="{D45662D5-52BB-45E8-AE7E-84C09B6C78D6}">
      <dgm:prSet/>
      <dgm:spPr/>
      <dgm:t>
        <a:bodyPr/>
        <a:lstStyle/>
        <a:p>
          <a:endParaRPr lang="it-IT"/>
        </a:p>
      </dgm:t>
    </dgm:pt>
    <dgm:pt modelId="{32EF5B23-9BEE-418D-8A84-0C259C4E2685}" type="sibTrans" cxnId="{D45662D5-52BB-45E8-AE7E-84C09B6C78D6}">
      <dgm:prSet/>
      <dgm:spPr/>
      <dgm:t>
        <a:bodyPr/>
        <a:lstStyle/>
        <a:p>
          <a:endParaRPr lang="it-IT"/>
        </a:p>
      </dgm:t>
    </dgm:pt>
    <dgm:pt modelId="{CC72A15F-535C-4D8A-B369-DB178BC09EA3}">
      <dgm:prSet phldrT="[Testo]"/>
      <dgm:spPr/>
      <dgm:t>
        <a:bodyPr/>
        <a:lstStyle/>
        <a:p>
          <a:r>
            <a:rPr lang="it-IT" dirty="0"/>
            <a:t>Coopfond</a:t>
          </a:r>
        </a:p>
        <a:p>
          <a:r>
            <a:rPr lang="it-IT" dirty="0"/>
            <a:t>150.000</a:t>
          </a:r>
        </a:p>
      </dgm:t>
    </dgm:pt>
    <dgm:pt modelId="{974E9D6E-1AF6-487E-AEDE-9C31B822E41E}" type="parTrans" cxnId="{69D612B8-F076-4E41-8B4D-E4D557564C05}">
      <dgm:prSet/>
      <dgm:spPr/>
      <dgm:t>
        <a:bodyPr/>
        <a:lstStyle/>
        <a:p>
          <a:endParaRPr lang="it-IT"/>
        </a:p>
      </dgm:t>
    </dgm:pt>
    <dgm:pt modelId="{2EE4987A-BCCD-4FC9-834E-209AB8EAE65B}" type="sibTrans" cxnId="{69D612B8-F076-4E41-8B4D-E4D557564C05}">
      <dgm:prSet/>
      <dgm:spPr/>
      <dgm:t>
        <a:bodyPr/>
        <a:lstStyle/>
        <a:p>
          <a:endParaRPr lang="it-IT"/>
        </a:p>
      </dgm:t>
    </dgm:pt>
    <dgm:pt modelId="{0EF5AA32-CDB3-42AE-920E-CCA6DFB495E9}">
      <dgm:prSet phldrT="[Testo]"/>
      <dgm:spPr/>
      <dgm:t>
        <a:bodyPr/>
        <a:lstStyle/>
        <a:p>
          <a:r>
            <a:rPr lang="it-IT" dirty="0" err="1"/>
            <a:t>Cfi</a:t>
          </a:r>
          <a:r>
            <a:rPr lang="it-IT" dirty="0"/>
            <a:t> </a:t>
          </a:r>
        </a:p>
        <a:p>
          <a:r>
            <a:rPr lang="it-IT" dirty="0"/>
            <a:t>50.000</a:t>
          </a:r>
        </a:p>
      </dgm:t>
    </dgm:pt>
    <dgm:pt modelId="{45CC8164-15C3-4A2E-BF45-F76B3789EE15}" type="parTrans" cxnId="{8C024BA5-4BCB-4C54-A76E-384D5C9194E6}">
      <dgm:prSet/>
      <dgm:spPr/>
      <dgm:t>
        <a:bodyPr/>
        <a:lstStyle/>
        <a:p>
          <a:endParaRPr lang="it-IT"/>
        </a:p>
      </dgm:t>
    </dgm:pt>
    <dgm:pt modelId="{3BC6A916-98B2-4365-A39F-076695347948}" type="sibTrans" cxnId="{8C024BA5-4BCB-4C54-A76E-384D5C9194E6}">
      <dgm:prSet/>
      <dgm:spPr/>
      <dgm:t>
        <a:bodyPr/>
        <a:lstStyle/>
        <a:p>
          <a:endParaRPr lang="it-IT"/>
        </a:p>
      </dgm:t>
    </dgm:pt>
    <dgm:pt modelId="{325345A3-F57C-4316-93DF-2E52A199AAD3}">
      <dgm:prSet phldrT="[Testo]"/>
      <dgm:spPr/>
      <dgm:t>
        <a:bodyPr/>
        <a:lstStyle/>
        <a:p>
          <a:r>
            <a:rPr lang="it-IT" dirty="0"/>
            <a:t>Debito</a:t>
          </a:r>
        </a:p>
      </dgm:t>
    </dgm:pt>
    <dgm:pt modelId="{4A23293F-6A6C-4F40-8C79-46C6DB0EB61C}" type="parTrans" cxnId="{FD632DE8-19E8-497D-8891-4EA12CFCC233}">
      <dgm:prSet/>
      <dgm:spPr/>
      <dgm:t>
        <a:bodyPr/>
        <a:lstStyle/>
        <a:p>
          <a:endParaRPr lang="it-IT"/>
        </a:p>
      </dgm:t>
    </dgm:pt>
    <dgm:pt modelId="{AA226517-97F4-40AE-B4CF-C287FBB4204D}" type="sibTrans" cxnId="{FD632DE8-19E8-497D-8891-4EA12CFCC233}">
      <dgm:prSet/>
      <dgm:spPr/>
      <dgm:t>
        <a:bodyPr/>
        <a:lstStyle/>
        <a:p>
          <a:endParaRPr lang="it-IT"/>
        </a:p>
      </dgm:t>
    </dgm:pt>
    <dgm:pt modelId="{799EDB77-E3EA-49AC-BB71-8E0B198D93D1}">
      <dgm:prSet phldrT="[Testo]"/>
      <dgm:spPr/>
      <dgm:t>
        <a:bodyPr/>
        <a:lstStyle/>
        <a:p>
          <a:r>
            <a:rPr lang="it-IT" dirty="0"/>
            <a:t>CFI</a:t>
          </a:r>
        </a:p>
        <a:p>
          <a:r>
            <a:rPr lang="it-IT" dirty="0"/>
            <a:t>50.000</a:t>
          </a:r>
        </a:p>
      </dgm:t>
    </dgm:pt>
    <dgm:pt modelId="{1332AA37-B87A-443F-B194-A64C5A024B3B}" type="parTrans" cxnId="{26FE222D-232D-4972-9D21-C04327963795}">
      <dgm:prSet/>
      <dgm:spPr/>
      <dgm:t>
        <a:bodyPr/>
        <a:lstStyle/>
        <a:p>
          <a:endParaRPr lang="it-IT"/>
        </a:p>
      </dgm:t>
    </dgm:pt>
    <dgm:pt modelId="{8538ED64-E378-4343-A44E-84B2DF323656}" type="sibTrans" cxnId="{26FE222D-232D-4972-9D21-C04327963795}">
      <dgm:prSet/>
      <dgm:spPr/>
      <dgm:t>
        <a:bodyPr/>
        <a:lstStyle/>
        <a:p>
          <a:endParaRPr lang="it-IT"/>
        </a:p>
      </dgm:t>
    </dgm:pt>
    <dgm:pt modelId="{7E264F32-A126-470A-8BE7-94593FCC31A4}">
      <dgm:prSet phldrT="[Testo]"/>
      <dgm:spPr/>
      <dgm:t>
        <a:bodyPr/>
        <a:lstStyle/>
        <a:p>
          <a:r>
            <a:rPr lang="it-IT" dirty="0"/>
            <a:t>CFI</a:t>
          </a:r>
        </a:p>
        <a:p>
          <a:r>
            <a:rPr lang="it-IT" dirty="0"/>
            <a:t>145.000</a:t>
          </a:r>
        </a:p>
      </dgm:t>
    </dgm:pt>
    <dgm:pt modelId="{9C361B4B-26D4-4095-9147-5BDA89BF2DC2}" type="parTrans" cxnId="{1DE891FB-E9AF-41F7-A583-9C362C02FFFA}">
      <dgm:prSet/>
      <dgm:spPr/>
      <dgm:t>
        <a:bodyPr/>
        <a:lstStyle/>
        <a:p>
          <a:endParaRPr lang="it-IT"/>
        </a:p>
      </dgm:t>
    </dgm:pt>
    <dgm:pt modelId="{A1627AAA-BE78-4353-9E45-BA3CD7E004E9}" type="sibTrans" cxnId="{1DE891FB-E9AF-41F7-A583-9C362C02FFFA}">
      <dgm:prSet/>
      <dgm:spPr/>
      <dgm:t>
        <a:bodyPr/>
        <a:lstStyle/>
        <a:p>
          <a:endParaRPr lang="it-IT"/>
        </a:p>
      </dgm:t>
    </dgm:pt>
    <dgm:pt modelId="{D8283B4E-98CB-47C1-9202-DC29E8978651}">
      <dgm:prSet phldrT="[Testo]"/>
      <dgm:spPr/>
      <dgm:t>
        <a:bodyPr/>
        <a:lstStyle/>
        <a:p>
          <a:r>
            <a:rPr lang="it-IT" dirty="0"/>
            <a:t>Soci</a:t>
          </a:r>
        </a:p>
        <a:p>
          <a:r>
            <a:rPr lang="it-IT" dirty="0"/>
            <a:t>271.083</a:t>
          </a:r>
        </a:p>
      </dgm:t>
    </dgm:pt>
    <dgm:pt modelId="{23CCEF51-5201-4AE8-8389-5B8819DE3748}" type="parTrans" cxnId="{E9DF99F3-03A9-479B-AC1B-CD317F40F699}">
      <dgm:prSet/>
      <dgm:spPr/>
      <dgm:t>
        <a:bodyPr/>
        <a:lstStyle/>
        <a:p>
          <a:endParaRPr lang="it-IT"/>
        </a:p>
      </dgm:t>
    </dgm:pt>
    <dgm:pt modelId="{5B6C0F3D-00ED-4A1D-AD2B-A2C097A36871}" type="sibTrans" cxnId="{E9DF99F3-03A9-479B-AC1B-CD317F40F699}">
      <dgm:prSet/>
      <dgm:spPr/>
      <dgm:t>
        <a:bodyPr/>
        <a:lstStyle/>
        <a:p>
          <a:endParaRPr lang="it-IT"/>
        </a:p>
      </dgm:t>
    </dgm:pt>
    <dgm:pt modelId="{D6706B79-F3DF-40FC-9A80-02DD8592BF01}">
      <dgm:prSet phldrT="[Testo]"/>
      <dgm:spPr/>
      <dgm:t>
        <a:bodyPr/>
        <a:lstStyle/>
        <a:p>
          <a:r>
            <a:rPr lang="it-IT" dirty="0"/>
            <a:t>Coop.im</a:t>
          </a:r>
        </a:p>
        <a:p>
          <a:r>
            <a:rPr lang="it-IT" dirty="0"/>
            <a:t>25.000</a:t>
          </a:r>
        </a:p>
      </dgm:t>
    </dgm:pt>
    <dgm:pt modelId="{7402015E-DAA5-48F6-892B-A34E23F4754E}" type="parTrans" cxnId="{9C929767-097B-4D54-8553-FF5B92A1FDA9}">
      <dgm:prSet/>
      <dgm:spPr/>
      <dgm:t>
        <a:bodyPr/>
        <a:lstStyle/>
        <a:p>
          <a:endParaRPr lang="it-IT"/>
        </a:p>
      </dgm:t>
    </dgm:pt>
    <dgm:pt modelId="{1B87D9D4-0C7B-4B37-B768-9E2AE0458DD0}" type="sibTrans" cxnId="{9C929767-097B-4D54-8553-FF5B92A1FDA9}">
      <dgm:prSet/>
      <dgm:spPr/>
      <dgm:t>
        <a:bodyPr/>
        <a:lstStyle/>
        <a:p>
          <a:endParaRPr lang="it-IT"/>
        </a:p>
      </dgm:t>
    </dgm:pt>
    <dgm:pt modelId="{D251FF0E-D0FE-4607-9563-F08E086679D1}">
      <dgm:prSet phldrT="[Testo]"/>
      <dgm:spPr/>
      <dgm:t>
        <a:bodyPr/>
        <a:lstStyle/>
        <a:p>
          <a:r>
            <a:rPr lang="it-IT" dirty="0"/>
            <a:t>Banca etica</a:t>
          </a:r>
        </a:p>
        <a:p>
          <a:r>
            <a:rPr lang="it-IT" dirty="0"/>
            <a:t>400.000</a:t>
          </a:r>
        </a:p>
      </dgm:t>
    </dgm:pt>
    <dgm:pt modelId="{E0F2CA79-3FFA-4586-82C0-D7D3B284B3C7}" type="parTrans" cxnId="{2A351CB8-1458-4716-A12D-78A5B7187ADA}">
      <dgm:prSet/>
      <dgm:spPr/>
      <dgm:t>
        <a:bodyPr/>
        <a:lstStyle/>
        <a:p>
          <a:endParaRPr lang="it-IT"/>
        </a:p>
      </dgm:t>
    </dgm:pt>
    <dgm:pt modelId="{5D76D707-2754-4CF4-AF4B-1488CA65E4C0}" type="sibTrans" cxnId="{2A351CB8-1458-4716-A12D-78A5B7187ADA}">
      <dgm:prSet/>
      <dgm:spPr/>
      <dgm:t>
        <a:bodyPr/>
        <a:lstStyle/>
        <a:p>
          <a:endParaRPr lang="it-IT"/>
        </a:p>
      </dgm:t>
    </dgm:pt>
    <dgm:pt modelId="{59FFC051-9104-448D-96BA-5B9B5EDBEC0E}">
      <dgm:prSet phldrT="[Testo]"/>
      <dgm:spPr/>
      <dgm:t>
        <a:bodyPr/>
        <a:lstStyle/>
        <a:p>
          <a:r>
            <a:rPr lang="it-IT" dirty="0"/>
            <a:t>Coop.im</a:t>
          </a:r>
        </a:p>
        <a:p>
          <a:r>
            <a:rPr lang="it-IT" dirty="0"/>
            <a:t>30.000 </a:t>
          </a:r>
        </a:p>
      </dgm:t>
    </dgm:pt>
    <dgm:pt modelId="{35D44160-B9C1-44E0-938D-347C73E21B81}" type="parTrans" cxnId="{6D9197A6-CD7D-4EAB-A4DD-A8EFA91A7041}">
      <dgm:prSet/>
      <dgm:spPr/>
      <dgm:t>
        <a:bodyPr/>
        <a:lstStyle/>
        <a:p>
          <a:endParaRPr lang="it-IT"/>
        </a:p>
      </dgm:t>
    </dgm:pt>
    <dgm:pt modelId="{236BAC2C-C8CF-41D4-82D9-61FEDEAD5329}" type="sibTrans" cxnId="{6D9197A6-CD7D-4EAB-A4DD-A8EFA91A7041}">
      <dgm:prSet/>
      <dgm:spPr/>
      <dgm:t>
        <a:bodyPr/>
        <a:lstStyle/>
        <a:p>
          <a:endParaRPr lang="it-IT"/>
        </a:p>
      </dgm:t>
    </dgm:pt>
    <dgm:pt modelId="{F71904FB-9C09-4F8E-876F-BF2FFB7892C3}">
      <dgm:prSet phldrT="[Testo]"/>
      <dgm:spPr/>
      <dgm:t>
        <a:bodyPr/>
        <a:lstStyle/>
        <a:p>
          <a:r>
            <a:rPr lang="it-IT" dirty="0"/>
            <a:t>Cooperfidi</a:t>
          </a:r>
        </a:p>
        <a:p>
          <a:r>
            <a:rPr lang="it-IT" dirty="0"/>
            <a:t>Garanzia anticipo fatture 150.000</a:t>
          </a:r>
        </a:p>
      </dgm:t>
    </dgm:pt>
    <dgm:pt modelId="{60E145BA-8A15-4FDE-9DCA-3C3268D5A6FB}" type="parTrans" cxnId="{2584EFC6-502D-4FCA-BA8E-479B4878C262}">
      <dgm:prSet/>
      <dgm:spPr/>
      <dgm:t>
        <a:bodyPr/>
        <a:lstStyle/>
        <a:p>
          <a:endParaRPr lang="it-IT"/>
        </a:p>
      </dgm:t>
    </dgm:pt>
    <dgm:pt modelId="{ACA2D64E-2590-4C86-BEF5-9C47587CA76A}" type="sibTrans" cxnId="{2584EFC6-502D-4FCA-BA8E-479B4878C262}">
      <dgm:prSet/>
      <dgm:spPr/>
      <dgm:t>
        <a:bodyPr/>
        <a:lstStyle/>
        <a:p>
          <a:endParaRPr lang="it-IT"/>
        </a:p>
      </dgm:t>
    </dgm:pt>
    <dgm:pt modelId="{D674FDE1-4E99-4E91-94E5-BFB7DD8FCE1C}" type="pres">
      <dgm:prSet presAssocID="{C6C1A3A5-0998-4468-92B4-A61C8D1D8DBB}" presName="diagram" presStyleCnt="0">
        <dgm:presLayoutVars>
          <dgm:chPref val="1"/>
          <dgm:dir/>
          <dgm:animOne val="branch"/>
          <dgm:animLvl val="lvl"/>
          <dgm:resizeHandles/>
        </dgm:presLayoutVars>
      </dgm:prSet>
      <dgm:spPr/>
    </dgm:pt>
    <dgm:pt modelId="{2AA8E1A4-D3CC-4EA0-85CB-BEDABF7F6145}" type="pres">
      <dgm:prSet presAssocID="{C1781417-F4C2-4AC6-B155-F0478941816A}" presName="root" presStyleCnt="0"/>
      <dgm:spPr/>
    </dgm:pt>
    <dgm:pt modelId="{EBF906F5-62A1-4E0E-96E2-3D95E2167BA4}" type="pres">
      <dgm:prSet presAssocID="{C1781417-F4C2-4AC6-B155-F0478941816A}" presName="rootComposite" presStyleCnt="0"/>
      <dgm:spPr/>
    </dgm:pt>
    <dgm:pt modelId="{698C3F31-814C-4931-A4C9-8746B3C7E46E}" type="pres">
      <dgm:prSet presAssocID="{C1781417-F4C2-4AC6-B155-F0478941816A}" presName="rootText" presStyleLbl="node1" presStyleIdx="0" presStyleCnt="2"/>
      <dgm:spPr/>
    </dgm:pt>
    <dgm:pt modelId="{A973B052-6625-4059-A5D6-C21813433332}" type="pres">
      <dgm:prSet presAssocID="{C1781417-F4C2-4AC6-B155-F0478941816A}" presName="rootConnector" presStyleLbl="node1" presStyleIdx="0" presStyleCnt="2"/>
      <dgm:spPr/>
    </dgm:pt>
    <dgm:pt modelId="{B3E28BAE-5EAC-45BD-A8FD-C9FC947B747B}" type="pres">
      <dgm:prSet presAssocID="{C1781417-F4C2-4AC6-B155-F0478941816A}" presName="childShape" presStyleCnt="0"/>
      <dgm:spPr/>
    </dgm:pt>
    <dgm:pt modelId="{53022A76-6354-4460-8183-491EC2CECF80}" type="pres">
      <dgm:prSet presAssocID="{974E9D6E-1AF6-487E-AEDE-9C31B822E41E}" presName="Name13" presStyleLbl="parChTrans1D2" presStyleIdx="0" presStyleCnt="9"/>
      <dgm:spPr/>
    </dgm:pt>
    <dgm:pt modelId="{83F195B7-F46E-4564-A680-6B8D6BAA702D}" type="pres">
      <dgm:prSet presAssocID="{CC72A15F-535C-4D8A-B369-DB178BC09EA3}" presName="childText" presStyleLbl="bgAcc1" presStyleIdx="0" presStyleCnt="9">
        <dgm:presLayoutVars>
          <dgm:bulletEnabled val="1"/>
        </dgm:presLayoutVars>
      </dgm:prSet>
      <dgm:spPr/>
    </dgm:pt>
    <dgm:pt modelId="{E2C9B73F-4992-4AEC-AAF4-ABA373B824DD}" type="pres">
      <dgm:prSet presAssocID="{45CC8164-15C3-4A2E-BF45-F76B3789EE15}" presName="Name13" presStyleLbl="parChTrans1D2" presStyleIdx="1" presStyleCnt="9"/>
      <dgm:spPr/>
    </dgm:pt>
    <dgm:pt modelId="{5114C613-59B5-4F6C-86F5-12264CA38FEE}" type="pres">
      <dgm:prSet presAssocID="{0EF5AA32-CDB3-42AE-920E-CCA6DFB495E9}" presName="childText" presStyleLbl="bgAcc1" presStyleIdx="1" presStyleCnt="9">
        <dgm:presLayoutVars>
          <dgm:bulletEnabled val="1"/>
        </dgm:presLayoutVars>
      </dgm:prSet>
      <dgm:spPr/>
    </dgm:pt>
    <dgm:pt modelId="{BE48BA9D-B657-4AD3-A6B7-72AA5654EEF3}" type="pres">
      <dgm:prSet presAssocID="{7402015E-DAA5-48F6-892B-A34E23F4754E}" presName="Name13" presStyleLbl="parChTrans1D2" presStyleIdx="2" presStyleCnt="9"/>
      <dgm:spPr/>
    </dgm:pt>
    <dgm:pt modelId="{DD6AF587-D6E9-433F-A477-334D01683049}" type="pres">
      <dgm:prSet presAssocID="{D6706B79-F3DF-40FC-9A80-02DD8592BF01}" presName="childText" presStyleLbl="bgAcc1" presStyleIdx="2" presStyleCnt="9">
        <dgm:presLayoutVars>
          <dgm:bulletEnabled val="1"/>
        </dgm:presLayoutVars>
      </dgm:prSet>
      <dgm:spPr/>
    </dgm:pt>
    <dgm:pt modelId="{C3068E95-897E-4705-88E2-56F360088D46}" type="pres">
      <dgm:prSet presAssocID="{23CCEF51-5201-4AE8-8389-5B8819DE3748}" presName="Name13" presStyleLbl="parChTrans1D2" presStyleIdx="3" presStyleCnt="9"/>
      <dgm:spPr/>
    </dgm:pt>
    <dgm:pt modelId="{651231B3-BA3F-4903-8A91-4711D415F4C5}" type="pres">
      <dgm:prSet presAssocID="{D8283B4E-98CB-47C1-9202-DC29E8978651}" presName="childText" presStyleLbl="bgAcc1" presStyleIdx="3" presStyleCnt="9">
        <dgm:presLayoutVars>
          <dgm:bulletEnabled val="1"/>
        </dgm:presLayoutVars>
      </dgm:prSet>
      <dgm:spPr/>
    </dgm:pt>
    <dgm:pt modelId="{E6305A5D-1EF8-4D02-8D0D-2D69A608E6A9}" type="pres">
      <dgm:prSet presAssocID="{325345A3-F57C-4316-93DF-2E52A199AAD3}" presName="root" presStyleCnt="0"/>
      <dgm:spPr/>
    </dgm:pt>
    <dgm:pt modelId="{E300749E-26B2-41DF-A2B9-D1CA1B9E1780}" type="pres">
      <dgm:prSet presAssocID="{325345A3-F57C-4316-93DF-2E52A199AAD3}" presName="rootComposite" presStyleCnt="0"/>
      <dgm:spPr/>
    </dgm:pt>
    <dgm:pt modelId="{31F56647-0404-468D-BCDD-2ADA21220463}" type="pres">
      <dgm:prSet presAssocID="{325345A3-F57C-4316-93DF-2E52A199AAD3}" presName="rootText" presStyleLbl="node1" presStyleIdx="1" presStyleCnt="2"/>
      <dgm:spPr/>
    </dgm:pt>
    <dgm:pt modelId="{D3DA7478-F8E4-4616-B908-2633CB82DF05}" type="pres">
      <dgm:prSet presAssocID="{325345A3-F57C-4316-93DF-2E52A199AAD3}" presName="rootConnector" presStyleLbl="node1" presStyleIdx="1" presStyleCnt="2"/>
      <dgm:spPr/>
    </dgm:pt>
    <dgm:pt modelId="{A866A66C-43B6-4BCA-BD0C-25BBE4D6076E}" type="pres">
      <dgm:prSet presAssocID="{325345A3-F57C-4316-93DF-2E52A199AAD3}" presName="childShape" presStyleCnt="0"/>
      <dgm:spPr/>
    </dgm:pt>
    <dgm:pt modelId="{EBE33F02-B751-4D9B-88C6-0FF742FFC0C9}" type="pres">
      <dgm:prSet presAssocID="{1332AA37-B87A-443F-B194-A64C5A024B3B}" presName="Name13" presStyleLbl="parChTrans1D2" presStyleIdx="4" presStyleCnt="9"/>
      <dgm:spPr/>
    </dgm:pt>
    <dgm:pt modelId="{C29444D3-D6AF-4228-B9A9-219410D9776F}" type="pres">
      <dgm:prSet presAssocID="{799EDB77-E3EA-49AC-BB71-8E0B198D93D1}" presName="childText" presStyleLbl="bgAcc1" presStyleIdx="4" presStyleCnt="9">
        <dgm:presLayoutVars>
          <dgm:bulletEnabled val="1"/>
        </dgm:presLayoutVars>
      </dgm:prSet>
      <dgm:spPr/>
    </dgm:pt>
    <dgm:pt modelId="{900F0E2C-40D6-4938-BBB6-45B885D1C962}" type="pres">
      <dgm:prSet presAssocID="{9C361B4B-26D4-4095-9147-5BDA89BF2DC2}" presName="Name13" presStyleLbl="parChTrans1D2" presStyleIdx="5" presStyleCnt="9"/>
      <dgm:spPr/>
    </dgm:pt>
    <dgm:pt modelId="{0D27850E-0814-467E-A337-063A157D4EDA}" type="pres">
      <dgm:prSet presAssocID="{7E264F32-A126-470A-8BE7-94593FCC31A4}" presName="childText" presStyleLbl="bgAcc1" presStyleIdx="5" presStyleCnt="9">
        <dgm:presLayoutVars>
          <dgm:bulletEnabled val="1"/>
        </dgm:presLayoutVars>
      </dgm:prSet>
      <dgm:spPr/>
    </dgm:pt>
    <dgm:pt modelId="{7EECC0A5-AEFF-4184-A9C4-9CA93DDE2942}" type="pres">
      <dgm:prSet presAssocID="{E0F2CA79-3FFA-4586-82C0-D7D3B284B3C7}" presName="Name13" presStyleLbl="parChTrans1D2" presStyleIdx="6" presStyleCnt="9"/>
      <dgm:spPr/>
    </dgm:pt>
    <dgm:pt modelId="{22396C69-8F81-4819-BE89-0202A8DDE8A7}" type="pres">
      <dgm:prSet presAssocID="{D251FF0E-D0FE-4607-9563-F08E086679D1}" presName="childText" presStyleLbl="bgAcc1" presStyleIdx="6" presStyleCnt="9">
        <dgm:presLayoutVars>
          <dgm:bulletEnabled val="1"/>
        </dgm:presLayoutVars>
      </dgm:prSet>
      <dgm:spPr/>
    </dgm:pt>
    <dgm:pt modelId="{6A318E50-18A7-45B1-AF7F-C2D6A166AC34}" type="pres">
      <dgm:prSet presAssocID="{35D44160-B9C1-44E0-938D-347C73E21B81}" presName="Name13" presStyleLbl="parChTrans1D2" presStyleIdx="7" presStyleCnt="9"/>
      <dgm:spPr/>
    </dgm:pt>
    <dgm:pt modelId="{BC2642F3-17D0-4A71-9054-A0E04C309088}" type="pres">
      <dgm:prSet presAssocID="{59FFC051-9104-448D-96BA-5B9B5EDBEC0E}" presName="childText" presStyleLbl="bgAcc1" presStyleIdx="7" presStyleCnt="9">
        <dgm:presLayoutVars>
          <dgm:bulletEnabled val="1"/>
        </dgm:presLayoutVars>
      </dgm:prSet>
      <dgm:spPr/>
    </dgm:pt>
    <dgm:pt modelId="{EC90EE03-5F8B-4627-91D3-64C1F043AE09}" type="pres">
      <dgm:prSet presAssocID="{60E145BA-8A15-4FDE-9DCA-3C3268D5A6FB}" presName="Name13" presStyleLbl="parChTrans1D2" presStyleIdx="8" presStyleCnt="9"/>
      <dgm:spPr/>
    </dgm:pt>
    <dgm:pt modelId="{1B8622B4-BB6B-40AC-98EF-4D9815649020}" type="pres">
      <dgm:prSet presAssocID="{F71904FB-9C09-4F8E-876F-BF2FFB7892C3}" presName="childText" presStyleLbl="bgAcc1" presStyleIdx="8" presStyleCnt="9">
        <dgm:presLayoutVars>
          <dgm:bulletEnabled val="1"/>
        </dgm:presLayoutVars>
      </dgm:prSet>
      <dgm:spPr/>
    </dgm:pt>
  </dgm:ptLst>
  <dgm:cxnLst>
    <dgm:cxn modelId="{14F8CA04-387E-4477-A41C-9EE5BECAF313}" type="presOf" srcId="{325345A3-F57C-4316-93DF-2E52A199AAD3}" destId="{31F56647-0404-468D-BCDD-2ADA21220463}" srcOrd="0" destOrd="0" presId="urn:microsoft.com/office/officeart/2005/8/layout/hierarchy3"/>
    <dgm:cxn modelId="{5D11D20F-6AFD-4134-8FCA-32C6689BFDE4}" type="presOf" srcId="{F71904FB-9C09-4F8E-876F-BF2FFB7892C3}" destId="{1B8622B4-BB6B-40AC-98EF-4D9815649020}" srcOrd="0" destOrd="0" presId="urn:microsoft.com/office/officeart/2005/8/layout/hierarchy3"/>
    <dgm:cxn modelId="{94AB8C11-1C47-4F45-BA41-C70D354B5282}" type="presOf" srcId="{C1781417-F4C2-4AC6-B155-F0478941816A}" destId="{698C3F31-814C-4931-A4C9-8746B3C7E46E}" srcOrd="0" destOrd="0" presId="urn:microsoft.com/office/officeart/2005/8/layout/hierarchy3"/>
    <dgm:cxn modelId="{26FE222D-232D-4972-9D21-C04327963795}" srcId="{325345A3-F57C-4316-93DF-2E52A199AAD3}" destId="{799EDB77-E3EA-49AC-BB71-8E0B198D93D1}" srcOrd="0" destOrd="0" parTransId="{1332AA37-B87A-443F-B194-A64C5A024B3B}" sibTransId="{8538ED64-E378-4343-A44E-84B2DF323656}"/>
    <dgm:cxn modelId="{07591833-7AE4-4828-A6BA-68EA9D107694}" type="presOf" srcId="{0EF5AA32-CDB3-42AE-920E-CCA6DFB495E9}" destId="{5114C613-59B5-4F6C-86F5-12264CA38FEE}" srcOrd="0" destOrd="0" presId="urn:microsoft.com/office/officeart/2005/8/layout/hierarchy3"/>
    <dgm:cxn modelId="{A7F07133-F389-49FF-BBC4-42BE3A8E2785}" type="presOf" srcId="{9C361B4B-26D4-4095-9147-5BDA89BF2DC2}" destId="{900F0E2C-40D6-4938-BBB6-45B885D1C962}" srcOrd="0" destOrd="0" presId="urn:microsoft.com/office/officeart/2005/8/layout/hierarchy3"/>
    <dgm:cxn modelId="{120B735F-21CA-4D31-BBDC-0B4C4E5A2B64}" type="presOf" srcId="{35D44160-B9C1-44E0-938D-347C73E21B81}" destId="{6A318E50-18A7-45B1-AF7F-C2D6A166AC34}" srcOrd="0" destOrd="0" presId="urn:microsoft.com/office/officeart/2005/8/layout/hierarchy3"/>
    <dgm:cxn modelId="{2F055E64-3775-4648-9AA2-17D4FB67656B}" type="presOf" srcId="{59FFC051-9104-448D-96BA-5B9B5EDBEC0E}" destId="{BC2642F3-17D0-4A71-9054-A0E04C309088}" srcOrd="0" destOrd="0" presId="urn:microsoft.com/office/officeart/2005/8/layout/hierarchy3"/>
    <dgm:cxn modelId="{DA639166-FE08-4503-94F7-A453064B0759}" type="presOf" srcId="{325345A3-F57C-4316-93DF-2E52A199AAD3}" destId="{D3DA7478-F8E4-4616-B908-2633CB82DF05}" srcOrd="1" destOrd="0" presId="urn:microsoft.com/office/officeart/2005/8/layout/hierarchy3"/>
    <dgm:cxn modelId="{034BAB66-4A7A-46ED-8B16-EBC3DB1C8040}" type="presOf" srcId="{D8283B4E-98CB-47C1-9202-DC29E8978651}" destId="{651231B3-BA3F-4903-8A91-4711D415F4C5}" srcOrd="0" destOrd="0" presId="urn:microsoft.com/office/officeart/2005/8/layout/hierarchy3"/>
    <dgm:cxn modelId="{9C929767-097B-4D54-8553-FF5B92A1FDA9}" srcId="{C1781417-F4C2-4AC6-B155-F0478941816A}" destId="{D6706B79-F3DF-40FC-9A80-02DD8592BF01}" srcOrd="2" destOrd="0" parTransId="{7402015E-DAA5-48F6-892B-A34E23F4754E}" sibTransId="{1B87D9D4-0C7B-4B37-B768-9E2AE0458DD0}"/>
    <dgm:cxn modelId="{ECA2CC49-5020-4838-8A6D-788316630598}" type="presOf" srcId="{C6C1A3A5-0998-4468-92B4-A61C8D1D8DBB}" destId="{D674FDE1-4E99-4E91-94E5-BFB7DD8FCE1C}" srcOrd="0" destOrd="0" presId="urn:microsoft.com/office/officeart/2005/8/layout/hierarchy3"/>
    <dgm:cxn modelId="{75D6CD6E-3DF3-47E3-B0D9-7DE33A59794F}" type="presOf" srcId="{CC72A15F-535C-4D8A-B369-DB178BC09EA3}" destId="{83F195B7-F46E-4564-A680-6B8D6BAA702D}" srcOrd="0" destOrd="0" presId="urn:microsoft.com/office/officeart/2005/8/layout/hierarchy3"/>
    <dgm:cxn modelId="{B0834053-EA75-4397-B7E6-4DDE6E846FDD}" type="presOf" srcId="{45CC8164-15C3-4A2E-BF45-F76B3789EE15}" destId="{E2C9B73F-4992-4AEC-AAF4-ABA373B824DD}" srcOrd="0" destOrd="0" presId="urn:microsoft.com/office/officeart/2005/8/layout/hierarchy3"/>
    <dgm:cxn modelId="{8B90CB57-29D9-4EC7-8129-F7BD67616CF8}" type="presOf" srcId="{974E9D6E-1AF6-487E-AEDE-9C31B822E41E}" destId="{53022A76-6354-4460-8183-491EC2CECF80}" srcOrd="0" destOrd="0" presId="urn:microsoft.com/office/officeart/2005/8/layout/hierarchy3"/>
    <dgm:cxn modelId="{3B42215A-18CE-4DC7-A10E-FE49C4D8E34D}" type="presOf" srcId="{E0F2CA79-3FFA-4586-82C0-D7D3B284B3C7}" destId="{7EECC0A5-AEFF-4184-A9C4-9CA93DDE2942}" srcOrd="0" destOrd="0" presId="urn:microsoft.com/office/officeart/2005/8/layout/hierarchy3"/>
    <dgm:cxn modelId="{E757BC88-251C-4BF9-80E1-96552792A603}" type="presOf" srcId="{23CCEF51-5201-4AE8-8389-5B8819DE3748}" destId="{C3068E95-897E-4705-88E2-56F360088D46}" srcOrd="0" destOrd="0" presId="urn:microsoft.com/office/officeart/2005/8/layout/hierarchy3"/>
    <dgm:cxn modelId="{5E8B4991-2A5C-4F23-9E40-01E755D200DA}" type="presOf" srcId="{7402015E-DAA5-48F6-892B-A34E23F4754E}" destId="{BE48BA9D-B657-4AD3-A6B7-72AA5654EEF3}" srcOrd="0" destOrd="0" presId="urn:microsoft.com/office/officeart/2005/8/layout/hierarchy3"/>
    <dgm:cxn modelId="{97F667A0-0C49-4E42-8DEA-1541E6163B00}" type="presOf" srcId="{C1781417-F4C2-4AC6-B155-F0478941816A}" destId="{A973B052-6625-4059-A5D6-C21813433332}" srcOrd="1" destOrd="0" presId="urn:microsoft.com/office/officeart/2005/8/layout/hierarchy3"/>
    <dgm:cxn modelId="{8C024BA5-4BCB-4C54-A76E-384D5C9194E6}" srcId="{C1781417-F4C2-4AC6-B155-F0478941816A}" destId="{0EF5AA32-CDB3-42AE-920E-CCA6DFB495E9}" srcOrd="1" destOrd="0" parTransId="{45CC8164-15C3-4A2E-BF45-F76B3789EE15}" sibTransId="{3BC6A916-98B2-4365-A39F-076695347948}"/>
    <dgm:cxn modelId="{6D9197A6-CD7D-4EAB-A4DD-A8EFA91A7041}" srcId="{325345A3-F57C-4316-93DF-2E52A199AAD3}" destId="{59FFC051-9104-448D-96BA-5B9B5EDBEC0E}" srcOrd="3" destOrd="0" parTransId="{35D44160-B9C1-44E0-938D-347C73E21B81}" sibTransId="{236BAC2C-C8CF-41D4-82D9-61FEDEAD5329}"/>
    <dgm:cxn modelId="{681513A9-8AA7-47D8-8A4F-E0E9572C1EE2}" type="presOf" srcId="{D6706B79-F3DF-40FC-9A80-02DD8592BF01}" destId="{DD6AF587-D6E9-433F-A477-334D01683049}" srcOrd="0" destOrd="0" presId="urn:microsoft.com/office/officeart/2005/8/layout/hierarchy3"/>
    <dgm:cxn modelId="{02B6DFB5-2854-41D7-A485-EA970B6B7606}" type="presOf" srcId="{1332AA37-B87A-443F-B194-A64C5A024B3B}" destId="{EBE33F02-B751-4D9B-88C6-0FF742FFC0C9}" srcOrd="0" destOrd="0" presId="urn:microsoft.com/office/officeart/2005/8/layout/hierarchy3"/>
    <dgm:cxn modelId="{69D612B8-F076-4E41-8B4D-E4D557564C05}" srcId="{C1781417-F4C2-4AC6-B155-F0478941816A}" destId="{CC72A15F-535C-4D8A-B369-DB178BC09EA3}" srcOrd="0" destOrd="0" parTransId="{974E9D6E-1AF6-487E-AEDE-9C31B822E41E}" sibTransId="{2EE4987A-BCCD-4FC9-834E-209AB8EAE65B}"/>
    <dgm:cxn modelId="{2A351CB8-1458-4716-A12D-78A5B7187ADA}" srcId="{325345A3-F57C-4316-93DF-2E52A199AAD3}" destId="{D251FF0E-D0FE-4607-9563-F08E086679D1}" srcOrd="2" destOrd="0" parTransId="{E0F2CA79-3FFA-4586-82C0-D7D3B284B3C7}" sibTransId="{5D76D707-2754-4CF4-AF4B-1488CA65E4C0}"/>
    <dgm:cxn modelId="{D87872BF-AD41-46EA-9C0F-20E0113639E3}" type="presOf" srcId="{799EDB77-E3EA-49AC-BB71-8E0B198D93D1}" destId="{C29444D3-D6AF-4228-B9A9-219410D9776F}" srcOrd="0" destOrd="0" presId="urn:microsoft.com/office/officeart/2005/8/layout/hierarchy3"/>
    <dgm:cxn modelId="{96223EC5-AB3E-483F-9E90-8C5AB74C5A71}" type="presOf" srcId="{60E145BA-8A15-4FDE-9DCA-3C3268D5A6FB}" destId="{EC90EE03-5F8B-4627-91D3-64C1F043AE09}" srcOrd="0" destOrd="0" presId="urn:microsoft.com/office/officeart/2005/8/layout/hierarchy3"/>
    <dgm:cxn modelId="{2584EFC6-502D-4FCA-BA8E-479B4878C262}" srcId="{325345A3-F57C-4316-93DF-2E52A199AAD3}" destId="{F71904FB-9C09-4F8E-876F-BF2FFB7892C3}" srcOrd="4" destOrd="0" parTransId="{60E145BA-8A15-4FDE-9DCA-3C3268D5A6FB}" sibTransId="{ACA2D64E-2590-4C86-BEF5-9C47587CA76A}"/>
    <dgm:cxn modelId="{D45662D5-52BB-45E8-AE7E-84C09B6C78D6}" srcId="{C6C1A3A5-0998-4468-92B4-A61C8D1D8DBB}" destId="{C1781417-F4C2-4AC6-B155-F0478941816A}" srcOrd="0" destOrd="0" parTransId="{68E9812C-4620-4ADE-999E-0349F2F159D4}" sibTransId="{32EF5B23-9BEE-418D-8A84-0C259C4E2685}"/>
    <dgm:cxn modelId="{FD632DE8-19E8-497D-8891-4EA12CFCC233}" srcId="{C6C1A3A5-0998-4468-92B4-A61C8D1D8DBB}" destId="{325345A3-F57C-4316-93DF-2E52A199AAD3}" srcOrd="1" destOrd="0" parTransId="{4A23293F-6A6C-4F40-8C79-46C6DB0EB61C}" sibTransId="{AA226517-97F4-40AE-B4CF-C287FBB4204D}"/>
    <dgm:cxn modelId="{7E954DEC-C561-41CD-BEC9-CE8BAB1FE5F7}" type="presOf" srcId="{D251FF0E-D0FE-4607-9563-F08E086679D1}" destId="{22396C69-8F81-4819-BE89-0202A8DDE8A7}" srcOrd="0" destOrd="0" presId="urn:microsoft.com/office/officeart/2005/8/layout/hierarchy3"/>
    <dgm:cxn modelId="{E9DF99F3-03A9-479B-AC1B-CD317F40F699}" srcId="{C1781417-F4C2-4AC6-B155-F0478941816A}" destId="{D8283B4E-98CB-47C1-9202-DC29E8978651}" srcOrd="3" destOrd="0" parTransId="{23CCEF51-5201-4AE8-8389-5B8819DE3748}" sibTransId="{5B6C0F3D-00ED-4A1D-AD2B-A2C097A36871}"/>
    <dgm:cxn modelId="{1DE891FB-E9AF-41F7-A583-9C362C02FFFA}" srcId="{325345A3-F57C-4316-93DF-2E52A199AAD3}" destId="{7E264F32-A126-470A-8BE7-94593FCC31A4}" srcOrd="1" destOrd="0" parTransId="{9C361B4B-26D4-4095-9147-5BDA89BF2DC2}" sibTransId="{A1627AAA-BE78-4353-9E45-BA3CD7E004E9}"/>
    <dgm:cxn modelId="{FBFBD2FF-CFC1-4EBD-9F3F-D917AD77D721}" type="presOf" srcId="{7E264F32-A126-470A-8BE7-94593FCC31A4}" destId="{0D27850E-0814-467E-A337-063A157D4EDA}" srcOrd="0" destOrd="0" presId="urn:microsoft.com/office/officeart/2005/8/layout/hierarchy3"/>
    <dgm:cxn modelId="{F4E6DE58-0CF4-4D86-958E-C31F59A6718D}" type="presParOf" srcId="{D674FDE1-4E99-4E91-94E5-BFB7DD8FCE1C}" destId="{2AA8E1A4-D3CC-4EA0-85CB-BEDABF7F6145}" srcOrd="0" destOrd="0" presId="urn:microsoft.com/office/officeart/2005/8/layout/hierarchy3"/>
    <dgm:cxn modelId="{1CBEFE7D-F132-43A8-91A4-FF83D6F3F40A}" type="presParOf" srcId="{2AA8E1A4-D3CC-4EA0-85CB-BEDABF7F6145}" destId="{EBF906F5-62A1-4E0E-96E2-3D95E2167BA4}" srcOrd="0" destOrd="0" presId="urn:microsoft.com/office/officeart/2005/8/layout/hierarchy3"/>
    <dgm:cxn modelId="{25034FD5-3800-49CF-84D1-A26FAA5BFA70}" type="presParOf" srcId="{EBF906F5-62A1-4E0E-96E2-3D95E2167BA4}" destId="{698C3F31-814C-4931-A4C9-8746B3C7E46E}" srcOrd="0" destOrd="0" presId="urn:microsoft.com/office/officeart/2005/8/layout/hierarchy3"/>
    <dgm:cxn modelId="{015F0369-A918-4AEE-8D1C-035355BA7507}" type="presParOf" srcId="{EBF906F5-62A1-4E0E-96E2-3D95E2167BA4}" destId="{A973B052-6625-4059-A5D6-C21813433332}" srcOrd="1" destOrd="0" presId="urn:microsoft.com/office/officeart/2005/8/layout/hierarchy3"/>
    <dgm:cxn modelId="{5641161A-A1EF-4F58-BA87-2F1FE054CC95}" type="presParOf" srcId="{2AA8E1A4-D3CC-4EA0-85CB-BEDABF7F6145}" destId="{B3E28BAE-5EAC-45BD-A8FD-C9FC947B747B}" srcOrd="1" destOrd="0" presId="urn:microsoft.com/office/officeart/2005/8/layout/hierarchy3"/>
    <dgm:cxn modelId="{F6564F0D-7B47-4DB5-930B-0D55E6F41FA5}" type="presParOf" srcId="{B3E28BAE-5EAC-45BD-A8FD-C9FC947B747B}" destId="{53022A76-6354-4460-8183-491EC2CECF80}" srcOrd="0" destOrd="0" presId="urn:microsoft.com/office/officeart/2005/8/layout/hierarchy3"/>
    <dgm:cxn modelId="{702FFB7B-F98F-4598-A9BE-774453B8A3F4}" type="presParOf" srcId="{B3E28BAE-5EAC-45BD-A8FD-C9FC947B747B}" destId="{83F195B7-F46E-4564-A680-6B8D6BAA702D}" srcOrd="1" destOrd="0" presId="urn:microsoft.com/office/officeart/2005/8/layout/hierarchy3"/>
    <dgm:cxn modelId="{B380CE84-3FE7-4C5B-ADA1-DE26719DD480}" type="presParOf" srcId="{B3E28BAE-5EAC-45BD-A8FD-C9FC947B747B}" destId="{E2C9B73F-4992-4AEC-AAF4-ABA373B824DD}" srcOrd="2" destOrd="0" presId="urn:microsoft.com/office/officeart/2005/8/layout/hierarchy3"/>
    <dgm:cxn modelId="{5098C70C-C714-4D7F-B01A-1A486A6E1009}" type="presParOf" srcId="{B3E28BAE-5EAC-45BD-A8FD-C9FC947B747B}" destId="{5114C613-59B5-4F6C-86F5-12264CA38FEE}" srcOrd="3" destOrd="0" presId="urn:microsoft.com/office/officeart/2005/8/layout/hierarchy3"/>
    <dgm:cxn modelId="{70882856-C944-4003-B468-E19E5769F135}" type="presParOf" srcId="{B3E28BAE-5EAC-45BD-A8FD-C9FC947B747B}" destId="{BE48BA9D-B657-4AD3-A6B7-72AA5654EEF3}" srcOrd="4" destOrd="0" presId="urn:microsoft.com/office/officeart/2005/8/layout/hierarchy3"/>
    <dgm:cxn modelId="{B0F46343-7CC5-460B-ACFA-9FDA32213A7D}" type="presParOf" srcId="{B3E28BAE-5EAC-45BD-A8FD-C9FC947B747B}" destId="{DD6AF587-D6E9-433F-A477-334D01683049}" srcOrd="5" destOrd="0" presId="urn:microsoft.com/office/officeart/2005/8/layout/hierarchy3"/>
    <dgm:cxn modelId="{ADF7448B-2667-48B4-9507-63FB34A03E68}" type="presParOf" srcId="{B3E28BAE-5EAC-45BD-A8FD-C9FC947B747B}" destId="{C3068E95-897E-4705-88E2-56F360088D46}" srcOrd="6" destOrd="0" presId="urn:microsoft.com/office/officeart/2005/8/layout/hierarchy3"/>
    <dgm:cxn modelId="{190C5664-1604-4B86-B997-4F2561757FF6}" type="presParOf" srcId="{B3E28BAE-5EAC-45BD-A8FD-C9FC947B747B}" destId="{651231B3-BA3F-4903-8A91-4711D415F4C5}" srcOrd="7" destOrd="0" presId="urn:microsoft.com/office/officeart/2005/8/layout/hierarchy3"/>
    <dgm:cxn modelId="{8F6E5484-8DDE-4B90-BED6-019AC83A1561}" type="presParOf" srcId="{D674FDE1-4E99-4E91-94E5-BFB7DD8FCE1C}" destId="{E6305A5D-1EF8-4D02-8D0D-2D69A608E6A9}" srcOrd="1" destOrd="0" presId="urn:microsoft.com/office/officeart/2005/8/layout/hierarchy3"/>
    <dgm:cxn modelId="{8F4CADDA-3F92-4814-B5E7-4ED7A93059D2}" type="presParOf" srcId="{E6305A5D-1EF8-4D02-8D0D-2D69A608E6A9}" destId="{E300749E-26B2-41DF-A2B9-D1CA1B9E1780}" srcOrd="0" destOrd="0" presId="urn:microsoft.com/office/officeart/2005/8/layout/hierarchy3"/>
    <dgm:cxn modelId="{59B6F1F4-77AC-494D-BD7E-89A31BB67A06}" type="presParOf" srcId="{E300749E-26B2-41DF-A2B9-D1CA1B9E1780}" destId="{31F56647-0404-468D-BCDD-2ADA21220463}" srcOrd="0" destOrd="0" presId="urn:microsoft.com/office/officeart/2005/8/layout/hierarchy3"/>
    <dgm:cxn modelId="{F26815DF-81C0-4A3B-8F32-721623BDD713}" type="presParOf" srcId="{E300749E-26B2-41DF-A2B9-D1CA1B9E1780}" destId="{D3DA7478-F8E4-4616-B908-2633CB82DF05}" srcOrd="1" destOrd="0" presId="urn:microsoft.com/office/officeart/2005/8/layout/hierarchy3"/>
    <dgm:cxn modelId="{862D55B6-BB08-4737-A8F7-01276BEB55BD}" type="presParOf" srcId="{E6305A5D-1EF8-4D02-8D0D-2D69A608E6A9}" destId="{A866A66C-43B6-4BCA-BD0C-25BBE4D6076E}" srcOrd="1" destOrd="0" presId="urn:microsoft.com/office/officeart/2005/8/layout/hierarchy3"/>
    <dgm:cxn modelId="{CEBDF75C-DB08-402B-9084-CB670D6B203F}" type="presParOf" srcId="{A866A66C-43B6-4BCA-BD0C-25BBE4D6076E}" destId="{EBE33F02-B751-4D9B-88C6-0FF742FFC0C9}" srcOrd="0" destOrd="0" presId="urn:microsoft.com/office/officeart/2005/8/layout/hierarchy3"/>
    <dgm:cxn modelId="{C5F44200-451D-45E6-941E-556A8E52AD14}" type="presParOf" srcId="{A866A66C-43B6-4BCA-BD0C-25BBE4D6076E}" destId="{C29444D3-D6AF-4228-B9A9-219410D9776F}" srcOrd="1" destOrd="0" presId="urn:microsoft.com/office/officeart/2005/8/layout/hierarchy3"/>
    <dgm:cxn modelId="{8A14BF9E-C35F-4368-9DBB-9E03D2BBA0C5}" type="presParOf" srcId="{A866A66C-43B6-4BCA-BD0C-25BBE4D6076E}" destId="{900F0E2C-40D6-4938-BBB6-45B885D1C962}" srcOrd="2" destOrd="0" presId="urn:microsoft.com/office/officeart/2005/8/layout/hierarchy3"/>
    <dgm:cxn modelId="{125C4E46-7B39-41D1-99EC-F2B6CEA9316C}" type="presParOf" srcId="{A866A66C-43B6-4BCA-BD0C-25BBE4D6076E}" destId="{0D27850E-0814-467E-A337-063A157D4EDA}" srcOrd="3" destOrd="0" presId="urn:microsoft.com/office/officeart/2005/8/layout/hierarchy3"/>
    <dgm:cxn modelId="{7525148A-F4F3-42ED-9C82-8B814F9262C4}" type="presParOf" srcId="{A866A66C-43B6-4BCA-BD0C-25BBE4D6076E}" destId="{7EECC0A5-AEFF-4184-A9C4-9CA93DDE2942}" srcOrd="4" destOrd="0" presId="urn:microsoft.com/office/officeart/2005/8/layout/hierarchy3"/>
    <dgm:cxn modelId="{A032E753-EC3D-46E6-8FB9-CF975F3EF372}" type="presParOf" srcId="{A866A66C-43B6-4BCA-BD0C-25BBE4D6076E}" destId="{22396C69-8F81-4819-BE89-0202A8DDE8A7}" srcOrd="5" destOrd="0" presId="urn:microsoft.com/office/officeart/2005/8/layout/hierarchy3"/>
    <dgm:cxn modelId="{AAA95639-9B99-44B2-A1FA-27E649570F39}" type="presParOf" srcId="{A866A66C-43B6-4BCA-BD0C-25BBE4D6076E}" destId="{6A318E50-18A7-45B1-AF7F-C2D6A166AC34}" srcOrd="6" destOrd="0" presId="urn:microsoft.com/office/officeart/2005/8/layout/hierarchy3"/>
    <dgm:cxn modelId="{EA589C6B-049E-4548-B5B1-5BBA50A9CD08}" type="presParOf" srcId="{A866A66C-43B6-4BCA-BD0C-25BBE4D6076E}" destId="{BC2642F3-17D0-4A71-9054-A0E04C309088}" srcOrd="7" destOrd="0" presId="urn:microsoft.com/office/officeart/2005/8/layout/hierarchy3"/>
    <dgm:cxn modelId="{2606D2BD-46CF-43AE-ACC7-E1F2C7945467}" type="presParOf" srcId="{A866A66C-43B6-4BCA-BD0C-25BBE4D6076E}" destId="{EC90EE03-5F8B-4627-91D3-64C1F043AE09}" srcOrd="8" destOrd="0" presId="urn:microsoft.com/office/officeart/2005/8/layout/hierarchy3"/>
    <dgm:cxn modelId="{6683B4A9-8572-47D3-B5FD-75C17B5906D6}" type="presParOf" srcId="{A866A66C-43B6-4BCA-BD0C-25BBE4D6076E}" destId="{1B8622B4-BB6B-40AC-98EF-4D981564902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1A3A5-0998-4468-92B4-A61C8D1D8DB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t-IT"/>
        </a:p>
      </dgm:t>
    </dgm:pt>
    <dgm:pt modelId="{C1781417-F4C2-4AC6-B155-F0478941816A}">
      <dgm:prSet phldrT="[Testo]"/>
      <dgm:spPr/>
      <dgm:t>
        <a:bodyPr/>
        <a:lstStyle/>
        <a:p>
          <a:r>
            <a:rPr lang="it-IT" dirty="0" err="1"/>
            <a:t>Equity</a:t>
          </a:r>
          <a:endParaRPr lang="it-IT" dirty="0"/>
        </a:p>
      </dgm:t>
    </dgm:pt>
    <dgm:pt modelId="{68E9812C-4620-4ADE-999E-0349F2F159D4}" type="parTrans" cxnId="{D45662D5-52BB-45E8-AE7E-84C09B6C78D6}">
      <dgm:prSet/>
      <dgm:spPr/>
      <dgm:t>
        <a:bodyPr/>
        <a:lstStyle/>
        <a:p>
          <a:endParaRPr lang="it-IT"/>
        </a:p>
      </dgm:t>
    </dgm:pt>
    <dgm:pt modelId="{32EF5B23-9BEE-418D-8A84-0C259C4E2685}" type="sibTrans" cxnId="{D45662D5-52BB-45E8-AE7E-84C09B6C78D6}">
      <dgm:prSet/>
      <dgm:spPr/>
      <dgm:t>
        <a:bodyPr/>
        <a:lstStyle/>
        <a:p>
          <a:endParaRPr lang="it-IT"/>
        </a:p>
      </dgm:t>
    </dgm:pt>
    <dgm:pt modelId="{0EF5AA32-CDB3-42AE-920E-CCA6DFB495E9}">
      <dgm:prSet phldrT="[Testo]"/>
      <dgm:spPr/>
      <dgm:t>
        <a:bodyPr/>
        <a:lstStyle/>
        <a:p>
          <a:r>
            <a:rPr lang="it-IT" dirty="0" err="1"/>
            <a:t>Cfi</a:t>
          </a:r>
          <a:r>
            <a:rPr lang="it-IT" dirty="0"/>
            <a:t> </a:t>
          </a:r>
        </a:p>
        <a:p>
          <a:r>
            <a:rPr lang="it-IT" dirty="0"/>
            <a:t>120.000</a:t>
          </a:r>
        </a:p>
      </dgm:t>
    </dgm:pt>
    <dgm:pt modelId="{45CC8164-15C3-4A2E-BF45-F76B3789EE15}" type="parTrans" cxnId="{8C024BA5-4BCB-4C54-A76E-384D5C9194E6}">
      <dgm:prSet/>
      <dgm:spPr/>
      <dgm:t>
        <a:bodyPr/>
        <a:lstStyle/>
        <a:p>
          <a:endParaRPr lang="it-IT"/>
        </a:p>
      </dgm:t>
    </dgm:pt>
    <dgm:pt modelId="{3BC6A916-98B2-4365-A39F-076695347948}" type="sibTrans" cxnId="{8C024BA5-4BCB-4C54-A76E-384D5C9194E6}">
      <dgm:prSet/>
      <dgm:spPr/>
      <dgm:t>
        <a:bodyPr/>
        <a:lstStyle/>
        <a:p>
          <a:endParaRPr lang="it-IT"/>
        </a:p>
      </dgm:t>
    </dgm:pt>
    <dgm:pt modelId="{325345A3-F57C-4316-93DF-2E52A199AAD3}">
      <dgm:prSet phldrT="[Testo]"/>
      <dgm:spPr/>
      <dgm:t>
        <a:bodyPr/>
        <a:lstStyle/>
        <a:p>
          <a:r>
            <a:rPr lang="it-IT" dirty="0"/>
            <a:t>Debito</a:t>
          </a:r>
        </a:p>
      </dgm:t>
    </dgm:pt>
    <dgm:pt modelId="{4A23293F-6A6C-4F40-8C79-46C6DB0EB61C}" type="parTrans" cxnId="{FD632DE8-19E8-497D-8891-4EA12CFCC233}">
      <dgm:prSet/>
      <dgm:spPr/>
      <dgm:t>
        <a:bodyPr/>
        <a:lstStyle/>
        <a:p>
          <a:endParaRPr lang="it-IT"/>
        </a:p>
      </dgm:t>
    </dgm:pt>
    <dgm:pt modelId="{AA226517-97F4-40AE-B4CF-C287FBB4204D}" type="sibTrans" cxnId="{FD632DE8-19E8-497D-8891-4EA12CFCC233}">
      <dgm:prSet/>
      <dgm:spPr/>
      <dgm:t>
        <a:bodyPr/>
        <a:lstStyle/>
        <a:p>
          <a:endParaRPr lang="it-IT"/>
        </a:p>
      </dgm:t>
    </dgm:pt>
    <dgm:pt modelId="{799EDB77-E3EA-49AC-BB71-8E0B198D93D1}">
      <dgm:prSet phldrT="[Testo]"/>
      <dgm:spPr/>
      <dgm:t>
        <a:bodyPr/>
        <a:lstStyle/>
        <a:p>
          <a:r>
            <a:rPr lang="it-IT" dirty="0"/>
            <a:t>Coopfond</a:t>
          </a:r>
        </a:p>
        <a:p>
          <a:r>
            <a:rPr lang="it-IT" dirty="0"/>
            <a:t>287.000</a:t>
          </a:r>
        </a:p>
      </dgm:t>
    </dgm:pt>
    <dgm:pt modelId="{1332AA37-B87A-443F-B194-A64C5A024B3B}" type="parTrans" cxnId="{26FE222D-232D-4972-9D21-C04327963795}">
      <dgm:prSet/>
      <dgm:spPr/>
      <dgm:t>
        <a:bodyPr/>
        <a:lstStyle/>
        <a:p>
          <a:endParaRPr lang="it-IT"/>
        </a:p>
      </dgm:t>
    </dgm:pt>
    <dgm:pt modelId="{8538ED64-E378-4343-A44E-84B2DF323656}" type="sibTrans" cxnId="{26FE222D-232D-4972-9D21-C04327963795}">
      <dgm:prSet/>
      <dgm:spPr/>
      <dgm:t>
        <a:bodyPr/>
        <a:lstStyle/>
        <a:p>
          <a:endParaRPr lang="it-IT"/>
        </a:p>
      </dgm:t>
    </dgm:pt>
    <dgm:pt modelId="{7E264F32-A126-470A-8BE7-94593FCC31A4}">
      <dgm:prSet phldrT="[Testo]"/>
      <dgm:spPr/>
      <dgm:t>
        <a:bodyPr/>
        <a:lstStyle/>
        <a:p>
          <a:r>
            <a:rPr lang="it-IT" dirty="0"/>
            <a:t>Banche</a:t>
          </a:r>
        </a:p>
        <a:p>
          <a:r>
            <a:rPr lang="it-IT" dirty="0"/>
            <a:t>1,2 mln di esposizioni</a:t>
          </a:r>
        </a:p>
      </dgm:t>
    </dgm:pt>
    <dgm:pt modelId="{9C361B4B-26D4-4095-9147-5BDA89BF2DC2}" type="parTrans" cxnId="{1DE891FB-E9AF-41F7-A583-9C362C02FFFA}">
      <dgm:prSet/>
      <dgm:spPr/>
      <dgm:t>
        <a:bodyPr/>
        <a:lstStyle/>
        <a:p>
          <a:endParaRPr lang="it-IT"/>
        </a:p>
      </dgm:t>
    </dgm:pt>
    <dgm:pt modelId="{A1627AAA-BE78-4353-9E45-BA3CD7E004E9}" type="sibTrans" cxnId="{1DE891FB-E9AF-41F7-A583-9C362C02FFFA}">
      <dgm:prSet/>
      <dgm:spPr/>
      <dgm:t>
        <a:bodyPr/>
        <a:lstStyle/>
        <a:p>
          <a:endParaRPr lang="it-IT"/>
        </a:p>
      </dgm:t>
    </dgm:pt>
    <dgm:pt modelId="{D8283B4E-98CB-47C1-9202-DC29E8978651}">
      <dgm:prSet phldrT="[Testo]"/>
      <dgm:spPr/>
      <dgm:t>
        <a:bodyPr/>
        <a:lstStyle/>
        <a:p>
          <a:r>
            <a:rPr lang="it-IT" dirty="0"/>
            <a:t>Soci</a:t>
          </a:r>
        </a:p>
        <a:p>
          <a:r>
            <a:rPr lang="it-IT" dirty="0"/>
            <a:t>80.000</a:t>
          </a:r>
        </a:p>
      </dgm:t>
    </dgm:pt>
    <dgm:pt modelId="{23CCEF51-5201-4AE8-8389-5B8819DE3748}" type="parTrans" cxnId="{E9DF99F3-03A9-479B-AC1B-CD317F40F699}">
      <dgm:prSet/>
      <dgm:spPr/>
      <dgm:t>
        <a:bodyPr/>
        <a:lstStyle/>
        <a:p>
          <a:endParaRPr lang="it-IT"/>
        </a:p>
      </dgm:t>
    </dgm:pt>
    <dgm:pt modelId="{5B6C0F3D-00ED-4A1D-AD2B-A2C097A36871}" type="sibTrans" cxnId="{E9DF99F3-03A9-479B-AC1B-CD317F40F699}">
      <dgm:prSet/>
      <dgm:spPr/>
      <dgm:t>
        <a:bodyPr/>
        <a:lstStyle/>
        <a:p>
          <a:endParaRPr lang="it-IT"/>
        </a:p>
      </dgm:t>
    </dgm:pt>
    <dgm:pt modelId="{D6706B79-F3DF-40FC-9A80-02DD8592BF01}">
      <dgm:prSet phldrT="[Testo]"/>
      <dgm:spPr/>
      <dgm:t>
        <a:bodyPr/>
        <a:lstStyle/>
        <a:p>
          <a:r>
            <a:rPr lang="it-IT" dirty="0"/>
            <a:t>Sovventore Arbizzi Emilio</a:t>
          </a:r>
        </a:p>
        <a:p>
          <a:r>
            <a:rPr lang="it-IT" dirty="0"/>
            <a:t>100.000</a:t>
          </a:r>
        </a:p>
      </dgm:t>
    </dgm:pt>
    <dgm:pt modelId="{7402015E-DAA5-48F6-892B-A34E23F4754E}" type="parTrans" cxnId="{9C929767-097B-4D54-8553-FF5B92A1FDA9}">
      <dgm:prSet/>
      <dgm:spPr/>
      <dgm:t>
        <a:bodyPr/>
        <a:lstStyle/>
        <a:p>
          <a:endParaRPr lang="it-IT"/>
        </a:p>
      </dgm:t>
    </dgm:pt>
    <dgm:pt modelId="{1B87D9D4-0C7B-4B37-B768-9E2AE0458DD0}" type="sibTrans" cxnId="{9C929767-097B-4D54-8553-FF5B92A1FDA9}">
      <dgm:prSet/>
      <dgm:spPr/>
      <dgm:t>
        <a:bodyPr/>
        <a:lstStyle/>
        <a:p>
          <a:endParaRPr lang="it-IT"/>
        </a:p>
      </dgm:t>
    </dgm:pt>
    <dgm:pt modelId="{D674FDE1-4E99-4E91-94E5-BFB7DD8FCE1C}" type="pres">
      <dgm:prSet presAssocID="{C6C1A3A5-0998-4468-92B4-A61C8D1D8DBB}" presName="diagram" presStyleCnt="0">
        <dgm:presLayoutVars>
          <dgm:chPref val="1"/>
          <dgm:dir/>
          <dgm:animOne val="branch"/>
          <dgm:animLvl val="lvl"/>
          <dgm:resizeHandles/>
        </dgm:presLayoutVars>
      </dgm:prSet>
      <dgm:spPr/>
    </dgm:pt>
    <dgm:pt modelId="{2AA8E1A4-D3CC-4EA0-85CB-BEDABF7F6145}" type="pres">
      <dgm:prSet presAssocID="{C1781417-F4C2-4AC6-B155-F0478941816A}" presName="root" presStyleCnt="0"/>
      <dgm:spPr/>
    </dgm:pt>
    <dgm:pt modelId="{EBF906F5-62A1-4E0E-96E2-3D95E2167BA4}" type="pres">
      <dgm:prSet presAssocID="{C1781417-F4C2-4AC6-B155-F0478941816A}" presName="rootComposite" presStyleCnt="0"/>
      <dgm:spPr/>
    </dgm:pt>
    <dgm:pt modelId="{698C3F31-814C-4931-A4C9-8746B3C7E46E}" type="pres">
      <dgm:prSet presAssocID="{C1781417-F4C2-4AC6-B155-F0478941816A}" presName="rootText" presStyleLbl="node1" presStyleIdx="0" presStyleCnt="2"/>
      <dgm:spPr/>
    </dgm:pt>
    <dgm:pt modelId="{A973B052-6625-4059-A5D6-C21813433332}" type="pres">
      <dgm:prSet presAssocID="{C1781417-F4C2-4AC6-B155-F0478941816A}" presName="rootConnector" presStyleLbl="node1" presStyleIdx="0" presStyleCnt="2"/>
      <dgm:spPr/>
    </dgm:pt>
    <dgm:pt modelId="{B3E28BAE-5EAC-45BD-A8FD-C9FC947B747B}" type="pres">
      <dgm:prSet presAssocID="{C1781417-F4C2-4AC6-B155-F0478941816A}" presName="childShape" presStyleCnt="0"/>
      <dgm:spPr/>
    </dgm:pt>
    <dgm:pt modelId="{E2C9B73F-4992-4AEC-AAF4-ABA373B824DD}" type="pres">
      <dgm:prSet presAssocID="{45CC8164-15C3-4A2E-BF45-F76B3789EE15}" presName="Name13" presStyleLbl="parChTrans1D2" presStyleIdx="0" presStyleCnt="5"/>
      <dgm:spPr/>
    </dgm:pt>
    <dgm:pt modelId="{5114C613-59B5-4F6C-86F5-12264CA38FEE}" type="pres">
      <dgm:prSet presAssocID="{0EF5AA32-CDB3-42AE-920E-CCA6DFB495E9}" presName="childText" presStyleLbl="bgAcc1" presStyleIdx="0" presStyleCnt="5">
        <dgm:presLayoutVars>
          <dgm:bulletEnabled val="1"/>
        </dgm:presLayoutVars>
      </dgm:prSet>
      <dgm:spPr/>
    </dgm:pt>
    <dgm:pt modelId="{BE48BA9D-B657-4AD3-A6B7-72AA5654EEF3}" type="pres">
      <dgm:prSet presAssocID="{7402015E-DAA5-48F6-892B-A34E23F4754E}" presName="Name13" presStyleLbl="parChTrans1D2" presStyleIdx="1" presStyleCnt="5"/>
      <dgm:spPr/>
    </dgm:pt>
    <dgm:pt modelId="{DD6AF587-D6E9-433F-A477-334D01683049}" type="pres">
      <dgm:prSet presAssocID="{D6706B79-F3DF-40FC-9A80-02DD8592BF01}" presName="childText" presStyleLbl="bgAcc1" presStyleIdx="1" presStyleCnt="5">
        <dgm:presLayoutVars>
          <dgm:bulletEnabled val="1"/>
        </dgm:presLayoutVars>
      </dgm:prSet>
      <dgm:spPr/>
    </dgm:pt>
    <dgm:pt modelId="{C3068E95-897E-4705-88E2-56F360088D46}" type="pres">
      <dgm:prSet presAssocID="{23CCEF51-5201-4AE8-8389-5B8819DE3748}" presName="Name13" presStyleLbl="parChTrans1D2" presStyleIdx="2" presStyleCnt="5"/>
      <dgm:spPr/>
    </dgm:pt>
    <dgm:pt modelId="{651231B3-BA3F-4903-8A91-4711D415F4C5}" type="pres">
      <dgm:prSet presAssocID="{D8283B4E-98CB-47C1-9202-DC29E8978651}" presName="childText" presStyleLbl="bgAcc1" presStyleIdx="2" presStyleCnt="5">
        <dgm:presLayoutVars>
          <dgm:bulletEnabled val="1"/>
        </dgm:presLayoutVars>
      </dgm:prSet>
      <dgm:spPr/>
    </dgm:pt>
    <dgm:pt modelId="{E6305A5D-1EF8-4D02-8D0D-2D69A608E6A9}" type="pres">
      <dgm:prSet presAssocID="{325345A3-F57C-4316-93DF-2E52A199AAD3}" presName="root" presStyleCnt="0"/>
      <dgm:spPr/>
    </dgm:pt>
    <dgm:pt modelId="{E300749E-26B2-41DF-A2B9-D1CA1B9E1780}" type="pres">
      <dgm:prSet presAssocID="{325345A3-F57C-4316-93DF-2E52A199AAD3}" presName="rootComposite" presStyleCnt="0"/>
      <dgm:spPr/>
    </dgm:pt>
    <dgm:pt modelId="{31F56647-0404-468D-BCDD-2ADA21220463}" type="pres">
      <dgm:prSet presAssocID="{325345A3-F57C-4316-93DF-2E52A199AAD3}" presName="rootText" presStyleLbl="node1" presStyleIdx="1" presStyleCnt="2"/>
      <dgm:spPr/>
    </dgm:pt>
    <dgm:pt modelId="{D3DA7478-F8E4-4616-B908-2633CB82DF05}" type="pres">
      <dgm:prSet presAssocID="{325345A3-F57C-4316-93DF-2E52A199AAD3}" presName="rootConnector" presStyleLbl="node1" presStyleIdx="1" presStyleCnt="2"/>
      <dgm:spPr/>
    </dgm:pt>
    <dgm:pt modelId="{A866A66C-43B6-4BCA-BD0C-25BBE4D6076E}" type="pres">
      <dgm:prSet presAssocID="{325345A3-F57C-4316-93DF-2E52A199AAD3}" presName="childShape" presStyleCnt="0"/>
      <dgm:spPr/>
    </dgm:pt>
    <dgm:pt modelId="{EBE33F02-B751-4D9B-88C6-0FF742FFC0C9}" type="pres">
      <dgm:prSet presAssocID="{1332AA37-B87A-443F-B194-A64C5A024B3B}" presName="Name13" presStyleLbl="parChTrans1D2" presStyleIdx="3" presStyleCnt="5"/>
      <dgm:spPr/>
    </dgm:pt>
    <dgm:pt modelId="{C29444D3-D6AF-4228-B9A9-219410D9776F}" type="pres">
      <dgm:prSet presAssocID="{799EDB77-E3EA-49AC-BB71-8E0B198D93D1}" presName="childText" presStyleLbl="bgAcc1" presStyleIdx="3" presStyleCnt="5">
        <dgm:presLayoutVars>
          <dgm:bulletEnabled val="1"/>
        </dgm:presLayoutVars>
      </dgm:prSet>
      <dgm:spPr/>
    </dgm:pt>
    <dgm:pt modelId="{900F0E2C-40D6-4938-BBB6-45B885D1C962}" type="pres">
      <dgm:prSet presAssocID="{9C361B4B-26D4-4095-9147-5BDA89BF2DC2}" presName="Name13" presStyleLbl="parChTrans1D2" presStyleIdx="4" presStyleCnt="5"/>
      <dgm:spPr/>
    </dgm:pt>
    <dgm:pt modelId="{0D27850E-0814-467E-A337-063A157D4EDA}" type="pres">
      <dgm:prSet presAssocID="{7E264F32-A126-470A-8BE7-94593FCC31A4}" presName="childText" presStyleLbl="bgAcc1" presStyleIdx="4" presStyleCnt="5">
        <dgm:presLayoutVars>
          <dgm:bulletEnabled val="1"/>
        </dgm:presLayoutVars>
      </dgm:prSet>
      <dgm:spPr/>
    </dgm:pt>
  </dgm:ptLst>
  <dgm:cxnLst>
    <dgm:cxn modelId="{14F8CA04-387E-4477-A41C-9EE5BECAF313}" type="presOf" srcId="{325345A3-F57C-4316-93DF-2E52A199AAD3}" destId="{31F56647-0404-468D-BCDD-2ADA21220463}" srcOrd="0" destOrd="0" presId="urn:microsoft.com/office/officeart/2005/8/layout/hierarchy3"/>
    <dgm:cxn modelId="{3D2EB208-7123-4AB8-BF0E-1C79A9BC45D5}" type="presOf" srcId="{0EF5AA32-CDB3-42AE-920E-CCA6DFB495E9}" destId="{5114C613-59B5-4F6C-86F5-12264CA38FEE}" srcOrd="0" destOrd="0" presId="urn:microsoft.com/office/officeart/2005/8/layout/hierarchy3"/>
    <dgm:cxn modelId="{94AB8C11-1C47-4F45-BA41-C70D354B5282}" type="presOf" srcId="{C1781417-F4C2-4AC6-B155-F0478941816A}" destId="{698C3F31-814C-4931-A4C9-8746B3C7E46E}" srcOrd="0" destOrd="0" presId="urn:microsoft.com/office/officeart/2005/8/layout/hierarchy3"/>
    <dgm:cxn modelId="{24CD1621-3DCB-400C-8A2D-D9C2127A9A74}" type="presOf" srcId="{7402015E-DAA5-48F6-892B-A34E23F4754E}" destId="{BE48BA9D-B657-4AD3-A6B7-72AA5654EEF3}" srcOrd="0" destOrd="0" presId="urn:microsoft.com/office/officeart/2005/8/layout/hierarchy3"/>
    <dgm:cxn modelId="{26FE222D-232D-4972-9D21-C04327963795}" srcId="{325345A3-F57C-4316-93DF-2E52A199AAD3}" destId="{799EDB77-E3EA-49AC-BB71-8E0B198D93D1}" srcOrd="0" destOrd="0" parTransId="{1332AA37-B87A-443F-B194-A64C5A024B3B}" sibTransId="{8538ED64-E378-4343-A44E-84B2DF323656}"/>
    <dgm:cxn modelId="{A7F07133-F389-49FF-BBC4-42BE3A8E2785}" type="presOf" srcId="{9C361B4B-26D4-4095-9147-5BDA89BF2DC2}" destId="{900F0E2C-40D6-4938-BBB6-45B885D1C962}" srcOrd="0" destOrd="0" presId="urn:microsoft.com/office/officeart/2005/8/layout/hierarchy3"/>
    <dgm:cxn modelId="{DA639166-FE08-4503-94F7-A453064B0759}" type="presOf" srcId="{325345A3-F57C-4316-93DF-2E52A199AAD3}" destId="{D3DA7478-F8E4-4616-B908-2633CB82DF05}" srcOrd="1" destOrd="0" presId="urn:microsoft.com/office/officeart/2005/8/layout/hierarchy3"/>
    <dgm:cxn modelId="{9C929767-097B-4D54-8553-FF5B92A1FDA9}" srcId="{C1781417-F4C2-4AC6-B155-F0478941816A}" destId="{D6706B79-F3DF-40FC-9A80-02DD8592BF01}" srcOrd="1" destOrd="0" parTransId="{7402015E-DAA5-48F6-892B-A34E23F4754E}" sibTransId="{1B87D9D4-0C7B-4B37-B768-9E2AE0458DD0}"/>
    <dgm:cxn modelId="{ECA2CC49-5020-4838-8A6D-788316630598}" type="presOf" srcId="{C6C1A3A5-0998-4468-92B4-A61C8D1D8DBB}" destId="{D674FDE1-4E99-4E91-94E5-BFB7DD8FCE1C}" srcOrd="0" destOrd="0" presId="urn:microsoft.com/office/officeart/2005/8/layout/hierarchy3"/>
    <dgm:cxn modelId="{B6FE0258-9469-4CEF-B440-5A2145241F4E}" type="presOf" srcId="{D8283B4E-98CB-47C1-9202-DC29E8978651}" destId="{651231B3-BA3F-4903-8A91-4711D415F4C5}" srcOrd="0" destOrd="0" presId="urn:microsoft.com/office/officeart/2005/8/layout/hierarchy3"/>
    <dgm:cxn modelId="{05B19881-5D8A-47A5-AEE7-015F52CD1259}" type="presOf" srcId="{23CCEF51-5201-4AE8-8389-5B8819DE3748}" destId="{C3068E95-897E-4705-88E2-56F360088D46}" srcOrd="0" destOrd="0" presId="urn:microsoft.com/office/officeart/2005/8/layout/hierarchy3"/>
    <dgm:cxn modelId="{97F667A0-0C49-4E42-8DEA-1541E6163B00}" type="presOf" srcId="{C1781417-F4C2-4AC6-B155-F0478941816A}" destId="{A973B052-6625-4059-A5D6-C21813433332}" srcOrd="1" destOrd="0" presId="urn:microsoft.com/office/officeart/2005/8/layout/hierarchy3"/>
    <dgm:cxn modelId="{8C024BA5-4BCB-4C54-A76E-384D5C9194E6}" srcId="{C1781417-F4C2-4AC6-B155-F0478941816A}" destId="{0EF5AA32-CDB3-42AE-920E-CCA6DFB495E9}" srcOrd="0" destOrd="0" parTransId="{45CC8164-15C3-4A2E-BF45-F76B3789EE15}" sibTransId="{3BC6A916-98B2-4365-A39F-076695347948}"/>
    <dgm:cxn modelId="{02B6DFB5-2854-41D7-A485-EA970B6B7606}" type="presOf" srcId="{1332AA37-B87A-443F-B194-A64C5A024B3B}" destId="{EBE33F02-B751-4D9B-88C6-0FF742FFC0C9}" srcOrd="0" destOrd="0" presId="urn:microsoft.com/office/officeart/2005/8/layout/hierarchy3"/>
    <dgm:cxn modelId="{D87872BF-AD41-46EA-9C0F-20E0113639E3}" type="presOf" srcId="{799EDB77-E3EA-49AC-BB71-8E0B198D93D1}" destId="{C29444D3-D6AF-4228-B9A9-219410D9776F}" srcOrd="0" destOrd="0" presId="urn:microsoft.com/office/officeart/2005/8/layout/hierarchy3"/>
    <dgm:cxn modelId="{D45662D5-52BB-45E8-AE7E-84C09B6C78D6}" srcId="{C6C1A3A5-0998-4468-92B4-A61C8D1D8DBB}" destId="{C1781417-F4C2-4AC6-B155-F0478941816A}" srcOrd="0" destOrd="0" parTransId="{68E9812C-4620-4ADE-999E-0349F2F159D4}" sibTransId="{32EF5B23-9BEE-418D-8A84-0C259C4E2685}"/>
    <dgm:cxn modelId="{50E6F4E4-D846-4C38-B5AA-F5EEC533949E}" type="presOf" srcId="{45CC8164-15C3-4A2E-BF45-F76B3789EE15}" destId="{E2C9B73F-4992-4AEC-AAF4-ABA373B824DD}" srcOrd="0" destOrd="0" presId="urn:microsoft.com/office/officeart/2005/8/layout/hierarchy3"/>
    <dgm:cxn modelId="{FD632DE8-19E8-497D-8891-4EA12CFCC233}" srcId="{C6C1A3A5-0998-4468-92B4-A61C8D1D8DBB}" destId="{325345A3-F57C-4316-93DF-2E52A199AAD3}" srcOrd="1" destOrd="0" parTransId="{4A23293F-6A6C-4F40-8C79-46C6DB0EB61C}" sibTransId="{AA226517-97F4-40AE-B4CF-C287FBB4204D}"/>
    <dgm:cxn modelId="{E9DF99F3-03A9-479B-AC1B-CD317F40F699}" srcId="{C1781417-F4C2-4AC6-B155-F0478941816A}" destId="{D8283B4E-98CB-47C1-9202-DC29E8978651}" srcOrd="2" destOrd="0" parTransId="{23CCEF51-5201-4AE8-8389-5B8819DE3748}" sibTransId="{5B6C0F3D-00ED-4A1D-AD2B-A2C097A36871}"/>
    <dgm:cxn modelId="{AD8339F5-B3F7-4407-B8FE-4C4F9B964F3D}" type="presOf" srcId="{D6706B79-F3DF-40FC-9A80-02DD8592BF01}" destId="{DD6AF587-D6E9-433F-A477-334D01683049}" srcOrd="0" destOrd="0" presId="urn:microsoft.com/office/officeart/2005/8/layout/hierarchy3"/>
    <dgm:cxn modelId="{1DE891FB-E9AF-41F7-A583-9C362C02FFFA}" srcId="{325345A3-F57C-4316-93DF-2E52A199AAD3}" destId="{7E264F32-A126-470A-8BE7-94593FCC31A4}" srcOrd="1" destOrd="0" parTransId="{9C361B4B-26D4-4095-9147-5BDA89BF2DC2}" sibTransId="{A1627AAA-BE78-4353-9E45-BA3CD7E004E9}"/>
    <dgm:cxn modelId="{FBFBD2FF-CFC1-4EBD-9F3F-D917AD77D721}" type="presOf" srcId="{7E264F32-A126-470A-8BE7-94593FCC31A4}" destId="{0D27850E-0814-467E-A337-063A157D4EDA}" srcOrd="0" destOrd="0" presId="urn:microsoft.com/office/officeart/2005/8/layout/hierarchy3"/>
    <dgm:cxn modelId="{F4E6DE58-0CF4-4D86-958E-C31F59A6718D}" type="presParOf" srcId="{D674FDE1-4E99-4E91-94E5-BFB7DD8FCE1C}" destId="{2AA8E1A4-D3CC-4EA0-85CB-BEDABF7F6145}" srcOrd="0" destOrd="0" presId="urn:microsoft.com/office/officeart/2005/8/layout/hierarchy3"/>
    <dgm:cxn modelId="{1CBEFE7D-F132-43A8-91A4-FF83D6F3F40A}" type="presParOf" srcId="{2AA8E1A4-D3CC-4EA0-85CB-BEDABF7F6145}" destId="{EBF906F5-62A1-4E0E-96E2-3D95E2167BA4}" srcOrd="0" destOrd="0" presId="urn:microsoft.com/office/officeart/2005/8/layout/hierarchy3"/>
    <dgm:cxn modelId="{25034FD5-3800-49CF-84D1-A26FAA5BFA70}" type="presParOf" srcId="{EBF906F5-62A1-4E0E-96E2-3D95E2167BA4}" destId="{698C3F31-814C-4931-A4C9-8746B3C7E46E}" srcOrd="0" destOrd="0" presId="urn:microsoft.com/office/officeart/2005/8/layout/hierarchy3"/>
    <dgm:cxn modelId="{015F0369-A918-4AEE-8D1C-035355BA7507}" type="presParOf" srcId="{EBF906F5-62A1-4E0E-96E2-3D95E2167BA4}" destId="{A973B052-6625-4059-A5D6-C21813433332}" srcOrd="1" destOrd="0" presId="urn:microsoft.com/office/officeart/2005/8/layout/hierarchy3"/>
    <dgm:cxn modelId="{5641161A-A1EF-4F58-BA87-2F1FE054CC95}" type="presParOf" srcId="{2AA8E1A4-D3CC-4EA0-85CB-BEDABF7F6145}" destId="{B3E28BAE-5EAC-45BD-A8FD-C9FC947B747B}" srcOrd="1" destOrd="0" presId="urn:microsoft.com/office/officeart/2005/8/layout/hierarchy3"/>
    <dgm:cxn modelId="{FA8BF51E-4F89-468C-9E0F-167E4914AA06}" type="presParOf" srcId="{B3E28BAE-5EAC-45BD-A8FD-C9FC947B747B}" destId="{E2C9B73F-4992-4AEC-AAF4-ABA373B824DD}" srcOrd="0" destOrd="0" presId="urn:microsoft.com/office/officeart/2005/8/layout/hierarchy3"/>
    <dgm:cxn modelId="{783E4DA0-9114-4592-BEFB-AFAD7BDE3C1D}" type="presParOf" srcId="{B3E28BAE-5EAC-45BD-A8FD-C9FC947B747B}" destId="{5114C613-59B5-4F6C-86F5-12264CA38FEE}" srcOrd="1" destOrd="0" presId="urn:microsoft.com/office/officeart/2005/8/layout/hierarchy3"/>
    <dgm:cxn modelId="{CA5652B7-F1DE-49A8-9906-193FAD98EC88}" type="presParOf" srcId="{B3E28BAE-5EAC-45BD-A8FD-C9FC947B747B}" destId="{BE48BA9D-B657-4AD3-A6B7-72AA5654EEF3}" srcOrd="2" destOrd="0" presId="urn:microsoft.com/office/officeart/2005/8/layout/hierarchy3"/>
    <dgm:cxn modelId="{C69F1FFD-005E-49A7-9441-E4C9428E4A00}" type="presParOf" srcId="{B3E28BAE-5EAC-45BD-A8FD-C9FC947B747B}" destId="{DD6AF587-D6E9-433F-A477-334D01683049}" srcOrd="3" destOrd="0" presId="urn:microsoft.com/office/officeart/2005/8/layout/hierarchy3"/>
    <dgm:cxn modelId="{8E583D9D-FD52-44B4-84A3-1422105C3A9D}" type="presParOf" srcId="{B3E28BAE-5EAC-45BD-A8FD-C9FC947B747B}" destId="{C3068E95-897E-4705-88E2-56F360088D46}" srcOrd="4" destOrd="0" presId="urn:microsoft.com/office/officeart/2005/8/layout/hierarchy3"/>
    <dgm:cxn modelId="{44374289-A173-4C34-8321-CE7012DDD106}" type="presParOf" srcId="{B3E28BAE-5EAC-45BD-A8FD-C9FC947B747B}" destId="{651231B3-BA3F-4903-8A91-4711D415F4C5}" srcOrd="5" destOrd="0" presId="urn:microsoft.com/office/officeart/2005/8/layout/hierarchy3"/>
    <dgm:cxn modelId="{8F6E5484-8DDE-4B90-BED6-019AC83A1561}" type="presParOf" srcId="{D674FDE1-4E99-4E91-94E5-BFB7DD8FCE1C}" destId="{E6305A5D-1EF8-4D02-8D0D-2D69A608E6A9}" srcOrd="1" destOrd="0" presId="urn:microsoft.com/office/officeart/2005/8/layout/hierarchy3"/>
    <dgm:cxn modelId="{8F4CADDA-3F92-4814-B5E7-4ED7A93059D2}" type="presParOf" srcId="{E6305A5D-1EF8-4D02-8D0D-2D69A608E6A9}" destId="{E300749E-26B2-41DF-A2B9-D1CA1B9E1780}" srcOrd="0" destOrd="0" presId="urn:microsoft.com/office/officeart/2005/8/layout/hierarchy3"/>
    <dgm:cxn modelId="{59B6F1F4-77AC-494D-BD7E-89A31BB67A06}" type="presParOf" srcId="{E300749E-26B2-41DF-A2B9-D1CA1B9E1780}" destId="{31F56647-0404-468D-BCDD-2ADA21220463}" srcOrd="0" destOrd="0" presId="urn:microsoft.com/office/officeart/2005/8/layout/hierarchy3"/>
    <dgm:cxn modelId="{F26815DF-81C0-4A3B-8F32-721623BDD713}" type="presParOf" srcId="{E300749E-26B2-41DF-A2B9-D1CA1B9E1780}" destId="{D3DA7478-F8E4-4616-B908-2633CB82DF05}" srcOrd="1" destOrd="0" presId="urn:microsoft.com/office/officeart/2005/8/layout/hierarchy3"/>
    <dgm:cxn modelId="{862D55B6-BB08-4737-A8F7-01276BEB55BD}" type="presParOf" srcId="{E6305A5D-1EF8-4D02-8D0D-2D69A608E6A9}" destId="{A866A66C-43B6-4BCA-BD0C-25BBE4D6076E}" srcOrd="1" destOrd="0" presId="urn:microsoft.com/office/officeart/2005/8/layout/hierarchy3"/>
    <dgm:cxn modelId="{CEBDF75C-DB08-402B-9084-CB670D6B203F}" type="presParOf" srcId="{A866A66C-43B6-4BCA-BD0C-25BBE4D6076E}" destId="{EBE33F02-B751-4D9B-88C6-0FF742FFC0C9}" srcOrd="0" destOrd="0" presId="urn:microsoft.com/office/officeart/2005/8/layout/hierarchy3"/>
    <dgm:cxn modelId="{C5F44200-451D-45E6-941E-556A8E52AD14}" type="presParOf" srcId="{A866A66C-43B6-4BCA-BD0C-25BBE4D6076E}" destId="{C29444D3-D6AF-4228-B9A9-219410D9776F}" srcOrd="1" destOrd="0" presId="urn:microsoft.com/office/officeart/2005/8/layout/hierarchy3"/>
    <dgm:cxn modelId="{8A14BF9E-C35F-4368-9DBB-9E03D2BBA0C5}" type="presParOf" srcId="{A866A66C-43B6-4BCA-BD0C-25BBE4D6076E}" destId="{900F0E2C-40D6-4938-BBB6-45B885D1C962}" srcOrd="2" destOrd="0" presId="urn:microsoft.com/office/officeart/2005/8/layout/hierarchy3"/>
    <dgm:cxn modelId="{125C4E46-7B39-41D1-99EC-F2B6CEA9316C}" type="presParOf" srcId="{A866A66C-43B6-4BCA-BD0C-25BBE4D6076E}" destId="{0D27850E-0814-467E-A337-063A157D4ED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1A3A5-0998-4468-92B4-A61C8D1D8DB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t-IT"/>
        </a:p>
      </dgm:t>
    </dgm:pt>
    <dgm:pt modelId="{C1781417-F4C2-4AC6-B155-F0478941816A}">
      <dgm:prSet phldrT="[Testo]"/>
      <dgm:spPr/>
      <dgm:t>
        <a:bodyPr/>
        <a:lstStyle/>
        <a:p>
          <a:r>
            <a:rPr lang="it-IT" dirty="0" err="1"/>
            <a:t>Equity</a:t>
          </a:r>
          <a:endParaRPr lang="it-IT" dirty="0"/>
        </a:p>
      </dgm:t>
    </dgm:pt>
    <dgm:pt modelId="{68E9812C-4620-4ADE-999E-0349F2F159D4}" type="parTrans" cxnId="{D45662D5-52BB-45E8-AE7E-84C09B6C78D6}">
      <dgm:prSet/>
      <dgm:spPr/>
      <dgm:t>
        <a:bodyPr/>
        <a:lstStyle/>
        <a:p>
          <a:endParaRPr lang="it-IT"/>
        </a:p>
      </dgm:t>
    </dgm:pt>
    <dgm:pt modelId="{32EF5B23-9BEE-418D-8A84-0C259C4E2685}" type="sibTrans" cxnId="{D45662D5-52BB-45E8-AE7E-84C09B6C78D6}">
      <dgm:prSet/>
      <dgm:spPr/>
      <dgm:t>
        <a:bodyPr/>
        <a:lstStyle/>
        <a:p>
          <a:endParaRPr lang="it-IT"/>
        </a:p>
      </dgm:t>
    </dgm:pt>
    <dgm:pt modelId="{0EF5AA32-CDB3-42AE-920E-CCA6DFB495E9}">
      <dgm:prSet phldrT="[Testo]"/>
      <dgm:spPr/>
      <dgm:t>
        <a:bodyPr/>
        <a:lstStyle/>
        <a:p>
          <a:r>
            <a:rPr lang="it-IT" dirty="0"/>
            <a:t>Coopfond e </a:t>
          </a:r>
          <a:r>
            <a:rPr lang="it-IT" dirty="0" err="1"/>
            <a:t>Sofinco</a:t>
          </a:r>
          <a:r>
            <a:rPr lang="it-IT" dirty="0"/>
            <a:t> </a:t>
          </a:r>
        </a:p>
        <a:p>
          <a:r>
            <a:rPr lang="it-IT" dirty="0"/>
            <a:t>1,95 milioni</a:t>
          </a:r>
        </a:p>
      </dgm:t>
    </dgm:pt>
    <dgm:pt modelId="{45CC8164-15C3-4A2E-BF45-F76B3789EE15}" type="parTrans" cxnId="{8C024BA5-4BCB-4C54-A76E-384D5C9194E6}">
      <dgm:prSet/>
      <dgm:spPr/>
      <dgm:t>
        <a:bodyPr/>
        <a:lstStyle/>
        <a:p>
          <a:endParaRPr lang="it-IT"/>
        </a:p>
      </dgm:t>
    </dgm:pt>
    <dgm:pt modelId="{3BC6A916-98B2-4365-A39F-076695347948}" type="sibTrans" cxnId="{8C024BA5-4BCB-4C54-A76E-384D5C9194E6}">
      <dgm:prSet/>
      <dgm:spPr/>
      <dgm:t>
        <a:bodyPr/>
        <a:lstStyle/>
        <a:p>
          <a:endParaRPr lang="it-IT"/>
        </a:p>
      </dgm:t>
    </dgm:pt>
    <dgm:pt modelId="{325345A3-F57C-4316-93DF-2E52A199AAD3}">
      <dgm:prSet phldrT="[Testo]"/>
      <dgm:spPr/>
      <dgm:t>
        <a:bodyPr/>
        <a:lstStyle/>
        <a:p>
          <a:r>
            <a:rPr lang="it-IT" dirty="0"/>
            <a:t>Debito</a:t>
          </a:r>
        </a:p>
      </dgm:t>
    </dgm:pt>
    <dgm:pt modelId="{4A23293F-6A6C-4F40-8C79-46C6DB0EB61C}" type="parTrans" cxnId="{FD632DE8-19E8-497D-8891-4EA12CFCC233}">
      <dgm:prSet/>
      <dgm:spPr/>
      <dgm:t>
        <a:bodyPr/>
        <a:lstStyle/>
        <a:p>
          <a:endParaRPr lang="it-IT"/>
        </a:p>
      </dgm:t>
    </dgm:pt>
    <dgm:pt modelId="{AA226517-97F4-40AE-B4CF-C287FBB4204D}" type="sibTrans" cxnId="{FD632DE8-19E8-497D-8891-4EA12CFCC233}">
      <dgm:prSet/>
      <dgm:spPr/>
      <dgm:t>
        <a:bodyPr/>
        <a:lstStyle/>
        <a:p>
          <a:endParaRPr lang="it-IT"/>
        </a:p>
      </dgm:t>
    </dgm:pt>
    <dgm:pt modelId="{799EDB77-E3EA-49AC-BB71-8E0B198D93D1}">
      <dgm:prSet phldrT="[Testo]"/>
      <dgm:spPr/>
      <dgm:t>
        <a:bodyPr/>
        <a:lstStyle/>
        <a:p>
          <a:r>
            <a:rPr lang="it-IT" dirty="0"/>
            <a:t>Factoring e Banche</a:t>
          </a:r>
        </a:p>
        <a:p>
          <a:r>
            <a:rPr lang="it-IT" dirty="0"/>
            <a:t>Oltre 2 milioni per mutui e circolante</a:t>
          </a:r>
        </a:p>
      </dgm:t>
    </dgm:pt>
    <dgm:pt modelId="{1332AA37-B87A-443F-B194-A64C5A024B3B}" type="parTrans" cxnId="{26FE222D-232D-4972-9D21-C04327963795}">
      <dgm:prSet/>
      <dgm:spPr/>
      <dgm:t>
        <a:bodyPr/>
        <a:lstStyle/>
        <a:p>
          <a:endParaRPr lang="it-IT"/>
        </a:p>
      </dgm:t>
    </dgm:pt>
    <dgm:pt modelId="{8538ED64-E378-4343-A44E-84B2DF323656}" type="sibTrans" cxnId="{26FE222D-232D-4972-9D21-C04327963795}">
      <dgm:prSet/>
      <dgm:spPr/>
      <dgm:t>
        <a:bodyPr/>
        <a:lstStyle/>
        <a:p>
          <a:endParaRPr lang="it-IT"/>
        </a:p>
      </dgm:t>
    </dgm:pt>
    <dgm:pt modelId="{D8283B4E-98CB-47C1-9202-DC29E8978651}">
      <dgm:prSet phldrT="[Testo]"/>
      <dgm:spPr/>
      <dgm:t>
        <a:bodyPr/>
        <a:lstStyle/>
        <a:p>
          <a:r>
            <a:rPr lang="it-IT" dirty="0"/>
            <a:t>Soci</a:t>
          </a:r>
        </a:p>
        <a:p>
          <a:r>
            <a:rPr lang="it-IT" dirty="0"/>
            <a:t>1,5 milioni</a:t>
          </a:r>
        </a:p>
      </dgm:t>
    </dgm:pt>
    <dgm:pt modelId="{5B6C0F3D-00ED-4A1D-AD2B-A2C097A36871}" type="sibTrans" cxnId="{E9DF99F3-03A9-479B-AC1B-CD317F40F699}">
      <dgm:prSet/>
      <dgm:spPr/>
      <dgm:t>
        <a:bodyPr/>
        <a:lstStyle/>
        <a:p>
          <a:endParaRPr lang="it-IT"/>
        </a:p>
      </dgm:t>
    </dgm:pt>
    <dgm:pt modelId="{23CCEF51-5201-4AE8-8389-5B8819DE3748}" type="parTrans" cxnId="{E9DF99F3-03A9-479B-AC1B-CD317F40F699}">
      <dgm:prSet/>
      <dgm:spPr/>
      <dgm:t>
        <a:bodyPr/>
        <a:lstStyle/>
        <a:p>
          <a:endParaRPr lang="it-IT"/>
        </a:p>
      </dgm:t>
    </dgm:pt>
    <dgm:pt modelId="{D674FDE1-4E99-4E91-94E5-BFB7DD8FCE1C}" type="pres">
      <dgm:prSet presAssocID="{C6C1A3A5-0998-4468-92B4-A61C8D1D8DBB}" presName="diagram" presStyleCnt="0">
        <dgm:presLayoutVars>
          <dgm:chPref val="1"/>
          <dgm:dir/>
          <dgm:animOne val="branch"/>
          <dgm:animLvl val="lvl"/>
          <dgm:resizeHandles/>
        </dgm:presLayoutVars>
      </dgm:prSet>
      <dgm:spPr/>
    </dgm:pt>
    <dgm:pt modelId="{2AA8E1A4-D3CC-4EA0-85CB-BEDABF7F6145}" type="pres">
      <dgm:prSet presAssocID="{C1781417-F4C2-4AC6-B155-F0478941816A}" presName="root" presStyleCnt="0"/>
      <dgm:spPr/>
    </dgm:pt>
    <dgm:pt modelId="{EBF906F5-62A1-4E0E-96E2-3D95E2167BA4}" type="pres">
      <dgm:prSet presAssocID="{C1781417-F4C2-4AC6-B155-F0478941816A}" presName="rootComposite" presStyleCnt="0"/>
      <dgm:spPr/>
    </dgm:pt>
    <dgm:pt modelId="{698C3F31-814C-4931-A4C9-8746B3C7E46E}" type="pres">
      <dgm:prSet presAssocID="{C1781417-F4C2-4AC6-B155-F0478941816A}" presName="rootText" presStyleLbl="node1" presStyleIdx="0" presStyleCnt="2"/>
      <dgm:spPr/>
    </dgm:pt>
    <dgm:pt modelId="{A973B052-6625-4059-A5D6-C21813433332}" type="pres">
      <dgm:prSet presAssocID="{C1781417-F4C2-4AC6-B155-F0478941816A}" presName="rootConnector" presStyleLbl="node1" presStyleIdx="0" presStyleCnt="2"/>
      <dgm:spPr/>
    </dgm:pt>
    <dgm:pt modelId="{B3E28BAE-5EAC-45BD-A8FD-C9FC947B747B}" type="pres">
      <dgm:prSet presAssocID="{C1781417-F4C2-4AC6-B155-F0478941816A}" presName="childShape" presStyleCnt="0"/>
      <dgm:spPr/>
    </dgm:pt>
    <dgm:pt modelId="{E2C9B73F-4992-4AEC-AAF4-ABA373B824DD}" type="pres">
      <dgm:prSet presAssocID="{45CC8164-15C3-4A2E-BF45-F76B3789EE15}" presName="Name13" presStyleLbl="parChTrans1D2" presStyleIdx="0" presStyleCnt="3"/>
      <dgm:spPr/>
    </dgm:pt>
    <dgm:pt modelId="{5114C613-59B5-4F6C-86F5-12264CA38FEE}" type="pres">
      <dgm:prSet presAssocID="{0EF5AA32-CDB3-42AE-920E-CCA6DFB495E9}" presName="childText" presStyleLbl="bgAcc1" presStyleIdx="0" presStyleCnt="3">
        <dgm:presLayoutVars>
          <dgm:bulletEnabled val="1"/>
        </dgm:presLayoutVars>
      </dgm:prSet>
      <dgm:spPr/>
    </dgm:pt>
    <dgm:pt modelId="{C3068E95-897E-4705-88E2-56F360088D46}" type="pres">
      <dgm:prSet presAssocID="{23CCEF51-5201-4AE8-8389-5B8819DE3748}" presName="Name13" presStyleLbl="parChTrans1D2" presStyleIdx="1" presStyleCnt="3"/>
      <dgm:spPr/>
    </dgm:pt>
    <dgm:pt modelId="{651231B3-BA3F-4903-8A91-4711D415F4C5}" type="pres">
      <dgm:prSet presAssocID="{D8283B4E-98CB-47C1-9202-DC29E8978651}" presName="childText" presStyleLbl="bgAcc1" presStyleIdx="1" presStyleCnt="3">
        <dgm:presLayoutVars>
          <dgm:bulletEnabled val="1"/>
        </dgm:presLayoutVars>
      </dgm:prSet>
      <dgm:spPr/>
    </dgm:pt>
    <dgm:pt modelId="{E6305A5D-1EF8-4D02-8D0D-2D69A608E6A9}" type="pres">
      <dgm:prSet presAssocID="{325345A3-F57C-4316-93DF-2E52A199AAD3}" presName="root" presStyleCnt="0"/>
      <dgm:spPr/>
    </dgm:pt>
    <dgm:pt modelId="{E300749E-26B2-41DF-A2B9-D1CA1B9E1780}" type="pres">
      <dgm:prSet presAssocID="{325345A3-F57C-4316-93DF-2E52A199AAD3}" presName="rootComposite" presStyleCnt="0"/>
      <dgm:spPr/>
    </dgm:pt>
    <dgm:pt modelId="{31F56647-0404-468D-BCDD-2ADA21220463}" type="pres">
      <dgm:prSet presAssocID="{325345A3-F57C-4316-93DF-2E52A199AAD3}" presName="rootText" presStyleLbl="node1" presStyleIdx="1" presStyleCnt="2"/>
      <dgm:spPr/>
    </dgm:pt>
    <dgm:pt modelId="{D3DA7478-F8E4-4616-B908-2633CB82DF05}" type="pres">
      <dgm:prSet presAssocID="{325345A3-F57C-4316-93DF-2E52A199AAD3}" presName="rootConnector" presStyleLbl="node1" presStyleIdx="1" presStyleCnt="2"/>
      <dgm:spPr/>
    </dgm:pt>
    <dgm:pt modelId="{A866A66C-43B6-4BCA-BD0C-25BBE4D6076E}" type="pres">
      <dgm:prSet presAssocID="{325345A3-F57C-4316-93DF-2E52A199AAD3}" presName="childShape" presStyleCnt="0"/>
      <dgm:spPr/>
    </dgm:pt>
    <dgm:pt modelId="{EBE33F02-B751-4D9B-88C6-0FF742FFC0C9}" type="pres">
      <dgm:prSet presAssocID="{1332AA37-B87A-443F-B194-A64C5A024B3B}" presName="Name13" presStyleLbl="parChTrans1D2" presStyleIdx="2" presStyleCnt="3"/>
      <dgm:spPr/>
    </dgm:pt>
    <dgm:pt modelId="{C29444D3-D6AF-4228-B9A9-219410D9776F}" type="pres">
      <dgm:prSet presAssocID="{799EDB77-E3EA-49AC-BB71-8E0B198D93D1}" presName="childText" presStyleLbl="bgAcc1" presStyleIdx="2" presStyleCnt="3">
        <dgm:presLayoutVars>
          <dgm:bulletEnabled val="1"/>
        </dgm:presLayoutVars>
      </dgm:prSet>
      <dgm:spPr/>
    </dgm:pt>
  </dgm:ptLst>
  <dgm:cxnLst>
    <dgm:cxn modelId="{14F8CA04-387E-4477-A41C-9EE5BECAF313}" type="presOf" srcId="{325345A3-F57C-4316-93DF-2E52A199AAD3}" destId="{31F56647-0404-468D-BCDD-2ADA21220463}" srcOrd="0" destOrd="0" presId="urn:microsoft.com/office/officeart/2005/8/layout/hierarchy3"/>
    <dgm:cxn modelId="{3D2EB208-7123-4AB8-BF0E-1C79A9BC45D5}" type="presOf" srcId="{0EF5AA32-CDB3-42AE-920E-CCA6DFB495E9}" destId="{5114C613-59B5-4F6C-86F5-12264CA38FEE}" srcOrd="0" destOrd="0" presId="urn:microsoft.com/office/officeart/2005/8/layout/hierarchy3"/>
    <dgm:cxn modelId="{94AB8C11-1C47-4F45-BA41-C70D354B5282}" type="presOf" srcId="{C1781417-F4C2-4AC6-B155-F0478941816A}" destId="{698C3F31-814C-4931-A4C9-8746B3C7E46E}" srcOrd="0" destOrd="0" presId="urn:microsoft.com/office/officeart/2005/8/layout/hierarchy3"/>
    <dgm:cxn modelId="{26FE222D-232D-4972-9D21-C04327963795}" srcId="{325345A3-F57C-4316-93DF-2E52A199AAD3}" destId="{799EDB77-E3EA-49AC-BB71-8E0B198D93D1}" srcOrd="0" destOrd="0" parTransId="{1332AA37-B87A-443F-B194-A64C5A024B3B}" sibTransId="{8538ED64-E378-4343-A44E-84B2DF323656}"/>
    <dgm:cxn modelId="{DA639166-FE08-4503-94F7-A453064B0759}" type="presOf" srcId="{325345A3-F57C-4316-93DF-2E52A199AAD3}" destId="{D3DA7478-F8E4-4616-B908-2633CB82DF05}" srcOrd="1" destOrd="0" presId="urn:microsoft.com/office/officeart/2005/8/layout/hierarchy3"/>
    <dgm:cxn modelId="{ECA2CC49-5020-4838-8A6D-788316630598}" type="presOf" srcId="{C6C1A3A5-0998-4468-92B4-A61C8D1D8DBB}" destId="{D674FDE1-4E99-4E91-94E5-BFB7DD8FCE1C}" srcOrd="0" destOrd="0" presId="urn:microsoft.com/office/officeart/2005/8/layout/hierarchy3"/>
    <dgm:cxn modelId="{97F667A0-0C49-4E42-8DEA-1541E6163B00}" type="presOf" srcId="{C1781417-F4C2-4AC6-B155-F0478941816A}" destId="{A973B052-6625-4059-A5D6-C21813433332}" srcOrd="1" destOrd="0" presId="urn:microsoft.com/office/officeart/2005/8/layout/hierarchy3"/>
    <dgm:cxn modelId="{8C024BA5-4BCB-4C54-A76E-384D5C9194E6}" srcId="{C1781417-F4C2-4AC6-B155-F0478941816A}" destId="{0EF5AA32-CDB3-42AE-920E-CCA6DFB495E9}" srcOrd="0" destOrd="0" parTransId="{45CC8164-15C3-4A2E-BF45-F76B3789EE15}" sibTransId="{3BC6A916-98B2-4365-A39F-076695347948}"/>
    <dgm:cxn modelId="{02B6DFB5-2854-41D7-A485-EA970B6B7606}" type="presOf" srcId="{1332AA37-B87A-443F-B194-A64C5A024B3B}" destId="{EBE33F02-B751-4D9B-88C6-0FF742FFC0C9}" srcOrd="0" destOrd="0" presId="urn:microsoft.com/office/officeart/2005/8/layout/hierarchy3"/>
    <dgm:cxn modelId="{E038C9B9-968A-4C8F-9E6B-A7994F7973A9}" type="presOf" srcId="{23CCEF51-5201-4AE8-8389-5B8819DE3748}" destId="{C3068E95-897E-4705-88E2-56F360088D46}" srcOrd="0" destOrd="0" presId="urn:microsoft.com/office/officeart/2005/8/layout/hierarchy3"/>
    <dgm:cxn modelId="{D87872BF-AD41-46EA-9C0F-20E0113639E3}" type="presOf" srcId="{799EDB77-E3EA-49AC-BB71-8E0B198D93D1}" destId="{C29444D3-D6AF-4228-B9A9-219410D9776F}" srcOrd="0" destOrd="0" presId="urn:microsoft.com/office/officeart/2005/8/layout/hierarchy3"/>
    <dgm:cxn modelId="{3725A4C1-25FA-48D8-9A6A-080AC600CD65}" type="presOf" srcId="{D8283B4E-98CB-47C1-9202-DC29E8978651}" destId="{651231B3-BA3F-4903-8A91-4711D415F4C5}" srcOrd="0" destOrd="0" presId="urn:microsoft.com/office/officeart/2005/8/layout/hierarchy3"/>
    <dgm:cxn modelId="{D45662D5-52BB-45E8-AE7E-84C09B6C78D6}" srcId="{C6C1A3A5-0998-4468-92B4-A61C8D1D8DBB}" destId="{C1781417-F4C2-4AC6-B155-F0478941816A}" srcOrd="0" destOrd="0" parTransId="{68E9812C-4620-4ADE-999E-0349F2F159D4}" sibTransId="{32EF5B23-9BEE-418D-8A84-0C259C4E2685}"/>
    <dgm:cxn modelId="{50E6F4E4-D846-4C38-B5AA-F5EEC533949E}" type="presOf" srcId="{45CC8164-15C3-4A2E-BF45-F76B3789EE15}" destId="{E2C9B73F-4992-4AEC-AAF4-ABA373B824DD}" srcOrd="0" destOrd="0" presId="urn:microsoft.com/office/officeart/2005/8/layout/hierarchy3"/>
    <dgm:cxn modelId="{FD632DE8-19E8-497D-8891-4EA12CFCC233}" srcId="{C6C1A3A5-0998-4468-92B4-A61C8D1D8DBB}" destId="{325345A3-F57C-4316-93DF-2E52A199AAD3}" srcOrd="1" destOrd="0" parTransId="{4A23293F-6A6C-4F40-8C79-46C6DB0EB61C}" sibTransId="{AA226517-97F4-40AE-B4CF-C287FBB4204D}"/>
    <dgm:cxn modelId="{E9DF99F3-03A9-479B-AC1B-CD317F40F699}" srcId="{C1781417-F4C2-4AC6-B155-F0478941816A}" destId="{D8283B4E-98CB-47C1-9202-DC29E8978651}" srcOrd="1" destOrd="0" parTransId="{23CCEF51-5201-4AE8-8389-5B8819DE3748}" sibTransId="{5B6C0F3D-00ED-4A1D-AD2B-A2C097A36871}"/>
    <dgm:cxn modelId="{F4E6DE58-0CF4-4D86-958E-C31F59A6718D}" type="presParOf" srcId="{D674FDE1-4E99-4E91-94E5-BFB7DD8FCE1C}" destId="{2AA8E1A4-D3CC-4EA0-85CB-BEDABF7F6145}" srcOrd="0" destOrd="0" presId="urn:microsoft.com/office/officeart/2005/8/layout/hierarchy3"/>
    <dgm:cxn modelId="{1CBEFE7D-F132-43A8-91A4-FF83D6F3F40A}" type="presParOf" srcId="{2AA8E1A4-D3CC-4EA0-85CB-BEDABF7F6145}" destId="{EBF906F5-62A1-4E0E-96E2-3D95E2167BA4}" srcOrd="0" destOrd="0" presId="urn:microsoft.com/office/officeart/2005/8/layout/hierarchy3"/>
    <dgm:cxn modelId="{25034FD5-3800-49CF-84D1-A26FAA5BFA70}" type="presParOf" srcId="{EBF906F5-62A1-4E0E-96E2-3D95E2167BA4}" destId="{698C3F31-814C-4931-A4C9-8746B3C7E46E}" srcOrd="0" destOrd="0" presId="urn:microsoft.com/office/officeart/2005/8/layout/hierarchy3"/>
    <dgm:cxn modelId="{015F0369-A918-4AEE-8D1C-035355BA7507}" type="presParOf" srcId="{EBF906F5-62A1-4E0E-96E2-3D95E2167BA4}" destId="{A973B052-6625-4059-A5D6-C21813433332}" srcOrd="1" destOrd="0" presId="urn:microsoft.com/office/officeart/2005/8/layout/hierarchy3"/>
    <dgm:cxn modelId="{5641161A-A1EF-4F58-BA87-2F1FE054CC95}" type="presParOf" srcId="{2AA8E1A4-D3CC-4EA0-85CB-BEDABF7F6145}" destId="{B3E28BAE-5EAC-45BD-A8FD-C9FC947B747B}" srcOrd="1" destOrd="0" presId="urn:microsoft.com/office/officeart/2005/8/layout/hierarchy3"/>
    <dgm:cxn modelId="{FA8BF51E-4F89-468C-9E0F-167E4914AA06}" type="presParOf" srcId="{B3E28BAE-5EAC-45BD-A8FD-C9FC947B747B}" destId="{E2C9B73F-4992-4AEC-AAF4-ABA373B824DD}" srcOrd="0" destOrd="0" presId="urn:microsoft.com/office/officeart/2005/8/layout/hierarchy3"/>
    <dgm:cxn modelId="{783E4DA0-9114-4592-BEFB-AFAD7BDE3C1D}" type="presParOf" srcId="{B3E28BAE-5EAC-45BD-A8FD-C9FC947B747B}" destId="{5114C613-59B5-4F6C-86F5-12264CA38FEE}" srcOrd="1" destOrd="0" presId="urn:microsoft.com/office/officeart/2005/8/layout/hierarchy3"/>
    <dgm:cxn modelId="{268DD0E5-D0AB-41C8-A0AB-A520A2FA58AA}" type="presParOf" srcId="{B3E28BAE-5EAC-45BD-A8FD-C9FC947B747B}" destId="{C3068E95-897E-4705-88E2-56F360088D46}" srcOrd="2" destOrd="0" presId="urn:microsoft.com/office/officeart/2005/8/layout/hierarchy3"/>
    <dgm:cxn modelId="{C629460B-8234-4F43-B597-1FC1B80E3B51}" type="presParOf" srcId="{B3E28BAE-5EAC-45BD-A8FD-C9FC947B747B}" destId="{651231B3-BA3F-4903-8A91-4711D415F4C5}" srcOrd="3" destOrd="0" presId="urn:microsoft.com/office/officeart/2005/8/layout/hierarchy3"/>
    <dgm:cxn modelId="{8F6E5484-8DDE-4B90-BED6-019AC83A1561}" type="presParOf" srcId="{D674FDE1-4E99-4E91-94E5-BFB7DD8FCE1C}" destId="{E6305A5D-1EF8-4D02-8D0D-2D69A608E6A9}" srcOrd="1" destOrd="0" presId="urn:microsoft.com/office/officeart/2005/8/layout/hierarchy3"/>
    <dgm:cxn modelId="{8F4CADDA-3F92-4814-B5E7-4ED7A93059D2}" type="presParOf" srcId="{E6305A5D-1EF8-4D02-8D0D-2D69A608E6A9}" destId="{E300749E-26B2-41DF-A2B9-D1CA1B9E1780}" srcOrd="0" destOrd="0" presId="urn:microsoft.com/office/officeart/2005/8/layout/hierarchy3"/>
    <dgm:cxn modelId="{59B6F1F4-77AC-494D-BD7E-89A31BB67A06}" type="presParOf" srcId="{E300749E-26B2-41DF-A2B9-D1CA1B9E1780}" destId="{31F56647-0404-468D-BCDD-2ADA21220463}" srcOrd="0" destOrd="0" presId="urn:microsoft.com/office/officeart/2005/8/layout/hierarchy3"/>
    <dgm:cxn modelId="{F26815DF-81C0-4A3B-8F32-721623BDD713}" type="presParOf" srcId="{E300749E-26B2-41DF-A2B9-D1CA1B9E1780}" destId="{D3DA7478-F8E4-4616-B908-2633CB82DF05}" srcOrd="1" destOrd="0" presId="urn:microsoft.com/office/officeart/2005/8/layout/hierarchy3"/>
    <dgm:cxn modelId="{862D55B6-BB08-4737-A8F7-01276BEB55BD}" type="presParOf" srcId="{E6305A5D-1EF8-4D02-8D0D-2D69A608E6A9}" destId="{A866A66C-43B6-4BCA-BD0C-25BBE4D6076E}" srcOrd="1" destOrd="0" presId="urn:microsoft.com/office/officeart/2005/8/layout/hierarchy3"/>
    <dgm:cxn modelId="{CEBDF75C-DB08-402B-9084-CB670D6B203F}" type="presParOf" srcId="{A866A66C-43B6-4BCA-BD0C-25BBE4D6076E}" destId="{EBE33F02-B751-4D9B-88C6-0FF742FFC0C9}" srcOrd="0" destOrd="0" presId="urn:microsoft.com/office/officeart/2005/8/layout/hierarchy3"/>
    <dgm:cxn modelId="{C5F44200-451D-45E6-941E-556A8E52AD14}" type="presParOf" srcId="{A866A66C-43B6-4BCA-BD0C-25BBE4D6076E}" destId="{C29444D3-D6AF-4228-B9A9-219410D9776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C1A3A5-0998-4468-92B4-A61C8D1D8DB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t-IT"/>
        </a:p>
      </dgm:t>
    </dgm:pt>
    <dgm:pt modelId="{C1781417-F4C2-4AC6-B155-F0478941816A}">
      <dgm:prSet phldrT="[Testo]"/>
      <dgm:spPr/>
      <dgm:t>
        <a:bodyPr/>
        <a:lstStyle/>
        <a:p>
          <a:r>
            <a:rPr lang="it-IT" dirty="0" err="1"/>
            <a:t>Equity</a:t>
          </a:r>
          <a:endParaRPr lang="it-IT" dirty="0"/>
        </a:p>
      </dgm:t>
    </dgm:pt>
    <dgm:pt modelId="{68E9812C-4620-4ADE-999E-0349F2F159D4}" type="parTrans" cxnId="{D45662D5-52BB-45E8-AE7E-84C09B6C78D6}">
      <dgm:prSet/>
      <dgm:spPr/>
      <dgm:t>
        <a:bodyPr/>
        <a:lstStyle/>
        <a:p>
          <a:endParaRPr lang="it-IT"/>
        </a:p>
      </dgm:t>
    </dgm:pt>
    <dgm:pt modelId="{32EF5B23-9BEE-418D-8A84-0C259C4E2685}" type="sibTrans" cxnId="{D45662D5-52BB-45E8-AE7E-84C09B6C78D6}">
      <dgm:prSet/>
      <dgm:spPr/>
      <dgm:t>
        <a:bodyPr/>
        <a:lstStyle/>
        <a:p>
          <a:endParaRPr lang="it-IT"/>
        </a:p>
      </dgm:t>
    </dgm:pt>
    <dgm:pt modelId="{0EF5AA32-CDB3-42AE-920E-CCA6DFB495E9}">
      <dgm:prSet phldrT="[Testo]"/>
      <dgm:spPr/>
      <dgm:t>
        <a:bodyPr/>
        <a:lstStyle/>
        <a:p>
          <a:r>
            <a:rPr lang="it-IT" dirty="0"/>
            <a:t>CFI</a:t>
          </a:r>
        </a:p>
        <a:p>
          <a:r>
            <a:rPr lang="it-IT" dirty="0"/>
            <a:t>150.000</a:t>
          </a:r>
        </a:p>
      </dgm:t>
    </dgm:pt>
    <dgm:pt modelId="{45CC8164-15C3-4A2E-BF45-F76B3789EE15}" type="parTrans" cxnId="{8C024BA5-4BCB-4C54-A76E-384D5C9194E6}">
      <dgm:prSet/>
      <dgm:spPr/>
      <dgm:t>
        <a:bodyPr/>
        <a:lstStyle/>
        <a:p>
          <a:endParaRPr lang="it-IT"/>
        </a:p>
      </dgm:t>
    </dgm:pt>
    <dgm:pt modelId="{3BC6A916-98B2-4365-A39F-076695347948}" type="sibTrans" cxnId="{8C024BA5-4BCB-4C54-A76E-384D5C9194E6}">
      <dgm:prSet/>
      <dgm:spPr/>
      <dgm:t>
        <a:bodyPr/>
        <a:lstStyle/>
        <a:p>
          <a:endParaRPr lang="it-IT"/>
        </a:p>
      </dgm:t>
    </dgm:pt>
    <dgm:pt modelId="{325345A3-F57C-4316-93DF-2E52A199AAD3}">
      <dgm:prSet phldrT="[Testo]"/>
      <dgm:spPr/>
      <dgm:t>
        <a:bodyPr/>
        <a:lstStyle/>
        <a:p>
          <a:r>
            <a:rPr lang="it-IT" dirty="0"/>
            <a:t>Debito</a:t>
          </a:r>
        </a:p>
      </dgm:t>
    </dgm:pt>
    <dgm:pt modelId="{4A23293F-6A6C-4F40-8C79-46C6DB0EB61C}" type="parTrans" cxnId="{FD632DE8-19E8-497D-8891-4EA12CFCC233}">
      <dgm:prSet/>
      <dgm:spPr/>
      <dgm:t>
        <a:bodyPr/>
        <a:lstStyle/>
        <a:p>
          <a:endParaRPr lang="it-IT"/>
        </a:p>
      </dgm:t>
    </dgm:pt>
    <dgm:pt modelId="{AA226517-97F4-40AE-B4CF-C287FBB4204D}" type="sibTrans" cxnId="{FD632DE8-19E8-497D-8891-4EA12CFCC233}">
      <dgm:prSet/>
      <dgm:spPr/>
      <dgm:t>
        <a:bodyPr/>
        <a:lstStyle/>
        <a:p>
          <a:endParaRPr lang="it-IT"/>
        </a:p>
      </dgm:t>
    </dgm:pt>
    <dgm:pt modelId="{799EDB77-E3EA-49AC-BB71-8E0B198D93D1}">
      <dgm:prSet phldrT="[Testo]"/>
      <dgm:spPr/>
      <dgm:t>
        <a:bodyPr/>
        <a:lstStyle/>
        <a:p>
          <a:r>
            <a:rPr lang="it-IT" dirty="0"/>
            <a:t>CFI </a:t>
          </a:r>
        </a:p>
        <a:p>
          <a:r>
            <a:rPr lang="it-IT" dirty="0"/>
            <a:t>100.000</a:t>
          </a:r>
        </a:p>
      </dgm:t>
    </dgm:pt>
    <dgm:pt modelId="{1332AA37-B87A-443F-B194-A64C5A024B3B}" type="parTrans" cxnId="{26FE222D-232D-4972-9D21-C04327963795}">
      <dgm:prSet/>
      <dgm:spPr/>
      <dgm:t>
        <a:bodyPr/>
        <a:lstStyle/>
        <a:p>
          <a:endParaRPr lang="it-IT"/>
        </a:p>
      </dgm:t>
    </dgm:pt>
    <dgm:pt modelId="{8538ED64-E378-4343-A44E-84B2DF323656}" type="sibTrans" cxnId="{26FE222D-232D-4972-9D21-C04327963795}">
      <dgm:prSet/>
      <dgm:spPr/>
      <dgm:t>
        <a:bodyPr/>
        <a:lstStyle/>
        <a:p>
          <a:endParaRPr lang="it-IT"/>
        </a:p>
      </dgm:t>
    </dgm:pt>
    <dgm:pt modelId="{D8283B4E-98CB-47C1-9202-DC29E8978651}">
      <dgm:prSet phldrT="[Testo]"/>
      <dgm:spPr/>
      <dgm:t>
        <a:bodyPr/>
        <a:lstStyle/>
        <a:p>
          <a:r>
            <a:rPr lang="it-IT" dirty="0"/>
            <a:t>Soci</a:t>
          </a:r>
        </a:p>
        <a:p>
          <a:r>
            <a:rPr lang="it-IT" dirty="0"/>
            <a:t>156.000</a:t>
          </a:r>
        </a:p>
      </dgm:t>
    </dgm:pt>
    <dgm:pt modelId="{23CCEF51-5201-4AE8-8389-5B8819DE3748}" type="parTrans" cxnId="{E9DF99F3-03A9-479B-AC1B-CD317F40F699}">
      <dgm:prSet/>
      <dgm:spPr/>
      <dgm:t>
        <a:bodyPr/>
        <a:lstStyle/>
        <a:p>
          <a:endParaRPr lang="it-IT"/>
        </a:p>
      </dgm:t>
    </dgm:pt>
    <dgm:pt modelId="{5B6C0F3D-00ED-4A1D-AD2B-A2C097A36871}" type="sibTrans" cxnId="{E9DF99F3-03A9-479B-AC1B-CD317F40F699}">
      <dgm:prSet/>
      <dgm:spPr/>
      <dgm:t>
        <a:bodyPr/>
        <a:lstStyle/>
        <a:p>
          <a:endParaRPr lang="it-IT"/>
        </a:p>
      </dgm:t>
    </dgm:pt>
    <dgm:pt modelId="{F9AC11F3-A67C-42C6-9AAE-876E857BB4C8}">
      <dgm:prSet phldrT="[Testo]"/>
      <dgm:spPr/>
      <dgm:t>
        <a:bodyPr/>
        <a:lstStyle/>
        <a:p>
          <a:r>
            <a:rPr lang="it-IT" dirty="0"/>
            <a:t>Coopfond</a:t>
          </a:r>
        </a:p>
        <a:p>
          <a:r>
            <a:rPr lang="it-IT" dirty="0"/>
            <a:t>150.000</a:t>
          </a:r>
        </a:p>
      </dgm:t>
    </dgm:pt>
    <dgm:pt modelId="{79E22AF6-72A3-4E77-A871-4320CE688576}" type="parTrans" cxnId="{33114EEE-522C-4542-BA55-DA2FAF4A9816}">
      <dgm:prSet/>
      <dgm:spPr/>
      <dgm:t>
        <a:bodyPr/>
        <a:lstStyle/>
        <a:p>
          <a:endParaRPr lang="it-IT"/>
        </a:p>
      </dgm:t>
    </dgm:pt>
    <dgm:pt modelId="{827D286B-F579-414F-B9BD-032941719A1A}" type="sibTrans" cxnId="{33114EEE-522C-4542-BA55-DA2FAF4A9816}">
      <dgm:prSet/>
      <dgm:spPr/>
      <dgm:t>
        <a:bodyPr/>
        <a:lstStyle/>
        <a:p>
          <a:endParaRPr lang="it-IT"/>
        </a:p>
      </dgm:t>
    </dgm:pt>
    <dgm:pt modelId="{EDF1083F-FE5D-48C9-A99F-A493470D9623}">
      <dgm:prSet phldrT="[Testo]"/>
      <dgm:spPr/>
      <dgm:t>
        <a:bodyPr/>
        <a:lstStyle/>
        <a:p>
          <a:r>
            <a:rPr lang="it-IT" dirty="0"/>
            <a:t>Coopfond</a:t>
          </a:r>
        </a:p>
        <a:p>
          <a:r>
            <a:rPr lang="it-IT" dirty="0"/>
            <a:t>120.000</a:t>
          </a:r>
        </a:p>
      </dgm:t>
    </dgm:pt>
    <dgm:pt modelId="{2537797E-0D4E-4D23-9D49-F40AE91C0593}" type="parTrans" cxnId="{E2DB36CA-C52A-40E3-B828-CCB354A944D7}">
      <dgm:prSet/>
      <dgm:spPr/>
      <dgm:t>
        <a:bodyPr/>
        <a:lstStyle/>
        <a:p>
          <a:endParaRPr lang="it-IT"/>
        </a:p>
      </dgm:t>
    </dgm:pt>
    <dgm:pt modelId="{156C8253-E379-4F25-8054-60FFA3C60025}" type="sibTrans" cxnId="{E2DB36CA-C52A-40E3-B828-CCB354A944D7}">
      <dgm:prSet/>
      <dgm:spPr/>
      <dgm:t>
        <a:bodyPr/>
        <a:lstStyle/>
        <a:p>
          <a:endParaRPr lang="it-IT"/>
        </a:p>
      </dgm:t>
    </dgm:pt>
    <dgm:pt modelId="{D674FDE1-4E99-4E91-94E5-BFB7DD8FCE1C}" type="pres">
      <dgm:prSet presAssocID="{C6C1A3A5-0998-4468-92B4-A61C8D1D8DBB}" presName="diagram" presStyleCnt="0">
        <dgm:presLayoutVars>
          <dgm:chPref val="1"/>
          <dgm:dir/>
          <dgm:animOne val="branch"/>
          <dgm:animLvl val="lvl"/>
          <dgm:resizeHandles/>
        </dgm:presLayoutVars>
      </dgm:prSet>
      <dgm:spPr/>
    </dgm:pt>
    <dgm:pt modelId="{2AA8E1A4-D3CC-4EA0-85CB-BEDABF7F6145}" type="pres">
      <dgm:prSet presAssocID="{C1781417-F4C2-4AC6-B155-F0478941816A}" presName="root" presStyleCnt="0"/>
      <dgm:spPr/>
    </dgm:pt>
    <dgm:pt modelId="{EBF906F5-62A1-4E0E-96E2-3D95E2167BA4}" type="pres">
      <dgm:prSet presAssocID="{C1781417-F4C2-4AC6-B155-F0478941816A}" presName="rootComposite" presStyleCnt="0"/>
      <dgm:spPr/>
    </dgm:pt>
    <dgm:pt modelId="{698C3F31-814C-4931-A4C9-8746B3C7E46E}" type="pres">
      <dgm:prSet presAssocID="{C1781417-F4C2-4AC6-B155-F0478941816A}" presName="rootText" presStyleLbl="node1" presStyleIdx="0" presStyleCnt="2"/>
      <dgm:spPr/>
    </dgm:pt>
    <dgm:pt modelId="{A973B052-6625-4059-A5D6-C21813433332}" type="pres">
      <dgm:prSet presAssocID="{C1781417-F4C2-4AC6-B155-F0478941816A}" presName="rootConnector" presStyleLbl="node1" presStyleIdx="0" presStyleCnt="2"/>
      <dgm:spPr/>
    </dgm:pt>
    <dgm:pt modelId="{B3E28BAE-5EAC-45BD-A8FD-C9FC947B747B}" type="pres">
      <dgm:prSet presAssocID="{C1781417-F4C2-4AC6-B155-F0478941816A}" presName="childShape" presStyleCnt="0"/>
      <dgm:spPr/>
    </dgm:pt>
    <dgm:pt modelId="{E2C9B73F-4992-4AEC-AAF4-ABA373B824DD}" type="pres">
      <dgm:prSet presAssocID="{45CC8164-15C3-4A2E-BF45-F76B3789EE15}" presName="Name13" presStyleLbl="parChTrans1D2" presStyleIdx="0" presStyleCnt="5"/>
      <dgm:spPr/>
    </dgm:pt>
    <dgm:pt modelId="{5114C613-59B5-4F6C-86F5-12264CA38FEE}" type="pres">
      <dgm:prSet presAssocID="{0EF5AA32-CDB3-42AE-920E-CCA6DFB495E9}" presName="childText" presStyleLbl="bgAcc1" presStyleIdx="0" presStyleCnt="5">
        <dgm:presLayoutVars>
          <dgm:bulletEnabled val="1"/>
        </dgm:presLayoutVars>
      </dgm:prSet>
      <dgm:spPr/>
    </dgm:pt>
    <dgm:pt modelId="{E0A775C3-24D3-483E-B003-ADF32314C599}" type="pres">
      <dgm:prSet presAssocID="{79E22AF6-72A3-4E77-A871-4320CE688576}" presName="Name13" presStyleLbl="parChTrans1D2" presStyleIdx="1" presStyleCnt="5"/>
      <dgm:spPr/>
    </dgm:pt>
    <dgm:pt modelId="{36FF09AE-93E4-48D6-AAD4-8A74E3737BD2}" type="pres">
      <dgm:prSet presAssocID="{F9AC11F3-A67C-42C6-9AAE-876E857BB4C8}" presName="childText" presStyleLbl="bgAcc1" presStyleIdx="1" presStyleCnt="5">
        <dgm:presLayoutVars>
          <dgm:bulletEnabled val="1"/>
        </dgm:presLayoutVars>
      </dgm:prSet>
      <dgm:spPr/>
    </dgm:pt>
    <dgm:pt modelId="{C3068E95-897E-4705-88E2-56F360088D46}" type="pres">
      <dgm:prSet presAssocID="{23CCEF51-5201-4AE8-8389-5B8819DE3748}" presName="Name13" presStyleLbl="parChTrans1D2" presStyleIdx="2" presStyleCnt="5"/>
      <dgm:spPr/>
    </dgm:pt>
    <dgm:pt modelId="{651231B3-BA3F-4903-8A91-4711D415F4C5}" type="pres">
      <dgm:prSet presAssocID="{D8283B4E-98CB-47C1-9202-DC29E8978651}" presName="childText" presStyleLbl="bgAcc1" presStyleIdx="2" presStyleCnt="5">
        <dgm:presLayoutVars>
          <dgm:bulletEnabled val="1"/>
        </dgm:presLayoutVars>
      </dgm:prSet>
      <dgm:spPr/>
    </dgm:pt>
    <dgm:pt modelId="{E6305A5D-1EF8-4D02-8D0D-2D69A608E6A9}" type="pres">
      <dgm:prSet presAssocID="{325345A3-F57C-4316-93DF-2E52A199AAD3}" presName="root" presStyleCnt="0"/>
      <dgm:spPr/>
    </dgm:pt>
    <dgm:pt modelId="{E300749E-26B2-41DF-A2B9-D1CA1B9E1780}" type="pres">
      <dgm:prSet presAssocID="{325345A3-F57C-4316-93DF-2E52A199AAD3}" presName="rootComposite" presStyleCnt="0"/>
      <dgm:spPr/>
    </dgm:pt>
    <dgm:pt modelId="{31F56647-0404-468D-BCDD-2ADA21220463}" type="pres">
      <dgm:prSet presAssocID="{325345A3-F57C-4316-93DF-2E52A199AAD3}" presName="rootText" presStyleLbl="node1" presStyleIdx="1" presStyleCnt="2"/>
      <dgm:spPr/>
    </dgm:pt>
    <dgm:pt modelId="{D3DA7478-F8E4-4616-B908-2633CB82DF05}" type="pres">
      <dgm:prSet presAssocID="{325345A3-F57C-4316-93DF-2E52A199AAD3}" presName="rootConnector" presStyleLbl="node1" presStyleIdx="1" presStyleCnt="2"/>
      <dgm:spPr/>
    </dgm:pt>
    <dgm:pt modelId="{A866A66C-43B6-4BCA-BD0C-25BBE4D6076E}" type="pres">
      <dgm:prSet presAssocID="{325345A3-F57C-4316-93DF-2E52A199AAD3}" presName="childShape" presStyleCnt="0"/>
      <dgm:spPr/>
    </dgm:pt>
    <dgm:pt modelId="{EBE33F02-B751-4D9B-88C6-0FF742FFC0C9}" type="pres">
      <dgm:prSet presAssocID="{1332AA37-B87A-443F-B194-A64C5A024B3B}" presName="Name13" presStyleLbl="parChTrans1D2" presStyleIdx="3" presStyleCnt="5"/>
      <dgm:spPr/>
    </dgm:pt>
    <dgm:pt modelId="{C29444D3-D6AF-4228-B9A9-219410D9776F}" type="pres">
      <dgm:prSet presAssocID="{799EDB77-E3EA-49AC-BB71-8E0B198D93D1}" presName="childText" presStyleLbl="bgAcc1" presStyleIdx="3" presStyleCnt="5">
        <dgm:presLayoutVars>
          <dgm:bulletEnabled val="1"/>
        </dgm:presLayoutVars>
      </dgm:prSet>
      <dgm:spPr/>
    </dgm:pt>
    <dgm:pt modelId="{AF1D12B3-A8E7-48BE-9343-53104654EB3F}" type="pres">
      <dgm:prSet presAssocID="{2537797E-0D4E-4D23-9D49-F40AE91C0593}" presName="Name13" presStyleLbl="parChTrans1D2" presStyleIdx="4" presStyleCnt="5"/>
      <dgm:spPr/>
    </dgm:pt>
    <dgm:pt modelId="{3EAAFA9E-F180-4678-A1DE-76032134E064}" type="pres">
      <dgm:prSet presAssocID="{EDF1083F-FE5D-48C9-A99F-A493470D9623}" presName="childText" presStyleLbl="bgAcc1" presStyleIdx="4" presStyleCnt="5">
        <dgm:presLayoutVars>
          <dgm:bulletEnabled val="1"/>
        </dgm:presLayoutVars>
      </dgm:prSet>
      <dgm:spPr/>
    </dgm:pt>
  </dgm:ptLst>
  <dgm:cxnLst>
    <dgm:cxn modelId="{14F8CA04-387E-4477-A41C-9EE5BECAF313}" type="presOf" srcId="{325345A3-F57C-4316-93DF-2E52A199AAD3}" destId="{31F56647-0404-468D-BCDD-2ADA21220463}" srcOrd="0" destOrd="0" presId="urn:microsoft.com/office/officeart/2005/8/layout/hierarchy3"/>
    <dgm:cxn modelId="{3D2EB208-7123-4AB8-BF0E-1C79A9BC45D5}" type="presOf" srcId="{0EF5AA32-CDB3-42AE-920E-CCA6DFB495E9}" destId="{5114C613-59B5-4F6C-86F5-12264CA38FEE}" srcOrd="0" destOrd="0" presId="urn:microsoft.com/office/officeart/2005/8/layout/hierarchy3"/>
    <dgm:cxn modelId="{94AB8C11-1C47-4F45-BA41-C70D354B5282}" type="presOf" srcId="{C1781417-F4C2-4AC6-B155-F0478941816A}" destId="{698C3F31-814C-4931-A4C9-8746B3C7E46E}" srcOrd="0" destOrd="0" presId="urn:microsoft.com/office/officeart/2005/8/layout/hierarchy3"/>
    <dgm:cxn modelId="{26FE222D-232D-4972-9D21-C04327963795}" srcId="{325345A3-F57C-4316-93DF-2E52A199AAD3}" destId="{799EDB77-E3EA-49AC-BB71-8E0B198D93D1}" srcOrd="0" destOrd="0" parTransId="{1332AA37-B87A-443F-B194-A64C5A024B3B}" sibTransId="{8538ED64-E378-4343-A44E-84B2DF323656}"/>
    <dgm:cxn modelId="{DA639166-FE08-4503-94F7-A453064B0759}" type="presOf" srcId="{325345A3-F57C-4316-93DF-2E52A199AAD3}" destId="{D3DA7478-F8E4-4616-B908-2633CB82DF05}" srcOrd="1" destOrd="0" presId="urn:microsoft.com/office/officeart/2005/8/layout/hierarchy3"/>
    <dgm:cxn modelId="{ECA2CC49-5020-4838-8A6D-788316630598}" type="presOf" srcId="{C6C1A3A5-0998-4468-92B4-A61C8D1D8DBB}" destId="{D674FDE1-4E99-4E91-94E5-BFB7DD8FCE1C}" srcOrd="0" destOrd="0" presId="urn:microsoft.com/office/officeart/2005/8/layout/hierarchy3"/>
    <dgm:cxn modelId="{88F9B882-BC3D-4CB7-9E1D-723152064A29}" type="presOf" srcId="{2537797E-0D4E-4D23-9D49-F40AE91C0593}" destId="{AF1D12B3-A8E7-48BE-9343-53104654EB3F}" srcOrd="0" destOrd="0" presId="urn:microsoft.com/office/officeart/2005/8/layout/hierarchy3"/>
    <dgm:cxn modelId="{474FEE99-6D83-4423-B043-CBF9C7A85B4F}" type="presOf" srcId="{EDF1083F-FE5D-48C9-A99F-A493470D9623}" destId="{3EAAFA9E-F180-4678-A1DE-76032134E064}" srcOrd="0" destOrd="0" presId="urn:microsoft.com/office/officeart/2005/8/layout/hierarchy3"/>
    <dgm:cxn modelId="{97F667A0-0C49-4E42-8DEA-1541E6163B00}" type="presOf" srcId="{C1781417-F4C2-4AC6-B155-F0478941816A}" destId="{A973B052-6625-4059-A5D6-C21813433332}" srcOrd="1" destOrd="0" presId="urn:microsoft.com/office/officeart/2005/8/layout/hierarchy3"/>
    <dgm:cxn modelId="{8C024BA5-4BCB-4C54-A76E-384D5C9194E6}" srcId="{C1781417-F4C2-4AC6-B155-F0478941816A}" destId="{0EF5AA32-CDB3-42AE-920E-CCA6DFB495E9}" srcOrd="0" destOrd="0" parTransId="{45CC8164-15C3-4A2E-BF45-F76B3789EE15}" sibTransId="{3BC6A916-98B2-4365-A39F-076695347948}"/>
    <dgm:cxn modelId="{02B6DFB5-2854-41D7-A485-EA970B6B7606}" type="presOf" srcId="{1332AA37-B87A-443F-B194-A64C5A024B3B}" destId="{EBE33F02-B751-4D9B-88C6-0FF742FFC0C9}" srcOrd="0" destOrd="0" presId="urn:microsoft.com/office/officeart/2005/8/layout/hierarchy3"/>
    <dgm:cxn modelId="{190610B7-0CB1-436C-BD8B-87324ED65CD4}" type="presOf" srcId="{F9AC11F3-A67C-42C6-9AAE-876E857BB4C8}" destId="{36FF09AE-93E4-48D6-AAD4-8A74E3737BD2}" srcOrd="0" destOrd="0" presId="urn:microsoft.com/office/officeart/2005/8/layout/hierarchy3"/>
    <dgm:cxn modelId="{E038C9B9-968A-4C8F-9E6B-A7994F7973A9}" type="presOf" srcId="{23CCEF51-5201-4AE8-8389-5B8819DE3748}" destId="{C3068E95-897E-4705-88E2-56F360088D46}" srcOrd="0" destOrd="0" presId="urn:microsoft.com/office/officeart/2005/8/layout/hierarchy3"/>
    <dgm:cxn modelId="{D87872BF-AD41-46EA-9C0F-20E0113639E3}" type="presOf" srcId="{799EDB77-E3EA-49AC-BB71-8E0B198D93D1}" destId="{C29444D3-D6AF-4228-B9A9-219410D9776F}" srcOrd="0" destOrd="0" presId="urn:microsoft.com/office/officeart/2005/8/layout/hierarchy3"/>
    <dgm:cxn modelId="{3725A4C1-25FA-48D8-9A6A-080AC600CD65}" type="presOf" srcId="{D8283B4E-98CB-47C1-9202-DC29E8978651}" destId="{651231B3-BA3F-4903-8A91-4711D415F4C5}" srcOrd="0" destOrd="0" presId="urn:microsoft.com/office/officeart/2005/8/layout/hierarchy3"/>
    <dgm:cxn modelId="{E2DB36CA-C52A-40E3-B828-CCB354A944D7}" srcId="{325345A3-F57C-4316-93DF-2E52A199AAD3}" destId="{EDF1083F-FE5D-48C9-A99F-A493470D9623}" srcOrd="1" destOrd="0" parTransId="{2537797E-0D4E-4D23-9D49-F40AE91C0593}" sibTransId="{156C8253-E379-4F25-8054-60FFA3C60025}"/>
    <dgm:cxn modelId="{D45662D5-52BB-45E8-AE7E-84C09B6C78D6}" srcId="{C6C1A3A5-0998-4468-92B4-A61C8D1D8DBB}" destId="{C1781417-F4C2-4AC6-B155-F0478941816A}" srcOrd="0" destOrd="0" parTransId="{68E9812C-4620-4ADE-999E-0349F2F159D4}" sibTransId="{32EF5B23-9BEE-418D-8A84-0C259C4E2685}"/>
    <dgm:cxn modelId="{50E6F4E4-D846-4C38-B5AA-F5EEC533949E}" type="presOf" srcId="{45CC8164-15C3-4A2E-BF45-F76B3789EE15}" destId="{E2C9B73F-4992-4AEC-AAF4-ABA373B824DD}" srcOrd="0" destOrd="0" presId="urn:microsoft.com/office/officeart/2005/8/layout/hierarchy3"/>
    <dgm:cxn modelId="{FD632DE8-19E8-497D-8891-4EA12CFCC233}" srcId="{C6C1A3A5-0998-4468-92B4-A61C8D1D8DBB}" destId="{325345A3-F57C-4316-93DF-2E52A199AAD3}" srcOrd="1" destOrd="0" parTransId="{4A23293F-6A6C-4F40-8C79-46C6DB0EB61C}" sibTransId="{AA226517-97F4-40AE-B4CF-C287FBB4204D}"/>
    <dgm:cxn modelId="{A25F6AED-6EA1-4A05-B070-D02116808693}" type="presOf" srcId="{79E22AF6-72A3-4E77-A871-4320CE688576}" destId="{E0A775C3-24D3-483E-B003-ADF32314C599}" srcOrd="0" destOrd="0" presId="urn:microsoft.com/office/officeart/2005/8/layout/hierarchy3"/>
    <dgm:cxn modelId="{33114EEE-522C-4542-BA55-DA2FAF4A9816}" srcId="{C1781417-F4C2-4AC6-B155-F0478941816A}" destId="{F9AC11F3-A67C-42C6-9AAE-876E857BB4C8}" srcOrd="1" destOrd="0" parTransId="{79E22AF6-72A3-4E77-A871-4320CE688576}" sibTransId="{827D286B-F579-414F-B9BD-032941719A1A}"/>
    <dgm:cxn modelId="{E9DF99F3-03A9-479B-AC1B-CD317F40F699}" srcId="{C1781417-F4C2-4AC6-B155-F0478941816A}" destId="{D8283B4E-98CB-47C1-9202-DC29E8978651}" srcOrd="2" destOrd="0" parTransId="{23CCEF51-5201-4AE8-8389-5B8819DE3748}" sibTransId="{5B6C0F3D-00ED-4A1D-AD2B-A2C097A36871}"/>
    <dgm:cxn modelId="{F4E6DE58-0CF4-4D86-958E-C31F59A6718D}" type="presParOf" srcId="{D674FDE1-4E99-4E91-94E5-BFB7DD8FCE1C}" destId="{2AA8E1A4-D3CC-4EA0-85CB-BEDABF7F6145}" srcOrd="0" destOrd="0" presId="urn:microsoft.com/office/officeart/2005/8/layout/hierarchy3"/>
    <dgm:cxn modelId="{1CBEFE7D-F132-43A8-91A4-FF83D6F3F40A}" type="presParOf" srcId="{2AA8E1A4-D3CC-4EA0-85CB-BEDABF7F6145}" destId="{EBF906F5-62A1-4E0E-96E2-3D95E2167BA4}" srcOrd="0" destOrd="0" presId="urn:microsoft.com/office/officeart/2005/8/layout/hierarchy3"/>
    <dgm:cxn modelId="{25034FD5-3800-49CF-84D1-A26FAA5BFA70}" type="presParOf" srcId="{EBF906F5-62A1-4E0E-96E2-3D95E2167BA4}" destId="{698C3F31-814C-4931-A4C9-8746B3C7E46E}" srcOrd="0" destOrd="0" presId="urn:microsoft.com/office/officeart/2005/8/layout/hierarchy3"/>
    <dgm:cxn modelId="{015F0369-A918-4AEE-8D1C-035355BA7507}" type="presParOf" srcId="{EBF906F5-62A1-4E0E-96E2-3D95E2167BA4}" destId="{A973B052-6625-4059-A5D6-C21813433332}" srcOrd="1" destOrd="0" presId="urn:microsoft.com/office/officeart/2005/8/layout/hierarchy3"/>
    <dgm:cxn modelId="{5641161A-A1EF-4F58-BA87-2F1FE054CC95}" type="presParOf" srcId="{2AA8E1A4-D3CC-4EA0-85CB-BEDABF7F6145}" destId="{B3E28BAE-5EAC-45BD-A8FD-C9FC947B747B}" srcOrd="1" destOrd="0" presId="urn:microsoft.com/office/officeart/2005/8/layout/hierarchy3"/>
    <dgm:cxn modelId="{FA8BF51E-4F89-468C-9E0F-167E4914AA06}" type="presParOf" srcId="{B3E28BAE-5EAC-45BD-A8FD-C9FC947B747B}" destId="{E2C9B73F-4992-4AEC-AAF4-ABA373B824DD}" srcOrd="0" destOrd="0" presId="urn:microsoft.com/office/officeart/2005/8/layout/hierarchy3"/>
    <dgm:cxn modelId="{783E4DA0-9114-4592-BEFB-AFAD7BDE3C1D}" type="presParOf" srcId="{B3E28BAE-5EAC-45BD-A8FD-C9FC947B747B}" destId="{5114C613-59B5-4F6C-86F5-12264CA38FEE}" srcOrd="1" destOrd="0" presId="urn:microsoft.com/office/officeart/2005/8/layout/hierarchy3"/>
    <dgm:cxn modelId="{86310937-90B6-4BEF-B390-6D651462F4ED}" type="presParOf" srcId="{B3E28BAE-5EAC-45BD-A8FD-C9FC947B747B}" destId="{E0A775C3-24D3-483E-B003-ADF32314C599}" srcOrd="2" destOrd="0" presId="urn:microsoft.com/office/officeart/2005/8/layout/hierarchy3"/>
    <dgm:cxn modelId="{474C4387-34EA-435C-9B0C-7D6FA8CC10C4}" type="presParOf" srcId="{B3E28BAE-5EAC-45BD-A8FD-C9FC947B747B}" destId="{36FF09AE-93E4-48D6-AAD4-8A74E3737BD2}" srcOrd="3" destOrd="0" presId="urn:microsoft.com/office/officeart/2005/8/layout/hierarchy3"/>
    <dgm:cxn modelId="{268DD0E5-D0AB-41C8-A0AB-A520A2FA58AA}" type="presParOf" srcId="{B3E28BAE-5EAC-45BD-A8FD-C9FC947B747B}" destId="{C3068E95-897E-4705-88E2-56F360088D46}" srcOrd="4" destOrd="0" presId="urn:microsoft.com/office/officeart/2005/8/layout/hierarchy3"/>
    <dgm:cxn modelId="{C629460B-8234-4F43-B597-1FC1B80E3B51}" type="presParOf" srcId="{B3E28BAE-5EAC-45BD-A8FD-C9FC947B747B}" destId="{651231B3-BA3F-4903-8A91-4711D415F4C5}" srcOrd="5" destOrd="0" presId="urn:microsoft.com/office/officeart/2005/8/layout/hierarchy3"/>
    <dgm:cxn modelId="{8F6E5484-8DDE-4B90-BED6-019AC83A1561}" type="presParOf" srcId="{D674FDE1-4E99-4E91-94E5-BFB7DD8FCE1C}" destId="{E6305A5D-1EF8-4D02-8D0D-2D69A608E6A9}" srcOrd="1" destOrd="0" presId="urn:microsoft.com/office/officeart/2005/8/layout/hierarchy3"/>
    <dgm:cxn modelId="{8F4CADDA-3F92-4814-B5E7-4ED7A93059D2}" type="presParOf" srcId="{E6305A5D-1EF8-4D02-8D0D-2D69A608E6A9}" destId="{E300749E-26B2-41DF-A2B9-D1CA1B9E1780}" srcOrd="0" destOrd="0" presId="urn:microsoft.com/office/officeart/2005/8/layout/hierarchy3"/>
    <dgm:cxn modelId="{59B6F1F4-77AC-494D-BD7E-89A31BB67A06}" type="presParOf" srcId="{E300749E-26B2-41DF-A2B9-D1CA1B9E1780}" destId="{31F56647-0404-468D-BCDD-2ADA21220463}" srcOrd="0" destOrd="0" presId="urn:microsoft.com/office/officeart/2005/8/layout/hierarchy3"/>
    <dgm:cxn modelId="{F26815DF-81C0-4A3B-8F32-721623BDD713}" type="presParOf" srcId="{E300749E-26B2-41DF-A2B9-D1CA1B9E1780}" destId="{D3DA7478-F8E4-4616-B908-2633CB82DF05}" srcOrd="1" destOrd="0" presId="urn:microsoft.com/office/officeart/2005/8/layout/hierarchy3"/>
    <dgm:cxn modelId="{862D55B6-BB08-4737-A8F7-01276BEB55BD}" type="presParOf" srcId="{E6305A5D-1EF8-4D02-8D0D-2D69A608E6A9}" destId="{A866A66C-43B6-4BCA-BD0C-25BBE4D6076E}" srcOrd="1" destOrd="0" presId="urn:microsoft.com/office/officeart/2005/8/layout/hierarchy3"/>
    <dgm:cxn modelId="{CEBDF75C-DB08-402B-9084-CB670D6B203F}" type="presParOf" srcId="{A866A66C-43B6-4BCA-BD0C-25BBE4D6076E}" destId="{EBE33F02-B751-4D9B-88C6-0FF742FFC0C9}" srcOrd="0" destOrd="0" presId="urn:microsoft.com/office/officeart/2005/8/layout/hierarchy3"/>
    <dgm:cxn modelId="{C5F44200-451D-45E6-941E-556A8E52AD14}" type="presParOf" srcId="{A866A66C-43B6-4BCA-BD0C-25BBE4D6076E}" destId="{C29444D3-D6AF-4228-B9A9-219410D9776F}" srcOrd="1" destOrd="0" presId="urn:microsoft.com/office/officeart/2005/8/layout/hierarchy3"/>
    <dgm:cxn modelId="{B2B669A6-BC6B-431F-9607-9D5B8FF38D50}" type="presParOf" srcId="{A866A66C-43B6-4BCA-BD0C-25BBE4D6076E}" destId="{AF1D12B3-A8E7-48BE-9343-53104654EB3F}" srcOrd="2" destOrd="0" presId="urn:microsoft.com/office/officeart/2005/8/layout/hierarchy3"/>
    <dgm:cxn modelId="{5FAF8472-E1AF-4D2C-9DBF-2922C280F558}" type="presParOf" srcId="{A866A66C-43B6-4BCA-BD0C-25BBE4D6076E}" destId="{3EAAFA9E-F180-4678-A1DE-76032134E06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3F31-814C-4931-A4C9-8746B3C7E46E}">
      <dsp:nvSpPr>
        <dsp:cNvPr id="0" name=""/>
        <dsp:cNvSpPr/>
      </dsp:nvSpPr>
      <dsp:spPr>
        <a:xfrm>
          <a:off x="2927552" y="1565"/>
          <a:ext cx="1014133" cy="50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it-IT" sz="2500" kern="1200" dirty="0" err="1"/>
            <a:t>Equity</a:t>
          </a:r>
          <a:endParaRPr lang="it-IT" sz="2500" kern="1200" dirty="0"/>
        </a:p>
      </dsp:txBody>
      <dsp:txXfrm>
        <a:off x="2942403" y="16416"/>
        <a:ext cx="984431" cy="477364"/>
      </dsp:txXfrm>
    </dsp:sp>
    <dsp:sp modelId="{53022A76-6354-4460-8183-491EC2CECF80}">
      <dsp:nvSpPr>
        <dsp:cNvPr id="0" name=""/>
        <dsp:cNvSpPr/>
      </dsp:nvSpPr>
      <dsp:spPr>
        <a:xfrm>
          <a:off x="3028965" y="508631"/>
          <a:ext cx="101413" cy="380299"/>
        </a:xfrm>
        <a:custGeom>
          <a:avLst/>
          <a:gdLst/>
          <a:ahLst/>
          <a:cxnLst/>
          <a:rect l="0" t="0" r="0" b="0"/>
          <a:pathLst>
            <a:path>
              <a:moveTo>
                <a:pt x="0" y="0"/>
              </a:moveTo>
              <a:lnTo>
                <a:pt x="0" y="380299"/>
              </a:lnTo>
              <a:lnTo>
                <a:pt x="101413" y="3802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195B7-F46E-4564-A680-6B8D6BAA702D}">
      <dsp:nvSpPr>
        <dsp:cNvPr id="0" name=""/>
        <dsp:cNvSpPr/>
      </dsp:nvSpPr>
      <dsp:spPr>
        <a:xfrm>
          <a:off x="3130378" y="635398"/>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Coopfond</a:t>
          </a:r>
        </a:p>
        <a:p>
          <a:pPr marL="0" lvl="0" indent="0" algn="ctr" defTabSz="355600">
            <a:lnSpc>
              <a:spcPct val="90000"/>
            </a:lnSpc>
            <a:spcBef>
              <a:spcPct val="0"/>
            </a:spcBef>
            <a:spcAft>
              <a:spcPct val="35000"/>
            </a:spcAft>
            <a:buNone/>
          </a:pPr>
          <a:r>
            <a:rPr lang="it-IT" sz="800" kern="1200" dirty="0"/>
            <a:t>150.000</a:t>
          </a:r>
        </a:p>
      </dsp:txBody>
      <dsp:txXfrm>
        <a:off x="3145229" y="650249"/>
        <a:ext cx="781604" cy="477364"/>
      </dsp:txXfrm>
    </dsp:sp>
    <dsp:sp modelId="{E2C9B73F-4992-4AEC-AAF4-ABA373B824DD}">
      <dsp:nvSpPr>
        <dsp:cNvPr id="0" name=""/>
        <dsp:cNvSpPr/>
      </dsp:nvSpPr>
      <dsp:spPr>
        <a:xfrm>
          <a:off x="3028965" y="508631"/>
          <a:ext cx="101413" cy="1014133"/>
        </a:xfrm>
        <a:custGeom>
          <a:avLst/>
          <a:gdLst/>
          <a:ahLst/>
          <a:cxnLst/>
          <a:rect l="0" t="0" r="0" b="0"/>
          <a:pathLst>
            <a:path>
              <a:moveTo>
                <a:pt x="0" y="0"/>
              </a:moveTo>
              <a:lnTo>
                <a:pt x="0" y="1014133"/>
              </a:lnTo>
              <a:lnTo>
                <a:pt x="101413" y="10141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4C613-59B5-4F6C-86F5-12264CA38FEE}">
      <dsp:nvSpPr>
        <dsp:cNvPr id="0" name=""/>
        <dsp:cNvSpPr/>
      </dsp:nvSpPr>
      <dsp:spPr>
        <a:xfrm>
          <a:off x="3130378" y="1269231"/>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err="1"/>
            <a:t>Cfi</a:t>
          </a:r>
          <a:r>
            <a:rPr lang="it-IT" sz="800" kern="1200" dirty="0"/>
            <a:t> </a:t>
          </a:r>
        </a:p>
        <a:p>
          <a:pPr marL="0" lvl="0" indent="0" algn="ctr" defTabSz="355600">
            <a:lnSpc>
              <a:spcPct val="90000"/>
            </a:lnSpc>
            <a:spcBef>
              <a:spcPct val="0"/>
            </a:spcBef>
            <a:spcAft>
              <a:spcPct val="35000"/>
            </a:spcAft>
            <a:buNone/>
          </a:pPr>
          <a:r>
            <a:rPr lang="it-IT" sz="800" kern="1200" dirty="0"/>
            <a:t>50.000</a:t>
          </a:r>
        </a:p>
      </dsp:txBody>
      <dsp:txXfrm>
        <a:off x="3145229" y="1284082"/>
        <a:ext cx="781604" cy="477364"/>
      </dsp:txXfrm>
    </dsp:sp>
    <dsp:sp modelId="{BE48BA9D-B657-4AD3-A6B7-72AA5654EEF3}">
      <dsp:nvSpPr>
        <dsp:cNvPr id="0" name=""/>
        <dsp:cNvSpPr/>
      </dsp:nvSpPr>
      <dsp:spPr>
        <a:xfrm>
          <a:off x="3028965" y="508631"/>
          <a:ext cx="101413" cy="1647966"/>
        </a:xfrm>
        <a:custGeom>
          <a:avLst/>
          <a:gdLst/>
          <a:ahLst/>
          <a:cxnLst/>
          <a:rect l="0" t="0" r="0" b="0"/>
          <a:pathLst>
            <a:path>
              <a:moveTo>
                <a:pt x="0" y="0"/>
              </a:moveTo>
              <a:lnTo>
                <a:pt x="0" y="1647966"/>
              </a:lnTo>
              <a:lnTo>
                <a:pt x="101413" y="1647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AF587-D6E9-433F-A477-334D01683049}">
      <dsp:nvSpPr>
        <dsp:cNvPr id="0" name=""/>
        <dsp:cNvSpPr/>
      </dsp:nvSpPr>
      <dsp:spPr>
        <a:xfrm>
          <a:off x="3130378" y="1903064"/>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Coop.im</a:t>
          </a:r>
        </a:p>
        <a:p>
          <a:pPr marL="0" lvl="0" indent="0" algn="ctr" defTabSz="355600">
            <a:lnSpc>
              <a:spcPct val="90000"/>
            </a:lnSpc>
            <a:spcBef>
              <a:spcPct val="0"/>
            </a:spcBef>
            <a:spcAft>
              <a:spcPct val="35000"/>
            </a:spcAft>
            <a:buNone/>
          </a:pPr>
          <a:r>
            <a:rPr lang="it-IT" sz="800" kern="1200" dirty="0"/>
            <a:t>25.000</a:t>
          </a:r>
        </a:p>
      </dsp:txBody>
      <dsp:txXfrm>
        <a:off x="3145229" y="1917915"/>
        <a:ext cx="781604" cy="477364"/>
      </dsp:txXfrm>
    </dsp:sp>
    <dsp:sp modelId="{C3068E95-897E-4705-88E2-56F360088D46}">
      <dsp:nvSpPr>
        <dsp:cNvPr id="0" name=""/>
        <dsp:cNvSpPr/>
      </dsp:nvSpPr>
      <dsp:spPr>
        <a:xfrm>
          <a:off x="3028965" y="508631"/>
          <a:ext cx="101413" cy="2281799"/>
        </a:xfrm>
        <a:custGeom>
          <a:avLst/>
          <a:gdLst/>
          <a:ahLst/>
          <a:cxnLst/>
          <a:rect l="0" t="0" r="0" b="0"/>
          <a:pathLst>
            <a:path>
              <a:moveTo>
                <a:pt x="0" y="0"/>
              </a:moveTo>
              <a:lnTo>
                <a:pt x="0" y="2281799"/>
              </a:lnTo>
              <a:lnTo>
                <a:pt x="101413" y="22817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231B3-BA3F-4903-8A91-4711D415F4C5}">
      <dsp:nvSpPr>
        <dsp:cNvPr id="0" name=""/>
        <dsp:cNvSpPr/>
      </dsp:nvSpPr>
      <dsp:spPr>
        <a:xfrm>
          <a:off x="3130378" y="2536898"/>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Soci</a:t>
          </a:r>
        </a:p>
        <a:p>
          <a:pPr marL="0" lvl="0" indent="0" algn="ctr" defTabSz="355600">
            <a:lnSpc>
              <a:spcPct val="90000"/>
            </a:lnSpc>
            <a:spcBef>
              <a:spcPct val="0"/>
            </a:spcBef>
            <a:spcAft>
              <a:spcPct val="35000"/>
            </a:spcAft>
            <a:buNone/>
          </a:pPr>
          <a:r>
            <a:rPr lang="it-IT" sz="800" kern="1200" dirty="0"/>
            <a:t>271.083</a:t>
          </a:r>
        </a:p>
      </dsp:txBody>
      <dsp:txXfrm>
        <a:off x="3145229" y="2551749"/>
        <a:ext cx="781604" cy="477364"/>
      </dsp:txXfrm>
    </dsp:sp>
    <dsp:sp modelId="{31F56647-0404-468D-BCDD-2ADA21220463}">
      <dsp:nvSpPr>
        <dsp:cNvPr id="0" name=""/>
        <dsp:cNvSpPr/>
      </dsp:nvSpPr>
      <dsp:spPr>
        <a:xfrm>
          <a:off x="4195218" y="1565"/>
          <a:ext cx="1014133" cy="50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it-IT" sz="2500" kern="1200" dirty="0"/>
            <a:t>Debito</a:t>
          </a:r>
        </a:p>
      </dsp:txBody>
      <dsp:txXfrm>
        <a:off x="4210069" y="16416"/>
        <a:ext cx="984431" cy="477364"/>
      </dsp:txXfrm>
    </dsp:sp>
    <dsp:sp modelId="{EBE33F02-B751-4D9B-88C6-0FF742FFC0C9}">
      <dsp:nvSpPr>
        <dsp:cNvPr id="0" name=""/>
        <dsp:cNvSpPr/>
      </dsp:nvSpPr>
      <dsp:spPr>
        <a:xfrm>
          <a:off x="4296631" y="508631"/>
          <a:ext cx="101413" cy="380299"/>
        </a:xfrm>
        <a:custGeom>
          <a:avLst/>
          <a:gdLst/>
          <a:ahLst/>
          <a:cxnLst/>
          <a:rect l="0" t="0" r="0" b="0"/>
          <a:pathLst>
            <a:path>
              <a:moveTo>
                <a:pt x="0" y="0"/>
              </a:moveTo>
              <a:lnTo>
                <a:pt x="0" y="380299"/>
              </a:lnTo>
              <a:lnTo>
                <a:pt x="101413" y="3802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444D3-D6AF-4228-B9A9-219410D9776F}">
      <dsp:nvSpPr>
        <dsp:cNvPr id="0" name=""/>
        <dsp:cNvSpPr/>
      </dsp:nvSpPr>
      <dsp:spPr>
        <a:xfrm>
          <a:off x="4398045" y="635398"/>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CFI</a:t>
          </a:r>
        </a:p>
        <a:p>
          <a:pPr marL="0" lvl="0" indent="0" algn="ctr" defTabSz="355600">
            <a:lnSpc>
              <a:spcPct val="90000"/>
            </a:lnSpc>
            <a:spcBef>
              <a:spcPct val="0"/>
            </a:spcBef>
            <a:spcAft>
              <a:spcPct val="35000"/>
            </a:spcAft>
            <a:buNone/>
          </a:pPr>
          <a:r>
            <a:rPr lang="it-IT" sz="800" kern="1200" dirty="0"/>
            <a:t>50.000</a:t>
          </a:r>
        </a:p>
      </dsp:txBody>
      <dsp:txXfrm>
        <a:off x="4412896" y="650249"/>
        <a:ext cx="781604" cy="477364"/>
      </dsp:txXfrm>
    </dsp:sp>
    <dsp:sp modelId="{900F0E2C-40D6-4938-BBB6-45B885D1C962}">
      <dsp:nvSpPr>
        <dsp:cNvPr id="0" name=""/>
        <dsp:cNvSpPr/>
      </dsp:nvSpPr>
      <dsp:spPr>
        <a:xfrm>
          <a:off x="4296631" y="508631"/>
          <a:ext cx="101413" cy="1014133"/>
        </a:xfrm>
        <a:custGeom>
          <a:avLst/>
          <a:gdLst/>
          <a:ahLst/>
          <a:cxnLst/>
          <a:rect l="0" t="0" r="0" b="0"/>
          <a:pathLst>
            <a:path>
              <a:moveTo>
                <a:pt x="0" y="0"/>
              </a:moveTo>
              <a:lnTo>
                <a:pt x="0" y="1014133"/>
              </a:lnTo>
              <a:lnTo>
                <a:pt x="101413" y="10141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7850E-0814-467E-A337-063A157D4EDA}">
      <dsp:nvSpPr>
        <dsp:cNvPr id="0" name=""/>
        <dsp:cNvSpPr/>
      </dsp:nvSpPr>
      <dsp:spPr>
        <a:xfrm>
          <a:off x="4398045" y="1269231"/>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CFI</a:t>
          </a:r>
        </a:p>
        <a:p>
          <a:pPr marL="0" lvl="0" indent="0" algn="ctr" defTabSz="355600">
            <a:lnSpc>
              <a:spcPct val="90000"/>
            </a:lnSpc>
            <a:spcBef>
              <a:spcPct val="0"/>
            </a:spcBef>
            <a:spcAft>
              <a:spcPct val="35000"/>
            </a:spcAft>
            <a:buNone/>
          </a:pPr>
          <a:r>
            <a:rPr lang="it-IT" sz="800" kern="1200" dirty="0"/>
            <a:t>145.000</a:t>
          </a:r>
        </a:p>
      </dsp:txBody>
      <dsp:txXfrm>
        <a:off x="4412896" y="1284082"/>
        <a:ext cx="781604" cy="477364"/>
      </dsp:txXfrm>
    </dsp:sp>
    <dsp:sp modelId="{7EECC0A5-AEFF-4184-A9C4-9CA93DDE2942}">
      <dsp:nvSpPr>
        <dsp:cNvPr id="0" name=""/>
        <dsp:cNvSpPr/>
      </dsp:nvSpPr>
      <dsp:spPr>
        <a:xfrm>
          <a:off x="4296631" y="508631"/>
          <a:ext cx="101413" cy="1647966"/>
        </a:xfrm>
        <a:custGeom>
          <a:avLst/>
          <a:gdLst/>
          <a:ahLst/>
          <a:cxnLst/>
          <a:rect l="0" t="0" r="0" b="0"/>
          <a:pathLst>
            <a:path>
              <a:moveTo>
                <a:pt x="0" y="0"/>
              </a:moveTo>
              <a:lnTo>
                <a:pt x="0" y="1647966"/>
              </a:lnTo>
              <a:lnTo>
                <a:pt x="101413" y="1647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396C69-8F81-4819-BE89-0202A8DDE8A7}">
      <dsp:nvSpPr>
        <dsp:cNvPr id="0" name=""/>
        <dsp:cNvSpPr/>
      </dsp:nvSpPr>
      <dsp:spPr>
        <a:xfrm>
          <a:off x="4398045" y="1903064"/>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Banca etica</a:t>
          </a:r>
        </a:p>
        <a:p>
          <a:pPr marL="0" lvl="0" indent="0" algn="ctr" defTabSz="355600">
            <a:lnSpc>
              <a:spcPct val="90000"/>
            </a:lnSpc>
            <a:spcBef>
              <a:spcPct val="0"/>
            </a:spcBef>
            <a:spcAft>
              <a:spcPct val="35000"/>
            </a:spcAft>
            <a:buNone/>
          </a:pPr>
          <a:r>
            <a:rPr lang="it-IT" sz="800" kern="1200" dirty="0"/>
            <a:t>400.000</a:t>
          </a:r>
        </a:p>
      </dsp:txBody>
      <dsp:txXfrm>
        <a:off x="4412896" y="1917915"/>
        <a:ext cx="781604" cy="477364"/>
      </dsp:txXfrm>
    </dsp:sp>
    <dsp:sp modelId="{6A318E50-18A7-45B1-AF7F-C2D6A166AC34}">
      <dsp:nvSpPr>
        <dsp:cNvPr id="0" name=""/>
        <dsp:cNvSpPr/>
      </dsp:nvSpPr>
      <dsp:spPr>
        <a:xfrm>
          <a:off x="4296631" y="508631"/>
          <a:ext cx="101413" cy="2281799"/>
        </a:xfrm>
        <a:custGeom>
          <a:avLst/>
          <a:gdLst/>
          <a:ahLst/>
          <a:cxnLst/>
          <a:rect l="0" t="0" r="0" b="0"/>
          <a:pathLst>
            <a:path>
              <a:moveTo>
                <a:pt x="0" y="0"/>
              </a:moveTo>
              <a:lnTo>
                <a:pt x="0" y="2281799"/>
              </a:lnTo>
              <a:lnTo>
                <a:pt x="101413" y="22817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2642F3-17D0-4A71-9054-A0E04C309088}">
      <dsp:nvSpPr>
        <dsp:cNvPr id="0" name=""/>
        <dsp:cNvSpPr/>
      </dsp:nvSpPr>
      <dsp:spPr>
        <a:xfrm>
          <a:off x="4398045" y="2536898"/>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Coop.im</a:t>
          </a:r>
        </a:p>
        <a:p>
          <a:pPr marL="0" lvl="0" indent="0" algn="ctr" defTabSz="355600">
            <a:lnSpc>
              <a:spcPct val="90000"/>
            </a:lnSpc>
            <a:spcBef>
              <a:spcPct val="0"/>
            </a:spcBef>
            <a:spcAft>
              <a:spcPct val="35000"/>
            </a:spcAft>
            <a:buNone/>
          </a:pPr>
          <a:r>
            <a:rPr lang="it-IT" sz="800" kern="1200" dirty="0"/>
            <a:t>30.000 </a:t>
          </a:r>
        </a:p>
      </dsp:txBody>
      <dsp:txXfrm>
        <a:off x="4412896" y="2551749"/>
        <a:ext cx="781604" cy="477364"/>
      </dsp:txXfrm>
    </dsp:sp>
    <dsp:sp modelId="{EC90EE03-5F8B-4627-91D3-64C1F043AE09}">
      <dsp:nvSpPr>
        <dsp:cNvPr id="0" name=""/>
        <dsp:cNvSpPr/>
      </dsp:nvSpPr>
      <dsp:spPr>
        <a:xfrm>
          <a:off x="4296631" y="508631"/>
          <a:ext cx="101413" cy="2915632"/>
        </a:xfrm>
        <a:custGeom>
          <a:avLst/>
          <a:gdLst/>
          <a:ahLst/>
          <a:cxnLst/>
          <a:rect l="0" t="0" r="0" b="0"/>
          <a:pathLst>
            <a:path>
              <a:moveTo>
                <a:pt x="0" y="0"/>
              </a:moveTo>
              <a:lnTo>
                <a:pt x="0" y="2915632"/>
              </a:lnTo>
              <a:lnTo>
                <a:pt x="101413" y="29156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622B4-BB6B-40AC-98EF-4D9815649020}">
      <dsp:nvSpPr>
        <dsp:cNvPr id="0" name=""/>
        <dsp:cNvSpPr/>
      </dsp:nvSpPr>
      <dsp:spPr>
        <a:xfrm>
          <a:off x="4398045" y="3170731"/>
          <a:ext cx="811306" cy="507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it-IT" sz="800" kern="1200" dirty="0"/>
            <a:t>Cooperfidi</a:t>
          </a:r>
        </a:p>
        <a:p>
          <a:pPr marL="0" lvl="0" indent="0" algn="ctr" defTabSz="355600">
            <a:lnSpc>
              <a:spcPct val="90000"/>
            </a:lnSpc>
            <a:spcBef>
              <a:spcPct val="0"/>
            </a:spcBef>
            <a:spcAft>
              <a:spcPct val="35000"/>
            </a:spcAft>
            <a:buNone/>
          </a:pPr>
          <a:r>
            <a:rPr lang="it-IT" sz="800" kern="1200" dirty="0"/>
            <a:t>Garanzia anticipo fatture 150.000</a:t>
          </a:r>
        </a:p>
      </dsp:txBody>
      <dsp:txXfrm>
        <a:off x="4412896" y="3185582"/>
        <a:ext cx="781604" cy="477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3F31-814C-4931-A4C9-8746B3C7E46E}">
      <dsp:nvSpPr>
        <dsp:cNvPr id="0" name=""/>
        <dsp:cNvSpPr/>
      </dsp:nvSpPr>
      <dsp:spPr>
        <a:xfrm>
          <a:off x="1475091" y="1460"/>
          <a:ext cx="1387623" cy="693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it-IT" sz="3500" kern="1200" dirty="0" err="1"/>
            <a:t>Equity</a:t>
          </a:r>
          <a:endParaRPr lang="it-IT" sz="3500" kern="1200" dirty="0"/>
        </a:p>
      </dsp:txBody>
      <dsp:txXfrm>
        <a:off x="1495412" y="21781"/>
        <a:ext cx="1346981" cy="653169"/>
      </dsp:txXfrm>
    </dsp:sp>
    <dsp:sp modelId="{E2C9B73F-4992-4AEC-AAF4-ABA373B824DD}">
      <dsp:nvSpPr>
        <dsp:cNvPr id="0" name=""/>
        <dsp:cNvSpPr/>
      </dsp:nvSpPr>
      <dsp:spPr>
        <a:xfrm>
          <a:off x="1613853" y="695272"/>
          <a:ext cx="138762" cy="520358"/>
        </a:xfrm>
        <a:custGeom>
          <a:avLst/>
          <a:gdLst/>
          <a:ahLst/>
          <a:cxnLst/>
          <a:rect l="0" t="0" r="0" b="0"/>
          <a:pathLst>
            <a:path>
              <a:moveTo>
                <a:pt x="0" y="0"/>
              </a:moveTo>
              <a:lnTo>
                <a:pt x="0" y="520358"/>
              </a:lnTo>
              <a:lnTo>
                <a:pt x="138762" y="520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4C613-59B5-4F6C-86F5-12264CA38FEE}">
      <dsp:nvSpPr>
        <dsp:cNvPr id="0" name=""/>
        <dsp:cNvSpPr/>
      </dsp:nvSpPr>
      <dsp:spPr>
        <a:xfrm>
          <a:off x="1752616" y="868725"/>
          <a:ext cx="1110098" cy="693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it-IT" sz="1300" kern="1200" dirty="0" err="1"/>
            <a:t>Cfi</a:t>
          </a:r>
          <a:r>
            <a:rPr lang="it-IT" sz="1300" kern="1200" dirty="0"/>
            <a:t> </a:t>
          </a:r>
        </a:p>
        <a:p>
          <a:pPr marL="0" lvl="0" indent="0" algn="ctr" defTabSz="577850">
            <a:lnSpc>
              <a:spcPct val="90000"/>
            </a:lnSpc>
            <a:spcBef>
              <a:spcPct val="0"/>
            </a:spcBef>
            <a:spcAft>
              <a:spcPct val="35000"/>
            </a:spcAft>
            <a:buNone/>
          </a:pPr>
          <a:r>
            <a:rPr lang="it-IT" sz="1300" kern="1200" dirty="0"/>
            <a:t>120.000</a:t>
          </a:r>
        </a:p>
      </dsp:txBody>
      <dsp:txXfrm>
        <a:off x="1772937" y="889046"/>
        <a:ext cx="1069456" cy="653169"/>
      </dsp:txXfrm>
    </dsp:sp>
    <dsp:sp modelId="{BE48BA9D-B657-4AD3-A6B7-72AA5654EEF3}">
      <dsp:nvSpPr>
        <dsp:cNvPr id="0" name=""/>
        <dsp:cNvSpPr/>
      </dsp:nvSpPr>
      <dsp:spPr>
        <a:xfrm>
          <a:off x="1613853" y="695272"/>
          <a:ext cx="138762" cy="1387623"/>
        </a:xfrm>
        <a:custGeom>
          <a:avLst/>
          <a:gdLst/>
          <a:ahLst/>
          <a:cxnLst/>
          <a:rect l="0" t="0" r="0" b="0"/>
          <a:pathLst>
            <a:path>
              <a:moveTo>
                <a:pt x="0" y="0"/>
              </a:moveTo>
              <a:lnTo>
                <a:pt x="0" y="1387623"/>
              </a:lnTo>
              <a:lnTo>
                <a:pt x="138762" y="13876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AF587-D6E9-433F-A477-334D01683049}">
      <dsp:nvSpPr>
        <dsp:cNvPr id="0" name=""/>
        <dsp:cNvSpPr/>
      </dsp:nvSpPr>
      <dsp:spPr>
        <a:xfrm>
          <a:off x="1752616" y="1735989"/>
          <a:ext cx="1110098" cy="693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it-IT" sz="1300" kern="1200" dirty="0"/>
            <a:t>Sovventore Arbizzi Emilio</a:t>
          </a:r>
        </a:p>
        <a:p>
          <a:pPr marL="0" lvl="0" indent="0" algn="ctr" defTabSz="577850">
            <a:lnSpc>
              <a:spcPct val="90000"/>
            </a:lnSpc>
            <a:spcBef>
              <a:spcPct val="0"/>
            </a:spcBef>
            <a:spcAft>
              <a:spcPct val="35000"/>
            </a:spcAft>
            <a:buNone/>
          </a:pPr>
          <a:r>
            <a:rPr lang="it-IT" sz="1300" kern="1200" dirty="0"/>
            <a:t>100.000</a:t>
          </a:r>
        </a:p>
      </dsp:txBody>
      <dsp:txXfrm>
        <a:off x="1772937" y="1756310"/>
        <a:ext cx="1069456" cy="653169"/>
      </dsp:txXfrm>
    </dsp:sp>
    <dsp:sp modelId="{C3068E95-897E-4705-88E2-56F360088D46}">
      <dsp:nvSpPr>
        <dsp:cNvPr id="0" name=""/>
        <dsp:cNvSpPr/>
      </dsp:nvSpPr>
      <dsp:spPr>
        <a:xfrm>
          <a:off x="1613853" y="695272"/>
          <a:ext cx="138762" cy="2254888"/>
        </a:xfrm>
        <a:custGeom>
          <a:avLst/>
          <a:gdLst/>
          <a:ahLst/>
          <a:cxnLst/>
          <a:rect l="0" t="0" r="0" b="0"/>
          <a:pathLst>
            <a:path>
              <a:moveTo>
                <a:pt x="0" y="0"/>
              </a:moveTo>
              <a:lnTo>
                <a:pt x="0" y="2254888"/>
              </a:lnTo>
              <a:lnTo>
                <a:pt x="138762" y="2254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231B3-BA3F-4903-8A91-4711D415F4C5}">
      <dsp:nvSpPr>
        <dsp:cNvPr id="0" name=""/>
        <dsp:cNvSpPr/>
      </dsp:nvSpPr>
      <dsp:spPr>
        <a:xfrm>
          <a:off x="1752616" y="2603254"/>
          <a:ext cx="1110098" cy="693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it-IT" sz="1300" kern="1200" dirty="0"/>
            <a:t>Soci</a:t>
          </a:r>
        </a:p>
        <a:p>
          <a:pPr marL="0" lvl="0" indent="0" algn="ctr" defTabSz="577850">
            <a:lnSpc>
              <a:spcPct val="90000"/>
            </a:lnSpc>
            <a:spcBef>
              <a:spcPct val="0"/>
            </a:spcBef>
            <a:spcAft>
              <a:spcPct val="35000"/>
            </a:spcAft>
            <a:buNone/>
          </a:pPr>
          <a:r>
            <a:rPr lang="it-IT" sz="1300" kern="1200" dirty="0"/>
            <a:t>80.000</a:t>
          </a:r>
        </a:p>
      </dsp:txBody>
      <dsp:txXfrm>
        <a:off x="1772937" y="2623575"/>
        <a:ext cx="1069456" cy="653169"/>
      </dsp:txXfrm>
    </dsp:sp>
    <dsp:sp modelId="{31F56647-0404-468D-BCDD-2ADA21220463}">
      <dsp:nvSpPr>
        <dsp:cNvPr id="0" name=""/>
        <dsp:cNvSpPr/>
      </dsp:nvSpPr>
      <dsp:spPr>
        <a:xfrm>
          <a:off x="3209620" y="1460"/>
          <a:ext cx="1387623" cy="693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it-IT" sz="3500" kern="1200" dirty="0"/>
            <a:t>Debito</a:t>
          </a:r>
        </a:p>
      </dsp:txBody>
      <dsp:txXfrm>
        <a:off x="3229941" y="21781"/>
        <a:ext cx="1346981" cy="653169"/>
      </dsp:txXfrm>
    </dsp:sp>
    <dsp:sp modelId="{EBE33F02-B751-4D9B-88C6-0FF742FFC0C9}">
      <dsp:nvSpPr>
        <dsp:cNvPr id="0" name=""/>
        <dsp:cNvSpPr/>
      </dsp:nvSpPr>
      <dsp:spPr>
        <a:xfrm>
          <a:off x="3348383" y="695272"/>
          <a:ext cx="138762" cy="520358"/>
        </a:xfrm>
        <a:custGeom>
          <a:avLst/>
          <a:gdLst/>
          <a:ahLst/>
          <a:cxnLst/>
          <a:rect l="0" t="0" r="0" b="0"/>
          <a:pathLst>
            <a:path>
              <a:moveTo>
                <a:pt x="0" y="0"/>
              </a:moveTo>
              <a:lnTo>
                <a:pt x="0" y="520358"/>
              </a:lnTo>
              <a:lnTo>
                <a:pt x="138762" y="520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444D3-D6AF-4228-B9A9-219410D9776F}">
      <dsp:nvSpPr>
        <dsp:cNvPr id="0" name=""/>
        <dsp:cNvSpPr/>
      </dsp:nvSpPr>
      <dsp:spPr>
        <a:xfrm>
          <a:off x="3487145" y="868725"/>
          <a:ext cx="1110098" cy="693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it-IT" sz="1300" kern="1200" dirty="0"/>
            <a:t>Coopfond</a:t>
          </a:r>
        </a:p>
        <a:p>
          <a:pPr marL="0" lvl="0" indent="0" algn="ctr" defTabSz="577850">
            <a:lnSpc>
              <a:spcPct val="90000"/>
            </a:lnSpc>
            <a:spcBef>
              <a:spcPct val="0"/>
            </a:spcBef>
            <a:spcAft>
              <a:spcPct val="35000"/>
            </a:spcAft>
            <a:buNone/>
          </a:pPr>
          <a:r>
            <a:rPr lang="it-IT" sz="1300" kern="1200" dirty="0"/>
            <a:t>287.000</a:t>
          </a:r>
        </a:p>
      </dsp:txBody>
      <dsp:txXfrm>
        <a:off x="3507466" y="889046"/>
        <a:ext cx="1069456" cy="653169"/>
      </dsp:txXfrm>
    </dsp:sp>
    <dsp:sp modelId="{900F0E2C-40D6-4938-BBB6-45B885D1C962}">
      <dsp:nvSpPr>
        <dsp:cNvPr id="0" name=""/>
        <dsp:cNvSpPr/>
      </dsp:nvSpPr>
      <dsp:spPr>
        <a:xfrm>
          <a:off x="3348383" y="695272"/>
          <a:ext cx="138762" cy="1387623"/>
        </a:xfrm>
        <a:custGeom>
          <a:avLst/>
          <a:gdLst/>
          <a:ahLst/>
          <a:cxnLst/>
          <a:rect l="0" t="0" r="0" b="0"/>
          <a:pathLst>
            <a:path>
              <a:moveTo>
                <a:pt x="0" y="0"/>
              </a:moveTo>
              <a:lnTo>
                <a:pt x="0" y="1387623"/>
              </a:lnTo>
              <a:lnTo>
                <a:pt x="138762" y="13876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7850E-0814-467E-A337-063A157D4EDA}">
      <dsp:nvSpPr>
        <dsp:cNvPr id="0" name=""/>
        <dsp:cNvSpPr/>
      </dsp:nvSpPr>
      <dsp:spPr>
        <a:xfrm>
          <a:off x="3487145" y="1735989"/>
          <a:ext cx="1110098" cy="693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it-IT" sz="1300" kern="1200" dirty="0"/>
            <a:t>Banche</a:t>
          </a:r>
        </a:p>
        <a:p>
          <a:pPr marL="0" lvl="0" indent="0" algn="ctr" defTabSz="577850">
            <a:lnSpc>
              <a:spcPct val="90000"/>
            </a:lnSpc>
            <a:spcBef>
              <a:spcPct val="0"/>
            </a:spcBef>
            <a:spcAft>
              <a:spcPct val="35000"/>
            </a:spcAft>
            <a:buNone/>
          </a:pPr>
          <a:r>
            <a:rPr lang="it-IT" sz="1300" kern="1200" dirty="0"/>
            <a:t>1,2 mln di esposizioni</a:t>
          </a:r>
        </a:p>
      </dsp:txBody>
      <dsp:txXfrm>
        <a:off x="3507466" y="1756310"/>
        <a:ext cx="1069456" cy="653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3F31-814C-4931-A4C9-8746B3C7E46E}">
      <dsp:nvSpPr>
        <dsp:cNvPr id="0" name=""/>
        <dsp:cNvSpPr/>
      </dsp:nvSpPr>
      <dsp:spPr>
        <a:xfrm>
          <a:off x="400" y="127577"/>
          <a:ext cx="1459494" cy="7297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it-IT" sz="3600" kern="1200" dirty="0" err="1"/>
            <a:t>Equity</a:t>
          </a:r>
          <a:endParaRPr lang="it-IT" sz="3600" kern="1200" dirty="0"/>
        </a:p>
      </dsp:txBody>
      <dsp:txXfrm>
        <a:off x="21774" y="148951"/>
        <a:ext cx="1416746" cy="686999"/>
      </dsp:txXfrm>
    </dsp:sp>
    <dsp:sp modelId="{E2C9B73F-4992-4AEC-AAF4-ABA373B824DD}">
      <dsp:nvSpPr>
        <dsp:cNvPr id="0" name=""/>
        <dsp:cNvSpPr/>
      </dsp:nvSpPr>
      <dsp:spPr>
        <a:xfrm>
          <a:off x="146350" y="857324"/>
          <a:ext cx="145949" cy="547310"/>
        </a:xfrm>
        <a:custGeom>
          <a:avLst/>
          <a:gdLst/>
          <a:ahLst/>
          <a:cxnLst/>
          <a:rect l="0" t="0" r="0" b="0"/>
          <a:pathLst>
            <a:path>
              <a:moveTo>
                <a:pt x="0" y="0"/>
              </a:moveTo>
              <a:lnTo>
                <a:pt x="0" y="547310"/>
              </a:lnTo>
              <a:lnTo>
                <a:pt x="145949" y="547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4C613-59B5-4F6C-86F5-12264CA38FEE}">
      <dsp:nvSpPr>
        <dsp:cNvPr id="0" name=""/>
        <dsp:cNvSpPr/>
      </dsp:nvSpPr>
      <dsp:spPr>
        <a:xfrm>
          <a:off x="292299" y="1039761"/>
          <a:ext cx="1167595" cy="7297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Coopfond e </a:t>
          </a:r>
          <a:r>
            <a:rPr lang="it-IT" sz="1100" kern="1200" dirty="0" err="1"/>
            <a:t>Sofinco</a:t>
          </a:r>
          <a:r>
            <a:rPr lang="it-IT" sz="1100" kern="1200" dirty="0"/>
            <a:t> </a:t>
          </a:r>
        </a:p>
        <a:p>
          <a:pPr marL="0" lvl="0" indent="0" algn="ctr" defTabSz="488950">
            <a:lnSpc>
              <a:spcPct val="90000"/>
            </a:lnSpc>
            <a:spcBef>
              <a:spcPct val="0"/>
            </a:spcBef>
            <a:spcAft>
              <a:spcPct val="35000"/>
            </a:spcAft>
            <a:buNone/>
          </a:pPr>
          <a:r>
            <a:rPr lang="it-IT" sz="1100" kern="1200" dirty="0"/>
            <a:t>1,95 milioni</a:t>
          </a:r>
        </a:p>
      </dsp:txBody>
      <dsp:txXfrm>
        <a:off x="313673" y="1061135"/>
        <a:ext cx="1124847" cy="686999"/>
      </dsp:txXfrm>
    </dsp:sp>
    <dsp:sp modelId="{C3068E95-897E-4705-88E2-56F360088D46}">
      <dsp:nvSpPr>
        <dsp:cNvPr id="0" name=""/>
        <dsp:cNvSpPr/>
      </dsp:nvSpPr>
      <dsp:spPr>
        <a:xfrm>
          <a:off x="146350" y="857324"/>
          <a:ext cx="145949" cy="1459494"/>
        </a:xfrm>
        <a:custGeom>
          <a:avLst/>
          <a:gdLst/>
          <a:ahLst/>
          <a:cxnLst/>
          <a:rect l="0" t="0" r="0" b="0"/>
          <a:pathLst>
            <a:path>
              <a:moveTo>
                <a:pt x="0" y="0"/>
              </a:moveTo>
              <a:lnTo>
                <a:pt x="0" y="1459494"/>
              </a:lnTo>
              <a:lnTo>
                <a:pt x="145949" y="1459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231B3-BA3F-4903-8A91-4711D415F4C5}">
      <dsp:nvSpPr>
        <dsp:cNvPr id="0" name=""/>
        <dsp:cNvSpPr/>
      </dsp:nvSpPr>
      <dsp:spPr>
        <a:xfrm>
          <a:off x="292299" y="1951945"/>
          <a:ext cx="1167595" cy="7297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Soci</a:t>
          </a:r>
        </a:p>
        <a:p>
          <a:pPr marL="0" lvl="0" indent="0" algn="ctr" defTabSz="488950">
            <a:lnSpc>
              <a:spcPct val="90000"/>
            </a:lnSpc>
            <a:spcBef>
              <a:spcPct val="0"/>
            </a:spcBef>
            <a:spcAft>
              <a:spcPct val="35000"/>
            </a:spcAft>
            <a:buNone/>
          </a:pPr>
          <a:r>
            <a:rPr lang="it-IT" sz="1100" kern="1200" dirty="0"/>
            <a:t>1,5 milioni</a:t>
          </a:r>
        </a:p>
      </dsp:txBody>
      <dsp:txXfrm>
        <a:off x="313673" y="1973319"/>
        <a:ext cx="1124847" cy="686999"/>
      </dsp:txXfrm>
    </dsp:sp>
    <dsp:sp modelId="{31F56647-0404-468D-BCDD-2ADA21220463}">
      <dsp:nvSpPr>
        <dsp:cNvPr id="0" name=""/>
        <dsp:cNvSpPr/>
      </dsp:nvSpPr>
      <dsp:spPr>
        <a:xfrm>
          <a:off x="1824768" y="127577"/>
          <a:ext cx="1459494" cy="7297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it-IT" sz="3600" kern="1200" dirty="0"/>
            <a:t>Debito</a:t>
          </a:r>
        </a:p>
      </dsp:txBody>
      <dsp:txXfrm>
        <a:off x="1846142" y="148951"/>
        <a:ext cx="1416746" cy="686999"/>
      </dsp:txXfrm>
    </dsp:sp>
    <dsp:sp modelId="{EBE33F02-B751-4D9B-88C6-0FF742FFC0C9}">
      <dsp:nvSpPr>
        <dsp:cNvPr id="0" name=""/>
        <dsp:cNvSpPr/>
      </dsp:nvSpPr>
      <dsp:spPr>
        <a:xfrm>
          <a:off x="1970718" y="857324"/>
          <a:ext cx="145949" cy="547310"/>
        </a:xfrm>
        <a:custGeom>
          <a:avLst/>
          <a:gdLst/>
          <a:ahLst/>
          <a:cxnLst/>
          <a:rect l="0" t="0" r="0" b="0"/>
          <a:pathLst>
            <a:path>
              <a:moveTo>
                <a:pt x="0" y="0"/>
              </a:moveTo>
              <a:lnTo>
                <a:pt x="0" y="547310"/>
              </a:lnTo>
              <a:lnTo>
                <a:pt x="145949" y="547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444D3-D6AF-4228-B9A9-219410D9776F}">
      <dsp:nvSpPr>
        <dsp:cNvPr id="0" name=""/>
        <dsp:cNvSpPr/>
      </dsp:nvSpPr>
      <dsp:spPr>
        <a:xfrm>
          <a:off x="2116667" y="1039761"/>
          <a:ext cx="1167595" cy="7297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Factoring e Banche</a:t>
          </a:r>
        </a:p>
        <a:p>
          <a:pPr marL="0" lvl="0" indent="0" algn="ctr" defTabSz="488950">
            <a:lnSpc>
              <a:spcPct val="90000"/>
            </a:lnSpc>
            <a:spcBef>
              <a:spcPct val="0"/>
            </a:spcBef>
            <a:spcAft>
              <a:spcPct val="35000"/>
            </a:spcAft>
            <a:buNone/>
          </a:pPr>
          <a:r>
            <a:rPr lang="it-IT" sz="1100" kern="1200" dirty="0"/>
            <a:t>Oltre 2 milioni per mutui e circolante</a:t>
          </a:r>
        </a:p>
      </dsp:txBody>
      <dsp:txXfrm>
        <a:off x="2138041" y="1061135"/>
        <a:ext cx="1124847" cy="686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3F31-814C-4931-A4C9-8746B3C7E46E}">
      <dsp:nvSpPr>
        <dsp:cNvPr id="0" name=""/>
        <dsp:cNvSpPr/>
      </dsp:nvSpPr>
      <dsp:spPr>
        <a:xfrm>
          <a:off x="312548" y="974"/>
          <a:ext cx="1182029" cy="591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it-IT" sz="2900" kern="1200" dirty="0" err="1"/>
            <a:t>Equity</a:t>
          </a:r>
          <a:endParaRPr lang="it-IT" sz="2900" kern="1200" dirty="0"/>
        </a:p>
      </dsp:txBody>
      <dsp:txXfrm>
        <a:off x="329858" y="18284"/>
        <a:ext cx="1147409" cy="556394"/>
      </dsp:txXfrm>
    </dsp:sp>
    <dsp:sp modelId="{E2C9B73F-4992-4AEC-AAF4-ABA373B824DD}">
      <dsp:nvSpPr>
        <dsp:cNvPr id="0" name=""/>
        <dsp:cNvSpPr/>
      </dsp:nvSpPr>
      <dsp:spPr>
        <a:xfrm>
          <a:off x="430751" y="591989"/>
          <a:ext cx="118202" cy="443261"/>
        </a:xfrm>
        <a:custGeom>
          <a:avLst/>
          <a:gdLst/>
          <a:ahLst/>
          <a:cxnLst/>
          <a:rect l="0" t="0" r="0" b="0"/>
          <a:pathLst>
            <a:path>
              <a:moveTo>
                <a:pt x="0" y="0"/>
              </a:moveTo>
              <a:lnTo>
                <a:pt x="0" y="443261"/>
              </a:lnTo>
              <a:lnTo>
                <a:pt x="118202" y="4432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4C613-59B5-4F6C-86F5-12264CA38FEE}">
      <dsp:nvSpPr>
        <dsp:cNvPr id="0" name=""/>
        <dsp:cNvSpPr/>
      </dsp:nvSpPr>
      <dsp:spPr>
        <a:xfrm>
          <a:off x="548954" y="739743"/>
          <a:ext cx="945623" cy="5910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CFI</a:t>
          </a:r>
        </a:p>
        <a:p>
          <a:pPr marL="0" lvl="0" indent="0" algn="ctr" defTabSz="666750">
            <a:lnSpc>
              <a:spcPct val="90000"/>
            </a:lnSpc>
            <a:spcBef>
              <a:spcPct val="0"/>
            </a:spcBef>
            <a:spcAft>
              <a:spcPct val="35000"/>
            </a:spcAft>
            <a:buNone/>
          </a:pPr>
          <a:r>
            <a:rPr lang="it-IT" sz="1500" kern="1200" dirty="0"/>
            <a:t>150.000</a:t>
          </a:r>
        </a:p>
      </dsp:txBody>
      <dsp:txXfrm>
        <a:off x="566264" y="757053"/>
        <a:ext cx="911003" cy="556394"/>
      </dsp:txXfrm>
    </dsp:sp>
    <dsp:sp modelId="{E0A775C3-24D3-483E-B003-ADF32314C599}">
      <dsp:nvSpPr>
        <dsp:cNvPr id="0" name=""/>
        <dsp:cNvSpPr/>
      </dsp:nvSpPr>
      <dsp:spPr>
        <a:xfrm>
          <a:off x="430751" y="591989"/>
          <a:ext cx="118202" cy="1182029"/>
        </a:xfrm>
        <a:custGeom>
          <a:avLst/>
          <a:gdLst/>
          <a:ahLst/>
          <a:cxnLst/>
          <a:rect l="0" t="0" r="0" b="0"/>
          <a:pathLst>
            <a:path>
              <a:moveTo>
                <a:pt x="0" y="0"/>
              </a:moveTo>
              <a:lnTo>
                <a:pt x="0" y="1182029"/>
              </a:lnTo>
              <a:lnTo>
                <a:pt x="118202" y="1182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FF09AE-93E4-48D6-AAD4-8A74E3737BD2}">
      <dsp:nvSpPr>
        <dsp:cNvPr id="0" name=""/>
        <dsp:cNvSpPr/>
      </dsp:nvSpPr>
      <dsp:spPr>
        <a:xfrm>
          <a:off x="548954" y="1478511"/>
          <a:ext cx="945623" cy="5910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Coopfond</a:t>
          </a:r>
        </a:p>
        <a:p>
          <a:pPr marL="0" lvl="0" indent="0" algn="ctr" defTabSz="666750">
            <a:lnSpc>
              <a:spcPct val="90000"/>
            </a:lnSpc>
            <a:spcBef>
              <a:spcPct val="0"/>
            </a:spcBef>
            <a:spcAft>
              <a:spcPct val="35000"/>
            </a:spcAft>
            <a:buNone/>
          </a:pPr>
          <a:r>
            <a:rPr lang="it-IT" sz="1500" kern="1200" dirty="0"/>
            <a:t>150.000</a:t>
          </a:r>
        </a:p>
      </dsp:txBody>
      <dsp:txXfrm>
        <a:off x="566264" y="1495821"/>
        <a:ext cx="911003" cy="556394"/>
      </dsp:txXfrm>
    </dsp:sp>
    <dsp:sp modelId="{C3068E95-897E-4705-88E2-56F360088D46}">
      <dsp:nvSpPr>
        <dsp:cNvPr id="0" name=""/>
        <dsp:cNvSpPr/>
      </dsp:nvSpPr>
      <dsp:spPr>
        <a:xfrm>
          <a:off x="430751" y="591989"/>
          <a:ext cx="118202" cy="1920798"/>
        </a:xfrm>
        <a:custGeom>
          <a:avLst/>
          <a:gdLst/>
          <a:ahLst/>
          <a:cxnLst/>
          <a:rect l="0" t="0" r="0" b="0"/>
          <a:pathLst>
            <a:path>
              <a:moveTo>
                <a:pt x="0" y="0"/>
              </a:moveTo>
              <a:lnTo>
                <a:pt x="0" y="1920798"/>
              </a:lnTo>
              <a:lnTo>
                <a:pt x="118202" y="19207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231B3-BA3F-4903-8A91-4711D415F4C5}">
      <dsp:nvSpPr>
        <dsp:cNvPr id="0" name=""/>
        <dsp:cNvSpPr/>
      </dsp:nvSpPr>
      <dsp:spPr>
        <a:xfrm>
          <a:off x="548954" y="2217280"/>
          <a:ext cx="945623" cy="5910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Soci</a:t>
          </a:r>
        </a:p>
        <a:p>
          <a:pPr marL="0" lvl="0" indent="0" algn="ctr" defTabSz="666750">
            <a:lnSpc>
              <a:spcPct val="90000"/>
            </a:lnSpc>
            <a:spcBef>
              <a:spcPct val="0"/>
            </a:spcBef>
            <a:spcAft>
              <a:spcPct val="35000"/>
            </a:spcAft>
            <a:buNone/>
          </a:pPr>
          <a:r>
            <a:rPr lang="it-IT" sz="1500" kern="1200" dirty="0"/>
            <a:t>156.000</a:t>
          </a:r>
        </a:p>
      </dsp:txBody>
      <dsp:txXfrm>
        <a:off x="566264" y="2234590"/>
        <a:ext cx="911003" cy="556394"/>
      </dsp:txXfrm>
    </dsp:sp>
    <dsp:sp modelId="{31F56647-0404-468D-BCDD-2ADA21220463}">
      <dsp:nvSpPr>
        <dsp:cNvPr id="0" name=""/>
        <dsp:cNvSpPr/>
      </dsp:nvSpPr>
      <dsp:spPr>
        <a:xfrm>
          <a:off x="1790085" y="974"/>
          <a:ext cx="1182029" cy="591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it-IT" sz="2900" kern="1200" dirty="0"/>
            <a:t>Debito</a:t>
          </a:r>
        </a:p>
      </dsp:txBody>
      <dsp:txXfrm>
        <a:off x="1807395" y="18284"/>
        <a:ext cx="1147409" cy="556394"/>
      </dsp:txXfrm>
    </dsp:sp>
    <dsp:sp modelId="{EBE33F02-B751-4D9B-88C6-0FF742FFC0C9}">
      <dsp:nvSpPr>
        <dsp:cNvPr id="0" name=""/>
        <dsp:cNvSpPr/>
      </dsp:nvSpPr>
      <dsp:spPr>
        <a:xfrm>
          <a:off x="1908288" y="591989"/>
          <a:ext cx="118202" cy="443261"/>
        </a:xfrm>
        <a:custGeom>
          <a:avLst/>
          <a:gdLst/>
          <a:ahLst/>
          <a:cxnLst/>
          <a:rect l="0" t="0" r="0" b="0"/>
          <a:pathLst>
            <a:path>
              <a:moveTo>
                <a:pt x="0" y="0"/>
              </a:moveTo>
              <a:lnTo>
                <a:pt x="0" y="443261"/>
              </a:lnTo>
              <a:lnTo>
                <a:pt x="118202" y="4432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444D3-D6AF-4228-B9A9-219410D9776F}">
      <dsp:nvSpPr>
        <dsp:cNvPr id="0" name=""/>
        <dsp:cNvSpPr/>
      </dsp:nvSpPr>
      <dsp:spPr>
        <a:xfrm>
          <a:off x="2026491" y="739743"/>
          <a:ext cx="945623" cy="5910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CFI </a:t>
          </a:r>
        </a:p>
        <a:p>
          <a:pPr marL="0" lvl="0" indent="0" algn="ctr" defTabSz="666750">
            <a:lnSpc>
              <a:spcPct val="90000"/>
            </a:lnSpc>
            <a:spcBef>
              <a:spcPct val="0"/>
            </a:spcBef>
            <a:spcAft>
              <a:spcPct val="35000"/>
            </a:spcAft>
            <a:buNone/>
          </a:pPr>
          <a:r>
            <a:rPr lang="it-IT" sz="1500" kern="1200" dirty="0"/>
            <a:t>100.000</a:t>
          </a:r>
        </a:p>
      </dsp:txBody>
      <dsp:txXfrm>
        <a:off x="2043801" y="757053"/>
        <a:ext cx="911003" cy="556394"/>
      </dsp:txXfrm>
    </dsp:sp>
    <dsp:sp modelId="{AF1D12B3-A8E7-48BE-9343-53104654EB3F}">
      <dsp:nvSpPr>
        <dsp:cNvPr id="0" name=""/>
        <dsp:cNvSpPr/>
      </dsp:nvSpPr>
      <dsp:spPr>
        <a:xfrm>
          <a:off x="1908288" y="591989"/>
          <a:ext cx="118202" cy="1182029"/>
        </a:xfrm>
        <a:custGeom>
          <a:avLst/>
          <a:gdLst/>
          <a:ahLst/>
          <a:cxnLst/>
          <a:rect l="0" t="0" r="0" b="0"/>
          <a:pathLst>
            <a:path>
              <a:moveTo>
                <a:pt x="0" y="0"/>
              </a:moveTo>
              <a:lnTo>
                <a:pt x="0" y="1182029"/>
              </a:lnTo>
              <a:lnTo>
                <a:pt x="118202" y="1182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AFA9E-F180-4678-A1DE-76032134E064}">
      <dsp:nvSpPr>
        <dsp:cNvPr id="0" name=""/>
        <dsp:cNvSpPr/>
      </dsp:nvSpPr>
      <dsp:spPr>
        <a:xfrm>
          <a:off x="2026491" y="1478511"/>
          <a:ext cx="945623" cy="5910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Coopfond</a:t>
          </a:r>
        </a:p>
        <a:p>
          <a:pPr marL="0" lvl="0" indent="0" algn="ctr" defTabSz="666750">
            <a:lnSpc>
              <a:spcPct val="90000"/>
            </a:lnSpc>
            <a:spcBef>
              <a:spcPct val="0"/>
            </a:spcBef>
            <a:spcAft>
              <a:spcPct val="35000"/>
            </a:spcAft>
            <a:buNone/>
          </a:pPr>
          <a:r>
            <a:rPr lang="it-IT" sz="1500" kern="1200" dirty="0"/>
            <a:t>120.000</a:t>
          </a:r>
        </a:p>
      </dsp:txBody>
      <dsp:txXfrm>
        <a:off x="2043801" y="1495821"/>
        <a:ext cx="911003" cy="5563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C5313A-578B-494D-9325-9E9EE04B1410}" type="datetimeFigureOut">
              <a:rPr lang="it-IT" smtClean="0"/>
              <a:t>22/04/2021</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2DF94F-07C6-4ACA-9D73-07EDC2D56BFB}" type="slidenum">
              <a:rPr lang="it-IT" smtClean="0"/>
              <a:t>‹N›</a:t>
            </a:fld>
            <a:endParaRPr lang="it-IT"/>
          </a:p>
        </p:txBody>
      </p:sp>
    </p:spTree>
    <p:extLst>
      <p:ext uri="{BB962C8B-B14F-4D97-AF65-F5344CB8AC3E}">
        <p14:creationId xmlns:p14="http://schemas.microsoft.com/office/powerpoint/2010/main" val="404348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42DF94F-07C6-4ACA-9D73-07EDC2D56BFB}" type="slidenum">
              <a:rPr lang="it-IT" smtClean="0"/>
              <a:t>14</a:t>
            </a:fld>
            <a:endParaRPr lang="it-IT"/>
          </a:p>
        </p:txBody>
      </p:sp>
    </p:spTree>
    <p:extLst>
      <p:ext uri="{BB962C8B-B14F-4D97-AF65-F5344CB8AC3E}">
        <p14:creationId xmlns:p14="http://schemas.microsoft.com/office/powerpoint/2010/main" val="173718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0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clrChange>
              <a:clrFrom>
                <a:srgbClr val="FFFFFF"/>
              </a:clrFrom>
              <a:clrTo>
                <a:srgbClr val="FFFFFF">
                  <a:alpha val="0"/>
                </a:srgbClr>
              </a:clrTo>
            </a:clrChange>
            <a:lum/>
            <a:extLst>
              <a:ext uri="{28A0092B-C50C-407E-A947-70E740481C1C}">
                <a14:useLocalDpi xmlns:a14="http://schemas.microsoft.com/office/drawing/2010/main" val="0"/>
              </a:ext>
            </a:extLst>
          </a:blip>
          <a:stretch>
            <a:fillRect/>
          </a:stretch>
        </p:blipFill>
        <p:spPr>
          <a:xfrm>
            <a:off x="107504" y="1937657"/>
            <a:ext cx="8928992" cy="2980802"/>
          </a:xfrm>
          <a:prstGeom prst="rect">
            <a:avLst/>
          </a:prstGeom>
        </p:spPr>
      </p:pic>
      <p:pic>
        <p:nvPicPr>
          <p:cNvPr id="7" name="Immagine 6"/>
          <p:cNvPicPr>
            <a:picLocks noChangeAspect="1"/>
          </p:cNvPicPr>
          <p:nvPr userDrawn="1"/>
        </p:nvPicPr>
        <p:blipFill rotWithShape="1">
          <a:blip r:embed="rId3">
            <a:extLst>
              <a:ext uri="{28A0092B-C50C-407E-A947-70E740481C1C}">
                <a14:useLocalDpi xmlns:a14="http://schemas.microsoft.com/office/drawing/2010/main" val="0"/>
              </a:ext>
            </a:extLst>
          </a:blip>
          <a:srcRect t="89945"/>
          <a:stretch/>
        </p:blipFill>
        <p:spPr>
          <a:xfrm>
            <a:off x="0" y="4617720"/>
            <a:ext cx="9144000" cy="525780"/>
          </a:xfrm>
          <a:prstGeom prst="rect">
            <a:avLst/>
          </a:prstGeom>
        </p:spPr>
      </p:pic>
      <p:pic>
        <p:nvPicPr>
          <p:cNvPr id="5" name="Immagine 4"/>
          <p:cNvPicPr>
            <a:picLocks noChangeAspect="1"/>
          </p:cNvPicPr>
          <p:nvPr userDrawn="1"/>
        </p:nvPicPr>
        <p:blipFill rotWithShape="1">
          <a:blip r:embed="rId3">
            <a:extLst>
              <a:ext uri="{28A0092B-C50C-407E-A947-70E740481C1C}">
                <a14:useLocalDpi xmlns:a14="http://schemas.microsoft.com/office/drawing/2010/main" val="0"/>
              </a:ext>
            </a:extLst>
          </a:blip>
          <a:srcRect l="63400" t="4008" r="3405" b="39691"/>
          <a:stretch/>
        </p:blipFill>
        <p:spPr>
          <a:xfrm>
            <a:off x="6166698" y="1049252"/>
            <a:ext cx="2809963" cy="2725661"/>
          </a:xfrm>
          <a:prstGeom prst="ellipse">
            <a:avLst/>
          </a:prstGeom>
        </p:spPr>
      </p:pic>
      <p:pic>
        <p:nvPicPr>
          <p:cNvPr id="11" name="Immagine 10"/>
          <p:cNvPicPr>
            <a:picLocks noChangeAspect="1"/>
          </p:cNvPicPr>
          <p:nvPr userDrawn="1"/>
        </p:nvPicPr>
        <p:blipFill rotWithShape="1">
          <a:blip r:embed="rId4"/>
          <a:srcRect l="34440" t="-1667"/>
          <a:stretch/>
        </p:blipFill>
        <p:spPr>
          <a:xfrm>
            <a:off x="163995" y="163996"/>
            <a:ext cx="2070873" cy="597342"/>
          </a:xfrm>
          <a:prstGeom prst="rect">
            <a:avLst/>
          </a:prstGeom>
        </p:spPr>
      </p:pic>
    </p:spTree>
    <p:extLst>
      <p:ext uri="{BB962C8B-B14F-4D97-AF65-F5344CB8AC3E}">
        <p14:creationId xmlns:p14="http://schemas.microsoft.com/office/powerpoint/2010/main" val="185471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4" name="Immagine 3"/>
          <p:cNvPicPr>
            <a:picLocks noChangeAspect="1"/>
          </p:cNvPicPr>
          <p:nvPr userDrawn="1"/>
        </p:nvPicPr>
        <p:blipFill rotWithShape="1">
          <a:blip r:embed="rId2">
            <a:extLst>
              <a:ext uri="{28A0092B-C50C-407E-A947-70E740481C1C}">
                <a14:useLocalDpi xmlns:a14="http://schemas.microsoft.com/office/drawing/2010/main" val="0"/>
              </a:ext>
            </a:extLst>
          </a:blip>
          <a:srcRect t="89945"/>
          <a:stretch/>
        </p:blipFill>
        <p:spPr>
          <a:xfrm>
            <a:off x="0" y="4617720"/>
            <a:ext cx="9144000" cy="525780"/>
          </a:xfrm>
          <a:prstGeom prst="rect">
            <a:avLst/>
          </a:prstGeom>
        </p:spPr>
      </p:pic>
    </p:spTree>
    <p:extLst>
      <p:ext uri="{BB962C8B-B14F-4D97-AF65-F5344CB8AC3E}">
        <p14:creationId xmlns:p14="http://schemas.microsoft.com/office/powerpoint/2010/main" val="475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pic>
        <p:nvPicPr>
          <p:cNvPr id="12" name="Immagine 11"/>
          <p:cNvPicPr>
            <a:picLocks noChangeAspect="1"/>
          </p:cNvPicPr>
          <p:nvPr userDrawn="1"/>
        </p:nvPicPr>
        <p:blipFill rotWithShape="1">
          <a:blip r:embed="rId2">
            <a:extLst>
              <a:ext uri="{28A0092B-C50C-407E-A947-70E740481C1C}">
                <a14:useLocalDpi xmlns:a14="http://schemas.microsoft.com/office/drawing/2010/main" val="0"/>
              </a:ext>
            </a:extLst>
          </a:blip>
          <a:srcRect t="89791"/>
          <a:stretch/>
        </p:blipFill>
        <p:spPr>
          <a:xfrm>
            <a:off x="0" y="4609618"/>
            <a:ext cx="9144000" cy="533882"/>
          </a:xfrm>
          <a:prstGeom prst="rect">
            <a:avLst/>
          </a:prstGeom>
        </p:spPr>
      </p:pic>
      <p:pic>
        <p:nvPicPr>
          <p:cNvPr id="13" name="Immagine 12"/>
          <p:cNvPicPr>
            <a:picLocks noChangeAspect="1"/>
          </p:cNvPicPr>
          <p:nvPr userDrawn="1"/>
        </p:nvPicPr>
        <p:blipFill rotWithShape="1">
          <a:blip r:embed="rId2">
            <a:extLst>
              <a:ext uri="{28A0092B-C50C-407E-A947-70E740481C1C}">
                <a14:useLocalDpi xmlns:a14="http://schemas.microsoft.com/office/drawing/2010/main" val="0"/>
              </a:ext>
            </a:extLst>
          </a:blip>
          <a:srcRect l="61801" r="2215" b="36457"/>
          <a:stretch/>
        </p:blipFill>
        <p:spPr>
          <a:xfrm>
            <a:off x="5650992" y="169951"/>
            <a:ext cx="3290451" cy="3323057"/>
          </a:xfrm>
          <a:prstGeom prst="rect">
            <a:avLst/>
          </a:prstGeom>
        </p:spPr>
      </p:pic>
      <p:pic>
        <p:nvPicPr>
          <p:cNvPr id="14" name="Immagine 13"/>
          <p:cNvPicPr>
            <a:picLocks noChangeAspect="1"/>
          </p:cNvPicPr>
          <p:nvPr userDrawn="1"/>
        </p:nvPicPr>
        <p:blipFill rotWithShape="1">
          <a:blip r:embed="rId2">
            <a:extLst>
              <a:ext uri="{28A0092B-C50C-407E-A947-70E740481C1C}">
                <a14:useLocalDpi xmlns:a14="http://schemas.microsoft.com/office/drawing/2010/main" val="0"/>
              </a:ext>
            </a:extLst>
          </a:blip>
          <a:srcRect l="3798" t="15459" r="37900" b="70902"/>
          <a:stretch/>
        </p:blipFill>
        <p:spPr>
          <a:xfrm>
            <a:off x="347240" y="978408"/>
            <a:ext cx="5331184" cy="713232"/>
          </a:xfrm>
          <a:prstGeom prst="rect">
            <a:avLst/>
          </a:prstGeom>
        </p:spPr>
      </p:pic>
      <p:pic>
        <p:nvPicPr>
          <p:cNvPr id="15" name="Immagine 14"/>
          <p:cNvPicPr>
            <a:picLocks noChangeAspect="1"/>
          </p:cNvPicPr>
          <p:nvPr userDrawn="1"/>
        </p:nvPicPr>
        <p:blipFill rotWithShape="1">
          <a:blip r:embed="rId2">
            <a:extLst>
              <a:ext uri="{28A0092B-C50C-407E-A947-70E740481C1C}">
                <a14:useLocalDpi xmlns:a14="http://schemas.microsoft.com/office/drawing/2010/main" val="0"/>
              </a:ext>
            </a:extLst>
          </a:blip>
          <a:srcRect l="3323" t="29622" r="37900" b="56215"/>
          <a:stretch/>
        </p:blipFill>
        <p:spPr>
          <a:xfrm>
            <a:off x="303835" y="1719072"/>
            <a:ext cx="5374589" cy="740664"/>
          </a:xfrm>
          <a:prstGeom prst="rect">
            <a:avLst/>
          </a:prstGeom>
        </p:spPr>
      </p:pic>
      <p:grpSp>
        <p:nvGrpSpPr>
          <p:cNvPr id="16" name="Gruppo 15"/>
          <p:cNvGrpSpPr/>
          <p:nvPr userDrawn="1"/>
        </p:nvGrpSpPr>
        <p:grpSpPr>
          <a:xfrm>
            <a:off x="2113779" y="2934770"/>
            <a:ext cx="4011187" cy="1199813"/>
            <a:chOff x="2889504" y="3608832"/>
            <a:chExt cx="4681728" cy="1328928"/>
          </a:xfrm>
        </p:grpSpPr>
        <p:pic>
          <p:nvPicPr>
            <p:cNvPr id="17" name="Immagine 16"/>
            <p:cNvPicPr>
              <a:picLocks noChangeAspect="1"/>
            </p:cNvPicPr>
            <p:nvPr/>
          </p:nvPicPr>
          <p:blipFill rotWithShape="1">
            <a:blip r:embed="rId2">
              <a:extLst>
                <a:ext uri="{28A0092B-C50C-407E-A947-70E740481C1C}">
                  <a14:useLocalDpi xmlns:a14="http://schemas.microsoft.com/office/drawing/2010/main" val="0"/>
                </a:ext>
              </a:extLst>
            </a:blip>
            <a:srcRect l="23700" t="49555" r="64800" b="32435"/>
            <a:stretch/>
          </p:blipFill>
          <p:spPr>
            <a:xfrm>
              <a:off x="2889504" y="3681984"/>
              <a:ext cx="1402080" cy="1255776"/>
            </a:xfrm>
            <a:prstGeom prst="rect">
              <a:avLst/>
            </a:prstGeom>
          </p:spPr>
        </p:pic>
        <p:pic>
          <p:nvPicPr>
            <p:cNvPr id="18" name="Immagine 17"/>
            <p:cNvPicPr>
              <a:picLocks noChangeAspect="1"/>
            </p:cNvPicPr>
            <p:nvPr/>
          </p:nvPicPr>
          <p:blipFill rotWithShape="1">
            <a:blip r:embed="rId2">
              <a:extLst>
                <a:ext uri="{28A0092B-C50C-407E-A947-70E740481C1C}">
                  <a14:useLocalDpi xmlns:a14="http://schemas.microsoft.com/office/drawing/2010/main" val="0"/>
                </a:ext>
              </a:extLst>
            </a:blip>
            <a:srcRect l="35100" t="48506" r="37900" b="32960"/>
            <a:stretch/>
          </p:blipFill>
          <p:spPr>
            <a:xfrm>
              <a:off x="4279392" y="3608832"/>
              <a:ext cx="3291840" cy="1292352"/>
            </a:xfrm>
            <a:prstGeom prst="rect">
              <a:avLst/>
            </a:prstGeom>
          </p:spPr>
        </p:pic>
      </p:grpSp>
    </p:spTree>
    <p:extLst>
      <p:ext uri="{BB962C8B-B14F-4D97-AF65-F5344CB8AC3E}">
        <p14:creationId xmlns:p14="http://schemas.microsoft.com/office/powerpoint/2010/main" val="227776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ttangolo 1"/>
          <p:cNvSpPr/>
          <p:nvPr userDrawn="1"/>
        </p:nvSpPr>
        <p:spPr>
          <a:xfrm>
            <a:off x="0" y="0"/>
            <a:ext cx="9144000" cy="5143500"/>
          </a:xfrm>
          <a:prstGeom prst="rect">
            <a:avLst/>
          </a:prstGeom>
          <a:noFill/>
          <a:ln w="174625">
            <a:solidFill>
              <a:srgbClr val="E0023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it-IT" sz="1400">
              <a:solidFill>
                <a:prstClr val="white"/>
              </a:solidFill>
            </a:endParaRPr>
          </a:p>
        </p:txBody>
      </p:sp>
    </p:spTree>
    <p:extLst>
      <p:ext uri="{BB962C8B-B14F-4D97-AF65-F5344CB8AC3E}">
        <p14:creationId xmlns:p14="http://schemas.microsoft.com/office/powerpoint/2010/main" val="11480813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it-IT"/>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4.jpeg"/><Relationship Id="rId4" Type="http://schemas.openxmlformats.org/officeDocument/2006/relationships/diagramLayout" Target="../diagrams/layout1.xml"/><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7.jpeg"/><Relationship Id="rId4" Type="http://schemas.openxmlformats.org/officeDocument/2006/relationships/diagramLayout" Target="../diagrams/layout2.xml"/><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diagramQuickStyle" Target="../diagrams/quickStyle4.xml"/><Relationship Id="rId11" Type="http://schemas.openxmlformats.org/officeDocument/2006/relationships/image" Target="../media/image42.jpeg"/><Relationship Id="rId5" Type="http://schemas.openxmlformats.org/officeDocument/2006/relationships/diagramLayout" Target="../diagrams/layout4.xml"/><Relationship Id="rId10" Type="http://schemas.openxmlformats.org/officeDocument/2006/relationships/image" Target="../media/image41.jpeg"/><Relationship Id="rId4" Type="http://schemas.openxmlformats.org/officeDocument/2006/relationships/diagramData" Target="../diagrams/data4.xml"/><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gi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5" y="915566"/>
            <a:ext cx="6048672" cy="2046330"/>
          </a:xfrm>
          <a:prstGeom prst="rect">
            <a:avLst/>
          </a:prstGeom>
          <a:noFill/>
          <a:effectLst>
            <a:glow rad="355600">
              <a:schemeClr val="bg1"/>
            </a:glow>
          </a:effectLst>
        </p:spPr>
        <p:txBody>
          <a:bodyPr wrap="square" lIns="51435" tIns="25718" rIns="51435" bIns="25718">
            <a:spAutoFit/>
          </a:bodyPr>
          <a:lstStyle/>
          <a:p>
            <a:pPr algn="ctr" defTabSz="685800">
              <a:lnSpc>
                <a:spcPct val="80000"/>
              </a:lnSpc>
            </a:pPr>
            <a:r>
              <a:rPr lang="it-IT" altLang="it-IT" sz="5400" dirty="0">
                <a:solidFill>
                  <a:srgbClr val="C00000"/>
                </a:solidFill>
                <a:latin typeface="Franklin Gothic Heavy" panose="020B0903020102020204" pitchFamily="34" charset="0"/>
                <a:ea typeface="Apex New Light" panose="02010600040501010103" pitchFamily="50" charset="0"/>
                <a:cs typeface="Tahoma" pitchFamily="34" charset="0"/>
              </a:rPr>
              <a:t>Le opportunità finanziarie a supporto dei WBO</a:t>
            </a:r>
          </a:p>
        </p:txBody>
      </p:sp>
    </p:spTree>
    <p:extLst>
      <p:ext uri="{BB962C8B-B14F-4D97-AF65-F5344CB8AC3E}">
        <p14:creationId xmlns:p14="http://schemas.microsoft.com/office/powerpoint/2010/main" val="239734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BANDI A SUPPORTO DEI WBO</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2771800" y="937046"/>
            <a:ext cx="5796136" cy="4154984"/>
          </a:xfrm>
          <a:prstGeom prst="rect">
            <a:avLst/>
          </a:prstGeom>
          <a:noFill/>
        </p:spPr>
        <p:txBody>
          <a:bodyPr wrap="square" rtlCol="0">
            <a:spAutoFit/>
          </a:bodyPr>
          <a:lstStyle/>
          <a:p>
            <a:pPr algn="just"/>
            <a:r>
              <a:rPr lang="it-IT" sz="1200" b="1" dirty="0"/>
              <a:t>Bando voucher Emilia Romagna – Cooperfidi Italia</a:t>
            </a:r>
          </a:p>
          <a:p>
            <a:pPr algn="just"/>
            <a:r>
              <a:rPr lang="it-IT" sz="1200" dirty="0"/>
              <a:t>Nel periodo emergenziale Cooperfidi Italia ha gestito le risorse regionali per il supporto delle imprese cooperative mediante finanziamenti fino a 150mila euro a tasso zero e senza commissioni di garanzia permettendo alle cooperative di ottenere liquidità con un piano di rimborso a 6 anni e con due anni di preammortamento. </a:t>
            </a:r>
          </a:p>
          <a:p>
            <a:pPr algn="just"/>
            <a:endParaRPr lang="it-IT" sz="1200" b="1" dirty="0"/>
          </a:p>
          <a:p>
            <a:pPr algn="just"/>
            <a:r>
              <a:rPr lang="it-IT" sz="1200" b="1" dirty="0"/>
              <a:t>Bando Coop 2030 - Coopfond</a:t>
            </a:r>
          </a:p>
          <a:p>
            <a:pPr algn="just"/>
            <a:r>
              <a:rPr lang="it-IT" sz="1200" dirty="0"/>
              <a:t>Il Bando ha permesso di sostenere progetti volti alla transizione e il riposizionamento strategico di piccole e medie cooperative verso modelli di sviluppo sostenibile coerenti con gli Obiettivi di Sviluppo Sostenibile dell’Agenda 2030. IL bando ha previsto un supporto gratuito nella fase di progettazione e pianificazione </a:t>
            </a:r>
            <a:r>
              <a:rPr lang="it-IT" sz="1200" dirty="0" err="1"/>
              <a:t>economica-finanziaria</a:t>
            </a:r>
            <a:r>
              <a:rPr lang="it-IT" sz="1200" dirty="0"/>
              <a:t>, un finanziamento per la fase di sperimentazione e, successivamente, il supporto nella raccolta di fondi per la finanza di impatto.</a:t>
            </a:r>
          </a:p>
          <a:p>
            <a:pPr algn="just"/>
            <a:endParaRPr lang="it-IT" sz="1200" dirty="0"/>
          </a:p>
          <a:p>
            <a:pPr algn="just"/>
            <a:r>
              <a:rPr lang="it-IT" sz="1200" b="1" dirty="0"/>
              <a:t>Bando Futura - Coopfond</a:t>
            </a:r>
          </a:p>
          <a:p>
            <a:pPr algn="just"/>
            <a:r>
              <a:rPr lang="it-IT" sz="1200" dirty="0"/>
              <a:t>Coopfond ha sostenuto le imprese cooperative nel periodo emergenziale con finanziamenti fino a 30mila euro, in linea con le condizioni stabilite dal decreto Liquidità e successive modifiche, ma erogandoli a tasso zero e senza commissioni di garanzia. I finanziamenti sono stati erogati mediante due Bandi nell’arco del 2020.  </a:t>
            </a:r>
          </a:p>
          <a:p>
            <a:pPr algn="just"/>
            <a:endParaRPr lang="it-IT" sz="1200" dirty="0"/>
          </a:p>
          <a:p>
            <a:pPr algn="just"/>
            <a:endParaRPr lang="it-IT" sz="1200" dirty="0"/>
          </a:p>
          <a:p>
            <a:pPr algn="just"/>
            <a:endParaRPr lang="it-IT" sz="1200" dirty="0"/>
          </a:p>
        </p:txBody>
      </p:sp>
      <p:pic>
        <p:nvPicPr>
          <p:cNvPr id="2050" name="Picture 2" descr="COVID 19: FINANZIAMENTI CON CONTRIBUTO DELLA REGIONE EMILIA-ROMAGNA -  Cooperfidi">
            <a:extLst>
              <a:ext uri="{FF2B5EF4-FFF2-40B4-BE49-F238E27FC236}">
                <a16:creationId xmlns:a16="http://schemas.microsoft.com/office/drawing/2014/main" id="{2C62E102-B2B1-426E-9BD1-A9799323A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81062"/>
            <a:ext cx="2304256" cy="7706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ndo Coop 2030, da Coopfond 650mila euro a sostegno della transizione  verso la sostenibilità | Be Sustainable | Obiettivi di sviluppo sostenibile  | Bologna">
            <a:extLst>
              <a:ext uri="{FF2B5EF4-FFF2-40B4-BE49-F238E27FC236}">
                <a16:creationId xmlns:a16="http://schemas.microsoft.com/office/drawing/2014/main" id="{78727BDA-6233-4D89-B013-AD968421F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211711"/>
            <a:ext cx="230425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ndo liquidità, finanziamenti da 25mila euro a tasso zero per le  cooperative - Coopfond - Fondo Mutualistico Legacoop">
            <a:extLst>
              <a:ext uri="{FF2B5EF4-FFF2-40B4-BE49-F238E27FC236}">
                <a16:creationId xmlns:a16="http://schemas.microsoft.com/office/drawing/2014/main" id="{991903CA-CAF2-4CD8-805B-C2035DAAF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568963"/>
            <a:ext cx="2304256" cy="98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8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NOVITA’ 2021</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179512" y="843558"/>
            <a:ext cx="8856984" cy="1754326"/>
          </a:xfrm>
          <a:prstGeom prst="rect">
            <a:avLst/>
          </a:prstGeom>
          <a:noFill/>
        </p:spPr>
        <p:txBody>
          <a:bodyPr wrap="square" rtlCol="0">
            <a:spAutoFit/>
          </a:bodyPr>
          <a:lstStyle/>
          <a:p>
            <a:pPr marL="228600" indent="-228600" algn="just">
              <a:buAutoNum type="arabicPeriod"/>
            </a:pPr>
            <a:r>
              <a:rPr lang="it-IT" sz="1200" b="1" dirty="0"/>
              <a:t>Nuovo regime di aiuto (Decreto ministeriale 4 gennaio 2021) </a:t>
            </a:r>
          </a:p>
          <a:p>
            <a:pPr algn="just"/>
            <a:r>
              <a:rPr lang="it-IT" sz="1200" dirty="0"/>
              <a:t>Istituisce un nuovo regime di aiuto finalizzato a promuovere la nascita e lo sviluppo di società cooperative di piccola e media dimensione, in sostituzione dello strumento previsto dal decreto ministeriale del 4 dicembre 2014.</a:t>
            </a:r>
          </a:p>
          <a:p>
            <a:pPr algn="just"/>
            <a:r>
              <a:rPr lang="it-IT" sz="1200" u="sng" dirty="0"/>
              <a:t>Principali condizioni:</a:t>
            </a:r>
          </a:p>
          <a:p>
            <a:pPr marL="171450" indent="-171450" algn="just">
              <a:buFontTx/>
              <a:buChar char="-"/>
            </a:pPr>
            <a:r>
              <a:rPr lang="it-IT" sz="1200" dirty="0"/>
              <a:t>Beneficiari: cooperative PMI di produzione lavoro e sociali di qualsiasi settore.</a:t>
            </a:r>
          </a:p>
          <a:p>
            <a:pPr marL="171450" indent="-171450" algn="just">
              <a:buFontTx/>
              <a:buChar char="-"/>
            </a:pPr>
            <a:r>
              <a:rPr lang="it-IT" sz="1200" dirty="0"/>
              <a:t>Finalità: sia per investimenti che per esigenze di liquidità</a:t>
            </a:r>
          </a:p>
          <a:p>
            <a:pPr marL="171450" indent="-171450" algn="just">
              <a:buFontTx/>
              <a:buChar char="-"/>
            </a:pPr>
            <a:r>
              <a:rPr lang="it-IT" sz="1200" dirty="0"/>
              <a:t>Durata: da 3 a 10 anni, comprensivo di un pre-ammortamento massimo di 3 anni</a:t>
            </a:r>
          </a:p>
          <a:p>
            <a:pPr marL="171450" indent="-171450" algn="just">
              <a:buFontTx/>
              <a:buChar char="-"/>
            </a:pPr>
            <a:r>
              <a:rPr lang="it-IT" sz="1200" dirty="0"/>
              <a:t>Tasso d’interesse: 0%</a:t>
            </a:r>
          </a:p>
          <a:p>
            <a:pPr marL="171450" indent="-171450" algn="just">
              <a:buFontTx/>
              <a:buChar char="-"/>
            </a:pPr>
            <a:r>
              <a:rPr lang="it-IT" sz="1200" dirty="0"/>
              <a:t>Importo massimo: 2 milioni, per consolidamento o sviluppo massimo 1 milione.</a:t>
            </a:r>
          </a:p>
        </p:txBody>
      </p:sp>
      <p:pic>
        <p:nvPicPr>
          <p:cNvPr id="1026" name="Picture 2" descr="CONLABORA">
            <a:extLst>
              <a:ext uri="{FF2B5EF4-FFF2-40B4-BE49-F238E27FC236}">
                <a16:creationId xmlns:a16="http://schemas.microsoft.com/office/drawing/2014/main" id="{DECFAFFB-8181-42F6-AEDD-8D8FB82E0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0" y="1347614"/>
            <a:ext cx="1936931"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4CE4C04F-77B3-4081-80C4-55D632BA0ED6}"/>
              </a:ext>
            </a:extLst>
          </p:cNvPr>
          <p:cNvSpPr txBox="1"/>
          <p:nvPr/>
        </p:nvSpPr>
        <p:spPr>
          <a:xfrm>
            <a:off x="179512" y="2427734"/>
            <a:ext cx="6768752" cy="2215991"/>
          </a:xfrm>
          <a:prstGeom prst="rect">
            <a:avLst/>
          </a:prstGeom>
          <a:noFill/>
        </p:spPr>
        <p:txBody>
          <a:bodyPr wrap="square" rtlCol="0">
            <a:spAutoFit/>
          </a:bodyPr>
          <a:lstStyle/>
          <a:p>
            <a:pPr algn="just"/>
            <a:endParaRPr lang="it-IT" sz="600" dirty="0"/>
          </a:p>
          <a:p>
            <a:pPr marL="228600" indent="-228600" algn="just">
              <a:buFont typeface="+mj-lt"/>
              <a:buAutoNum type="arabicPeriod" startAt="2"/>
            </a:pPr>
            <a:r>
              <a:rPr lang="it-IT" sz="1200" b="1" dirty="0"/>
              <a:t>Legge di Bilancio 2021, art. 1, cc 270-273 (incentivi per WBO da ricambio generazionale)</a:t>
            </a:r>
          </a:p>
          <a:p>
            <a:pPr algn="just"/>
            <a:r>
              <a:rPr lang="it-IT" sz="1200" dirty="0"/>
              <a:t>La legge di bilancio promuove interventi diretti a salvaguardare l’occupazione e a dare continuità all’esercizio delle attività imprenditoriali. Per raggiungere tale finalità sono previsti finanziamenti in favore di piccole cooperative costituite da lavoratori provenienti da aziende i cui titolari intendano trasferire le stesse, in concessione o in affitto, ai lavoratori medesimi. A causa dell’impossibilità di beneficiare degli ammortizzatori sociale da parte dei lavoratori (WBO da crisi), la Legge di Bilancio prevede che gli importi del TFR, eventualmente richiesti dal lavoratore, non concorrano alla formazione del reddito imponibile dei lavoratori medesimi. Per il datore di lavoro vi sarà la detassazione della plusvalenza realizzata sulla cessione dell’azienda mediante la «successione d’impresa» nei confronti dei lavoratori. Ipotizzando una bassa partecipazioni al rischio d’impresa da parte dei lavoratori la cooperativa WBO potrà derogare il rispetto del requisito della prevalenza mutualistica per 5 anni. </a:t>
            </a:r>
          </a:p>
        </p:txBody>
      </p:sp>
      <p:pic>
        <p:nvPicPr>
          <p:cNvPr id="3074" name="Picture 2" descr="Ricchezza: ricambio generazionale per il 20% entro il 2030 - We Wealth">
            <a:extLst>
              <a:ext uri="{FF2B5EF4-FFF2-40B4-BE49-F238E27FC236}">
                <a16:creationId xmlns:a16="http://schemas.microsoft.com/office/drawing/2014/main" id="{FDD1F1DA-53DD-4C8F-A371-14166AB53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1" y="2916525"/>
            <a:ext cx="1936931" cy="131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SUPPORTO ALLA COSTITUZIONE</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2771800" y="946338"/>
            <a:ext cx="6192688" cy="3785652"/>
          </a:xfrm>
          <a:prstGeom prst="rect">
            <a:avLst/>
          </a:prstGeom>
          <a:noFill/>
        </p:spPr>
        <p:txBody>
          <a:bodyPr wrap="square" rtlCol="0">
            <a:spAutoFit/>
          </a:bodyPr>
          <a:lstStyle/>
          <a:p>
            <a:pPr algn="just"/>
            <a:r>
              <a:rPr lang="it-IT" sz="1200" dirty="0"/>
              <a:t>Legacoop Estense mette a disposizione di aspiranti cooperatori uno sportello startup al fine di trasformare le idee d’impresa in progetti cooperativi sostenibili. Lo sportello segue sia progetti di nuove imprese sia progetti di WBO. </a:t>
            </a:r>
          </a:p>
          <a:p>
            <a:pPr algn="just"/>
            <a:endParaRPr lang="it-IT" sz="1200" dirty="0"/>
          </a:p>
          <a:p>
            <a:pPr algn="just"/>
            <a:r>
              <a:rPr lang="it-IT" sz="1200" dirty="0"/>
              <a:t>Il percorso di ascolto e consulenza si compone di diverse fasi, quali:</a:t>
            </a:r>
          </a:p>
          <a:p>
            <a:pPr marL="171450" indent="-171450" algn="just">
              <a:buFontTx/>
              <a:buChar char="-"/>
            </a:pPr>
            <a:r>
              <a:rPr lang="it-IT" sz="1200" dirty="0"/>
              <a:t>Valutazione dell’idea di impresa e sua fattibilità in forma cooperativa</a:t>
            </a:r>
          </a:p>
          <a:p>
            <a:pPr marL="171450" indent="-171450" algn="just">
              <a:buFontTx/>
              <a:buChar char="-"/>
            </a:pPr>
            <a:r>
              <a:rPr lang="it-IT" sz="1200" dirty="0"/>
              <a:t>Verifica delle condizioni formali e sostanziali del progetto</a:t>
            </a:r>
          </a:p>
          <a:p>
            <a:pPr marL="171450" indent="-171450" algn="just">
              <a:buFontTx/>
              <a:buChar char="-"/>
            </a:pPr>
            <a:r>
              <a:rPr lang="it-IT" sz="1200" dirty="0"/>
              <a:t>Supporto alla redazione del business </a:t>
            </a:r>
            <a:r>
              <a:rPr lang="it-IT" sz="1200" dirty="0" err="1"/>
              <a:t>plan</a:t>
            </a:r>
            <a:r>
              <a:rPr lang="it-IT" sz="1200" dirty="0"/>
              <a:t> </a:t>
            </a:r>
          </a:p>
          <a:p>
            <a:pPr marL="171450" indent="-171450" algn="just">
              <a:buFontTx/>
              <a:buChar char="-"/>
            </a:pPr>
            <a:r>
              <a:rPr lang="it-IT" sz="1200" dirty="0"/>
              <a:t>Produzione dello Statuto, regolamenti, e consulenza per i contratti di lavoro</a:t>
            </a:r>
          </a:p>
          <a:p>
            <a:pPr marL="171450" indent="-171450" algn="just">
              <a:buFontTx/>
              <a:buChar char="-"/>
            </a:pPr>
            <a:r>
              <a:rPr lang="it-IT" sz="1200" dirty="0"/>
              <a:t>Supporto alla costituzione con i servizi amministrativi di </a:t>
            </a:r>
            <a:r>
              <a:rPr lang="it-IT" sz="1200" dirty="0" err="1"/>
              <a:t>Finpro</a:t>
            </a:r>
            <a:endParaRPr lang="it-IT" sz="1200" dirty="0"/>
          </a:p>
          <a:p>
            <a:pPr algn="just"/>
            <a:endParaRPr lang="it-IT" sz="1200" dirty="0"/>
          </a:p>
          <a:p>
            <a:pPr algn="just"/>
            <a:r>
              <a:rPr lang="it-IT" sz="1200" b="1" dirty="0"/>
              <a:t>I modelli di Business Plan: </a:t>
            </a:r>
            <a:r>
              <a:rPr lang="it-IT" sz="1200" b="1" dirty="0" err="1"/>
              <a:t>Cooperfidi</a:t>
            </a:r>
            <a:r>
              <a:rPr lang="it-IT" sz="1200" b="1" dirty="0"/>
              <a:t> e </a:t>
            </a:r>
            <a:r>
              <a:rPr lang="it-IT" sz="1200" b="1" dirty="0" err="1"/>
              <a:t>Coopfond</a:t>
            </a:r>
            <a:r>
              <a:rPr lang="it-IT" sz="1200" b="1" dirty="0"/>
              <a:t> (ordinario e semplificato per start-up)</a:t>
            </a:r>
          </a:p>
          <a:p>
            <a:pPr algn="just"/>
            <a:r>
              <a:rPr lang="it-IT" sz="1200" dirty="0"/>
              <a:t>Per la realizzazione delle cooperativa supportiamo gli aspiranti cooperatori nella redazione di un piano economico e finanziario almeno triennale per definire gli obiettivi numerici del progetto d’impresa, individuare elementi di criticità e le condizioni di sostenibilità del progetto. </a:t>
            </a:r>
          </a:p>
          <a:p>
            <a:pPr algn="just"/>
            <a:r>
              <a:rPr lang="it-IT" sz="1200" dirty="0"/>
              <a:t>I modelli adottati permettono di elaborare il conto economico, stato patrimoniale, il rendiconto finanziario e il piano degli investimento sia nel formato di bilancio tradizionale che nel formato utile all’analisi gestionale.  </a:t>
            </a:r>
          </a:p>
          <a:p>
            <a:pPr algn="just"/>
            <a:endParaRPr lang="it-IT" sz="1200" dirty="0"/>
          </a:p>
          <a:p>
            <a:pPr algn="just"/>
            <a:endParaRPr lang="it-IT" sz="1200" dirty="0"/>
          </a:p>
        </p:txBody>
      </p:sp>
      <p:pic>
        <p:nvPicPr>
          <p:cNvPr id="4098" name="Picture 2" descr="SPECIALE DICHIARAZIONI: Unico Pf, le detrazioni per investimenti nelle start  up innovative - Foceri &amp; Partners | Commercialisti - Consulenti aziendali">
            <a:extLst>
              <a:ext uri="{FF2B5EF4-FFF2-40B4-BE49-F238E27FC236}">
                <a16:creationId xmlns:a16="http://schemas.microsoft.com/office/drawing/2014/main" id="{EB68C6C7-72B3-4A5D-8127-3222B26C2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885825"/>
            <a:ext cx="230425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usiness Plan: esempio, modello e cos'è - PMI.it">
            <a:extLst>
              <a:ext uri="{FF2B5EF4-FFF2-40B4-BE49-F238E27FC236}">
                <a16:creationId xmlns:a16="http://schemas.microsoft.com/office/drawing/2014/main" id="{5A6766DB-9EA1-40FA-8450-3A2737AC0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33" y="2859782"/>
            <a:ext cx="225933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7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SUPPORTO ALL’INNOVAZIONE</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1259633" y="3315637"/>
            <a:ext cx="7681330" cy="1200329"/>
          </a:xfrm>
          <a:prstGeom prst="rect">
            <a:avLst/>
          </a:prstGeom>
          <a:noFill/>
          <a:ln>
            <a:noFill/>
          </a:ln>
        </p:spPr>
        <p:txBody>
          <a:bodyPr wrap="square" rtlCol="0">
            <a:spAutoFit/>
          </a:bodyPr>
          <a:lstStyle/>
          <a:p>
            <a:pPr algn="just"/>
            <a:r>
              <a:rPr lang="it-IT" sz="1200" b="0" i="0" dirty="0">
                <a:solidFill>
                  <a:srgbClr val="050505"/>
                </a:solidFill>
                <a:effectLst/>
              </a:rPr>
              <a:t>Genera Imprese è una società che investe in imprese che operano nell’ambito dell’innovazione e dell’economia cooperativa: ha come mission il supporto a </a:t>
            </a:r>
            <a:r>
              <a:rPr lang="it-IT" sz="1200" b="1" i="0" dirty="0">
                <a:solidFill>
                  <a:srgbClr val="050505"/>
                </a:solidFill>
                <a:effectLst/>
              </a:rPr>
              <a:t>progetti di sviluppo, diversificazione, riorganizzazione e innovazione</a:t>
            </a:r>
            <a:r>
              <a:rPr lang="it-IT" sz="1200" b="0" i="0" dirty="0">
                <a:solidFill>
                  <a:srgbClr val="050505"/>
                </a:solidFill>
                <a:effectLst/>
              </a:rPr>
              <a:t> nel mondo cooperativo. La Società opera come un </a:t>
            </a:r>
            <a:r>
              <a:rPr lang="it-IT" sz="1200" b="1" i="0" dirty="0">
                <a:solidFill>
                  <a:srgbClr val="050505"/>
                </a:solidFill>
                <a:effectLst/>
              </a:rPr>
              <a:t>Fondo di investimento rotativo </a:t>
            </a:r>
            <a:r>
              <a:rPr lang="it-IT" sz="1200" b="0" i="0" dirty="0">
                <a:solidFill>
                  <a:srgbClr val="050505"/>
                </a:solidFill>
                <a:effectLst/>
              </a:rPr>
              <a:t>che interviene attraverso partecipazioni in equity in startup o in </a:t>
            </a:r>
            <a:r>
              <a:rPr lang="it-IT" sz="1200" b="0" i="0" dirty="0" err="1">
                <a:solidFill>
                  <a:srgbClr val="050505"/>
                </a:solidFill>
                <a:effectLst/>
              </a:rPr>
              <a:t>pmi</a:t>
            </a:r>
            <a:r>
              <a:rPr lang="it-IT" sz="1200" b="0" i="0" dirty="0">
                <a:solidFill>
                  <a:srgbClr val="050505"/>
                </a:solidFill>
                <a:effectLst/>
              </a:rPr>
              <a:t> con un alto livello di innovazione, sia di processo che di prodotto, e di impatto sociale. Genera eroga servizi di </a:t>
            </a:r>
            <a:r>
              <a:rPr lang="it-IT" sz="1200" b="1" i="0" dirty="0">
                <a:solidFill>
                  <a:srgbClr val="050505"/>
                </a:solidFill>
                <a:effectLst/>
              </a:rPr>
              <a:t>consulenza strategica </a:t>
            </a:r>
            <a:r>
              <a:rPr lang="it-IT" sz="1200" b="0" i="0" dirty="0">
                <a:solidFill>
                  <a:srgbClr val="050505"/>
                </a:solidFill>
                <a:effectLst/>
              </a:rPr>
              <a:t>a supporto della crescita delle imprese favorendo processi di integrazione tra innovazione e cooperazione.</a:t>
            </a:r>
            <a:r>
              <a:rPr lang="it-IT" sz="1200" b="1" i="0" cap="all" dirty="0">
                <a:solidFill>
                  <a:srgbClr val="FFFFFF"/>
                </a:solidFill>
                <a:effectLst/>
              </a:rPr>
              <a:t> </a:t>
            </a:r>
            <a:endParaRPr lang="it-IT" sz="1200" dirty="0"/>
          </a:p>
        </p:txBody>
      </p:sp>
      <p:pic>
        <p:nvPicPr>
          <p:cNvPr id="8194" name="Picture 2" descr="Nuove idee in partenza">
            <a:extLst>
              <a:ext uri="{FF2B5EF4-FFF2-40B4-BE49-F238E27FC236}">
                <a16:creationId xmlns:a16="http://schemas.microsoft.com/office/drawing/2014/main" id="{B387A789-1FE0-4632-AA1D-D735127E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04" y="3565750"/>
            <a:ext cx="908386" cy="631921"/>
          </a:xfrm>
          <a:prstGeom prst="rect">
            <a:avLst/>
          </a:prstGeom>
          <a:noFill/>
          <a:extLst>
            <a:ext uri="{909E8E84-426E-40DD-AFC4-6F175D3DCCD1}">
              <a14:hiddenFill xmlns:a14="http://schemas.microsoft.com/office/drawing/2010/main">
                <a:solidFill>
                  <a:srgbClr val="FFFFFF"/>
                </a:solidFill>
              </a14:hiddenFill>
            </a:ext>
          </a:extLst>
        </p:spPr>
      </p:pic>
      <p:pic>
        <p:nvPicPr>
          <p:cNvPr id="8195" name="gmail-m_1052708177049515805Immagine 2">
            <a:extLst>
              <a:ext uri="{FF2B5EF4-FFF2-40B4-BE49-F238E27FC236}">
                <a16:creationId xmlns:a16="http://schemas.microsoft.com/office/drawing/2014/main" id="{E180BEB6-EDB5-433B-86FA-E595B53B9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99" y="2287041"/>
            <a:ext cx="881670" cy="71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EFC1C752-8F20-446C-955D-BAA36FF1C1BE}"/>
              </a:ext>
            </a:extLst>
          </p:cNvPr>
          <p:cNvSpPr txBox="1"/>
          <p:nvPr/>
        </p:nvSpPr>
        <p:spPr>
          <a:xfrm>
            <a:off x="1259631" y="867365"/>
            <a:ext cx="7681331" cy="1200329"/>
          </a:xfrm>
          <a:prstGeom prst="rect">
            <a:avLst/>
          </a:prstGeom>
          <a:noFill/>
          <a:ln>
            <a:noFill/>
          </a:ln>
        </p:spPr>
        <p:txBody>
          <a:bodyPr wrap="square" rtlCol="0">
            <a:spAutoFit/>
          </a:bodyPr>
          <a:lstStyle/>
          <a:p>
            <a:pPr algn="just"/>
            <a:r>
              <a:rPr lang="it-IT" sz="1200" b="0" i="0" dirty="0">
                <a:solidFill>
                  <a:srgbClr val="050505"/>
                </a:solidFill>
                <a:effectLst/>
              </a:rPr>
              <a:t>Innovacoop è la società di sistema di Legacoop </a:t>
            </a:r>
            <a:r>
              <a:rPr lang="it-IT" sz="1200" dirty="0">
                <a:solidFill>
                  <a:srgbClr val="050505"/>
                </a:solidFill>
              </a:rPr>
              <a:t>Emilia Romagna che sostiene la crescita e lo sviluppo delle imprese cooperative attraverso la promozione dell’</a:t>
            </a:r>
            <a:r>
              <a:rPr lang="it-IT" sz="1200" b="1" dirty="0">
                <a:solidFill>
                  <a:srgbClr val="050505"/>
                </a:solidFill>
              </a:rPr>
              <a:t>innovazione </a:t>
            </a:r>
            <a:r>
              <a:rPr lang="it-IT" sz="1200" dirty="0">
                <a:solidFill>
                  <a:srgbClr val="050505"/>
                </a:solidFill>
              </a:rPr>
              <a:t>e dell’</a:t>
            </a:r>
            <a:r>
              <a:rPr lang="it-IT" sz="1200" b="1" dirty="0">
                <a:solidFill>
                  <a:srgbClr val="050505"/>
                </a:solidFill>
              </a:rPr>
              <a:t>internazionalizzazione</a:t>
            </a:r>
            <a:r>
              <a:rPr lang="it-IT" sz="1200" dirty="0">
                <a:solidFill>
                  <a:srgbClr val="050505"/>
                </a:solidFill>
              </a:rPr>
              <a:t> per affrontare al meglio le sfide e le opportunità del cambiamento economico, tecnologico, climatico e digitale. INNOVACOOP è nodo regionale accreditato del </a:t>
            </a:r>
            <a:r>
              <a:rPr lang="it-IT" sz="1200" b="1" dirty="0">
                <a:solidFill>
                  <a:srgbClr val="050505"/>
                </a:solidFill>
              </a:rPr>
              <a:t>Digital </a:t>
            </a:r>
            <a:r>
              <a:rPr lang="it-IT" sz="1200" b="1" dirty="0" err="1">
                <a:solidFill>
                  <a:srgbClr val="050505"/>
                </a:solidFill>
              </a:rPr>
              <a:t>Innovation</a:t>
            </a:r>
            <a:r>
              <a:rPr lang="it-IT" sz="1200" b="1" dirty="0">
                <a:solidFill>
                  <a:srgbClr val="050505"/>
                </a:solidFill>
              </a:rPr>
              <a:t> </a:t>
            </a:r>
            <a:r>
              <a:rPr lang="it-IT" sz="1200" b="1" dirty="0" err="1">
                <a:solidFill>
                  <a:srgbClr val="050505"/>
                </a:solidFill>
              </a:rPr>
              <a:t>Hub</a:t>
            </a:r>
            <a:r>
              <a:rPr lang="it-IT" sz="1200" b="1" dirty="0">
                <a:solidFill>
                  <a:srgbClr val="050505"/>
                </a:solidFill>
              </a:rPr>
              <a:t> PICO </a:t>
            </a:r>
            <a:r>
              <a:rPr lang="it-IT" sz="1200" dirty="0">
                <a:solidFill>
                  <a:srgbClr val="050505"/>
                </a:solidFill>
              </a:rPr>
              <a:t>di Legacoop nazionale: è responsabile del coordinamento dei nodi locali della rete presenti nelle sedi di Legacoop in Emilia-Romagna per supportare il sistema delle cooperative nella gestione </a:t>
            </a:r>
            <a:r>
              <a:rPr lang="it-IT" sz="1200" b="1" dirty="0">
                <a:solidFill>
                  <a:srgbClr val="050505"/>
                </a:solidFill>
              </a:rPr>
              <a:t>del processo di innovazione e trasformazione digitale </a:t>
            </a:r>
            <a:r>
              <a:rPr lang="it-IT" sz="1200" dirty="0">
                <a:solidFill>
                  <a:srgbClr val="050505"/>
                </a:solidFill>
              </a:rPr>
              <a:t>valorizzando le specificità della natura cooperativa.</a:t>
            </a:r>
            <a:endParaRPr lang="it-IT" sz="1200" dirty="0"/>
          </a:p>
        </p:txBody>
      </p:sp>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26" y="1312737"/>
            <a:ext cx="831543" cy="309584"/>
          </a:xfrm>
          <a:prstGeom prst="rect">
            <a:avLst/>
          </a:prstGeom>
        </p:spPr>
      </p:pic>
      <p:sp>
        <p:nvSpPr>
          <p:cNvPr id="14" name="CasellaDiTesto 13">
            <a:extLst>
              <a:ext uri="{FF2B5EF4-FFF2-40B4-BE49-F238E27FC236}">
                <a16:creationId xmlns:a16="http://schemas.microsoft.com/office/drawing/2014/main" id="{EFC1C752-8F20-446C-955D-BAA36FF1C1BE}"/>
              </a:ext>
            </a:extLst>
          </p:cNvPr>
          <p:cNvSpPr txBox="1"/>
          <p:nvPr/>
        </p:nvSpPr>
        <p:spPr>
          <a:xfrm>
            <a:off x="1259632" y="2091501"/>
            <a:ext cx="7681330" cy="1200329"/>
          </a:xfrm>
          <a:prstGeom prst="rect">
            <a:avLst/>
          </a:prstGeom>
          <a:noFill/>
          <a:ln>
            <a:noFill/>
          </a:ln>
        </p:spPr>
        <p:txBody>
          <a:bodyPr wrap="square" rtlCol="0">
            <a:spAutoFit/>
          </a:bodyPr>
          <a:lstStyle/>
          <a:p>
            <a:pPr algn="just"/>
            <a:r>
              <a:rPr lang="it-IT" sz="1200" b="0" i="0" dirty="0">
                <a:solidFill>
                  <a:srgbClr val="050505"/>
                </a:solidFill>
                <a:effectLst/>
              </a:rPr>
              <a:t>L’ufficio Innovazione e Sostenibilità di Legacoop Estense è a disposizione delle cooperative associate per supportarle nell’interazione con </a:t>
            </a:r>
            <a:r>
              <a:rPr lang="it-IT" sz="1200" b="1" i="0" dirty="0">
                <a:solidFill>
                  <a:srgbClr val="050505"/>
                </a:solidFill>
                <a:effectLst/>
              </a:rPr>
              <a:t>l’ecosistema dell’innovazione e della ricerca</a:t>
            </a:r>
            <a:r>
              <a:rPr lang="it-IT" sz="1200" i="0" dirty="0">
                <a:solidFill>
                  <a:srgbClr val="050505"/>
                </a:solidFill>
                <a:effectLst/>
              </a:rPr>
              <a:t> a livello locale.</a:t>
            </a:r>
          </a:p>
          <a:p>
            <a:pPr algn="just"/>
            <a:r>
              <a:rPr lang="it-IT" sz="1200" dirty="0"/>
              <a:t>L’ufficio svolge attività di scouting di </a:t>
            </a:r>
            <a:r>
              <a:rPr lang="it-IT" sz="1200" b="1" dirty="0"/>
              <a:t>competenze tecnico-scientifiche</a:t>
            </a:r>
            <a:r>
              <a:rPr lang="it-IT" sz="1200" dirty="0"/>
              <a:t>, di </a:t>
            </a:r>
            <a:r>
              <a:rPr lang="it-IT" sz="1200" b="1" dirty="0"/>
              <a:t>startup innovative </a:t>
            </a:r>
            <a:r>
              <a:rPr lang="it-IT" sz="1200" dirty="0"/>
              <a:t>e di partner per lo sviluppo di progetti di innovazione e sostenibilità. IES ha anche la funzione di segnalare </a:t>
            </a:r>
            <a:r>
              <a:rPr lang="it-IT" sz="1200" b="1" dirty="0"/>
              <a:t>opportunità di finanziamento </a:t>
            </a:r>
            <a:r>
              <a:rPr lang="it-IT" sz="1200" dirty="0"/>
              <a:t>legate alla Ricerca e Sviluppo e Innovazione oltre a sensibilizzare sui temi </a:t>
            </a:r>
            <a:r>
              <a:rPr lang="it-IT" sz="1200" b="1" dirty="0"/>
              <a:t>dell’Impresa 4.0</a:t>
            </a:r>
            <a:r>
              <a:rPr lang="it-IT" sz="1200" dirty="0"/>
              <a:t>, della </a:t>
            </a:r>
            <a:r>
              <a:rPr lang="it-IT" sz="1200" b="1" dirty="0"/>
              <a:t>transizione </a:t>
            </a:r>
            <a:r>
              <a:rPr lang="it-IT" sz="1200" dirty="0"/>
              <a:t>digitale e tecnologica delle cooperative.</a:t>
            </a:r>
          </a:p>
        </p:txBody>
      </p:sp>
    </p:spTree>
    <p:extLst>
      <p:ext uri="{BB962C8B-B14F-4D97-AF65-F5344CB8AC3E}">
        <p14:creationId xmlns:p14="http://schemas.microsoft.com/office/powerpoint/2010/main" val="17435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3"/>
          <a:stretch>
            <a:fillRect/>
          </a:stretch>
        </p:blipFill>
        <p:spPr>
          <a:xfrm>
            <a:off x="7158765" y="208748"/>
            <a:ext cx="1877731" cy="542591"/>
          </a:xfrm>
          <a:prstGeom prst="rect">
            <a:avLst/>
          </a:prstGeom>
        </p:spPr>
      </p:pic>
      <p:sp>
        <p:nvSpPr>
          <p:cNvPr id="32"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400" dirty="0">
                <a:solidFill>
                  <a:prstClr val="white"/>
                </a:solidFill>
                <a:latin typeface="Franklin Gothic Heavy" panose="020B0903020102020204" pitchFamily="34" charset="0"/>
                <a:ea typeface="Apex New Light" panose="02010600040501010103" pitchFamily="50" charset="0"/>
                <a:cs typeface="Tahoma" pitchFamily="34" charset="0"/>
              </a:rPr>
              <a:t>WBO LEGACOOP ESTENSE</a:t>
            </a:r>
          </a:p>
        </p:txBody>
      </p:sp>
      <p:pic>
        <p:nvPicPr>
          <p:cNvPr id="7" name="Immagine 6"/>
          <p:cNvPicPr>
            <a:picLocks noChangeAspect="1"/>
          </p:cNvPicPr>
          <p:nvPr/>
        </p:nvPicPr>
        <p:blipFill>
          <a:blip r:embed="rId4">
            <a:clrChange>
              <a:clrFrom>
                <a:srgbClr val="000000"/>
              </a:clrFrom>
              <a:clrTo>
                <a:srgbClr val="000000">
                  <a:alpha val="0"/>
                </a:srgbClr>
              </a:clrTo>
            </a:clrChange>
          </a:blip>
          <a:stretch>
            <a:fillRect/>
          </a:stretch>
        </p:blipFill>
        <p:spPr>
          <a:xfrm>
            <a:off x="591220" y="1452538"/>
            <a:ext cx="1247775" cy="781050"/>
          </a:xfrm>
          <a:prstGeom prst="rect">
            <a:avLst/>
          </a:prstGeom>
        </p:spPr>
      </p:pic>
      <p:pic>
        <p:nvPicPr>
          <p:cNvPr id="8" name="Immagine 7"/>
          <p:cNvPicPr>
            <a:picLocks noChangeAspect="1"/>
          </p:cNvPicPr>
          <p:nvPr/>
        </p:nvPicPr>
        <p:blipFill rotWithShape="1">
          <a:blip r:embed="rId5"/>
          <a:srcRect l="5980" t="11308" r="77785" b="63882"/>
          <a:stretch/>
        </p:blipFill>
        <p:spPr>
          <a:xfrm>
            <a:off x="3347864" y="1339564"/>
            <a:ext cx="1171404" cy="1006997"/>
          </a:xfrm>
          <a:prstGeom prst="rect">
            <a:avLst/>
          </a:prstGeom>
        </p:spPr>
      </p:pic>
      <p:pic>
        <p:nvPicPr>
          <p:cNvPr id="9" name="Picture 2" descr="Logo Siamesi by Casa Italia Soc. Co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1267198"/>
            <a:ext cx="1117641" cy="10392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7"/>
          <a:stretch>
            <a:fillRect/>
          </a:stretch>
        </p:blipFill>
        <p:spPr>
          <a:xfrm>
            <a:off x="5796137" y="3068195"/>
            <a:ext cx="2140949" cy="917550"/>
          </a:xfrm>
          <a:prstGeom prst="rect">
            <a:avLst/>
          </a:prstGeom>
        </p:spPr>
      </p:pic>
      <p:pic>
        <p:nvPicPr>
          <p:cNvPr id="11" name="Picture 4" descr="http://www.ceramicaalta.com/wp-content/themes/ceramicaaalta/resources/img/logo1.png"/>
          <p:cNvPicPr>
            <a:picLocks noChangeAspect="1" noChangeArrowheads="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347864" y="3395194"/>
            <a:ext cx="1428750" cy="5905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oresita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5" y="3493904"/>
            <a:ext cx="1428750" cy="55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LAVANDERIA GIRASOLE</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107504" y="843558"/>
            <a:ext cx="9036496" cy="461665"/>
          </a:xfrm>
          <a:prstGeom prst="rect">
            <a:avLst/>
          </a:prstGeom>
          <a:noFill/>
        </p:spPr>
        <p:txBody>
          <a:bodyPr wrap="square" rtlCol="0">
            <a:spAutoFit/>
          </a:bodyPr>
          <a:lstStyle/>
          <a:p>
            <a:endParaRPr lang="it-IT" sz="1200" dirty="0"/>
          </a:p>
          <a:p>
            <a:endParaRPr lang="it-IT" sz="1200" dirty="0"/>
          </a:p>
        </p:txBody>
      </p:sp>
      <p:graphicFrame>
        <p:nvGraphicFramePr>
          <p:cNvPr id="3" name="Diagramma 2"/>
          <p:cNvGraphicFramePr/>
          <p:nvPr>
            <p:extLst>
              <p:ext uri="{D42A27DB-BD31-4B8C-83A1-F6EECF244321}">
                <p14:modId xmlns:p14="http://schemas.microsoft.com/office/powerpoint/2010/main" val="2439060284"/>
              </p:ext>
            </p:extLst>
          </p:nvPr>
        </p:nvGraphicFramePr>
        <p:xfrm>
          <a:off x="3347864" y="842750"/>
          <a:ext cx="8136904" cy="367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a:spLocks noChangeArrowheads="1"/>
          </p:cNvSpPr>
          <p:nvPr/>
        </p:nvSpPr>
        <p:spPr bwMode="auto">
          <a:xfrm>
            <a:off x="251520" y="1635646"/>
            <a:ext cx="590465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666666"/>
                </a:solidFill>
                <a:effectLst/>
                <a:latin typeface="Abel"/>
              </a:rPr>
              <a:t>                                           </a:t>
            </a:r>
            <a:endParaRPr kumimoji="0" lang="it-IT" altLang="it-IT"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200" dirty="0">
                <a:latin typeface="+mn-lt"/>
              </a:rPr>
              <a:t>La riorganizzazione di Servizi Ospedalieri S.P.A., azienda controllata da Manutencoop, porta nel 2013 alla chiusura della lavanderia industriale di Porto Garibaldi, nel comune di Comacchio (FE), una realtà che lavora prevalentemente per le strutture sanitarie e assistenziali del territorio del Delta, occupando una maggioranza di donne.</a:t>
            </a: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200" dirty="0">
                <a:latin typeface="+mn-lt"/>
              </a:rPr>
              <a:t>Fra 2015 e 2016, quindici lavoratori, fra cui dodici donne, scelgono di far rinascere la lavanderia industriale di Comacchio, dando vita a un nuovo soggetto cooperativo, la Lavanderia Girasole, attraverso un </a:t>
            </a:r>
            <a:r>
              <a:rPr lang="it-IT" altLang="it-IT" sz="1200" dirty="0" err="1">
                <a:latin typeface="+mn-lt"/>
              </a:rPr>
              <a:t>Workers</a:t>
            </a:r>
            <a:r>
              <a:rPr lang="it-IT" altLang="it-IT" sz="1200" dirty="0">
                <a:latin typeface="+mn-lt"/>
              </a:rPr>
              <a:t> </a:t>
            </a:r>
            <a:r>
              <a:rPr lang="it-IT" altLang="it-IT" sz="1200" dirty="0" err="1">
                <a:latin typeface="+mn-lt"/>
              </a:rPr>
              <a:t>BuyOut</a:t>
            </a:r>
            <a:r>
              <a:rPr lang="it-IT" altLang="it-IT" sz="1200" dirty="0">
                <a:latin typeface="+mn-lt"/>
              </a:rPr>
              <a:t> sostenuto da Coopfond e dai soggetti istituzionali del territorio.</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200" dirty="0">
              <a:latin typeface="+mn-lt"/>
            </a:endParaRPr>
          </a:p>
        </p:txBody>
      </p:sp>
      <p:pic>
        <p:nvPicPr>
          <p:cNvPr id="1026" name="Picture 2" descr="https://www.rigenerazionicooperative.coop/wp-content/uploads/2020/02/logo-lavanderia-girasole-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142" y="859903"/>
            <a:ext cx="1943100" cy="828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a 5"/>
          <p:cNvGraphicFramePr>
            <a:graphicFrameLocks noGrp="1"/>
          </p:cNvGraphicFramePr>
          <p:nvPr>
            <p:extLst>
              <p:ext uri="{D42A27DB-BD31-4B8C-83A1-F6EECF244321}">
                <p14:modId xmlns:p14="http://schemas.microsoft.com/office/powerpoint/2010/main" val="1237623608"/>
              </p:ext>
            </p:extLst>
          </p:nvPr>
        </p:nvGraphicFramePr>
        <p:xfrm>
          <a:off x="251520" y="3398361"/>
          <a:ext cx="2106815" cy="901581"/>
        </p:xfrm>
        <a:graphic>
          <a:graphicData uri="http://schemas.openxmlformats.org/drawingml/2006/table">
            <a:tbl>
              <a:tblPr firstRow="1" bandRow="1">
                <a:tableStyleId>{5C22544A-7EE6-4342-B048-85BDC9FD1C3A}</a:tableStyleId>
              </a:tblPr>
              <a:tblGrid>
                <a:gridCol w="880408">
                  <a:extLst>
                    <a:ext uri="{9D8B030D-6E8A-4147-A177-3AD203B41FA5}">
                      <a16:colId xmlns:a16="http://schemas.microsoft.com/office/drawing/2014/main" val="401516352"/>
                    </a:ext>
                  </a:extLst>
                </a:gridCol>
                <a:gridCol w="543465">
                  <a:extLst>
                    <a:ext uri="{9D8B030D-6E8A-4147-A177-3AD203B41FA5}">
                      <a16:colId xmlns:a16="http://schemas.microsoft.com/office/drawing/2014/main" val="1457907296"/>
                    </a:ext>
                  </a:extLst>
                </a:gridCol>
                <a:gridCol w="682942">
                  <a:extLst>
                    <a:ext uri="{9D8B030D-6E8A-4147-A177-3AD203B41FA5}">
                      <a16:colId xmlns:a16="http://schemas.microsoft.com/office/drawing/2014/main" val="768949944"/>
                    </a:ext>
                  </a:extLst>
                </a:gridCol>
              </a:tblGrid>
              <a:tr h="300527">
                <a:tc>
                  <a:txBody>
                    <a:bodyPr/>
                    <a:lstStyle/>
                    <a:p>
                      <a:pPr algn="ctr"/>
                      <a:endParaRPr lang="it-IT" sz="1200" dirty="0"/>
                    </a:p>
                  </a:txBody>
                  <a:tcPr/>
                </a:tc>
                <a:tc>
                  <a:txBody>
                    <a:bodyPr/>
                    <a:lstStyle/>
                    <a:p>
                      <a:pPr algn="ctr"/>
                      <a:r>
                        <a:rPr lang="it-IT" sz="1200" dirty="0"/>
                        <a:t>2016</a:t>
                      </a:r>
                    </a:p>
                  </a:txBody>
                  <a:tcPr/>
                </a:tc>
                <a:tc>
                  <a:txBody>
                    <a:bodyPr/>
                    <a:lstStyle/>
                    <a:p>
                      <a:pPr algn="ctr"/>
                      <a:r>
                        <a:rPr lang="it-IT" sz="1200" dirty="0"/>
                        <a:t>2019</a:t>
                      </a:r>
                    </a:p>
                  </a:txBody>
                  <a:tcPr/>
                </a:tc>
                <a:extLst>
                  <a:ext uri="{0D108BD9-81ED-4DB2-BD59-A6C34878D82A}">
                    <a16:rowId xmlns:a16="http://schemas.microsoft.com/office/drawing/2014/main" val="3357458088"/>
                  </a:ext>
                </a:extLst>
              </a:tr>
              <a:tr h="3005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200" dirty="0"/>
                        <a:t>Fatturato</a:t>
                      </a:r>
                    </a:p>
                  </a:txBody>
                  <a:tcPr/>
                </a:tc>
                <a:tc>
                  <a:txBody>
                    <a:bodyPr/>
                    <a:lstStyle/>
                    <a:p>
                      <a:pPr algn="ctr"/>
                      <a:r>
                        <a:rPr lang="it-IT" sz="1200" dirty="0"/>
                        <a:t>754 k</a:t>
                      </a:r>
                    </a:p>
                  </a:txBody>
                  <a:tcPr/>
                </a:tc>
                <a:tc>
                  <a:txBody>
                    <a:bodyPr/>
                    <a:lstStyle/>
                    <a:p>
                      <a:pPr algn="ctr"/>
                      <a:r>
                        <a:rPr lang="it-IT" sz="1200" dirty="0"/>
                        <a:t>1,3 mln</a:t>
                      </a:r>
                    </a:p>
                  </a:txBody>
                  <a:tcPr/>
                </a:tc>
                <a:extLst>
                  <a:ext uri="{0D108BD9-81ED-4DB2-BD59-A6C34878D82A}">
                    <a16:rowId xmlns:a16="http://schemas.microsoft.com/office/drawing/2014/main" val="1207023629"/>
                  </a:ext>
                </a:extLst>
              </a:tr>
              <a:tr h="300527">
                <a:tc>
                  <a:txBody>
                    <a:bodyPr/>
                    <a:lstStyle/>
                    <a:p>
                      <a:r>
                        <a:rPr lang="it-IT" sz="1200" dirty="0"/>
                        <a:t>Dipendenti</a:t>
                      </a:r>
                    </a:p>
                  </a:txBody>
                  <a:tcPr/>
                </a:tc>
                <a:tc>
                  <a:txBody>
                    <a:bodyPr/>
                    <a:lstStyle/>
                    <a:p>
                      <a:pPr algn="ctr"/>
                      <a:r>
                        <a:rPr lang="it-IT" sz="1200" dirty="0"/>
                        <a:t>22</a:t>
                      </a:r>
                    </a:p>
                  </a:txBody>
                  <a:tcPr/>
                </a:tc>
                <a:tc>
                  <a:txBody>
                    <a:bodyPr/>
                    <a:lstStyle/>
                    <a:p>
                      <a:pPr algn="ctr"/>
                      <a:r>
                        <a:rPr lang="it-IT" sz="1200" dirty="0"/>
                        <a:t>24</a:t>
                      </a:r>
                    </a:p>
                  </a:txBody>
                  <a:tcPr/>
                </a:tc>
                <a:extLst>
                  <a:ext uri="{0D108BD9-81ED-4DB2-BD59-A6C34878D82A}">
                    <a16:rowId xmlns:a16="http://schemas.microsoft.com/office/drawing/2014/main" val="1472669705"/>
                  </a:ext>
                </a:extLst>
              </a:tr>
            </a:tbl>
          </a:graphicData>
        </a:graphic>
      </p:graphicFrame>
      <p:sp>
        <p:nvSpPr>
          <p:cNvPr id="11" name="CasellaDiTesto 10"/>
          <p:cNvSpPr txBox="1"/>
          <p:nvPr/>
        </p:nvSpPr>
        <p:spPr>
          <a:xfrm>
            <a:off x="3347864" y="1101103"/>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t>da: Crisi Aziendale</a:t>
            </a:r>
          </a:p>
        </p:txBody>
      </p:sp>
      <p:pic>
        <p:nvPicPr>
          <p:cNvPr id="7170" name="Picture 2" descr="Lavanderia Girasole">
            <a:extLst>
              <a:ext uri="{FF2B5EF4-FFF2-40B4-BE49-F238E27FC236}">
                <a16:creationId xmlns:a16="http://schemas.microsoft.com/office/drawing/2014/main" id="{CA55D3E6-B314-4E37-93EF-05EAE3CF5A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1994" y="3191678"/>
            <a:ext cx="1804182" cy="13257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avanderia Girasole">
            <a:extLst>
              <a:ext uri="{FF2B5EF4-FFF2-40B4-BE49-F238E27FC236}">
                <a16:creationId xmlns:a16="http://schemas.microsoft.com/office/drawing/2014/main" id="{8BFF7FE3-AFEF-4294-B002-21BA817C7C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9" y="3191678"/>
            <a:ext cx="1738546" cy="132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7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ARBIZZI</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107504" y="843558"/>
            <a:ext cx="9036496" cy="461665"/>
          </a:xfrm>
          <a:prstGeom prst="rect">
            <a:avLst/>
          </a:prstGeom>
          <a:noFill/>
        </p:spPr>
        <p:txBody>
          <a:bodyPr wrap="square" rtlCol="0">
            <a:spAutoFit/>
          </a:bodyPr>
          <a:lstStyle/>
          <a:p>
            <a:endParaRPr lang="it-IT" sz="1200" dirty="0"/>
          </a:p>
          <a:p>
            <a:endParaRPr lang="it-IT" sz="1200" dirty="0"/>
          </a:p>
        </p:txBody>
      </p:sp>
      <p:graphicFrame>
        <p:nvGraphicFramePr>
          <p:cNvPr id="3" name="Diagramma 2"/>
          <p:cNvGraphicFramePr/>
          <p:nvPr>
            <p:extLst>
              <p:ext uri="{D42A27DB-BD31-4B8C-83A1-F6EECF244321}">
                <p14:modId xmlns:p14="http://schemas.microsoft.com/office/powerpoint/2010/main" val="125795196"/>
              </p:ext>
            </p:extLst>
          </p:nvPr>
        </p:nvGraphicFramePr>
        <p:xfrm>
          <a:off x="4355976" y="1039010"/>
          <a:ext cx="6072336" cy="3298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a:spLocks noChangeArrowheads="1"/>
          </p:cNvSpPr>
          <p:nvPr/>
        </p:nvSpPr>
        <p:spPr bwMode="auto">
          <a:xfrm>
            <a:off x="179512" y="1704747"/>
            <a:ext cx="279784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666666"/>
                </a:solidFill>
                <a:effectLst/>
                <a:latin typeface="Abel"/>
              </a:rPr>
              <a:t>                                           </a:t>
            </a:r>
            <a:endParaRPr kumimoji="0" lang="it-IT" altLang="it-IT" sz="600" b="0" i="0" u="none" strike="noStrike" cap="none" normalizeH="0" baseline="0" dirty="0">
              <a:ln>
                <a:noFill/>
              </a:ln>
              <a:solidFill>
                <a:schemeClr val="tx1"/>
              </a:solidFill>
              <a:effectLst/>
            </a:endParaRPr>
          </a:p>
          <a:p>
            <a:pPr lvl="0" algn="just"/>
            <a:r>
              <a:rPr lang="it-IT" altLang="it-IT" sz="1200" dirty="0">
                <a:latin typeface="+mn-lt"/>
              </a:rPr>
              <a:t>Si parte dalla Arbizzi </a:t>
            </a:r>
            <a:r>
              <a:rPr lang="it-IT" altLang="it-IT" sz="1200" dirty="0" err="1">
                <a:latin typeface="+mn-lt"/>
              </a:rPr>
              <a:t>Srl</a:t>
            </a:r>
            <a:r>
              <a:rPr lang="it-IT" altLang="it-IT" sz="1200" dirty="0">
                <a:latin typeface="+mn-lt"/>
              </a:rPr>
              <a:t>, società fondata da Emilio Arbizzi nel 1997 con sede a Corte </a:t>
            </a:r>
            <a:r>
              <a:rPr lang="it-IT" altLang="it-IT" sz="1200" dirty="0" err="1">
                <a:latin typeface="+mn-lt"/>
              </a:rPr>
              <a:t>Tegge</a:t>
            </a:r>
            <a:r>
              <a:rPr lang="it-IT" altLang="it-IT" sz="1200" dirty="0">
                <a:latin typeface="+mn-lt"/>
              </a:rPr>
              <a:t>, che opera nel campo della commercializzazione di prodotti e materiali per l’imballaggio industriale. Il progetto della “Arbizzi società cooperativa” nasce a seguito della decisone della proprietà in assenza di un ricambio generazionale diretto, di trasferire l’azienda ai propri dipendenti, essendo loro già i principali detentori del know-how ed avendo maturato negli anni di lavoro a fianco dell’imprenditore le competenze necessarie per gestire autonomamente l’azienda.</a:t>
            </a:r>
          </a:p>
        </p:txBody>
      </p:sp>
      <p:sp>
        <p:nvSpPr>
          <p:cNvPr id="10" name="CasellaDiTesto 9"/>
          <p:cNvSpPr txBox="1"/>
          <p:nvPr/>
        </p:nvSpPr>
        <p:spPr>
          <a:xfrm>
            <a:off x="3275856" y="917307"/>
            <a:ext cx="208823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t>da: Ricambio Generazionale</a:t>
            </a:r>
          </a:p>
        </p:txBody>
      </p:sp>
      <p:pic>
        <p:nvPicPr>
          <p:cNvPr id="2050" name="Picture 2" descr="Arbiz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1137324"/>
            <a:ext cx="2044114" cy="5000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a coop Arbizzi di Cavriago è diventata &quot;carbon neutral&quot;. VIDEO Reggionline  -Telereggio – Ultime notizie Reggio Emilia |">
            <a:extLst>
              <a:ext uri="{FF2B5EF4-FFF2-40B4-BE49-F238E27FC236}">
                <a16:creationId xmlns:a16="http://schemas.microsoft.com/office/drawing/2014/main" id="{45EC25B9-0396-4F0A-93EC-28E935A9C0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7" y="3074353"/>
            <a:ext cx="2088232" cy="13664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rbizzi è Carbon Neutral, sempre più green - Reggiosera">
            <a:extLst>
              <a:ext uri="{FF2B5EF4-FFF2-40B4-BE49-F238E27FC236}">
                <a16:creationId xmlns:a16="http://schemas.microsoft.com/office/drawing/2014/main" id="{A7BDD0CB-0DC0-490E-B32B-B134AFCEBE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5856" y="1637387"/>
            <a:ext cx="2088232" cy="136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8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CORES ITALIA</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107504" y="843558"/>
            <a:ext cx="9036496" cy="461665"/>
          </a:xfrm>
          <a:prstGeom prst="rect">
            <a:avLst/>
          </a:prstGeom>
          <a:noFill/>
        </p:spPr>
        <p:txBody>
          <a:bodyPr wrap="square" rtlCol="0">
            <a:spAutoFit/>
          </a:bodyPr>
          <a:lstStyle/>
          <a:p>
            <a:endParaRPr lang="it-IT" sz="1200" dirty="0"/>
          </a:p>
          <a:p>
            <a:endParaRPr lang="it-IT" sz="1200" dirty="0"/>
          </a:p>
        </p:txBody>
      </p:sp>
      <p:graphicFrame>
        <p:nvGraphicFramePr>
          <p:cNvPr id="3" name="Diagramma 2"/>
          <p:cNvGraphicFramePr/>
          <p:nvPr>
            <p:extLst>
              <p:ext uri="{D42A27DB-BD31-4B8C-83A1-F6EECF244321}">
                <p14:modId xmlns:p14="http://schemas.microsoft.com/office/powerpoint/2010/main" val="282555171"/>
              </p:ext>
            </p:extLst>
          </p:nvPr>
        </p:nvGraphicFramePr>
        <p:xfrm>
          <a:off x="5679825" y="1305223"/>
          <a:ext cx="3284664" cy="2809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a:spLocks noChangeArrowheads="1"/>
          </p:cNvSpPr>
          <p:nvPr/>
        </p:nvSpPr>
        <p:spPr bwMode="auto">
          <a:xfrm>
            <a:off x="197769" y="1528911"/>
            <a:ext cx="480627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666666"/>
                </a:solidFill>
                <a:effectLst/>
                <a:latin typeface="Abel"/>
              </a:rPr>
              <a:t>                                           </a:t>
            </a:r>
            <a:endParaRPr kumimoji="0" lang="it-IT" altLang="it-IT" sz="600" b="0" i="0" u="none" strike="noStrike" cap="none" normalizeH="0" baseline="0" dirty="0">
              <a:ln>
                <a:noFill/>
              </a:ln>
              <a:solidFill>
                <a:schemeClr val="tx1"/>
              </a:solidFill>
              <a:effectLst/>
            </a:endParaRPr>
          </a:p>
          <a:p>
            <a:pPr lvl="0" algn="just"/>
            <a:r>
              <a:rPr lang="it-IT" altLang="it-IT" sz="1200" dirty="0">
                <a:latin typeface="+mn-lt"/>
              </a:rPr>
              <a:t>La </a:t>
            </a:r>
            <a:r>
              <a:rPr lang="it-IT" altLang="it-IT" sz="1200" dirty="0" err="1">
                <a:latin typeface="+mn-lt"/>
              </a:rPr>
              <a:t>CoopLegno</a:t>
            </a:r>
            <a:r>
              <a:rPr lang="it-IT" altLang="it-IT" sz="1200" dirty="0">
                <a:latin typeface="+mn-lt"/>
              </a:rPr>
              <a:t> di Spilamberto di Modena nasce nel 1947 e si impone ben presto come una delle aziende più importanti a livello nazionale nell’ambito della produzione di porte e finestre. Alla fine degli anni settanta la cooperativa si trasferisce nel nuovo stabilimento di Castelvetro di Modena.</a:t>
            </a:r>
          </a:p>
          <a:p>
            <a:pPr lvl="0" algn="just"/>
            <a:endParaRPr lang="it-IT" altLang="it-IT" sz="1200" dirty="0">
              <a:latin typeface="+mn-lt"/>
            </a:endParaRPr>
          </a:p>
          <a:p>
            <a:pPr lvl="0" algn="just"/>
            <a:r>
              <a:rPr lang="it-IT" altLang="it-IT" sz="1200" dirty="0">
                <a:latin typeface="+mn-lt"/>
              </a:rPr>
              <a:t>Nel 2014, la cooperativa opta per la fusione con un’azienda reggiana, la Cormo, dando vita ad Open.co. Ma le conseguenze della crisi economica, che si ripercuotono sul comparto dell’edilizia, portano velocemente Open.co verso la liquidazione. La perdita del posto di lavoro per alcune centinaia di lavoratori è una eventualità concreta.</a:t>
            </a:r>
          </a:p>
          <a:p>
            <a:pPr lvl="0" algn="just"/>
            <a:endParaRPr lang="it-IT" altLang="it-IT" sz="1200" dirty="0">
              <a:latin typeface="+mn-lt"/>
            </a:endParaRPr>
          </a:p>
          <a:p>
            <a:pPr lvl="0" algn="just"/>
            <a:r>
              <a:rPr lang="it-IT" altLang="it-IT" sz="1200" dirty="0">
                <a:latin typeface="+mn-lt"/>
              </a:rPr>
              <a:t>Centocinque lavoratori di </a:t>
            </a:r>
            <a:r>
              <a:rPr lang="it-IT" altLang="it-IT" sz="1200" dirty="0" err="1">
                <a:latin typeface="+mn-lt"/>
              </a:rPr>
              <a:t>Open.Co</a:t>
            </a:r>
            <a:r>
              <a:rPr lang="it-IT" altLang="it-IT" sz="1200" dirty="0">
                <a:latin typeface="+mn-lt"/>
              </a:rPr>
              <a:t> danno vita così, nell’autunno 2017, a Cores Italia, che si specializza nella produzione di porte, espandendo i propri orizzonti di mercato. L’antica tradizione imprenditoriale di </a:t>
            </a:r>
            <a:r>
              <a:rPr lang="it-IT" altLang="it-IT" sz="1200" dirty="0" err="1">
                <a:latin typeface="+mn-lt"/>
              </a:rPr>
              <a:t>CoopLegno</a:t>
            </a:r>
            <a:r>
              <a:rPr lang="it-IT" altLang="it-IT" sz="1200" dirty="0">
                <a:latin typeface="+mn-lt"/>
              </a:rPr>
              <a:t> viene portata avanti da un nuovo soggetto cooperativo, che mantiene la propria sede a Castelvetro e salvaguardia così 105 posti di lavoro.</a:t>
            </a:r>
          </a:p>
        </p:txBody>
      </p:sp>
      <p:sp>
        <p:nvSpPr>
          <p:cNvPr id="10" name="CasellaDiTesto 9"/>
          <p:cNvSpPr txBox="1"/>
          <p:nvPr/>
        </p:nvSpPr>
        <p:spPr>
          <a:xfrm>
            <a:off x="2554947" y="1047735"/>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t>da: Crisi Aziendale</a:t>
            </a:r>
          </a:p>
        </p:txBody>
      </p:sp>
      <p:pic>
        <p:nvPicPr>
          <p:cNvPr id="6" name="Immagine 5"/>
          <p:cNvPicPr>
            <a:picLocks noChangeAspect="1"/>
          </p:cNvPicPr>
          <p:nvPr/>
        </p:nvPicPr>
        <p:blipFill>
          <a:blip r:embed="rId8"/>
          <a:stretch>
            <a:fillRect/>
          </a:stretch>
        </p:blipFill>
        <p:spPr>
          <a:xfrm>
            <a:off x="539552" y="1019612"/>
            <a:ext cx="1691039" cy="509299"/>
          </a:xfrm>
          <a:prstGeom prst="rect">
            <a:avLst/>
          </a:prstGeom>
        </p:spPr>
      </p:pic>
    </p:spTree>
    <p:extLst>
      <p:ext uri="{BB962C8B-B14F-4D97-AF65-F5344CB8AC3E}">
        <p14:creationId xmlns:p14="http://schemas.microsoft.com/office/powerpoint/2010/main" val="122824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 Alfa Engineering">
            <a:extLst>
              <a:ext uri="{FF2B5EF4-FFF2-40B4-BE49-F238E27FC236}">
                <a16:creationId xmlns:a16="http://schemas.microsoft.com/office/drawing/2014/main" id="{D172F02C-5F29-42C9-8A15-A53B1E8FB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71550"/>
            <a:ext cx="1662169" cy="1202421"/>
          </a:xfrm>
          <a:prstGeom prst="rect">
            <a:avLst/>
          </a:prstGeom>
          <a:noFill/>
          <a:extLst>
            <a:ext uri="{909E8E84-426E-40DD-AFC4-6F175D3DCCD1}">
              <a14:hiddenFill xmlns:a14="http://schemas.microsoft.com/office/drawing/2010/main">
                <a:solidFill>
                  <a:srgbClr val="FFFFFF"/>
                </a:solidFill>
              </a14:hiddenFill>
            </a:ext>
          </a:extLst>
        </p:spPr>
      </p:pic>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ALFA ENGINEERING</a:t>
            </a:r>
          </a:p>
        </p:txBody>
      </p:sp>
      <p:pic>
        <p:nvPicPr>
          <p:cNvPr id="2" name="Immagine 1"/>
          <p:cNvPicPr>
            <a:picLocks noChangeAspect="1"/>
          </p:cNvPicPr>
          <p:nvPr/>
        </p:nvPicPr>
        <p:blipFill>
          <a:blip r:embed="rId3"/>
          <a:stretch>
            <a:fillRect/>
          </a:stretch>
        </p:blipFill>
        <p:spPr>
          <a:xfrm>
            <a:off x="7158765" y="208748"/>
            <a:ext cx="1877731" cy="542591"/>
          </a:xfrm>
          <a:prstGeom prst="rect">
            <a:avLst/>
          </a:prstGeom>
        </p:spPr>
      </p:pic>
      <p:sp>
        <p:nvSpPr>
          <p:cNvPr id="4" name="CasellaDiTesto 3"/>
          <p:cNvSpPr txBox="1"/>
          <p:nvPr/>
        </p:nvSpPr>
        <p:spPr>
          <a:xfrm>
            <a:off x="107504" y="843558"/>
            <a:ext cx="9036496" cy="461665"/>
          </a:xfrm>
          <a:prstGeom prst="rect">
            <a:avLst/>
          </a:prstGeom>
          <a:noFill/>
        </p:spPr>
        <p:txBody>
          <a:bodyPr wrap="square" rtlCol="0">
            <a:spAutoFit/>
          </a:bodyPr>
          <a:lstStyle/>
          <a:p>
            <a:endParaRPr lang="it-IT" sz="1200" dirty="0"/>
          </a:p>
          <a:p>
            <a:endParaRPr lang="it-IT" sz="1200" dirty="0"/>
          </a:p>
        </p:txBody>
      </p:sp>
      <p:graphicFrame>
        <p:nvGraphicFramePr>
          <p:cNvPr id="3" name="Diagramma 2"/>
          <p:cNvGraphicFramePr/>
          <p:nvPr>
            <p:extLst>
              <p:ext uri="{D42A27DB-BD31-4B8C-83A1-F6EECF244321}">
                <p14:modId xmlns:p14="http://schemas.microsoft.com/office/powerpoint/2010/main" val="4135565333"/>
              </p:ext>
            </p:extLst>
          </p:nvPr>
        </p:nvGraphicFramePr>
        <p:xfrm>
          <a:off x="5679825" y="1305223"/>
          <a:ext cx="3284664" cy="2809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1"/>
          <p:cNvSpPr>
            <a:spLocks noChangeArrowheads="1"/>
          </p:cNvSpPr>
          <p:nvPr/>
        </p:nvSpPr>
        <p:spPr bwMode="auto">
          <a:xfrm>
            <a:off x="197769" y="1664097"/>
            <a:ext cx="3654151"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000" i="0" u="none" strike="noStrike" cap="none" normalizeH="0" baseline="0" dirty="0">
                <a:ln>
                  <a:noFill/>
                </a:ln>
                <a:solidFill>
                  <a:srgbClr val="666666"/>
                </a:solidFill>
                <a:effectLst/>
                <a:latin typeface="Abel"/>
              </a:rPr>
              <a:t>                        </a:t>
            </a:r>
            <a:endParaRPr kumimoji="0" lang="it-IT" altLang="it-IT" sz="600" i="0" u="none" strike="noStrike" cap="none" normalizeH="0" baseline="0" dirty="0">
              <a:ln>
                <a:noFill/>
              </a:ln>
              <a:solidFill>
                <a:schemeClr val="tx1"/>
              </a:solidFill>
              <a:effectLst/>
            </a:endParaRPr>
          </a:p>
          <a:p>
            <a:pPr lvl="0" algn="just"/>
            <a:endParaRPr lang="it-IT" altLang="it-IT" sz="1200" b="1" dirty="0">
              <a:latin typeface="+mn-lt"/>
            </a:endParaRPr>
          </a:p>
          <a:p>
            <a:pPr lvl="0" algn="just"/>
            <a:r>
              <a:rPr lang="it-IT" altLang="it-IT" sz="1200" dirty="0">
                <a:latin typeface="+mn-lt"/>
              </a:rPr>
              <a:t>Il workers buyout di Alfa Engineering si riferisce a un’impresa che opera a livello internazionale, nata nel dicembre 2011 a Modena, opera nel settore della Produzione Lavoro per la fabbricazione di giunti isolanti monolitici per gasdotti e oleodotti.</a:t>
            </a:r>
          </a:p>
          <a:p>
            <a:pPr lvl="0" algn="just"/>
            <a:r>
              <a:rPr lang="it-IT" altLang="it-IT" sz="1200" dirty="0">
                <a:latin typeface="+mn-lt"/>
              </a:rPr>
              <a:t>Nasce grazie all’affitto del ramo d’azienda della Alfa </a:t>
            </a:r>
            <a:r>
              <a:rPr lang="it-IT" altLang="it-IT" sz="1200" dirty="0" err="1">
                <a:latin typeface="+mn-lt"/>
              </a:rPr>
              <a:t>Engineering</a:t>
            </a:r>
            <a:r>
              <a:rPr lang="it-IT" altLang="it-IT" sz="1200" dirty="0">
                <a:latin typeface="+mn-lt"/>
              </a:rPr>
              <a:t> </a:t>
            </a:r>
            <a:r>
              <a:rPr lang="it-IT" altLang="it-IT" sz="1200" dirty="0" err="1">
                <a:latin typeface="+mn-lt"/>
              </a:rPr>
              <a:t>Srl</a:t>
            </a:r>
            <a:r>
              <a:rPr lang="it-IT" altLang="it-IT" sz="1200" dirty="0">
                <a:latin typeface="+mn-lt"/>
              </a:rPr>
              <a:t> nata nel 1994 e dichiarata fallita nel 2012.</a:t>
            </a:r>
          </a:p>
          <a:p>
            <a:pPr lvl="0" algn="just"/>
            <a:r>
              <a:rPr lang="it-IT" altLang="it-IT" sz="1200" dirty="0">
                <a:latin typeface="+mn-lt"/>
              </a:rPr>
              <a:t>Le cause del fallimento sono dovute a scelte strategiche sbagliate che iniziarono con investimenti in attività no core. L’impresa aveva ottimi livelli di ordinativi da parte della clientela ma insolvenze nei confronti dei fornitori. La domanda della clientela, gli ordini già in corso e quelli già evasi, sono stati il punto cruciale per ottenere la fiducia dei lavoratori e delle finanziarie e dare vita alla cooperativa.</a:t>
            </a:r>
          </a:p>
        </p:txBody>
      </p:sp>
      <p:sp>
        <p:nvSpPr>
          <p:cNvPr id="10" name="CasellaDiTesto 9"/>
          <p:cNvSpPr txBox="1"/>
          <p:nvPr/>
        </p:nvSpPr>
        <p:spPr>
          <a:xfrm>
            <a:off x="1763688" y="1194306"/>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t>da: Crisi Aziendale</a:t>
            </a:r>
          </a:p>
        </p:txBody>
      </p:sp>
      <p:pic>
        <p:nvPicPr>
          <p:cNvPr id="6146" name="Picture 2" descr="Infortunio sul lavoro a Modena Est, operaio in condizioni critiche">
            <a:extLst>
              <a:ext uri="{FF2B5EF4-FFF2-40B4-BE49-F238E27FC236}">
                <a16:creationId xmlns:a16="http://schemas.microsoft.com/office/drawing/2014/main" id="{9B896020-FA5F-4551-83A2-E1A80B2386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2079" y="843558"/>
            <a:ext cx="1662168" cy="12987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me - Alfa Engineering">
            <a:extLst>
              <a:ext uri="{FF2B5EF4-FFF2-40B4-BE49-F238E27FC236}">
                <a16:creationId xmlns:a16="http://schemas.microsoft.com/office/drawing/2014/main" id="{7299C351-A123-4FB3-9BF0-6EF6E078B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2080" y="2211710"/>
            <a:ext cx="1674058" cy="10603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zienda - Alfa Engineering">
            <a:extLst>
              <a:ext uri="{FF2B5EF4-FFF2-40B4-BE49-F238E27FC236}">
                <a16:creationId xmlns:a16="http://schemas.microsoft.com/office/drawing/2014/main" id="{3DDA4A1C-0007-41DA-A0FE-CFEDACF36C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2079" y="3341454"/>
            <a:ext cx="1674057" cy="123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5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96" y="1118209"/>
            <a:ext cx="6227503" cy="1381533"/>
          </a:xfrm>
          <a:prstGeom prst="rect">
            <a:avLst/>
          </a:prstGeom>
          <a:noFill/>
          <a:effectLst>
            <a:glow rad="355600">
              <a:schemeClr val="bg1"/>
            </a:glow>
          </a:effectLst>
        </p:spPr>
        <p:txBody>
          <a:bodyPr wrap="square" lIns="51435" tIns="25718" rIns="51435" bIns="25718">
            <a:spAutoFit/>
          </a:bodyPr>
          <a:lstStyle/>
          <a:p>
            <a:pPr algn="ctr" defTabSz="685800">
              <a:lnSpc>
                <a:spcPct val="80000"/>
              </a:lnSpc>
            </a:pPr>
            <a:r>
              <a:rPr lang="it-IT" altLang="it-IT" sz="5400" dirty="0">
                <a:solidFill>
                  <a:srgbClr val="C00000"/>
                </a:solidFill>
                <a:latin typeface="Franklin Gothic Heavy" panose="020B0903020102020204" pitchFamily="34" charset="0"/>
                <a:ea typeface="Apex New Light" panose="02010600040501010103" pitchFamily="50" charset="0"/>
                <a:cs typeface="Tahoma" pitchFamily="34" charset="0"/>
              </a:rPr>
              <a:t>Grazie per l’attenzione</a:t>
            </a:r>
          </a:p>
        </p:txBody>
      </p:sp>
    </p:spTree>
    <p:extLst>
      <p:ext uri="{BB962C8B-B14F-4D97-AF65-F5344CB8AC3E}">
        <p14:creationId xmlns:p14="http://schemas.microsoft.com/office/powerpoint/2010/main" val="60761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700" dirty="0">
                <a:solidFill>
                  <a:prstClr val="white"/>
                </a:solidFill>
                <a:latin typeface="Franklin Gothic Heavy" panose="020B0903020102020204" pitchFamily="34" charset="0"/>
                <a:ea typeface="Apex New Light" panose="02010600040501010103" pitchFamily="50" charset="0"/>
                <a:cs typeface="Tahoma" pitchFamily="34" charset="0"/>
              </a:rPr>
              <a:t>LEGACOOP A SUPPORTO DEI WBO	</a:t>
            </a:r>
          </a:p>
        </p:txBody>
      </p:sp>
      <p:pic>
        <p:nvPicPr>
          <p:cNvPr id="2" name="Immagine 1"/>
          <p:cNvPicPr>
            <a:picLocks noChangeAspect="1"/>
          </p:cNvPicPr>
          <p:nvPr/>
        </p:nvPicPr>
        <p:blipFill>
          <a:blip r:embed="rId2"/>
          <a:stretch>
            <a:fillRect/>
          </a:stretch>
        </p:blipFill>
        <p:spPr>
          <a:xfrm>
            <a:off x="7158765" y="216226"/>
            <a:ext cx="1877731" cy="542591"/>
          </a:xfrm>
          <a:prstGeom prst="rect">
            <a:avLst/>
          </a:prstGeom>
        </p:spPr>
      </p:pic>
      <p:sp>
        <p:nvSpPr>
          <p:cNvPr id="3" name="Rettangolo 2"/>
          <p:cNvSpPr/>
          <p:nvPr/>
        </p:nvSpPr>
        <p:spPr>
          <a:xfrm>
            <a:off x="251520" y="874330"/>
            <a:ext cx="8640960" cy="3785652"/>
          </a:xfrm>
          <a:prstGeom prst="rect">
            <a:avLst/>
          </a:prstGeom>
        </p:spPr>
        <p:txBody>
          <a:bodyPr wrap="square">
            <a:spAutoFit/>
          </a:bodyPr>
          <a:lstStyle/>
          <a:p>
            <a:pPr algn="just"/>
            <a:r>
              <a:rPr lang="it-IT" sz="1600" dirty="0"/>
              <a:t>All’interno di Legacoop Estense le cooperative che nascono da operazioni di workers buyout possono contare su una vasta rete di opportunità (servizi, convenzioni, collaborazioni, contatti).</a:t>
            </a:r>
          </a:p>
          <a:p>
            <a:pPr algn="just"/>
            <a:r>
              <a:rPr lang="it-IT" sz="1600" dirty="0"/>
              <a:t>Sono infatti diverse le strutture di sistema del movimento cooperativo che fanno riferimento a Legacoop. Per la maggior parte dei casi sono società con capitale di maggioranza cooperativo (e quindi sono a tutti gli effetti controllate), oppure società in cui Legacoop è socio direttamente o tramite proprie associate/altre società del movimento cooperativo.</a:t>
            </a:r>
          </a:p>
          <a:p>
            <a:pPr algn="just"/>
            <a:endParaRPr lang="it-IT" sz="1600" dirty="0"/>
          </a:p>
          <a:p>
            <a:pPr algn="just"/>
            <a:r>
              <a:rPr lang="it-IT" sz="1600" dirty="0"/>
              <a:t>Si tratta di società presenti in diversi settori:</a:t>
            </a:r>
          </a:p>
          <a:p>
            <a:pPr marL="285750" indent="-285750" algn="just">
              <a:buFont typeface="Arial" panose="020B0604020202020204" pitchFamily="34" charset="0"/>
              <a:buChar char="•"/>
            </a:pPr>
            <a:r>
              <a:rPr lang="it-IT" sz="1600" b="1" u="sng" dirty="0"/>
              <a:t>finanziario</a:t>
            </a:r>
          </a:p>
          <a:p>
            <a:pPr marL="285750" indent="-285750" algn="just">
              <a:buFont typeface="Arial" panose="020B0604020202020204" pitchFamily="34" charset="0"/>
              <a:buChar char="•"/>
            </a:pPr>
            <a:r>
              <a:rPr lang="it-IT" sz="1600" dirty="0"/>
              <a:t>formativo e di crescita professionale</a:t>
            </a:r>
          </a:p>
          <a:p>
            <a:pPr marL="285750" indent="-285750" algn="just">
              <a:buFont typeface="Arial" panose="020B0604020202020204" pitchFamily="34" charset="0"/>
              <a:buChar char="•"/>
            </a:pPr>
            <a:r>
              <a:rPr lang="it-IT" sz="1600" dirty="0"/>
              <a:t>previdenziale</a:t>
            </a:r>
          </a:p>
          <a:p>
            <a:pPr marL="285750" indent="-285750" algn="just">
              <a:buFont typeface="Arial" panose="020B0604020202020204" pitchFamily="34" charset="0"/>
              <a:buChar char="•"/>
            </a:pPr>
            <a:r>
              <a:rPr lang="it-IT" sz="1600" dirty="0"/>
              <a:t>innovativo e di ricerca.</a:t>
            </a:r>
          </a:p>
          <a:p>
            <a:pPr algn="just"/>
            <a:endParaRPr lang="it-IT" sz="1600" dirty="0"/>
          </a:p>
          <a:p>
            <a:pPr algn="just"/>
            <a:r>
              <a:rPr lang="it-IT" sz="1600" dirty="0"/>
              <a:t>Inoltre in Legacoop le cooperative associate possono contare su un network consolidato da tempo e fatto di società private, banche, comitati, mutue, servizi e professionisti esterni convenzionati.</a:t>
            </a:r>
          </a:p>
        </p:txBody>
      </p:sp>
    </p:spTree>
    <p:extLst>
      <p:ext uri="{BB962C8B-B14F-4D97-AF65-F5344CB8AC3E}">
        <p14:creationId xmlns:p14="http://schemas.microsoft.com/office/powerpoint/2010/main" val="77108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364087"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400" dirty="0">
                <a:solidFill>
                  <a:prstClr val="white"/>
                </a:solidFill>
                <a:latin typeface="Franklin Gothic Heavy" panose="020B0903020102020204" pitchFamily="34" charset="0"/>
                <a:ea typeface="Apex New Light" panose="02010600040501010103" pitchFamily="50" charset="0"/>
                <a:cs typeface="Tahoma" pitchFamily="34" charset="0"/>
              </a:rPr>
              <a:t>FINPRO, SOFINCO E FACTORCOOP</a:t>
            </a:r>
          </a:p>
        </p:txBody>
      </p:sp>
      <p:sp>
        <p:nvSpPr>
          <p:cNvPr id="10" name="Rectangle 3"/>
          <p:cNvSpPr>
            <a:spLocks noChangeArrowheads="1"/>
          </p:cNvSpPr>
          <p:nvPr/>
        </p:nvSpPr>
        <p:spPr bwMode="auto">
          <a:xfrm>
            <a:off x="1835696" y="1059582"/>
            <a:ext cx="712879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just">
              <a:buNone/>
            </a:pPr>
            <a:r>
              <a:rPr lang="it-IT" sz="1600" dirty="0">
                <a:solidFill>
                  <a:schemeClr val="tx1"/>
                </a:solidFill>
                <a:latin typeface="+mn-lt"/>
                <a:cs typeface="Calibri" pitchFamily="34" charset="0"/>
              </a:rPr>
              <a:t>Fondata a Modena nel 1969, </a:t>
            </a:r>
            <a:r>
              <a:rPr lang="it-IT" sz="1600" dirty="0" err="1">
                <a:solidFill>
                  <a:schemeClr val="tx1"/>
                </a:solidFill>
                <a:latin typeface="+mn-lt"/>
                <a:cs typeface="Calibri" pitchFamily="34" charset="0"/>
              </a:rPr>
              <a:t>Finpro</a:t>
            </a:r>
            <a:r>
              <a:rPr lang="it-IT" sz="1600" dirty="0">
                <a:solidFill>
                  <a:schemeClr val="tx1"/>
                </a:solidFill>
                <a:latin typeface="+mn-lt"/>
                <a:cs typeface="Calibri" pitchFamily="34" charset="0"/>
              </a:rPr>
              <a:t> è la società tramite la quale Legacoop Estense offre alle imprese associate servizi amministrativi, contabili e finanziari, e fornisce consulenze in ambito giuslavoristico, tributario e societario.</a:t>
            </a:r>
          </a:p>
        </p:txBody>
      </p:sp>
      <p:sp>
        <p:nvSpPr>
          <p:cNvPr id="11" name="Rettangolo 10"/>
          <p:cNvSpPr/>
          <p:nvPr/>
        </p:nvSpPr>
        <p:spPr>
          <a:xfrm>
            <a:off x="1823915" y="2067694"/>
            <a:ext cx="7128792" cy="2800767"/>
          </a:xfrm>
          <a:prstGeom prst="rect">
            <a:avLst/>
          </a:prstGeom>
        </p:spPr>
        <p:txBody>
          <a:bodyPr wrap="square">
            <a:spAutoFit/>
          </a:bodyPr>
          <a:lstStyle/>
          <a:p>
            <a:pPr algn="just"/>
            <a:r>
              <a:rPr lang="it-IT" sz="1600" dirty="0" err="1">
                <a:latin typeface="Calibri" pitchFamily="34" charset="0"/>
                <a:cs typeface="Calibri" pitchFamily="34" charset="0"/>
              </a:rPr>
              <a:t>Sofinco</a:t>
            </a:r>
            <a:r>
              <a:rPr lang="it-IT" sz="1600" dirty="0">
                <a:latin typeface="Calibri" pitchFamily="34" charset="0"/>
                <a:cs typeface="Calibri" pitchFamily="34" charset="0"/>
              </a:rPr>
              <a:t> S.p.A., con sede in Modena, è una società che svolge prevalentemente attività finanziaria (operazioni di partecipazioni, </a:t>
            </a:r>
            <a:r>
              <a:rPr lang="it-IT" sz="1600" dirty="0" err="1">
                <a:latin typeface="Calibri" pitchFamily="34" charset="0"/>
                <a:cs typeface="Calibri" pitchFamily="34" charset="0"/>
              </a:rPr>
              <a:t>equity</a:t>
            </a:r>
            <a:r>
              <a:rPr lang="it-IT" sz="1600" dirty="0">
                <a:latin typeface="Calibri" pitchFamily="34" charset="0"/>
                <a:cs typeface="Calibri" pitchFamily="34" charset="0"/>
              </a:rPr>
              <a:t>). Il capitale sociale di </a:t>
            </a:r>
            <a:r>
              <a:rPr lang="it-IT" sz="1600" dirty="0" err="1">
                <a:latin typeface="Calibri" pitchFamily="34" charset="0"/>
                <a:cs typeface="Calibri" pitchFamily="34" charset="0"/>
              </a:rPr>
              <a:t>Sofinco</a:t>
            </a:r>
            <a:r>
              <a:rPr lang="it-IT" sz="1600" dirty="0">
                <a:latin typeface="Calibri" pitchFamily="34" charset="0"/>
                <a:cs typeface="Calibri" pitchFamily="34" charset="0"/>
              </a:rPr>
              <a:t> è ripartito tra una pluralità di soggetti </a:t>
            </a:r>
            <a:r>
              <a:rPr lang="it-IT" sz="1600" dirty="0">
                <a:latin typeface="Calibri" pitchFamily="32" charset="0"/>
              </a:rPr>
              <a:t>prevalentemente</a:t>
            </a:r>
            <a:r>
              <a:rPr lang="it-IT" sz="1600" dirty="0">
                <a:latin typeface="Calibri" pitchFamily="34" charset="0"/>
                <a:cs typeface="Calibri" pitchFamily="34" charset="0"/>
              </a:rPr>
              <a:t> di natura cooperativa.</a:t>
            </a:r>
          </a:p>
          <a:p>
            <a:pPr algn="just" fontAlgn="base"/>
            <a:endParaRPr lang="it-IT" sz="1600" dirty="0">
              <a:latin typeface="Calibri" pitchFamily="34" charset="0"/>
              <a:cs typeface="Calibri" pitchFamily="34" charset="0"/>
            </a:endParaRPr>
          </a:p>
          <a:p>
            <a:pPr algn="just" fontAlgn="base"/>
            <a:r>
              <a:rPr lang="it-IT" sz="1600" dirty="0" err="1">
                <a:latin typeface="Calibri" pitchFamily="34" charset="0"/>
                <a:cs typeface="Calibri" pitchFamily="34" charset="0"/>
              </a:rPr>
              <a:t>Factorcoop</a:t>
            </a:r>
            <a:r>
              <a:rPr lang="it-IT" sz="1600" dirty="0">
                <a:latin typeface="Calibri" pitchFamily="34" charset="0"/>
                <a:cs typeface="Calibri" pitchFamily="34" charset="0"/>
              </a:rPr>
              <a:t> è la società di factoring delle Cooperative di Consumo. Acquisisce in cessione i crediti commerciali relativi alle forniture nei confronti delle principali cooperative aderenti a Coop Italia e di altre realtà del mondo cooperativo. Opera inoltre con le Cooperative, aderenti a Legacoop, che lavorano per la Pubblica Amministrazione o per imprese private. Infine la società è Istituto di Pagamento.</a:t>
            </a:r>
          </a:p>
          <a:p>
            <a:pPr algn="just"/>
            <a:endParaRPr lang="it-IT" sz="1600" dirty="0">
              <a:latin typeface="Calibri" pitchFamily="34" charset="0"/>
              <a:cs typeface="Calibri" pitchFamily="34" charset="0"/>
            </a:endParaRPr>
          </a:p>
          <a:p>
            <a:pPr algn="just"/>
            <a:endParaRPr lang="it-IT" altLang="it-IT" sz="1600" dirty="0">
              <a:solidFill>
                <a:srgbClr val="000000"/>
              </a:solidFill>
            </a:endParaRPr>
          </a:p>
        </p:txBody>
      </p:sp>
      <p:pic>
        <p:nvPicPr>
          <p:cNvPr id="15" name="Picture 2"/>
          <p:cNvPicPr>
            <a:picLocks noChangeAspect="1" noChangeArrowheads="1"/>
          </p:cNvPicPr>
          <p:nvPr/>
        </p:nvPicPr>
        <p:blipFill>
          <a:blip r:embed="rId2" cstate="print"/>
          <a:srcRect/>
          <a:stretch>
            <a:fillRect/>
          </a:stretch>
        </p:blipFill>
        <p:spPr bwMode="auto">
          <a:xfrm>
            <a:off x="179512" y="2067694"/>
            <a:ext cx="1584176" cy="1080120"/>
          </a:xfrm>
          <a:prstGeom prst="rect">
            <a:avLst/>
          </a:prstGeom>
          <a:noFill/>
          <a:ln w="9525">
            <a:noFill/>
            <a:miter lim="800000"/>
            <a:headEnd/>
            <a:tailEnd/>
          </a:ln>
          <a:effectLst/>
        </p:spPr>
      </p:pic>
      <p:pic>
        <p:nvPicPr>
          <p:cNvPr id="3" name="Immagine 2"/>
          <p:cNvPicPr>
            <a:picLocks noChangeAspect="1"/>
          </p:cNvPicPr>
          <p:nvPr/>
        </p:nvPicPr>
        <p:blipFill>
          <a:blip r:embed="rId3"/>
          <a:stretch>
            <a:fillRect/>
          </a:stretch>
        </p:blipFill>
        <p:spPr>
          <a:xfrm>
            <a:off x="7164288" y="216226"/>
            <a:ext cx="1877731" cy="542591"/>
          </a:xfrm>
          <a:prstGeom prst="rect">
            <a:avLst/>
          </a:prstGeom>
        </p:spPr>
      </p:pic>
      <p:pic>
        <p:nvPicPr>
          <p:cNvPr id="3074" name="Picture 2" descr="Factorcoop">
            <a:extLst>
              <a:ext uri="{FF2B5EF4-FFF2-40B4-BE49-F238E27FC236}">
                <a16:creationId xmlns:a16="http://schemas.microsoft.com/office/drawing/2014/main" id="{21C838F0-FAE0-494F-B204-543AD0BB0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05" y="3457550"/>
            <a:ext cx="1663209"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o">
            <a:extLst>
              <a:ext uri="{FF2B5EF4-FFF2-40B4-BE49-F238E27FC236}">
                <a16:creationId xmlns:a16="http://schemas.microsoft.com/office/drawing/2014/main" id="{72D1939B-DE6C-490B-B124-DDF785C7E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06" y="1142796"/>
            <a:ext cx="1584176"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9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364087"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COOP.IM E COOPERARE</a:t>
            </a:r>
          </a:p>
        </p:txBody>
      </p:sp>
      <p:sp>
        <p:nvSpPr>
          <p:cNvPr id="2" name="Rettangolo 1"/>
          <p:cNvSpPr/>
          <p:nvPr/>
        </p:nvSpPr>
        <p:spPr>
          <a:xfrm>
            <a:off x="2129251" y="1131590"/>
            <a:ext cx="6835238" cy="830997"/>
          </a:xfrm>
          <a:prstGeom prst="rect">
            <a:avLst/>
          </a:prstGeom>
        </p:spPr>
        <p:txBody>
          <a:bodyPr wrap="square">
            <a:spAutoFit/>
          </a:bodyPr>
          <a:lstStyle/>
          <a:p>
            <a:pPr algn="just"/>
            <a:r>
              <a:rPr lang="it-IT" altLang="it-IT" sz="1600" dirty="0">
                <a:solidFill>
                  <a:srgbClr val="000000"/>
                </a:solidFill>
                <a:latin typeface="Calibri" pitchFamily="32" charset="0"/>
              </a:rPr>
              <a:t>Nasce nel 1971 per favorire lo sviluppo delle imprese socie attraverso la fornitura di servizi nei settori finanziario e immobiliare e la promozione di nuove cooperative o società da queste partecipate.</a:t>
            </a:r>
          </a:p>
        </p:txBody>
      </p:sp>
      <p:sp>
        <p:nvSpPr>
          <p:cNvPr id="16" name="Rettangolo 15"/>
          <p:cNvSpPr/>
          <p:nvPr/>
        </p:nvSpPr>
        <p:spPr>
          <a:xfrm>
            <a:off x="179512" y="1317997"/>
            <a:ext cx="1572393" cy="461665"/>
          </a:xfrm>
          <a:prstGeom prst="rect">
            <a:avLst/>
          </a:prstGeom>
        </p:spPr>
        <p:txBody>
          <a:bodyPr wrap="square">
            <a:spAutoFit/>
          </a:bodyPr>
          <a:lstStyle/>
          <a:p>
            <a:pPr algn="ctr"/>
            <a:r>
              <a:rPr lang="it-IT" altLang="it-IT" sz="2400" b="1" dirty="0">
                <a:solidFill>
                  <a:srgbClr val="000000"/>
                </a:solidFill>
                <a:latin typeface="Calibri" pitchFamily="32" charset="0"/>
              </a:rPr>
              <a:t>COOP.IM</a:t>
            </a:r>
          </a:p>
        </p:txBody>
      </p:sp>
      <p:pic>
        <p:nvPicPr>
          <p:cNvPr id="3" name="Immagine 2"/>
          <p:cNvPicPr>
            <a:picLocks noChangeAspect="1"/>
          </p:cNvPicPr>
          <p:nvPr/>
        </p:nvPicPr>
        <p:blipFill>
          <a:blip r:embed="rId2"/>
          <a:stretch>
            <a:fillRect/>
          </a:stretch>
        </p:blipFill>
        <p:spPr>
          <a:xfrm>
            <a:off x="7164288" y="216226"/>
            <a:ext cx="1877731" cy="542591"/>
          </a:xfrm>
          <a:prstGeom prst="rect">
            <a:avLst/>
          </a:prstGeom>
        </p:spPr>
      </p:pic>
      <p:sp>
        <p:nvSpPr>
          <p:cNvPr id="8" name="Rectangle 3"/>
          <p:cNvSpPr>
            <a:spLocks noChangeArrowheads="1"/>
          </p:cNvSpPr>
          <p:nvPr/>
        </p:nvSpPr>
        <p:spPr bwMode="auto">
          <a:xfrm>
            <a:off x="2129250" y="2211710"/>
            <a:ext cx="6912769"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just">
              <a:buNone/>
            </a:pPr>
            <a:r>
              <a:rPr lang="it-IT" sz="1600" dirty="0">
                <a:solidFill>
                  <a:schemeClr val="tx1"/>
                </a:solidFill>
                <a:latin typeface="Calibri" pitchFamily="34" charset="0"/>
                <a:cs typeface="Calibri" pitchFamily="34" charset="0"/>
              </a:rPr>
              <a:t>Cooperare Spa è lo strumento di investimento in capitale di rischio nato per incoraggiare le cooperative aderenti a Legacoop ad intraprendere operazioni straordinarie. In quanto holding di partecipazioni Cooperare acquisisce partecipazioni di minoranza per conto delle cooperative ed eventualmente collabora professionalmente al coordinamento dei finanziamenti. Il target principale è rappresentato dalle acquisizioni delle cooperative e dalle operazioni di capitalizzazione di società a controllo cooperativo che sono capaci di creare valore e distribuire dividendi. Il taglio delle operazioni parte da un minimo di € 4/5 milioni.</a:t>
            </a:r>
            <a:endParaRPr lang="it-IT" sz="1600" dirty="0">
              <a:solidFill>
                <a:schemeClr val="tx1"/>
              </a:solidFill>
              <a:latin typeface="+mn-lt"/>
              <a:cs typeface="+mn-cs"/>
            </a:endParaRPr>
          </a:p>
        </p:txBody>
      </p:sp>
      <p:pic>
        <p:nvPicPr>
          <p:cNvPr id="10" name="Picture 3"/>
          <p:cNvPicPr>
            <a:picLocks noChangeAspect="1" noChangeArrowheads="1"/>
          </p:cNvPicPr>
          <p:nvPr/>
        </p:nvPicPr>
        <p:blipFill>
          <a:blip r:embed="rId3" cstate="print"/>
          <a:srcRect/>
          <a:stretch>
            <a:fillRect/>
          </a:stretch>
        </p:blipFill>
        <p:spPr bwMode="auto">
          <a:xfrm>
            <a:off x="179512" y="3027746"/>
            <a:ext cx="1644403" cy="822768"/>
          </a:xfrm>
          <a:prstGeom prst="rect">
            <a:avLst/>
          </a:prstGeom>
          <a:noFill/>
          <a:ln w="9525">
            <a:noFill/>
            <a:miter lim="800000"/>
            <a:headEnd/>
            <a:tailEnd/>
          </a:ln>
          <a:effectLst/>
        </p:spPr>
      </p:pic>
    </p:spTree>
    <p:extLst>
      <p:ext uri="{BB962C8B-B14F-4D97-AF65-F5344CB8AC3E}">
        <p14:creationId xmlns:p14="http://schemas.microsoft.com/office/powerpoint/2010/main" val="265809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ccfs reggio emi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03598"/>
            <a:ext cx="1585934" cy="1368152"/>
          </a:xfrm>
          <a:prstGeom prst="rect">
            <a:avLst/>
          </a:prstGeom>
          <a:noFill/>
          <a:extLst>
            <a:ext uri="{909E8E84-426E-40DD-AFC4-6F175D3DCCD1}">
              <a14:hiddenFill xmlns:a14="http://schemas.microsoft.com/office/drawing/2010/main">
                <a:solidFill>
                  <a:srgbClr val="FFFFFF"/>
                </a:solidFill>
              </a14:hiddenFill>
            </a:ext>
          </a:extLst>
        </p:spPr>
      </p:pic>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CCFS E COOPFOND</a:t>
            </a:r>
          </a:p>
        </p:txBody>
      </p:sp>
      <p:sp>
        <p:nvSpPr>
          <p:cNvPr id="10" name="Rectangle 3"/>
          <p:cNvSpPr>
            <a:spLocks noChangeArrowheads="1"/>
          </p:cNvSpPr>
          <p:nvPr/>
        </p:nvSpPr>
        <p:spPr bwMode="auto">
          <a:xfrm>
            <a:off x="1823915" y="915566"/>
            <a:ext cx="7212582" cy="2064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just"/>
            <a:r>
              <a:rPr lang="it-IT" sz="1600" dirty="0">
                <a:solidFill>
                  <a:srgbClr val="000000"/>
                </a:solidFill>
                <a:latin typeface="+mn-lt"/>
                <a:cs typeface="+mn-cs"/>
              </a:rPr>
              <a:t>C.C.F.S. </a:t>
            </a:r>
            <a:r>
              <a:rPr lang="it-IT" sz="1600" dirty="0" err="1">
                <a:solidFill>
                  <a:srgbClr val="000000"/>
                </a:solidFill>
                <a:latin typeface="+mn-lt"/>
                <a:cs typeface="+mn-cs"/>
              </a:rPr>
              <a:t>é</a:t>
            </a:r>
            <a:r>
              <a:rPr lang="it-IT" sz="1600" dirty="0">
                <a:solidFill>
                  <a:srgbClr val="000000"/>
                </a:solidFill>
                <a:latin typeface="+mn-lt"/>
                <a:cs typeface="+mn-cs"/>
              </a:rPr>
              <a:t> parte del movimento cooperativo e si dedica al suo sviluppo, mediante la fornitura di capitali e finanziamenti alle imprese: è un Consorzio di cooperative di 2° grado cui aderiscono società costituite in forma cooperativa e società di capitali controllate da cooperative, da Associazioni di rappresentanza della cooperazione, da Enti e Fondazioni. C.C.F.S. ha come obiettivo statutario di perseguire, collaborando con i propri soci, lo sviluppo delle cooperative, la loro crescita, la loro capacità di fare impresa combinata con la mutualità ed il raggiungimento di finalità sociali. </a:t>
            </a:r>
          </a:p>
          <a:p>
            <a:pPr algn="just">
              <a:buNone/>
            </a:pPr>
            <a:endParaRPr lang="it-IT" sz="1600" dirty="0">
              <a:solidFill>
                <a:srgbClr val="000000"/>
              </a:solidFill>
              <a:latin typeface="+mn-lt"/>
              <a:cs typeface="+mn-cs"/>
            </a:endParaRPr>
          </a:p>
        </p:txBody>
      </p:sp>
      <p:sp>
        <p:nvSpPr>
          <p:cNvPr id="11" name="Rettangolo 10"/>
          <p:cNvSpPr/>
          <p:nvPr/>
        </p:nvSpPr>
        <p:spPr>
          <a:xfrm>
            <a:off x="1823915" y="2946306"/>
            <a:ext cx="7128792" cy="1569660"/>
          </a:xfrm>
          <a:prstGeom prst="rect">
            <a:avLst/>
          </a:prstGeom>
        </p:spPr>
        <p:txBody>
          <a:bodyPr wrap="square">
            <a:spAutoFit/>
          </a:bodyPr>
          <a:lstStyle/>
          <a:p>
            <a:pPr algn="just"/>
            <a:r>
              <a:rPr lang="it-IT" altLang="it-IT" sz="1600" dirty="0" err="1">
                <a:solidFill>
                  <a:srgbClr val="000000"/>
                </a:solidFill>
              </a:rPr>
              <a:t>Coopfond</a:t>
            </a:r>
            <a:r>
              <a:rPr lang="it-IT" altLang="it-IT" sz="1600" dirty="0">
                <a:solidFill>
                  <a:srgbClr val="000000"/>
                </a:solidFill>
              </a:rPr>
              <a:t> è il Fondo mutualistico di Legacoop nato con la l.59/1992 per la promozione e lo sviluppo della cooperazione, opera sotto la vigilanza del Ministero delle Attività Produttive. Le risorse provengono dal versamento del 3% degli utili delle cooperative esistenti. L’obiettivo di </a:t>
            </a:r>
            <a:r>
              <a:rPr lang="it-IT" altLang="it-IT" sz="1600" dirty="0" err="1">
                <a:solidFill>
                  <a:srgbClr val="000000"/>
                </a:solidFill>
              </a:rPr>
              <a:t>Coopfond</a:t>
            </a:r>
            <a:r>
              <a:rPr lang="it-IT" altLang="it-IT" sz="1600" dirty="0">
                <a:solidFill>
                  <a:srgbClr val="000000"/>
                </a:solidFill>
              </a:rPr>
              <a:t> è promuovere, rafforzare ed estendere la presenza cooperativa all'interno del sistema economico nazionale, concorrendo alla nascita di nuove imprese e alla crescita di quelle esistenti. </a:t>
            </a:r>
          </a:p>
        </p:txBody>
      </p:sp>
      <p:pic>
        <p:nvPicPr>
          <p:cNvPr id="14" name="Picture 5"/>
          <p:cNvPicPr>
            <a:picLocks noChangeAspect="1" noChangeArrowheads="1"/>
          </p:cNvPicPr>
          <p:nvPr/>
        </p:nvPicPr>
        <p:blipFill>
          <a:blip r:embed="rId3" cstate="print"/>
          <a:srcRect/>
          <a:stretch>
            <a:fillRect/>
          </a:stretch>
        </p:blipFill>
        <p:spPr bwMode="auto">
          <a:xfrm>
            <a:off x="179512" y="3258731"/>
            <a:ext cx="1585934" cy="825187"/>
          </a:xfrm>
          <a:prstGeom prst="rect">
            <a:avLst/>
          </a:prstGeom>
          <a:noFill/>
          <a:ln w="9525">
            <a:noFill/>
            <a:miter lim="800000"/>
            <a:headEnd/>
            <a:tailEnd/>
          </a:ln>
          <a:effectLst/>
        </p:spPr>
      </p:pic>
      <p:pic>
        <p:nvPicPr>
          <p:cNvPr id="2" name="Immagine 1"/>
          <p:cNvPicPr>
            <a:picLocks noChangeAspect="1"/>
          </p:cNvPicPr>
          <p:nvPr/>
        </p:nvPicPr>
        <p:blipFill>
          <a:blip r:embed="rId4"/>
          <a:stretch>
            <a:fillRect/>
          </a:stretch>
        </p:blipFill>
        <p:spPr>
          <a:xfrm>
            <a:off x="7158765" y="216226"/>
            <a:ext cx="1877731" cy="542591"/>
          </a:xfrm>
          <a:prstGeom prst="rect">
            <a:avLst/>
          </a:prstGeom>
        </p:spPr>
      </p:pic>
    </p:spTree>
    <p:extLst>
      <p:ext uri="{BB962C8B-B14F-4D97-AF65-F5344CB8AC3E}">
        <p14:creationId xmlns:p14="http://schemas.microsoft.com/office/powerpoint/2010/main" val="151068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CFI E COOPERFIDI ITALIA</a:t>
            </a:r>
          </a:p>
        </p:txBody>
      </p:sp>
      <p:sp>
        <p:nvSpPr>
          <p:cNvPr id="2" name="Rettangolo 1"/>
          <p:cNvSpPr/>
          <p:nvPr/>
        </p:nvSpPr>
        <p:spPr>
          <a:xfrm>
            <a:off x="1835696" y="1059582"/>
            <a:ext cx="7128792" cy="2062103"/>
          </a:xfrm>
          <a:prstGeom prst="rect">
            <a:avLst/>
          </a:prstGeom>
        </p:spPr>
        <p:txBody>
          <a:bodyPr wrap="square">
            <a:spAutoFit/>
          </a:bodyPr>
          <a:lstStyle/>
          <a:p>
            <a:pPr algn="just"/>
            <a:r>
              <a:rPr lang="it-IT" altLang="it-IT" sz="1600" dirty="0">
                <a:solidFill>
                  <a:srgbClr val="000000"/>
                </a:solidFill>
                <a:latin typeface="Calibri" pitchFamily="32" charset="0"/>
              </a:rPr>
              <a:t>È una società cooperativa per azioni che opera dal 1986 per la promozione delle imprese cooperative di produzione e lavoro e delle cooperative sociali. È promossa da </a:t>
            </a:r>
            <a:r>
              <a:rPr lang="it-IT" altLang="it-IT" sz="1600" dirty="0" err="1">
                <a:solidFill>
                  <a:srgbClr val="000000"/>
                </a:solidFill>
                <a:latin typeface="Calibri" pitchFamily="32" charset="0"/>
              </a:rPr>
              <a:t>Agci</a:t>
            </a:r>
            <a:r>
              <a:rPr lang="it-IT" altLang="it-IT" sz="1600" dirty="0">
                <a:solidFill>
                  <a:srgbClr val="000000"/>
                </a:solidFill>
                <a:latin typeface="Calibri" pitchFamily="32" charset="0"/>
              </a:rPr>
              <a:t>, Confcooperative, Legacoop ed è partecipata dal Ministero dello Sviluppo economico. Partecipa, come investitore istituzionale, al capitale delle imprese ed eroga finanziamenti, finalizzati a piani di investimento. Promuove la nascita di cooperative e sostiene i soci lavoratori nelle decisioni strategiche e nelle scelte operative.</a:t>
            </a:r>
          </a:p>
          <a:p>
            <a:pPr algn="just"/>
            <a:endParaRPr lang="it-IT" altLang="it-IT" sz="1600" dirty="0">
              <a:solidFill>
                <a:srgbClr val="000000"/>
              </a:solidFill>
              <a:latin typeface="Calibri" pitchFamily="32" charset="0"/>
            </a:endParaRPr>
          </a:p>
        </p:txBody>
      </p:sp>
      <p:sp>
        <p:nvSpPr>
          <p:cNvPr id="11" name="Rettangolo 10"/>
          <p:cNvSpPr/>
          <p:nvPr/>
        </p:nvSpPr>
        <p:spPr>
          <a:xfrm>
            <a:off x="1823915" y="3147814"/>
            <a:ext cx="7128792" cy="1569660"/>
          </a:xfrm>
          <a:prstGeom prst="rect">
            <a:avLst/>
          </a:prstGeom>
        </p:spPr>
        <p:txBody>
          <a:bodyPr wrap="square">
            <a:spAutoFit/>
          </a:bodyPr>
          <a:lstStyle/>
          <a:p>
            <a:pPr algn="just"/>
            <a:r>
              <a:rPr lang="it-IT" sz="1600" dirty="0">
                <a:latin typeface="Calibri" pitchFamily="34" charset="0"/>
                <a:cs typeface="Calibri" pitchFamily="34" charset="0"/>
              </a:rPr>
              <a:t>Cooperfidi Italia è il consorzio fidi delle tre centrali cooperative: è specializzato nel rilascio di garanzie "a prima richiesta" a favore delle banche e degli istituti finanziari che erogano credito alle imprese cooperative. Con l’opera di intermediazione e di mitigazione del rischio di Cooperfidi Italia, le imprese cooperative meritevoli ottengono più credito a condizioni più favorevoli.</a:t>
            </a:r>
          </a:p>
          <a:p>
            <a:pPr algn="just"/>
            <a:endParaRPr lang="it-IT" altLang="it-IT" sz="1600" dirty="0"/>
          </a:p>
        </p:txBody>
      </p:sp>
      <p:pic>
        <p:nvPicPr>
          <p:cNvPr id="15" name="Picture 2"/>
          <p:cNvPicPr>
            <a:picLocks noChangeAspect="1" noChangeArrowheads="1"/>
          </p:cNvPicPr>
          <p:nvPr/>
        </p:nvPicPr>
        <p:blipFill>
          <a:blip r:embed="rId2" cstate="print"/>
          <a:srcRect/>
          <a:stretch>
            <a:fillRect/>
          </a:stretch>
        </p:blipFill>
        <p:spPr bwMode="auto">
          <a:xfrm>
            <a:off x="107504" y="1275606"/>
            <a:ext cx="1644403" cy="1116149"/>
          </a:xfrm>
          <a:prstGeom prst="rect">
            <a:avLst/>
          </a:prstGeom>
          <a:noFill/>
          <a:ln w="9525">
            <a:noFill/>
            <a:miter lim="800000"/>
            <a:headEnd/>
            <a:tailEnd/>
          </a:ln>
          <a:effectLst/>
        </p:spPr>
      </p:pic>
      <p:pic>
        <p:nvPicPr>
          <p:cNvPr id="3" name="Immagine 2"/>
          <p:cNvPicPr>
            <a:picLocks noChangeAspect="1"/>
          </p:cNvPicPr>
          <p:nvPr/>
        </p:nvPicPr>
        <p:blipFill>
          <a:blip r:embed="rId3"/>
          <a:stretch>
            <a:fillRect/>
          </a:stretch>
        </p:blipFill>
        <p:spPr>
          <a:xfrm>
            <a:off x="7158765" y="232631"/>
            <a:ext cx="1877731" cy="542591"/>
          </a:xfrm>
          <a:prstGeom prst="rect">
            <a:avLst/>
          </a:prstGeom>
        </p:spPr>
      </p:pic>
      <p:pic>
        <p:nvPicPr>
          <p:cNvPr id="1026" name="Picture 2" descr="logo-cooperfidi">
            <a:extLst>
              <a:ext uri="{FF2B5EF4-FFF2-40B4-BE49-F238E27FC236}">
                <a16:creationId xmlns:a16="http://schemas.microsoft.com/office/drawing/2014/main" id="{F1E490E0-403D-4240-A2B9-1CC54BCDF1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93" y="3427587"/>
            <a:ext cx="1572395" cy="65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6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SUPPORTO ALL’EQUITY</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34807" y="843558"/>
            <a:ext cx="9001689" cy="3970318"/>
          </a:xfrm>
          <a:prstGeom prst="rect">
            <a:avLst/>
          </a:prstGeom>
          <a:noFill/>
        </p:spPr>
        <p:txBody>
          <a:bodyPr wrap="square" rtlCol="0">
            <a:spAutoFit/>
          </a:bodyPr>
          <a:lstStyle/>
          <a:p>
            <a:pPr algn="just"/>
            <a:r>
              <a:rPr lang="it-IT" sz="1200" b="1" dirty="0"/>
              <a:t>CAPITALE SOCI COOPERATORI</a:t>
            </a:r>
            <a:r>
              <a:rPr lang="it-IT" sz="1200" dirty="0"/>
              <a:t>: l’anticipo della NASPI</a:t>
            </a:r>
          </a:p>
          <a:p>
            <a:pPr algn="just"/>
            <a:r>
              <a:rPr lang="it-IT" sz="1200" dirty="0"/>
              <a:t>Se il lavoratore ha versato contributi per i 4 anni precedenti alla cessazione involontaria del rapporto di lavoro, ha diritto a 2 anni di anticipo della </a:t>
            </a:r>
            <a:r>
              <a:rPr lang="it-IT" sz="1200" dirty="0" err="1"/>
              <a:t>NASpI</a:t>
            </a:r>
            <a:r>
              <a:rPr lang="it-IT" sz="1200" dirty="0"/>
              <a:t>, l’importo anticipato al lavoratore è di circa 20.000€.</a:t>
            </a:r>
          </a:p>
          <a:p>
            <a:pPr algn="just"/>
            <a:r>
              <a:rPr lang="it-IT" sz="1200" dirty="0"/>
              <a:t>Il lavoratore deve stipulare un rapporto di lavoro subordinato con la cooperativa e lo dovrà mantenere per almeno 24 mesi, se da le dimissioni prima di questo periodo dovrà restituire l’intero anticipo all’INPS (se invece la cooperativa cessa l’attività, avendo azzerato il capitale sociale, il lavoratore non dovrà restituire nulla);</a:t>
            </a:r>
          </a:p>
          <a:p>
            <a:pPr algn="just"/>
            <a:r>
              <a:rPr lang="it-IT" sz="1200" dirty="0"/>
              <a:t>Il lavoratore avrà diritto nuovamente alla </a:t>
            </a:r>
            <a:r>
              <a:rPr lang="it-IT" sz="1200" dirty="0" err="1"/>
              <a:t>NASpI</a:t>
            </a:r>
            <a:r>
              <a:rPr lang="it-IT" sz="1200" dirty="0"/>
              <a:t> dopo un periodo di quattro anni dalla richiesta dell’anticipo.</a:t>
            </a:r>
          </a:p>
          <a:p>
            <a:pPr algn="just"/>
            <a:r>
              <a:rPr lang="it-IT" sz="1200" u="sng" dirty="0"/>
              <a:t>La capitalizzazione dei lavoratori è la base di calcolo per l’intervento delle società finanziarie.</a:t>
            </a:r>
          </a:p>
          <a:p>
            <a:pPr algn="just"/>
            <a:endParaRPr lang="it-IT" sz="1200" dirty="0"/>
          </a:p>
          <a:p>
            <a:pPr algn="just"/>
            <a:r>
              <a:rPr lang="it-IT" sz="1200" b="1" dirty="0"/>
              <a:t>Coopfond: </a:t>
            </a:r>
            <a:r>
              <a:rPr lang="it-IT" sz="1200" dirty="0"/>
              <a:t>interviene con l’acquisto di azioni di socio sovventore o finanziatore. L’intervento è solitamente 1:1 sul capitale dei soci cooperatori fino ad un massimo di 750mila euro per una durata di 5/7 anni. I soci cooperatori persone fisiche devono versare almeno il 25% del capitale sottoscritto. </a:t>
            </a:r>
          </a:p>
          <a:p>
            <a:pPr algn="just"/>
            <a:endParaRPr lang="it-IT" sz="1200" b="1" dirty="0"/>
          </a:p>
          <a:p>
            <a:pPr algn="just"/>
            <a:r>
              <a:rPr lang="it-IT" sz="1200" b="1" dirty="0"/>
              <a:t>CFI</a:t>
            </a:r>
            <a:r>
              <a:rPr lang="it-IT" sz="1200" dirty="0"/>
              <a:t>: interviene con una partecipazione di minoranza, nella forma di socio finanziatore, non superiore al valore del capitale sociale, delle riserve patrimoniali e del prestito sociale della cooperativa, nel limite massimo pari al doppio del capitale sociale versato dai soci dell’impresa. CFI richiede una capitalizzazione minima per ogni lavoratore (4.000€ sottoscritti di cui il 50% versato, per le cooperative sociali gli importi sono ridotti della metà). </a:t>
            </a:r>
          </a:p>
          <a:p>
            <a:pPr algn="just"/>
            <a:endParaRPr lang="it-IT" sz="1200" dirty="0"/>
          </a:p>
          <a:p>
            <a:pPr algn="just"/>
            <a:r>
              <a:rPr lang="it-IT" sz="1200" dirty="0"/>
              <a:t>L’eventuale presenza di </a:t>
            </a:r>
            <a:r>
              <a:rPr lang="it-IT" sz="1200" b="1" dirty="0"/>
              <a:t>altre cooperative (es. </a:t>
            </a:r>
            <a:r>
              <a:rPr lang="it-IT" sz="1200" b="1" dirty="0" err="1"/>
              <a:t>Sofinco</a:t>
            </a:r>
            <a:r>
              <a:rPr lang="it-IT" sz="1200" b="1" dirty="0"/>
              <a:t>) </a:t>
            </a:r>
            <a:r>
              <a:rPr lang="it-IT" sz="1200" dirty="0"/>
              <a:t>nel capitale sociale rafforza il rapporto tra le imprese e può permettere una presenza, anche incrociata, dei rispettivi amministratori.</a:t>
            </a:r>
          </a:p>
          <a:p>
            <a:pPr algn="just"/>
            <a:endParaRPr lang="it-IT" sz="1200" dirty="0"/>
          </a:p>
        </p:txBody>
      </p:sp>
    </p:spTree>
    <p:extLst>
      <p:ext uri="{BB962C8B-B14F-4D97-AF65-F5344CB8AC3E}">
        <p14:creationId xmlns:p14="http://schemas.microsoft.com/office/powerpoint/2010/main" val="151955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800" dirty="0">
                <a:solidFill>
                  <a:prstClr val="white"/>
                </a:solidFill>
                <a:latin typeface="Franklin Gothic Heavy" panose="020B0903020102020204" pitchFamily="34" charset="0"/>
                <a:ea typeface="Apex New Light" panose="02010600040501010103" pitchFamily="50" charset="0"/>
                <a:cs typeface="Tahoma" pitchFamily="34" charset="0"/>
              </a:rPr>
              <a:t>FINANZIAMENTI AGEVOLATI</a:t>
            </a:r>
          </a:p>
        </p:txBody>
      </p:sp>
      <p:pic>
        <p:nvPicPr>
          <p:cNvPr id="2" name="Immagine 1"/>
          <p:cNvPicPr>
            <a:picLocks noChangeAspect="1"/>
          </p:cNvPicPr>
          <p:nvPr/>
        </p:nvPicPr>
        <p:blipFill>
          <a:blip r:embed="rId2"/>
          <a:stretch>
            <a:fillRect/>
          </a:stretch>
        </p:blipFill>
        <p:spPr>
          <a:xfrm>
            <a:off x="7158765" y="208748"/>
            <a:ext cx="1877731" cy="542591"/>
          </a:xfrm>
          <a:prstGeom prst="rect">
            <a:avLst/>
          </a:prstGeom>
        </p:spPr>
      </p:pic>
      <p:sp>
        <p:nvSpPr>
          <p:cNvPr id="4" name="CasellaDiTesto 3"/>
          <p:cNvSpPr txBox="1"/>
          <p:nvPr/>
        </p:nvSpPr>
        <p:spPr>
          <a:xfrm>
            <a:off x="107504" y="1059582"/>
            <a:ext cx="8856984" cy="3600986"/>
          </a:xfrm>
          <a:prstGeom prst="rect">
            <a:avLst/>
          </a:prstGeom>
          <a:noFill/>
        </p:spPr>
        <p:txBody>
          <a:bodyPr wrap="square" rtlCol="0">
            <a:spAutoFit/>
          </a:bodyPr>
          <a:lstStyle/>
          <a:p>
            <a:pPr algn="just"/>
            <a:r>
              <a:rPr lang="it-IT" sz="1200" dirty="0"/>
              <a:t>Se lo Statuto della cooperativa prevede le figure dei soci finanziatori e sovventori la capitalizzazione si potenzia ulteriormente e migliora il rating nei confronti degli istituti bancari.</a:t>
            </a:r>
          </a:p>
          <a:p>
            <a:pPr algn="just"/>
            <a:endParaRPr lang="it-IT" sz="1200" dirty="0"/>
          </a:p>
          <a:p>
            <a:pPr algn="just"/>
            <a:r>
              <a:rPr lang="it-IT" sz="1200" dirty="0"/>
              <a:t>Il sistema Legacoop supporta i progetti d’impresa con diversi interventi:</a:t>
            </a:r>
          </a:p>
          <a:p>
            <a:pPr algn="just"/>
            <a:endParaRPr lang="it-IT" sz="1200" dirty="0"/>
          </a:p>
          <a:p>
            <a:pPr algn="just"/>
            <a:r>
              <a:rPr lang="it-IT" sz="1200" b="1" dirty="0"/>
              <a:t>	CFI</a:t>
            </a:r>
            <a:r>
              <a:rPr lang="it-IT" sz="1200" dirty="0"/>
              <a:t>: Finanziamento agevolato </a:t>
            </a:r>
            <a:r>
              <a:rPr lang="it-IT" sz="1200" dirty="0" err="1"/>
              <a:t>MiSE</a:t>
            </a:r>
            <a:r>
              <a:rPr lang="it-IT" sz="1200" dirty="0"/>
              <a:t> (DM 4/01/2021)</a:t>
            </a:r>
          </a:p>
          <a:p>
            <a:pPr algn="just"/>
            <a:endParaRPr lang="it-IT" sz="1200" dirty="0"/>
          </a:p>
          <a:p>
            <a:pPr algn="just"/>
            <a:r>
              <a:rPr lang="it-IT" sz="1200" b="1" dirty="0"/>
              <a:t>	Coopfond</a:t>
            </a:r>
            <a:r>
              <a:rPr lang="it-IT" sz="1200" dirty="0"/>
              <a:t>: Prestiti di durata media di 5/7 anni garantiti al 50% e preammortamento di 6/12 mesi. </a:t>
            </a:r>
          </a:p>
          <a:p>
            <a:pPr algn="just"/>
            <a:endParaRPr lang="it-IT" sz="1200" dirty="0"/>
          </a:p>
          <a:p>
            <a:pPr algn="just"/>
            <a:r>
              <a:rPr lang="it-IT" sz="1200" b="1" dirty="0"/>
              <a:t>	Coop.im / </a:t>
            </a:r>
            <a:r>
              <a:rPr lang="it-IT" sz="1200" b="1" dirty="0" err="1"/>
              <a:t>Sofinco</a:t>
            </a:r>
            <a:r>
              <a:rPr lang="it-IT" sz="1200" b="1" dirty="0"/>
              <a:t> / </a:t>
            </a:r>
            <a:r>
              <a:rPr lang="it-IT" sz="1200" b="1" dirty="0" err="1"/>
              <a:t>Finpro</a:t>
            </a:r>
            <a:r>
              <a:rPr lang="it-IT" sz="1200" dirty="0"/>
              <a:t>: finanziamenti per lo sviluppo delle imprese cooperative</a:t>
            </a:r>
          </a:p>
          <a:p>
            <a:pPr algn="just"/>
            <a:r>
              <a:rPr lang="it-IT" sz="1200" dirty="0"/>
              <a:t>				</a:t>
            </a:r>
          </a:p>
          <a:p>
            <a:pPr algn="just"/>
            <a:r>
              <a:rPr lang="it-IT" sz="1200" dirty="0"/>
              <a:t>	</a:t>
            </a:r>
            <a:r>
              <a:rPr lang="it-IT" sz="1200" b="1" dirty="0"/>
              <a:t>Banche e altri finanziatori</a:t>
            </a:r>
            <a:r>
              <a:rPr lang="it-IT" sz="1200" dirty="0"/>
              <a:t>: supporto alla richiesta di finanziamenti per investimenti e per esigenze di circolante</a:t>
            </a:r>
          </a:p>
          <a:p>
            <a:pPr algn="just"/>
            <a:endParaRPr lang="it-IT" sz="1200" dirty="0"/>
          </a:p>
          <a:p>
            <a:pPr algn="just"/>
            <a:endParaRPr lang="it-IT" sz="1200" dirty="0"/>
          </a:p>
          <a:p>
            <a:pPr algn="just"/>
            <a:endParaRPr lang="it-IT" sz="1200" dirty="0"/>
          </a:p>
          <a:p>
            <a:pPr algn="just"/>
            <a:endParaRPr lang="it-IT" sz="1200" dirty="0"/>
          </a:p>
          <a:p>
            <a:pPr algn="just"/>
            <a:endParaRPr lang="it-IT" sz="1200" dirty="0"/>
          </a:p>
          <a:p>
            <a:pPr algn="just"/>
            <a:r>
              <a:rPr lang="it-IT" sz="1200" b="1" dirty="0"/>
              <a:t>Cooperfidi</a:t>
            </a:r>
            <a:r>
              <a:rPr lang="it-IT" sz="1200" dirty="0"/>
              <a:t>: sostiene il movimento cooperativo concedendo garanzie a favore di piccole e medie imprese. </a:t>
            </a:r>
          </a:p>
          <a:p>
            <a:pPr algn="just"/>
            <a:endParaRPr lang="it-IT" sz="1200" dirty="0"/>
          </a:p>
        </p:txBody>
      </p:sp>
      <p:sp>
        <p:nvSpPr>
          <p:cNvPr id="8" name="Parentesi graffa chiusa 7"/>
          <p:cNvSpPr/>
          <p:nvPr/>
        </p:nvSpPr>
        <p:spPr>
          <a:xfrm rot="10800000">
            <a:off x="395536" y="2067694"/>
            <a:ext cx="360040" cy="1296144"/>
          </a:xfrm>
          <a:prstGeom prst="rightBrace">
            <a:avLst>
              <a:gd name="adj1" fmla="val 28062"/>
              <a:gd name="adj2" fmla="val 5358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 name="Connettore 2 9"/>
          <p:cNvCxnSpPr/>
          <p:nvPr/>
        </p:nvCxnSpPr>
        <p:spPr>
          <a:xfrm>
            <a:off x="251520" y="2751770"/>
            <a:ext cx="0" cy="1224136"/>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58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nca Popolare Etica - Portfolio | OpenSymbol - Implementazione CRM">
            <a:extLst>
              <a:ext uri="{FF2B5EF4-FFF2-40B4-BE49-F238E27FC236}">
                <a16:creationId xmlns:a16="http://schemas.microsoft.com/office/drawing/2014/main" id="{9A0C5FCC-D6DF-4305-B19A-4B0775884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04020"/>
            <a:ext cx="2069442"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olo 1"/>
          <p:cNvSpPr txBox="1">
            <a:spLocks/>
          </p:cNvSpPr>
          <p:nvPr/>
        </p:nvSpPr>
        <p:spPr bwMode="auto">
          <a:xfrm>
            <a:off x="1" y="208748"/>
            <a:ext cx="5796136" cy="550069"/>
          </a:xfrm>
          <a:prstGeom prst="rect">
            <a:avLst/>
          </a:prstGeom>
          <a:solidFill>
            <a:srgbClr val="E0003D"/>
          </a:solidFill>
        </p:spPr>
        <p:txBody>
          <a:bodyPr lIns="68580" tIns="34290" rIns="68580" bIns="34290"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pPr eaLnBrk="1" hangingPunct="1"/>
            <a:r>
              <a:rPr lang="it-IT" sz="2400" dirty="0">
                <a:solidFill>
                  <a:prstClr val="white"/>
                </a:solidFill>
                <a:latin typeface="Franklin Gothic Heavy" panose="020B0903020102020204" pitchFamily="34" charset="0"/>
                <a:ea typeface="Apex New Light" panose="02010600040501010103" pitchFamily="50" charset="0"/>
                <a:cs typeface="Tahoma" pitchFamily="34" charset="0"/>
              </a:rPr>
              <a:t>SUPPORTO ALLA CAPITALIZZAZIONE</a:t>
            </a:r>
          </a:p>
        </p:txBody>
      </p:sp>
      <p:pic>
        <p:nvPicPr>
          <p:cNvPr id="2" name="Immagine 1"/>
          <p:cNvPicPr>
            <a:picLocks noChangeAspect="1"/>
          </p:cNvPicPr>
          <p:nvPr/>
        </p:nvPicPr>
        <p:blipFill>
          <a:blip r:embed="rId3"/>
          <a:stretch>
            <a:fillRect/>
          </a:stretch>
        </p:blipFill>
        <p:spPr>
          <a:xfrm>
            <a:off x="7158765" y="208748"/>
            <a:ext cx="1877731" cy="542591"/>
          </a:xfrm>
          <a:prstGeom prst="rect">
            <a:avLst/>
          </a:prstGeom>
        </p:spPr>
      </p:pic>
      <p:sp>
        <p:nvSpPr>
          <p:cNvPr id="4" name="CasellaDiTesto 3"/>
          <p:cNvSpPr txBox="1"/>
          <p:nvPr/>
        </p:nvSpPr>
        <p:spPr>
          <a:xfrm>
            <a:off x="2195736" y="771550"/>
            <a:ext cx="6768752" cy="4524315"/>
          </a:xfrm>
          <a:prstGeom prst="rect">
            <a:avLst/>
          </a:prstGeom>
          <a:noFill/>
        </p:spPr>
        <p:txBody>
          <a:bodyPr wrap="square" rtlCol="0">
            <a:spAutoFit/>
          </a:bodyPr>
          <a:lstStyle/>
          <a:p>
            <a:pPr algn="just"/>
            <a:r>
              <a:rPr lang="it-IT" sz="1200" dirty="0"/>
              <a:t>Il sistema di Legacoop Estense ha permesso di offrire alle cooperative aderenti alcuni prodotti finanziari per affrontare il periodo emergenziale, oltre a quelli dedicati dai diversi Decreti del 2020/2021, e supportare la crescita e lo sviluppo d’impresa, in particolare:</a:t>
            </a:r>
          </a:p>
          <a:p>
            <a:endParaRPr lang="it-IT" sz="1200" dirty="0"/>
          </a:p>
          <a:p>
            <a:r>
              <a:rPr lang="it-IT" sz="1200" b="1" dirty="0"/>
              <a:t>Art. 26 DL 34/2020: rafforzamento patrimoniale delle imprese</a:t>
            </a:r>
          </a:p>
          <a:p>
            <a:r>
              <a:rPr lang="it-IT" sz="1200" dirty="0"/>
              <a:t>Oltre alle agevolazioni offerte dalla misura del decreto Rilancio il sistema Legacoop, con l’intervento di Coopfond, offre un moltiplicatore 1:1 sull’aumento dei soci cooperatori e il supporto di </a:t>
            </a:r>
            <a:r>
              <a:rPr lang="it-IT" sz="1200" dirty="0" err="1"/>
              <a:t>CentrInRete</a:t>
            </a:r>
            <a:r>
              <a:rPr lang="it-IT" sz="1200" dirty="0"/>
              <a:t> per ausilio e assistenza alla presentazione della domanda. </a:t>
            </a:r>
          </a:p>
          <a:p>
            <a:endParaRPr lang="it-IT" sz="1200" dirty="0"/>
          </a:p>
          <a:p>
            <a:r>
              <a:rPr lang="it-IT" sz="1200" b="1" dirty="0"/>
              <a:t>Banca Etica: prestito personale per la capitalizzazione</a:t>
            </a:r>
          </a:p>
          <a:p>
            <a:r>
              <a:rPr lang="it-IT" sz="1200" dirty="0"/>
              <a:t>Il finanziamento ha un importo massimo di € 30mila sottoscrivibile completamente online della durata di 5 anni, il finanziamento sostiene i nuovi soci lavoratori intenzionati ad aumentare il capitale sociale della cooperativa. </a:t>
            </a:r>
          </a:p>
          <a:p>
            <a:endParaRPr lang="it-IT" sz="1200" dirty="0"/>
          </a:p>
          <a:p>
            <a:r>
              <a:rPr lang="it-IT" sz="1200" b="1" dirty="0" err="1"/>
              <a:t>Foncooper</a:t>
            </a:r>
            <a:endParaRPr lang="it-IT" sz="1200" b="1" dirty="0"/>
          </a:p>
          <a:p>
            <a:r>
              <a:rPr lang="it-IT" sz="1200" dirty="0"/>
              <a:t>La Regione Emilia-Romagna sostiene gli investimenti delle imprese cooperative mediante finanziamenti agevolati offerti al sistema cooperativo a valere sul fondo di rotazione </a:t>
            </a:r>
            <a:r>
              <a:rPr lang="it-IT" sz="1200" dirty="0" err="1"/>
              <a:t>Foncooper</a:t>
            </a:r>
            <a:r>
              <a:rPr lang="it-IT" sz="1200" dirty="0"/>
              <a:t>. Oltre al fondo per gli investimenti che finanzia le cooperative fino a € 2 milioni, per il periodo emergenziale è stato stanziato un’ulteriore fondo per esigenze di liquidità al fine di sostenere il reintegro del capitale circolante per i danni subiti dal Covid-19.</a:t>
            </a:r>
          </a:p>
          <a:p>
            <a:endParaRPr lang="it-IT" sz="1200" dirty="0"/>
          </a:p>
          <a:p>
            <a:endParaRPr lang="it-IT" sz="1200" dirty="0"/>
          </a:p>
          <a:p>
            <a:endParaRPr lang="it-IT" sz="1200" dirty="0"/>
          </a:p>
          <a:p>
            <a:endParaRPr lang="it-IT" sz="1200" dirty="0"/>
          </a:p>
        </p:txBody>
      </p:sp>
      <p:pic>
        <p:nvPicPr>
          <p:cNvPr id="1032" name="Picture 8" descr="Bando Foncooper per le imprese cooperative - Legacoop Emilia Romagna">
            <a:extLst>
              <a:ext uri="{FF2B5EF4-FFF2-40B4-BE49-F238E27FC236}">
                <a16:creationId xmlns:a16="http://schemas.microsoft.com/office/drawing/2014/main" id="{37A826CA-0DA7-49D9-BC23-E84D24BD6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3235424"/>
            <a:ext cx="2088232"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 Bonus capitalizzazione (art. 26 DL 34/2020) - Redazione Fiscale">
            <a:extLst>
              <a:ext uri="{FF2B5EF4-FFF2-40B4-BE49-F238E27FC236}">
                <a16:creationId xmlns:a16="http://schemas.microsoft.com/office/drawing/2014/main" id="{64C6A4E7-6A30-4E7C-B2B6-3EEC2D698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95043"/>
            <a:ext cx="1997434" cy="100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4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2968</TotalTime>
  <Words>3115</Words>
  <Application>Microsoft Office PowerPoint</Application>
  <PresentationFormat>Presentazione su schermo (16:9)</PresentationFormat>
  <Paragraphs>197</Paragraphs>
  <Slides>19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Abel</vt:lpstr>
      <vt:lpstr>Arial</vt:lpstr>
      <vt:lpstr>Calibri</vt:lpstr>
      <vt:lpstr>Franklin Gothic Heavy</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Abbati Marescotti</dc:creator>
  <cp:lastModifiedBy>Marcello Cappi</cp:lastModifiedBy>
  <cp:revision>304</cp:revision>
  <cp:lastPrinted>2016-10-05T14:30:50Z</cp:lastPrinted>
  <dcterms:created xsi:type="dcterms:W3CDTF">2016-06-28T14:38:57Z</dcterms:created>
  <dcterms:modified xsi:type="dcterms:W3CDTF">2021-04-22T07:59:42Z</dcterms:modified>
</cp:coreProperties>
</file>