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4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6" r:id="rId4"/>
    <p:sldMasterId id="2147483730" r:id="rId5"/>
  </p:sldMasterIdLst>
  <p:notesMasterIdLst>
    <p:notesMasterId r:id="rId39"/>
  </p:notesMasterIdLst>
  <p:handoutMasterIdLst>
    <p:handoutMasterId r:id="rId40"/>
  </p:handoutMasterIdLst>
  <p:sldIdLst>
    <p:sldId id="256" r:id="rId6"/>
    <p:sldId id="408" r:id="rId7"/>
    <p:sldId id="419" r:id="rId8"/>
    <p:sldId id="447" r:id="rId9"/>
    <p:sldId id="448" r:id="rId10"/>
    <p:sldId id="421" r:id="rId11"/>
    <p:sldId id="449" r:id="rId12"/>
    <p:sldId id="452" r:id="rId13"/>
    <p:sldId id="412" r:id="rId14"/>
    <p:sldId id="423" r:id="rId15"/>
    <p:sldId id="425" r:id="rId16"/>
    <p:sldId id="450" r:id="rId17"/>
    <p:sldId id="445" r:id="rId18"/>
    <p:sldId id="451" r:id="rId19"/>
    <p:sldId id="444" r:id="rId20"/>
    <p:sldId id="426" r:id="rId21"/>
    <p:sldId id="438" r:id="rId22"/>
    <p:sldId id="416" r:id="rId23"/>
    <p:sldId id="427" r:id="rId24"/>
    <p:sldId id="417" r:id="rId25"/>
    <p:sldId id="432" r:id="rId26"/>
    <p:sldId id="433" r:id="rId27"/>
    <p:sldId id="439" r:id="rId28"/>
    <p:sldId id="440" r:id="rId29"/>
    <p:sldId id="434" r:id="rId30"/>
    <p:sldId id="435" r:id="rId31"/>
    <p:sldId id="436" r:id="rId32"/>
    <p:sldId id="437" r:id="rId33"/>
    <p:sldId id="428" r:id="rId34"/>
    <p:sldId id="441" r:id="rId35"/>
    <p:sldId id="442" r:id="rId36"/>
    <p:sldId id="443" r:id="rId37"/>
    <p:sldId id="411" r:id="rId38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33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2328" y="22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0F0DBC-8DE7-4AEC-893F-D8407CA3628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3F1B554-F962-4715-B5A3-A87B0D1A0943}">
      <dgm:prSet phldrT="[Testo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it-IT" dirty="0" smtClean="0"/>
            <a:t>La definizione </a:t>
          </a:r>
          <a:r>
            <a:rPr lang="it-IT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Workers</a:t>
          </a:r>
          <a:r>
            <a:rPr lang="it-IT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i="1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Buy</a:t>
          </a:r>
          <a:r>
            <a:rPr lang="it-IT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Out  (WBO) </a:t>
          </a:r>
          <a:r>
            <a:rPr lang="it-IT" dirty="0" smtClean="0"/>
            <a:t> riassume un sistema di operazioni che a vario titolo determinano l’acquisto della proprietà di un’azienda o di un ramo di essa da parte dei dipendenti.</a:t>
          </a:r>
        </a:p>
        <a:p>
          <a:r>
            <a:rPr lang="it-IT" dirty="0" smtClean="0"/>
            <a:t>L’operazione è generalmente utilizzata sia per il salvataggio dell’impresa in crisi sia per offrire soluzioni a problematiche di successione aziendale.</a:t>
          </a:r>
          <a:endParaRPr lang="it-IT" dirty="0"/>
        </a:p>
      </dgm:t>
    </dgm:pt>
    <dgm:pt modelId="{FEF6FB41-DE6F-4403-A750-362E0908C90F}" type="parTrans" cxnId="{171F933A-6D06-4C13-981C-FF9A630B5B79}">
      <dgm:prSet/>
      <dgm:spPr/>
      <dgm:t>
        <a:bodyPr/>
        <a:lstStyle/>
        <a:p>
          <a:endParaRPr lang="it-IT"/>
        </a:p>
      </dgm:t>
    </dgm:pt>
    <dgm:pt modelId="{E748AA6B-7533-44D5-9482-5505F5D9CB7B}" type="sibTrans" cxnId="{171F933A-6D06-4C13-981C-FF9A630B5B79}">
      <dgm:prSet/>
      <dgm:spPr/>
      <dgm:t>
        <a:bodyPr/>
        <a:lstStyle/>
        <a:p>
          <a:endParaRPr lang="it-IT"/>
        </a:p>
      </dgm:t>
    </dgm:pt>
    <dgm:pt modelId="{BB81AE12-B1CA-422C-9A6E-F41520ACC6D5}" type="pres">
      <dgm:prSet presAssocID="{230F0DBC-8DE7-4AEC-893F-D8407CA362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75F4D7C-D704-4CB4-AB77-F930B5503010}" type="pres">
      <dgm:prSet presAssocID="{B3F1B554-F962-4715-B5A3-A87B0D1A0943}" presName="parentText" presStyleLbl="node1" presStyleIdx="0" presStyleCnt="1" custLinFactNeighborX="2459" custLinFactNeighborY="-60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03BD6483-0E2B-42D7-8429-AB2AD44D5EF0}" type="presOf" srcId="{230F0DBC-8DE7-4AEC-893F-D8407CA3628A}" destId="{BB81AE12-B1CA-422C-9A6E-F41520ACC6D5}" srcOrd="0" destOrd="0" presId="urn:microsoft.com/office/officeart/2005/8/layout/vList2"/>
    <dgm:cxn modelId="{171F933A-6D06-4C13-981C-FF9A630B5B79}" srcId="{230F0DBC-8DE7-4AEC-893F-D8407CA3628A}" destId="{B3F1B554-F962-4715-B5A3-A87B0D1A0943}" srcOrd="0" destOrd="0" parTransId="{FEF6FB41-DE6F-4403-A750-362E0908C90F}" sibTransId="{E748AA6B-7533-44D5-9482-5505F5D9CB7B}"/>
    <dgm:cxn modelId="{85CE4E79-03AB-4374-B5FB-1BA903B87521}" type="presOf" srcId="{B3F1B554-F962-4715-B5A3-A87B0D1A0943}" destId="{075F4D7C-D704-4CB4-AB77-F930B5503010}" srcOrd="0" destOrd="0" presId="urn:microsoft.com/office/officeart/2005/8/layout/vList2"/>
    <dgm:cxn modelId="{80F25B42-9697-4FAD-A410-9E4D8C5523C4}" type="presParOf" srcId="{BB81AE12-B1CA-422C-9A6E-F41520ACC6D5}" destId="{075F4D7C-D704-4CB4-AB77-F930B55030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0F0DBC-8DE7-4AEC-893F-D8407CA3628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BC561ED-243A-4E0E-9CE4-5BF98F563584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it-IT" dirty="0" smtClean="0"/>
            <a:t>2) Il </a:t>
          </a:r>
          <a:r>
            <a:rPr lang="it-IT" dirty="0" smtClean="0">
              <a:solidFill>
                <a:srgbClr val="FF0000"/>
              </a:solidFill>
            </a:rPr>
            <a:t>modello «conflittuale» </a:t>
          </a:r>
          <a:r>
            <a:rPr lang="it-IT" dirty="0" smtClean="0"/>
            <a:t>che ha trovato ampia diffusione in Argentina in seguito alla crisi economica del 2001, in presenza di un aperto conflitto tra imprenditori, autorità locali  e lavoratori che hanno occupato le fabbriche per costituire società cooperative di lavoro volte alla conservazione del complesso produttivo.</a:t>
          </a:r>
        </a:p>
        <a:p>
          <a:r>
            <a:rPr lang="it-IT" dirty="0" smtClean="0"/>
            <a:t>La possibilità dei lavoratori in cooperativa di continuare l’attività per conservare i posti di lavoro fu poi disciplinata da diverse previsioni di legge.</a:t>
          </a:r>
        </a:p>
        <a:p>
          <a:endParaRPr lang="it-IT" dirty="0">
            <a:solidFill>
              <a:schemeClr val="accent6">
                <a:lumMod val="75000"/>
              </a:schemeClr>
            </a:solidFill>
          </a:endParaRPr>
        </a:p>
      </dgm:t>
    </dgm:pt>
    <dgm:pt modelId="{275B2B18-AF32-45F8-B479-3AFD4F012879}" type="parTrans" cxnId="{9D86DA18-D863-47DB-B185-7D8126687782}">
      <dgm:prSet/>
      <dgm:spPr/>
      <dgm:t>
        <a:bodyPr/>
        <a:lstStyle/>
        <a:p>
          <a:endParaRPr lang="it-IT"/>
        </a:p>
      </dgm:t>
    </dgm:pt>
    <dgm:pt modelId="{AA862DD9-7D7A-4852-8869-0674E1EE7635}" type="sibTrans" cxnId="{9D86DA18-D863-47DB-B185-7D8126687782}">
      <dgm:prSet/>
      <dgm:spPr/>
      <dgm:t>
        <a:bodyPr/>
        <a:lstStyle/>
        <a:p>
          <a:endParaRPr lang="it-IT"/>
        </a:p>
      </dgm:t>
    </dgm:pt>
    <dgm:pt modelId="{BB81AE12-B1CA-422C-9A6E-F41520ACC6D5}" type="pres">
      <dgm:prSet presAssocID="{230F0DBC-8DE7-4AEC-893F-D8407CA362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DC01677-F656-44D5-88D7-77A547E1C069}" type="pres">
      <dgm:prSet presAssocID="{0BC561ED-243A-4E0E-9CE4-5BF98F563584}" presName="parentText" presStyleLbl="node1" presStyleIdx="0" presStyleCnt="1" custScaleX="100000" custScaleY="11030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C2A7441A-7DA5-4E10-BC1E-EE65D280B0FF}" type="presOf" srcId="{0BC561ED-243A-4E0E-9CE4-5BF98F563584}" destId="{3DC01677-F656-44D5-88D7-77A547E1C069}" srcOrd="0" destOrd="0" presId="urn:microsoft.com/office/officeart/2005/8/layout/vList2"/>
    <dgm:cxn modelId="{9D86DA18-D863-47DB-B185-7D8126687782}" srcId="{230F0DBC-8DE7-4AEC-893F-D8407CA3628A}" destId="{0BC561ED-243A-4E0E-9CE4-5BF98F563584}" srcOrd="0" destOrd="0" parTransId="{275B2B18-AF32-45F8-B479-3AFD4F012879}" sibTransId="{AA862DD9-7D7A-4852-8869-0674E1EE7635}"/>
    <dgm:cxn modelId="{EE9AAD45-16FC-43E0-93E7-CECCE7DB900D}" type="presOf" srcId="{230F0DBC-8DE7-4AEC-893F-D8407CA3628A}" destId="{BB81AE12-B1CA-422C-9A6E-F41520ACC6D5}" srcOrd="0" destOrd="0" presId="urn:microsoft.com/office/officeart/2005/8/layout/vList2"/>
    <dgm:cxn modelId="{A86F9736-405C-4D31-A83A-3A2FBA006CF7}" type="presParOf" srcId="{BB81AE12-B1CA-422C-9A6E-F41520ACC6D5}" destId="{3DC01677-F656-44D5-88D7-77A547E1C06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0F0DBC-8DE7-4AEC-893F-D8407CA3628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BC561ED-243A-4E0E-9CE4-5BF98F563584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dirty="0" smtClean="0"/>
            <a:t>3) In Europa è diffuso il c.d. </a:t>
          </a:r>
          <a:r>
            <a:rPr lang="it-IT" dirty="0" smtClean="0">
              <a:solidFill>
                <a:schemeClr val="bg1"/>
              </a:solidFill>
            </a:rPr>
            <a:t>«</a:t>
          </a:r>
          <a:r>
            <a:rPr lang="it-IT" dirty="0" err="1" smtClean="0">
              <a:solidFill>
                <a:srgbClr val="FF0000"/>
              </a:solidFill>
            </a:rPr>
            <a:t>Wbo</a:t>
          </a:r>
          <a:r>
            <a:rPr lang="it-IT" dirty="0" smtClean="0">
              <a:solidFill>
                <a:srgbClr val="FF0000"/>
              </a:solidFill>
            </a:rPr>
            <a:t> negoziato</a:t>
          </a:r>
          <a:r>
            <a:rPr lang="it-IT" dirty="0" smtClean="0"/>
            <a:t>» che si realizza tramite un confronto tra i diversi soggetti convolti e la realizzazione del </a:t>
          </a:r>
          <a:r>
            <a:rPr lang="it-IT" dirty="0" err="1" smtClean="0"/>
            <a:t>workers</a:t>
          </a:r>
          <a:r>
            <a:rPr lang="it-IT" dirty="0" smtClean="0"/>
            <a:t> buyout </a:t>
          </a:r>
          <a:r>
            <a:rPr lang="it-IT" dirty="0" smtClean="0">
              <a:solidFill>
                <a:srgbClr val="C00000"/>
              </a:solidFill>
            </a:rPr>
            <a:t>in forma cooperativa </a:t>
          </a:r>
          <a:r>
            <a:rPr lang="it-IT" dirty="0" smtClean="0"/>
            <a:t>ed è accompagnato da una legislazione agevolativa.</a:t>
          </a:r>
        </a:p>
        <a:p>
          <a:endParaRPr lang="it-IT" dirty="0" smtClean="0"/>
        </a:p>
        <a:p>
          <a:r>
            <a:rPr lang="it-IT" dirty="0" smtClean="0"/>
            <a:t>La stessa Commissione e il Parlamento europeo hanno  confermato il sostegno a questa tipologia di operazione al fine di garantire la continuità aziendale(si veda la Risoluzione del Parlamento Europeo del  2 luglio 2013). </a:t>
          </a:r>
        </a:p>
        <a:p>
          <a:endParaRPr lang="it-IT" dirty="0">
            <a:solidFill>
              <a:schemeClr val="accent6">
                <a:lumMod val="75000"/>
              </a:schemeClr>
            </a:solidFill>
          </a:endParaRPr>
        </a:p>
      </dgm:t>
    </dgm:pt>
    <dgm:pt modelId="{275B2B18-AF32-45F8-B479-3AFD4F012879}" type="parTrans" cxnId="{9D86DA18-D863-47DB-B185-7D8126687782}">
      <dgm:prSet/>
      <dgm:spPr/>
      <dgm:t>
        <a:bodyPr/>
        <a:lstStyle/>
        <a:p>
          <a:endParaRPr lang="it-IT"/>
        </a:p>
      </dgm:t>
    </dgm:pt>
    <dgm:pt modelId="{AA862DD9-7D7A-4852-8869-0674E1EE7635}" type="sibTrans" cxnId="{9D86DA18-D863-47DB-B185-7D8126687782}">
      <dgm:prSet/>
      <dgm:spPr/>
      <dgm:t>
        <a:bodyPr/>
        <a:lstStyle/>
        <a:p>
          <a:endParaRPr lang="it-IT"/>
        </a:p>
      </dgm:t>
    </dgm:pt>
    <dgm:pt modelId="{BB81AE12-B1CA-422C-9A6E-F41520ACC6D5}" type="pres">
      <dgm:prSet presAssocID="{230F0DBC-8DE7-4AEC-893F-D8407CA362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DC01677-F656-44D5-88D7-77A547E1C069}" type="pres">
      <dgm:prSet presAssocID="{0BC561ED-243A-4E0E-9CE4-5BF98F563584}" presName="parentText" presStyleLbl="node1" presStyleIdx="0" presStyleCnt="1" custScaleX="100000" custScaleY="110309" custLinFactNeighborX="-294" custLinFactNeighborY="268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EDCCD30-3656-4AED-BF88-03FC8B3A5962}" type="presOf" srcId="{230F0DBC-8DE7-4AEC-893F-D8407CA3628A}" destId="{BB81AE12-B1CA-422C-9A6E-F41520ACC6D5}" srcOrd="0" destOrd="0" presId="urn:microsoft.com/office/officeart/2005/8/layout/vList2"/>
    <dgm:cxn modelId="{0D982E3E-1E24-4FFA-A667-8C308744DAB2}" type="presOf" srcId="{0BC561ED-243A-4E0E-9CE4-5BF98F563584}" destId="{3DC01677-F656-44D5-88D7-77A547E1C069}" srcOrd="0" destOrd="0" presId="urn:microsoft.com/office/officeart/2005/8/layout/vList2"/>
    <dgm:cxn modelId="{9D86DA18-D863-47DB-B185-7D8126687782}" srcId="{230F0DBC-8DE7-4AEC-893F-D8407CA3628A}" destId="{0BC561ED-243A-4E0E-9CE4-5BF98F563584}" srcOrd="0" destOrd="0" parTransId="{275B2B18-AF32-45F8-B479-3AFD4F012879}" sibTransId="{AA862DD9-7D7A-4852-8869-0674E1EE7635}"/>
    <dgm:cxn modelId="{0F7C8034-D24F-4A6F-97FC-5DEA00265D96}" type="presParOf" srcId="{BB81AE12-B1CA-422C-9A6E-F41520ACC6D5}" destId="{3DC01677-F656-44D5-88D7-77A547E1C06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0F0DBC-8DE7-4AEC-893F-D8407CA3628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D2E60A0-CB80-45B3-9D39-86AE5DB8E6DD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dirty="0" smtClean="0"/>
            <a:t>Nell’operazione di WBO cooperativo i promotori (i dipendenti) costituiscono una nuova società cooperativa ed ottengono risorse finanziaria </a:t>
          </a:r>
          <a:r>
            <a:rPr lang="it-IT" b="1" dirty="0" smtClean="0"/>
            <a:t>non per acquisire le azioni (il controllo) della società c.d. Target </a:t>
          </a:r>
          <a:r>
            <a:rPr lang="it-IT" dirty="0" smtClean="0"/>
            <a:t> per la successiva fusione, ma </a:t>
          </a:r>
          <a:r>
            <a:rPr lang="it-IT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 rilevare dalla società Target il ramo di azienda o l’intera azienda ed integrarla in un processo di riorganizzazione – ristrutturazione all’interno della nuova società </a:t>
          </a:r>
          <a:r>
            <a:rPr lang="it-IT" dirty="0" smtClean="0"/>
            <a:t>(mentre la Target seguirà il suo destino).</a:t>
          </a:r>
        </a:p>
      </dgm:t>
    </dgm:pt>
    <dgm:pt modelId="{37AEF6B4-AFE0-49C8-A8A1-616998DAC4F9}" type="parTrans" cxnId="{18EA0300-5845-4DA4-A518-7B0F2204F63D}">
      <dgm:prSet/>
      <dgm:spPr/>
      <dgm:t>
        <a:bodyPr/>
        <a:lstStyle/>
        <a:p>
          <a:endParaRPr lang="it-IT"/>
        </a:p>
      </dgm:t>
    </dgm:pt>
    <dgm:pt modelId="{FEFB2B2B-33AC-4FA5-AC2C-A29E369C9F60}" type="sibTrans" cxnId="{18EA0300-5845-4DA4-A518-7B0F2204F63D}">
      <dgm:prSet/>
      <dgm:spPr/>
      <dgm:t>
        <a:bodyPr/>
        <a:lstStyle/>
        <a:p>
          <a:endParaRPr lang="it-IT"/>
        </a:p>
      </dgm:t>
    </dgm:pt>
    <dgm:pt modelId="{BB81AE12-B1CA-422C-9A6E-F41520ACC6D5}" type="pres">
      <dgm:prSet presAssocID="{230F0DBC-8DE7-4AEC-893F-D8407CA3628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77DB4C01-61FB-4F66-96DB-C522B2D6B189}" type="pres">
      <dgm:prSet presAssocID="{FD2E60A0-CB80-45B3-9D39-86AE5DB8E6DD}" presName="parentText" presStyleLbl="node1" presStyleIdx="0" presStyleCnt="1" custScaleX="96169" custScaleY="7231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8EA0300-5845-4DA4-A518-7B0F2204F63D}" srcId="{230F0DBC-8DE7-4AEC-893F-D8407CA3628A}" destId="{FD2E60A0-CB80-45B3-9D39-86AE5DB8E6DD}" srcOrd="0" destOrd="0" parTransId="{37AEF6B4-AFE0-49C8-A8A1-616998DAC4F9}" sibTransId="{FEFB2B2B-33AC-4FA5-AC2C-A29E369C9F60}"/>
    <dgm:cxn modelId="{D3E6BF0C-A5A6-41F5-AB41-0B7F5FC900AD}" type="presOf" srcId="{230F0DBC-8DE7-4AEC-893F-D8407CA3628A}" destId="{BB81AE12-B1CA-422C-9A6E-F41520ACC6D5}" srcOrd="0" destOrd="0" presId="urn:microsoft.com/office/officeart/2005/8/layout/vList2"/>
    <dgm:cxn modelId="{66A34086-A759-44C6-B4EE-DFFF34582F89}" type="presOf" srcId="{FD2E60A0-CB80-45B3-9D39-86AE5DB8E6DD}" destId="{77DB4C01-61FB-4F66-96DB-C522B2D6B189}" srcOrd="0" destOrd="0" presId="urn:microsoft.com/office/officeart/2005/8/layout/vList2"/>
    <dgm:cxn modelId="{46D4B892-5626-4DE6-B46B-BCB0855AF889}" type="presParOf" srcId="{BB81AE12-B1CA-422C-9A6E-F41520ACC6D5}" destId="{77DB4C01-61FB-4F66-96DB-C522B2D6B18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518FE7-A7D1-4DC0-B34B-F4067FE0A6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94DB522-90A5-46E7-BBCA-D24680E9D722}">
      <dgm:prSet phldrT="[Testo]" custT="1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sz="2600" dirty="0" smtClean="0">
              <a:solidFill>
                <a:srgbClr val="FF0000"/>
              </a:solidFill>
            </a:rPr>
            <a:t>Gli elementi che caratterizzano la società  cooperativa di produzione e lavoro sono i seguenti:</a:t>
          </a:r>
          <a:endParaRPr lang="it-IT" sz="2600" dirty="0" smtClean="0"/>
        </a:p>
        <a:p>
          <a:r>
            <a:rPr lang="it-IT" sz="2600" dirty="0" smtClean="0"/>
            <a:t>La figura del socio lavoratore che risulta dominante e il relativo ruolo nella </a:t>
          </a:r>
          <a:r>
            <a:rPr lang="it-IT" sz="2600" i="1" dirty="0" err="1" smtClean="0"/>
            <a:t>governance</a:t>
          </a:r>
          <a:r>
            <a:rPr lang="it-IT" sz="2600" dirty="0" smtClean="0"/>
            <a:t> della società; </a:t>
          </a:r>
        </a:p>
        <a:p>
          <a:r>
            <a:rPr lang="it-IT" sz="2600" dirty="0" smtClean="0"/>
            <a:t>Lo scopo (vantaggio) mutualistico rappresentato dalle occasioni di lavoro fornite ai soci.</a:t>
          </a:r>
          <a:endParaRPr lang="it-IT" sz="2600" dirty="0"/>
        </a:p>
      </dgm:t>
    </dgm:pt>
    <dgm:pt modelId="{F0F0BC35-CD43-4EF9-B605-B34AA87E962D}" type="parTrans" cxnId="{A0D865DA-A845-4426-98CE-17339AC88F34}">
      <dgm:prSet/>
      <dgm:spPr/>
      <dgm:t>
        <a:bodyPr/>
        <a:lstStyle/>
        <a:p>
          <a:endParaRPr lang="it-IT"/>
        </a:p>
      </dgm:t>
    </dgm:pt>
    <dgm:pt modelId="{6A923A58-197B-47B7-9FD7-E54BA4DCBE9B}" type="sibTrans" cxnId="{A0D865DA-A845-4426-98CE-17339AC88F34}">
      <dgm:prSet/>
      <dgm:spPr/>
      <dgm:t>
        <a:bodyPr/>
        <a:lstStyle/>
        <a:p>
          <a:endParaRPr lang="it-IT"/>
        </a:p>
      </dgm:t>
    </dgm:pt>
    <dgm:pt modelId="{98CBC925-3C58-452F-B274-37FFF0815DFE}" type="pres">
      <dgm:prSet presAssocID="{BD518FE7-A7D1-4DC0-B34B-F4067FE0A6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24ADF6F-F875-4FE4-96CD-D184E2A1D14B}" type="pres">
      <dgm:prSet presAssocID="{C94DB522-90A5-46E7-BBCA-D24680E9D72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329B7D5-4BFA-4F3D-A305-101C8AD19250}" type="presOf" srcId="{C94DB522-90A5-46E7-BBCA-D24680E9D722}" destId="{624ADF6F-F875-4FE4-96CD-D184E2A1D14B}" srcOrd="0" destOrd="0" presId="urn:microsoft.com/office/officeart/2005/8/layout/vList2"/>
    <dgm:cxn modelId="{A0D865DA-A845-4426-98CE-17339AC88F34}" srcId="{BD518FE7-A7D1-4DC0-B34B-F4067FE0A6BA}" destId="{C94DB522-90A5-46E7-BBCA-D24680E9D722}" srcOrd="0" destOrd="0" parTransId="{F0F0BC35-CD43-4EF9-B605-B34AA87E962D}" sibTransId="{6A923A58-197B-47B7-9FD7-E54BA4DCBE9B}"/>
    <dgm:cxn modelId="{48E7E366-0D4C-44DB-B228-04EE2BB51F31}" type="presOf" srcId="{BD518FE7-A7D1-4DC0-B34B-F4067FE0A6BA}" destId="{98CBC925-3C58-452F-B274-37FFF0815DFE}" srcOrd="0" destOrd="0" presId="urn:microsoft.com/office/officeart/2005/8/layout/vList2"/>
    <dgm:cxn modelId="{FAA49A48-57BE-46DC-B2A1-139C6374D329}" type="presParOf" srcId="{98CBC925-3C58-452F-B274-37FFF0815DFE}" destId="{624ADF6F-F875-4FE4-96CD-D184E2A1D14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518FE7-A7D1-4DC0-B34B-F4067FE0A6B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94DB522-90A5-46E7-BBCA-D24680E9D722}">
      <dgm:prSet phldrT="[Testo]"/>
      <dgm:spPr>
        <a:solidFill>
          <a:schemeClr val="accent2"/>
        </a:solidFill>
      </dgm:spPr>
      <dgm:t>
        <a:bodyPr/>
        <a:lstStyle/>
        <a:p>
          <a:r>
            <a:rPr lang="it-IT" dirty="0" smtClean="0"/>
            <a:t>Introduzione di due fondi </a:t>
          </a:r>
        </a:p>
        <a:p>
          <a:r>
            <a:rPr lang="it-IT" dirty="0" smtClean="0">
              <a:solidFill>
                <a:srgbClr val="0070C0"/>
              </a:solidFill>
            </a:rPr>
            <a:t>Il Fondo di rotazione per la promozione e lo sviluppo della cooperazione - </a:t>
          </a:r>
          <a:r>
            <a:rPr lang="it-IT" dirty="0" err="1" smtClean="0">
              <a:solidFill>
                <a:srgbClr val="0070C0"/>
              </a:solidFill>
            </a:rPr>
            <a:t>Foncooper</a:t>
          </a:r>
          <a:r>
            <a:rPr lang="it-IT" dirty="0" smtClean="0"/>
            <a:t> ( istituito  presso la BNL) </a:t>
          </a:r>
        </a:p>
        <a:p>
          <a:r>
            <a:rPr lang="it-IT" dirty="0" smtClean="0"/>
            <a:t>e </a:t>
          </a:r>
        </a:p>
        <a:p>
          <a:r>
            <a:rPr lang="it-IT" dirty="0" smtClean="0">
              <a:solidFill>
                <a:srgbClr val="0070C0"/>
              </a:solidFill>
            </a:rPr>
            <a:t>Il Fondo Speciale  per gli interventi a salvaguardia dell’occupazione </a:t>
          </a:r>
          <a:r>
            <a:rPr lang="it-IT" dirty="0" smtClean="0"/>
            <a:t>(presso l’allora Ministero dell’industria, Commercio e Artigianato)</a:t>
          </a:r>
        </a:p>
      </dgm:t>
    </dgm:pt>
    <dgm:pt modelId="{F0F0BC35-CD43-4EF9-B605-B34AA87E962D}" type="parTrans" cxnId="{A0D865DA-A845-4426-98CE-17339AC88F34}">
      <dgm:prSet/>
      <dgm:spPr/>
      <dgm:t>
        <a:bodyPr/>
        <a:lstStyle/>
        <a:p>
          <a:endParaRPr lang="it-IT"/>
        </a:p>
      </dgm:t>
    </dgm:pt>
    <dgm:pt modelId="{6A923A58-197B-47B7-9FD7-E54BA4DCBE9B}" type="sibTrans" cxnId="{A0D865DA-A845-4426-98CE-17339AC88F34}">
      <dgm:prSet/>
      <dgm:spPr/>
      <dgm:t>
        <a:bodyPr/>
        <a:lstStyle/>
        <a:p>
          <a:endParaRPr lang="it-IT"/>
        </a:p>
      </dgm:t>
    </dgm:pt>
    <dgm:pt modelId="{DBD797D0-21CA-48F8-9ED0-C8F25A5EB7D7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it-IT" sz="2200" dirty="0" smtClean="0">
              <a:solidFill>
                <a:srgbClr val="C00000"/>
              </a:solidFill>
            </a:rPr>
            <a:t>Legge Marcora (L. n. 49 del 27 febbraio 1985) </a:t>
          </a:r>
          <a:r>
            <a:rPr lang="it-IT" sz="2000" dirty="0" smtClean="0">
              <a:solidFill>
                <a:srgbClr val="C00000"/>
              </a:solidFill>
            </a:rPr>
            <a:t>come modificata dalla Legge n. 57/2001 </a:t>
          </a:r>
          <a:endParaRPr lang="it-IT" sz="2000" dirty="0" smtClean="0"/>
        </a:p>
      </dgm:t>
    </dgm:pt>
    <dgm:pt modelId="{6F41C4B4-9DF5-4586-9914-0F6D83B74AC3}" type="parTrans" cxnId="{AA202F7B-A656-41BB-9CEE-6149163071E8}">
      <dgm:prSet/>
      <dgm:spPr/>
      <dgm:t>
        <a:bodyPr/>
        <a:lstStyle/>
        <a:p>
          <a:endParaRPr lang="it-IT"/>
        </a:p>
      </dgm:t>
    </dgm:pt>
    <dgm:pt modelId="{4AF98830-D554-4578-B5D2-616C5AEF5852}" type="sibTrans" cxnId="{AA202F7B-A656-41BB-9CEE-6149163071E8}">
      <dgm:prSet/>
      <dgm:spPr/>
      <dgm:t>
        <a:bodyPr/>
        <a:lstStyle/>
        <a:p>
          <a:endParaRPr lang="it-IT"/>
        </a:p>
      </dgm:t>
    </dgm:pt>
    <dgm:pt modelId="{D6C29AC2-8660-4A69-9F08-727446EDA53C}" type="pres">
      <dgm:prSet presAssocID="{BD518FE7-A7D1-4DC0-B34B-F4067FE0A6B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53ADD6F-DE4A-46ED-9E1F-0D5577628B5A}" type="pres">
      <dgm:prSet presAssocID="{DBD797D0-21CA-48F8-9ED0-C8F25A5EB7D7}" presName="node" presStyleLbl="node1" presStyleIdx="0" presStyleCnt="2" custScaleX="137950" custScaleY="240760" custLinFactNeighborX="-49866" custLinFactNeighborY="54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96F95B2-0EA6-4117-8490-D63DE94DF3A4}" type="pres">
      <dgm:prSet presAssocID="{4AF98830-D554-4578-B5D2-616C5AEF5852}" presName="sibTrans" presStyleCnt="0"/>
      <dgm:spPr/>
    </dgm:pt>
    <dgm:pt modelId="{9E8D33EA-43D3-4771-B3F8-1A46FF03F687}" type="pres">
      <dgm:prSet presAssocID="{C94DB522-90A5-46E7-BBCA-D24680E9D722}" presName="node" presStyleLbl="node1" presStyleIdx="1" presStyleCnt="2" custScaleX="207398" custScaleY="270658" custLinFactNeighborX="36755" custLinFactNeighborY="-17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5A9CCCA-D70E-4036-A534-FBC23ABB80C3}" type="presOf" srcId="{BD518FE7-A7D1-4DC0-B34B-F4067FE0A6BA}" destId="{D6C29AC2-8660-4A69-9F08-727446EDA53C}" srcOrd="0" destOrd="0" presId="urn:microsoft.com/office/officeart/2005/8/layout/default"/>
    <dgm:cxn modelId="{D32A8DA5-FC1D-40F9-A847-08A581CB25A3}" type="presOf" srcId="{DBD797D0-21CA-48F8-9ED0-C8F25A5EB7D7}" destId="{153ADD6F-DE4A-46ED-9E1F-0D5577628B5A}" srcOrd="0" destOrd="0" presId="urn:microsoft.com/office/officeart/2005/8/layout/default"/>
    <dgm:cxn modelId="{A0D865DA-A845-4426-98CE-17339AC88F34}" srcId="{BD518FE7-A7D1-4DC0-B34B-F4067FE0A6BA}" destId="{C94DB522-90A5-46E7-BBCA-D24680E9D722}" srcOrd="1" destOrd="0" parTransId="{F0F0BC35-CD43-4EF9-B605-B34AA87E962D}" sibTransId="{6A923A58-197B-47B7-9FD7-E54BA4DCBE9B}"/>
    <dgm:cxn modelId="{D87786AB-4F67-4BA3-B463-C4361B841B75}" type="presOf" srcId="{C94DB522-90A5-46E7-BBCA-D24680E9D722}" destId="{9E8D33EA-43D3-4771-B3F8-1A46FF03F687}" srcOrd="0" destOrd="0" presId="urn:microsoft.com/office/officeart/2005/8/layout/default"/>
    <dgm:cxn modelId="{AA202F7B-A656-41BB-9CEE-6149163071E8}" srcId="{BD518FE7-A7D1-4DC0-B34B-F4067FE0A6BA}" destId="{DBD797D0-21CA-48F8-9ED0-C8F25A5EB7D7}" srcOrd="0" destOrd="0" parTransId="{6F41C4B4-9DF5-4586-9914-0F6D83B74AC3}" sibTransId="{4AF98830-D554-4578-B5D2-616C5AEF5852}"/>
    <dgm:cxn modelId="{C1A4EBEC-E7F5-48ED-8EFA-98DF11FB4FA8}" type="presParOf" srcId="{D6C29AC2-8660-4A69-9F08-727446EDA53C}" destId="{153ADD6F-DE4A-46ED-9E1F-0D5577628B5A}" srcOrd="0" destOrd="0" presId="urn:microsoft.com/office/officeart/2005/8/layout/default"/>
    <dgm:cxn modelId="{4A883A0D-47AE-4A13-B869-FD60A0EB2EF2}" type="presParOf" srcId="{D6C29AC2-8660-4A69-9F08-727446EDA53C}" destId="{896F95B2-0EA6-4117-8490-D63DE94DF3A4}" srcOrd="1" destOrd="0" presId="urn:microsoft.com/office/officeart/2005/8/layout/default"/>
    <dgm:cxn modelId="{C4E402F7-6048-4796-8586-FBA782D75ED4}" type="presParOf" srcId="{D6C29AC2-8660-4A69-9F08-727446EDA53C}" destId="{9E8D33EA-43D3-4771-B3F8-1A46FF03F68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518FE7-A7D1-4DC0-B34B-F4067FE0A6B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709C4893-98EA-43F4-A7C4-8E1ECA351995}">
      <dgm:prSet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dirty="0" smtClean="0"/>
            <a:t>Il Fondo speciale per l’occupazione prevede che gli interventi avvengano non direttamente nei confronti della società cooperativa da parte del Ministero, </a:t>
          </a:r>
        </a:p>
        <a:p>
          <a:r>
            <a:rPr lang="it-IT" dirty="0" smtClean="0">
              <a:solidFill>
                <a:srgbClr val="0070C0"/>
              </a:solidFill>
            </a:rPr>
            <a:t>ma per il tramite di </a:t>
          </a:r>
          <a:r>
            <a:rPr lang="it-IT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società finanziarie </a:t>
          </a:r>
          <a:r>
            <a:rPr lang="it-IT" dirty="0" smtClean="0"/>
            <a:t>(che assumono il ruolo di investitori istituzionali) partecipate per almeno l’80% da cooperative di produzione e lavoro</a:t>
          </a:r>
          <a:endParaRPr lang="it-IT" dirty="0"/>
        </a:p>
      </dgm:t>
    </dgm:pt>
    <dgm:pt modelId="{53BE20ED-A6D7-437A-B723-223C129D3EBE}" type="sibTrans" cxnId="{0F522ED1-1A69-48B4-A417-D161DD4918F7}">
      <dgm:prSet/>
      <dgm:spPr/>
      <dgm:t>
        <a:bodyPr/>
        <a:lstStyle/>
        <a:p>
          <a:endParaRPr lang="it-IT"/>
        </a:p>
      </dgm:t>
    </dgm:pt>
    <dgm:pt modelId="{0308510A-E1CF-49A2-A908-737F0D334200}" type="parTrans" cxnId="{0F522ED1-1A69-48B4-A417-D161DD4918F7}">
      <dgm:prSet/>
      <dgm:spPr/>
      <dgm:t>
        <a:bodyPr/>
        <a:lstStyle/>
        <a:p>
          <a:endParaRPr lang="it-IT"/>
        </a:p>
      </dgm:t>
    </dgm:pt>
    <dgm:pt modelId="{D6C29AC2-8660-4A69-9F08-727446EDA53C}" type="pres">
      <dgm:prSet presAssocID="{BD518FE7-A7D1-4DC0-B34B-F4067FE0A6B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A7042A7-207A-48B8-BBF9-867777171148}" type="pres">
      <dgm:prSet presAssocID="{709C4893-98EA-43F4-A7C4-8E1ECA351995}" presName="node" presStyleLbl="node1" presStyleIdx="0" presStyleCnt="1" custScaleX="96044" custScaleY="73822" custLinFactNeighborX="-145" custLinFactNeighborY="-86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4BAC36A7-8E3F-4C1B-96BF-31DA83E82B43}" type="presOf" srcId="{709C4893-98EA-43F4-A7C4-8E1ECA351995}" destId="{DA7042A7-207A-48B8-BBF9-867777171148}" srcOrd="0" destOrd="0" presId="urn:microsoft.com/office/officeart/2005/8/layout/default"/>
    <dgm:cxn modelId="{0F522ED1-1A69-48B4-A417-D161DD4918F7}" srcId="{BD518FE7-A7D1-4DC0-B34B-F4067FE0A6BA}" destId="{709C4893-98EA-43F4-A7C4-8E1ECA351995}" srcOrd="0" destOrd="0" parTransId="{0308510A-E1CF-49A2-A908-737F0D334200}" sibTransId="{53BE20ED-A6D7-437A-B723-223C129D3EBE}"/>
    <dgm:cxn modelId="{698CFB8E-6F3B-44A9-8214-9E95D5C2FA96}" type="presOf" srcId="{BD518FE7-A7D1-4DC0-B34B-F4067FE0A6BA}" destId="{D6C29AC2-8660-4A69-9F08-727446EDA53C}" srcOrd="0" destOrd="0" presId="urn:microsoft.com/office/officeart/2005/8/layout/default"/>
    <dgm:cxn modelId="{0FDDC465-F336-44CC-95D4-2D717C3565A5}" type="presParOf" srcId="{D6C29AC2-8660-4A69-9F08-727446EDA53C}" destId="{DA7042A7-207A-48B8-BBF9-86777717114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794F99-5D33-4EBF-B620-89583A6727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1B01AE7-E91A-4A6B-A5D2-BF63672B023C}">
      <dgm:prSet phldrT="[Testo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it-IT" dirty="0" smtClean="0"/>
            <a:t>Nel 1986 viene costituita, per iniziativa di LEGACOOP, CONFCOOPERATIVE e AGCI, </a:t>
          </a:r>
          <a:r>
            <a:rPr lang="it-IT" b="1" dirty="0" smtClean="0"/>
            <a:t>la società finanziaria </a:t>
          </a:r>
          <a:r>
            <a:rPr lang="it-IT" b="1" dirty="0" smtClean="0">
              <a:solidFill>
                <a:schemeClr val="accent6">
                  <a:lumMod val="75000"/>
                </a:schemeClr>
              </a:solidFill>
            </a:rPr>
            <a:t>«Cooperazione Finanza Impresa società cooperativa per azioni» </a:t>
          </a:r>
        </a:p>
        <a:p>
          <a:r>
            <a:rPr lang="it-IT" b="1" dirty="0" smtClean="0">
              <a:solidFill>
                <a:schemeClr val="accent6">
                  <a:lumMod val="75000"/>
                </a:schemeClr>
              </a:solidFill>
            </a:rPr>
            <a:t>(CFI </a:t>
          </a:r>
          <a:r>
            <a:rPr lang="it-IT" b="1" dirty="0" err="1" smtClean="0">
              <a:solidFill>
                <a:schemeClr val="accent6">
                  <a:lumMod val="75000"/>
                </a:schemeClr>
              </a:solidFill>
            </a:rPr>
            <a:t>scpa</a:t>
          </a:r>
          <a:r>
            <a:rPr lang="it-IT" b="1" dirty="0" smtClean="0">
              <a:solidFill>
                <a:schemeClr val="accent6">
                  <a:lumMod val="75000"/>
                </a:schemeClr>
              </a:solidFill>
            </a:rPr>
            <a:t>)</a:t>
          </a:r>
          <a:r>
            <a:rPr lang="it-IT" dirty="0" smtClean="0">
              <a:solidFill>
                <a:schemeClr val="accent6">
                  <a:lumMod val="75000"/>
                </a:schemeClr>
              </a:solidFill>
            </a:rPr>
            <a:t> </a:t>
          </a:r>
          <a:r>
            <a:rPr lang="it-IT" dirty="0" smtClean="0"/>
            <a:t>partecipata dal Mise e  da oltre (all’epoca) 250 cooperative, </a:t>
          </a:r>
          <a:r>
            <a:rPr lang="it-IT" dirty="0" smtClean="0">
              <a:solidFill>
                <a:srgbClr val="FF0000"/>
              </a:solidFill>
            </a:rPr>
            <a:t>investitore istituzionale</a:t>
          </a:r>
          <a:r>
            <a:rPr lang="it-IT" dirty="0" smtClean="0"/>
            <a:t> </a:t>
          </a:r>
          <a:r>
            <a:rPr lang="it-IT" dirty="0" smtClean="0">
              <a:solidFill>
                <a:srgbClr val="FF0000"/>
              </a:solidFill>
            </a:rPr>
            <a:t>delle società cooperative </a:t>
          </a:r>
          <a:r>
            <a:rPr lang="it-IT" dirty="0" smtClean="0"/>
            <a:t>ai sensi dell’art. </a:t>
          </a:r>
          <a:r>
            <a:rPr lang="it-IT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111 </a:t>
          </a:r>
          <a:r>
            <a:rPr lang="it-IT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octies</a:t>
          </a:r>
          <a:r>
            <a:rPr lang="it-IT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i="1" dirty="0" err="1" smtClean="0"/>
            <a:t>disposiz</a:t>
          </a:r>
          <a:r>
            <a:rPr lang="it-IT" i="1" dirty="0" smtClean="0"/>
            <a:t>. </a:t>
          </a:r>
          <a:r>
            <a:rPr lang="it-IT" i="1" dirty="0" err="1" smtClean="0"/>
            <a:t>att</a:t>
          </a:r>
          <a:r>
            <a:rPr lang="it-IT" i="1" dirty="0" smtClean="0"/>
            <a:t>. codice civile e </a:t>
          </a:r>
          <a:r>
            <a:rPr lang="it-IT" i="1" dirty="0" err="1" smtClean="0"/>
            <a:t>disp.trans</a:t>
          </a:r>
          <a:endParaRPr lang="it-IT" dirty="0"/>
        </a:p>
      </dgm:t>
    </dgm:pt>
    <dgm:pt modelId="{B468C710-86CC-4F40-A032-D12FACD4D36F}" type="parTrans" cxnId="{CF45A576-87B2-42C8-95C1-8C807CFDB006}">
      <dgm:prSet/>
      <dgm:spPr/>
      <dgm:t>
        <a:bodyPr/>
        <a:lstStyle/>
        <a:p>
          <a:endParaRPr lang="it-IT"/>
        </a:p>
      </dgm:t>
    </dgm:pt>
    <dgm:pt modelId="{6395F284-BE0F-48A6-9118-ED84457CFD91}" type="sibTrans" cxnId="{CF45A576-87B2-42C8-95C1-8C807CFDB006}">
      <dgm:prSet/>
      <dgm:spPr/>
      <dgm:t>
        <a:bodyPr/>
        <a:lstStyle/>
        <a:p>
          <a:endParaRPr lang="it-IT"/>
        </a:p>
      </dgm:t>
    </dgm:pt>
    <dgm:pt modelId="{B22AE88B-87EC-463E-BA93-229C4D3DA8EA}" type="pres">
      <dgm:prSet presAssocID="{2D794F99-5D33-4EBF-B620-89583A6727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E847059-C0C6-441F-9837-31ACF2201E61}" type="pres">
      <dgm:prSet presAssocID="{21B01AE7-E91A-4A6B-A5D2-BF63672B023C}" presName="parentText" presStyleLbl="node1" presStyleIdx="0" presStyleCnt="1" custScaleX="100000" custScaleY="11284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1F42509-CD82-4543-B543-E3332AF3C8C5}" type="presOf" srcId="{21B01AE7-E91A-4A6B-A5D2-BF63672B023C}" destId="{0E847059-C0C6-441F-9837-31ACF2201E61}" srcOrd="0" destOrd="0" presId="urn:microsoft.com/office/officeart/2005/8/layout/vList2"/>
    <dgm:cxn modelId="{CF45A576-87B2-42C8-95C1-8C807CFDB006}" srcId="{2D794F99-5D33-4EBF-B620-89583A6727D6}" destId="{21B01AE7-E91A-4A6B-A5D2-BF63672B023C}" srcOrd="0" destOrd="0" parTransId="{B468C710-86CC-4F40-A032-D12FACD4D36F}" sibTransId="{6395F284-BE0F-48A6-9118-ED84457CFD91}"/>
    <dgm:cxn modelId="{49DF7FC5-C9C4-42E4-96E4-BC2BFAFC2AB4}" type="presOf" srcId="{2D794F99-5D33-4EBF-B620-89583A6727D6}" destId="{B22AE88B-87EC-463E-BA93-229C4D3DA8EA}" srcOrd="0" destOrd="0" presId="urn:microsoft.com/office/officeart/2005/8/layout/vList2"/>
    <dgm:cxn modelId="{5BFEE592-C3CE-48B7-9265-19B6B750170A}" type="presParOf" srcId="{B22AE88B-87EC-463E-BA93-229C4D3DA8EA}" destId="{0E847059-C0C6-441F-9837-31ACF2201E6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518FE7-A7D1-4DC0-B34B-F4067FE0A6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745DC7A-AD09-4278-8A2D-B7D147F37E0A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it-IT" sz="2400" dirty="0" smtClean="0">
              <a:solidFill>
                <a:schemeClr val="accent6">
                  <a:lumMod val="75000"/>
                </a:schemeClr>
              </a:solidFill>
            </a:rPr>
            <a:t>Partecipazioni temporanee di minoranza  </a:t>
          </a:r>
          <a:r>
            <a:rPr lang="it-IT" sz="2400" dirty="0" smtClean="0"/>
            <a:t>(con priorità per le cooperative costituite da lavoratori provenienti da imprese in crisi)</a:t>
          </a:r>
        </a:p>
      </dgm:t>
    </dgm:pt>
    <dgm:pt modelId="{538D3C7E-8942-452E-9DED-3AEC6B9EF848}" type="parTrans" cxnId="{DAD49F9D-7D74-41C0-A84D-31EBF8A554E4}">
      <dgm:prSet/>
      <dgm:spPr/>
      <dgm:t>
        <a:bodyPr/>
        <a:lstStyle/>
        <a:p>
          <a:endParaRPr lang="it-IT"/>
        </a:p>
      </dgm:t>
    </dgm:pt>
    <dgm:pt modelId="{C33F3CF8-0A3B-48D9-B98C-E2E077DA9F7D}" type="sibTrans" cxnId="{DAD49F9D-7D74-41C0-A84D-31EBF8A554E4}">
      <dgm:prSet/>
      <dgm:spPr/>
      <dgm:t>
        <a:bodyPr/>
        <a:lstStyle/>
        <a:p>
          <a:endParaRPr lang="it-IT"/>
        </a:p>
      </dgm:t>
    </dgm:pt>
    <dgm:pt modelId="{EFED9FB3-5C26-46F2-A9DE-C9EBAA3F54DB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it-IT" sz="2400" dirty="0" smtClean="0">
              <a:solidFill>
                <a:schemeClr val="accent6">
                  <a:lumMod val="75000"/>
                </a:schemeClr>
              </a:solidFill>
            </a:rPr>
            <a:t>Finanziamenti/agevolazioni finanziarie</a:t>
          </a:r>
        </a:p>
      </dgm:t>
    </dgm:pt>
    <dgm:pt modelId="{55A30A79-4B67-4D73-BA24-40DB9AA22778}" type="parTrans" cxnId="{EC2FECDE-CA2C-41BA-96C5-04200609F5FB}">
      <dgm:prSet/>
      <dgm:spPr/>
      <dgm:t>
        <a:bodyPr/>
        <a:lstStyle/>
        <a:p>
          <a:endParaRPr lang="it-IT"/>
        </a:p>
      </dgm:t>
    </dgm:pt>
    <dgm:pt modelId="{90C5099D-279D-4B45-BE9E-E96A5AC99896}" type="sibTrans" cxnId="{EC2FECDE-CA2C-41BA-96C5-04200609F5FB}">
      <dgm:prSet/>
      <dgm:spPr/>
      <dgm:t>
        <a:bodyPr/>
        <a:lstStyle/>
        <a:p>
          <a:endParaRPr lang="it-IT"/>
        </a:p>
      </dgm:t>
    </dgm:pt>
    <dgm:pt modelId="{85162BD4-91C2-45D0-8C7C-44B509BFE414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it-IT" sz="2400" dirty="0" smtClean="0"/>
            <a:t>Prestiti subordinati</a:t>
          </a:r>
          <a:r>
            <a:rPr lang="it-IT" sz="1800" dirty="0" smtClean="0"/>
            <a:t>*</a:t>
          </a:r>
        </a:p>
      </dgm:t>
    </dgm:pt>
    <dgm:pt modelId="{130B202E-DE87-45E1-B728-3F66DBC7544B}" type="parTrans" cxnId="{A8977CF3-6CC2-4F82-8F25-CF4DDDFAB628}">
      <dgm:prSet/>
      <dgm:spPr/>
      <dgm:t>
        <a:bodyPr/>
        <a:lstStyle/>
        <a:p>
          <a:endParaRPr lang="it-IT"/>
        </a:p>
      </dgm:t>
    </dgm:pt>
    <dgm:pt modelId="{569E4A25-EE93-466B-85DA-1ED582F31CE8}" type="sibTrans" cxnId="{A8977CF3-6CC2-4F82-8F25-CF4DDDFAB628}">
      <dgm:prSet/>
      <dgm:spPr/>
      <dgm:t>
        <a:bodyPr/>
        <a:lstStyle/>
        <a:p>
          <a:endParaRPr lang="it-IT"/>
        </a:p>
      </dgm:t>
    </dgm:pt>
    <dgm:pt modelId="{58B010C7-2F4F-4908-9D4E-170F18A06593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it-IT" sz="2400" dirty="0" smtClean="0"/>
            <a:t>Prestiti partecipativi</a:t>
          </a:r>
          <a:r>
            <a:rPr lang="it-IT" sz="1800" dirty="0" smtClean="0"/>
            <a:t>*</a:t>
          </a:r>
        </a:p>
      </dgm:t>
    </dgm:pt>
    <dgm:pt modelId="{564A080C-F584-4135-BB6D-F62AB0EF9EC2}" type="parTrans" cxnId="{B36A6891-BACA-45F0-90FA-C64871A2E86B}">
      <dgm:prSet/>
      <dgm:spPr/>
      <dgm:t>
        <a:bodyPr/>
        <a:lstStyle/>
        <a:p>
          <a:endParaRPr lang="it-IT"/>
        </a:p>
      </dgm:t>
    </dgm:pt>
    <dgm:pt modelId="{B76E232F-D716-48B1-8C39-89FBC1DD44A0}" type="sibTrans" cxnId="{B36A6891-BACA-45F0-90FA-C64871A2E86B}">
      <dgm:prSet/>
      <dgm:spPr/>
      <dgm:t>
        <a:bodyPr/>
        <a:lstStyle/>
        <a:p>
          <a:endParaRPr lang="it-IT"/>
        </a:p>
      </dgm:t>
    </dgm:pt>
    <dgm:pt modelId="{317EBEA5-A5DE-472C-94C3-6312900D217D}">
      <dgm:prSet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it-IT" sz="2400" dirty="0" smtClean="0"/>
            <a:t>Strumenti finanziari ex art. 2526 c.c</a:t>
          </a:r>
          <a:r>
            <a:rPr lang="it-IT" sz="1800" dirty="0" smtClean="0"/>
            <a:t>.* (</a:t>
          </a:r>
          <a:r>
            <a:rPr lang="it-IT" sz="1400" dirty="0" smtClean="0"/>
            <a:t>DM 4/4/2001 e ss.)</a:t>
          </a:r>
        </a:p>
      </dgm:t>
    </dgm:pt>
    <dgm:pt modelId="{9ABB2030-FF90-4ADF-8301-527C315C1484}" type="parTrans" cxnId="{2A31E448-9934-4F80-BB71-C17AC0BAC8AE}">
      <dgm:prSet/>
      <dgm:spPr/>
      <dgm:t>
        <a:bodyPr/>
        <a:lstStyle/>
        <a:p>
          <a:endParaRPr lang="it-IT"/>
        </a:p>
      </dgm:t>
    </dgm:pt>
    <dgm:pt modelId="{5BB74238-1ECF-45E4-99B1-51189727D94A}" type="sibTrans" cxnId="{2A31E448-9934-4F80-BB71-C17AC0BAC8AE}">
      <dgm:prSet/>
      <dgm:spPr/>
      <dgm:t>
        <a:bodyPr/>
        <a:lstStyle/>
        <a:p>
          <a:endParaRPr lang="it-IT"/>
        </a:p>
      </dgm:t>
    </dgm:pt>
    <dgm:pt modelId="{D85836C5-06E1-4127-B8D3-0913606B675F}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it-IT" sz="2600" dirty="0" smtClean="0"/>
            <a:t>Interventi previsti dal  </a:t>
          </a:r>
          <a:r>
            <a:rPr lang="it-IT" sz="26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Fondo Speciale</a:t>
          </a:r>
        </a:p>
      </dgm:t>
    </dgm:pt>
    <dgm:pt modelId="{E12964A1-A69B-46C4-A74A-B2F1DA44706B}" type="parTrans" cxnId="{BC72725F-8F79-494F-8944-F15A177D263B}">
      <dgm:prSet/>
      <dgm:spPr/>
      <dgm:t>
        <a:bodyPr/>
        <a:lstStyle/>
        <a:p>
          <a:endParaRPr lang="it-IT"/>
        </a:p>
      </dgm:t>
    </dgm:pt>
    <dgm:pt modelId="{51A0A95E-6519-4DDA-961F-A3E92AB2C483}" type="sibTrans" cxnId="{BC72725F-8F79-494F-8944-F15A177D263B}">
      <dgm:prSet/>
      <dgm:spPr/>
      <dgm:t>
        <a:bodyPr/>
        <a:lstStyle/>
        <a:p>
          <a:endParaRPr lang="it-IT"/>
        </a:p>
      </dgm:t>
    </dgm:pt>
    <dgm:pt modelId="{98CBC925-3C58-452F-B274-37FFF0815DFE}" type="pres">
      <dgm:prSet presAssocID="{BD518FE7-A7D1-4DC0-B34B-F4067FE0A6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402DB3F-9405-4FDA-8AE2-01F4EF33CE09}" type="pres">
      <dgm:prSet presAssocID="{D85836C5-06E1-4127-B8D3-0913606B675F}" presName="parentText" presStyleLbl="node1" presStyleIdx="0" presStyleCnt="1" custScaleX="99823" custScaleY="69961" custLinFactNeighborX="0" custLinFactNeighborY="-6830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7512E0-1C88-45E7-86A1-C03BE4211F26}" type="pres">
      <dgm:prSet presAssocID="{D85836C5-06E1-4127-B8D3-0913606B675F}" presName="childText" presStyleLbl="revTx" presStyleIdx="0" presStyleCnt="1" custScaleX="95890" custScaleY="11980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4B0F0C7-6EC6-4D14-9482-51E4C852214E}" type="presOf" srcId="{317EBEA5-A5DE-472C-94C3-6312900D217D}" destId="{AB7512E0-1C88-45E7-86A1-C03BE4211F26}" srcOrd="0" destOrd="4" presId="urn:microsoft.com/office/officeart/2005/8/layout/vList2"/>
    <dgm:cxn modelId="{A8977CF3-6CC2-4F82-8F25-CF4DDDFAB628}" srcId="{D85836C5-06E1-4127-B8D3-0913606B675F}" destId="{85162BD4-91C2-45D0-8C7C-44B509BFE414}" srcOrd="2" destOrd="0" parTransId="{130B202E-DE87-45E1-B728-3F66DBC7544B}" sibTransId="{569E4A25-EE93-466B-85DA-1ED582F31CE8}"/>
    <dgm:cxn modelId="{DAD49F9D-7D74-41C0-A84D-31EBF8A554E4}" srcId="{D85836C5-06E1-4127-B8D3-0913606B675F}" destId="{3745DC7A-AD09-4278-8A2D-B7D147F37E0A}" srcOrd="0" destOrd="0" parTransId="{538D3C7E-8942-452E-9DED-3AEC6B9EF848}" sibTransId="{C33F3CF8-0A3B-48D9-B98C-E2E077DA9F7D}"/>
    <dgm:cxn modelId="{53592924-7299-48D2-B4CB-635662C2EFAD}" type="presOf" srcId="{D85836C5-06E1-4127-B8D3-0913606B675F}" destId="{B402DB3F-9405-4FDA-8AE2-01F4EF33CE09}" srcOrd="0" destOrd="0" presId="urn:microsoft.com/office/officeart/2005/8/layout/vList2"/>
    <dgm:cxn modelId="{1EC84E49-3D57-4FAE-8B92-66E44EB3F2C9}" type="presOf" srcId="{EFED9FB3-5C26-46F2-A9DE-C9EBAA3F54DB}" destId="{AB7512E0-1C88-45E7-86A1-C03BE4211F26}" srcOrd="0" destOrd="1" presId="urn:microsoft.com/office/officeart/2005/8/layout/vList2"/>
    <dgm:cxn modelId="{EC2FECDE-CA2C-41BA-96C5-04200609F5FB}" srcId="{D85836C5-06E1-4127-B8D3-0913606B675F}" destId="{EFED9FB3-5C26-46F2-A9DE-C9EBAA3F54DB}" srcOrd="1" destOrd="0" parTransId="{55A30A79-4B67-4D73-BA24-40DB9AA22778}" sibTransId="{90C5099D-279D-4B45-BE9E-E96A5AC99896}"/>
    <dgm:cxn modelId="{2A31E448-9934-4F80-BB71-C17AC0BAC8AE}" srcId="{D85836C5-06E1-4127-B8D3-0913606B675F}" destId="{317EBEA5-A5DE-472C-94C3-6312900D217D}" srcOrd="4" destOrd="0" parTransId="{9ABB2030-FF90-4ADF-8301-527C315C1484}" sibTransId="{5BB74238-1ECF-45E4-99B1-51189727D94A}"/>
    <dgm:cxn modelId="{5C050069-693A-4504-A738-A900848A905B}" type="presOf" srcId="{85162BD4-91C2-45D0-8C7C-44B509BFE414}" destId="{AB7512E0-1C88-45E7-86A1-C03BE4211F26}" srcOrd="0" destOrd="2" presId="urn:microsoft.com/office/officeart/2005/8/layout/vList2"/>
    <dgm:cxn modelId="{BC72725F-8F79-494F-8944-F15A177D263B}" srcId="{BD518FE7-A7D1-4DC0-B34B-F4067FE0A6BA}" destId="{D85836C5-06E1-4127-B8D3-0913606B675F}" srcOrd="0" destOrd="0" parTransId="{E12964A1-A69B-46C4-A74A-B2F1DA44706B}" sibTransId="{51A0A95E-6519-4DDA-961F-A3E92AB2C483}"/>
    <dgm:cxn modelId="{216C69E2-DDCB-46FC-8EFE-A77C8678E331}" type="presOf" srcId="{3745DC7A-AD09-4278-8A2D-B7D147F37E0A}" destId="{AB7512E0-1C88-45E7-86A1-C03BE4211F26}" srcOrd="0" destOrd="0" presId="urn:microsoft.com/office/officeart/2005/8/layout/vList2"/>
    <dgm:cxn modelId="{23159474-613C-48A2-9261-07098D2DB2C9}" type="presOf" srcId="{58B010C7-2F4F-4908-9D4E-170F18A06593}" destId="{AB7512E0-1C88-45E7-86A1-C03BE4211F26}" srcOrd="0" destOrd="3" presId="urn:microsoft.com/office/officeart/2005/8/layout/vList2"/>
    <dgm:cxn modelId="{3B217658-76C7-4CE4-97FE-AA745B6319A5}" type="presOf" srcId="{BD518FE7-A7D1-4DC0-B34B-F4067FE0A6BA}" destId="{98CBC925-3C58-452F-B274-37FFF0815DFE}" srcOrd="0" destOrd="0" presId="urn:microsoft.com/office/officeart/2005/8/layout/vList2"/>
    <dgm:cxn modelId="{B36A6891-BACA-45F0-90FA-C64871A2E86B}" srcId="{D85836C5-06E1-4127-B8D3-0913606B675F}" destId="{58B010C7-2F4F-4908-9D4E-170F18A06593}" srcOrd="3" destOrd="0" parTransId="{564A080C-F584-4135-BB6D-F62AB0EF9EC2}" sibTransId="{B76E232F-D716-48B1-8C39-89FBC1DD44A0}"/>
    <dgm:cxn modelId="{90EF8B6A-85D4-4D94-AD59-2478EDD4408E}" type="presParOf" srcId="{98CBC925-3C58-452F-B274-37FFF0815DFE}" destId="{B402DB3F-9405-4FDA-8AE2-01F4EF33CE09}" srcOrd="0" destOrd="0" presId="urn:microsoft.com/office/officeart/2005/8/layout/vList2"/>
    <dgm:cxn modelId="{D13CB3D7-D1B7-4EED-AE51-3E1E9FB1D3A4}" type="presParOf" srcId="{98CBC925-3C58-452F-B274-37FFF0815DFE}" destId="{AB7512E0-1C88-45E7-86A1-C03BE4211F2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5F4D7C-D704-4CB4-AB77-F930B5503010}">
      <dsp:nvSpPr>
        <dsp:cNvPr id="0" name=""/>
        <dsp:cNvSpPr/>
      </dsp:nvSpPr>
      <dsp:spPr>
        <a:xfrm>
          <a:off x="0" y="0"/>
          <a:ext cx="7087028" cy="4015440"/>
        </a:xfrm>
        <a:prstGeom prst="roundRect">
          <a:avLst/>
        </a:prstGeom>
        <a:solidFill>
          <a:schemeClr val="bg1">
            <a:lumMod val="75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La definizione </a:t>
          </a:r>
          <a:r>
            <a:rPr lang="it-IT" sz="2600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Workers</a:t>
          </a:r>
          <a:r>
            <a:rPr lang="it-IT" sz="2600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sz="2600" i="1" kern="1200" dirty="0" err="1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Buy</a:t>
          </a:r>
          <a:r>
            <a:rPr lang="it-IT" sz="2600" i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Out  (WBO) </a:t>
          </a:r>
          <a:r>
            <a:rPr lang="it-IT" sz="2600" kern="1200" dirty="0" smtClean="0"/>
            <a:t> riassume un sistema di operazioni che a vario titolo determinano l’acquisto della proprietà di un’azienda o di un ramo di essa da parte dei dipendenti.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L’operazione è generalmente utilizzata sia per il salvataggio dell’impresa in crisi sia per offrire soluzioni a problematiche di successione aziendale.</a:t>
          </a:r>
          <a:endParaRPr lang="it-IT" sz="2600" kern="1200" dirty="0"/>
        </a:p>
      </dsp:txBody>
      <dsp:txXfrm>
        <a:off x="196018" y="196018"/>
        <a:ext cx="6694992" cy="3623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1677-F656-44D5-88D7-77A547E1C069}">
      <dsp:nvSpPr>
        <dsp:cNvPr id="0" name=""/>
        <dsp:cNvSpPr/>
      </dsp:nvSpPr>
      <dsp:spPr>
        <a:xfrm>
          <a:off x="0" y="74339"/>
          <a:ext cx="7087028" cy="4315817"/>
        </a:xfrm>
        <a:prstGeom prst="roundRect">
          <a:avLst/>
        </a:prstGeom>
        <a:solidFill>
          <a:schemeClr val="bg1">
            <a:lumMod val="75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2) Il </a:t>
          </a:r>
          <a:r>
            <a:rPr lang="it-IT" sz="2200" kern="1200" dirty="0" smtClean="0">
              <a:solidFill>
                <a:srgbClr val="FF0000"/>
              </a:solidFill>
            </a:rPr>
            <a:t>modello «conflittuale» </a:t>
          </a:r>
          <a:r>
            <a:rPr lang="it-IT" sz="2200" kern="1200" dirty="0" smtClean="0"/>
            <a:t>che ha trovato ampia diffusione in Argentina in seguito alla crisi economica del 2001, in presenza di un aperto conflitto tra imprenditori, autorità locali  e lavoratori che hanno occupato le fabbriche per costituire società cooperative di lavoro volte alla conservazione del complesso produttivo.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La possibilità dei lavoratori in cooperativa di continuare l’attività per conservare i posti di lavoro fu poi disciplinata da diverse previsioni di legge.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2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210681" y="285020"/>
        <a:ext cx="6665666" cy="38944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01677-F656-44D5-88D7-77A547E1C069}">
      <dsp:nvSpPr>
        <dsp:cNvPr id="0" name=""/>
        <dsp:cNvSpPr/>
      </dsp:nvSpPr>
      <dsp:spPr>
        <a:xfrm>
          <a:off x="0" y="28423"/>
          <a:ext cx="6910641" cy="4026719"/>
        </a:xfrm>
        <a:prstGeom prst="roundRect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3) In Europa è diffuso il c.d. </a:t>
          </a:r>
          <a:r>
            <a:rPr lang="it-IT" sz="2000" kern="1200" dirty="0" smtClean="0">
              <a:solidFill>
                <a:schemeClr val="bg1"/>
              </a:solidFill>
            </a:rPr>
            <a:t>«</a:t>
          </a:r>
          <a:r>
            <a:rPr lang="it-IT" sz="2000" kern="1200" dirty="0" err="1" smtClean="0">
              <a:solidFill>
                <a:srgbClr val="FF0000"/>
              </a:solidFill>
            </a:rPr>
            <a:t>Wbo</a:t>
          </a:r>
          <a:r>
            <a:rPr lang="it-IT" sz="2000" kern="1200" dirty="0" smtClean="0">
              <a:solidFill>
                <a:srgbClr val="FF0000"/>
              </a:solidFill>
            </a:rPr>
            <a:t> negoziato</a:t>
          </a:r>
          <a:r>
            <a:rPr lang="it-IT" sz="2000" kern="1200" dirty="0" smtClean="0"/>
            <a:t>» che si realizza tramite un confronto tra i diversi soggetti convolti e la realizzazione del </a:t>
          </a:r>
          <a:r>
            <a:rPr lang="it-IT" sz="2000" kern="1200" dirty="0" err="1" smtClean="0"/>
            <a:t>workers</a:t>
          </a:r>
          <a:r>
            <a:rPr lang="it-IT" sz="2000" kern="1200" dirty="0" smtClean="0"/>
            <a:t> buyout </a:t>
          </a:r>
          <a:r>
            <a:rPr lang="it-IT" sz="2000" kern="1200" dirty="0" smtClean="0">
              <a:solidFill>
                <a:srgbClr val="C00000"/>
              </a:solidFill>
            </a:rPr>
            <a:t>in forma cooperativa </a:t>
          </a:r>
          <a:r>
            <a:rPr lang="it-IT" sz="2000" kern="1200" dirty="0" smtClean="0"/>
            <a:t>ed è accompagnato da una legislazione agevolativa.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/>
            <a:t>La stessa Commissione e il Parlamento europeo hanno  confermato il sostegno a questa tipologia di operazione al fine di garantire la continuità aziendale(si veda la Risoluzione del Parlamento Europeo del  2 luglio 2013).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196568" y="224991"/>
        <a:ext cx="6517505" cy="36335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B4C01-61FB-4F66-96DB-C522B2D6B189}">
      <dsp:nvSpPr>
        <dsp:cNvPr id="0" name=""/>
        <dsp:cNvSpPr/>
      </dsp:nvSpPr>
      <dsp:spPr>
        <a:xfrm>
          <a:off x="144027" y="52159"/>
          <a:ext cx="7231020" cy="3959680"/>
        </a:xfrm>
        <a:prstGeom prst="roundRect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 smtClean="0"/>
            <a:t>Nell’operazione di WBO cooperativo i promotori (i dipendenti) costituiscono una nuova società cooperativa ed ottengono risorse finanziaria </a:t>
          </a:r>
          <a:r>
            <a:rPr lang="it-IT" sz="2400" b="1" kern="1200" dirty="0" smtClean="0"/>
            <a:t>non per acquisire le azioni (il controllo) della società c.d. Target </a:t>
          </a:r>
          <a:r>
            <a:rPr lang="it-IT" sz="2400" kern="1200" dirty="0" smtClean="0"/>
            <a:t> per la successiva fusione, ma </a:t>
          </a:r>
          <a:r>
            <a:rPr lang="it-IT" sz="2400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 rilevare dalla società Target il ramo di azienda o l’intera azienda ed integrarla in un processo di riorganizzazione – ristrutturazione all’interno della nuova società </a:t>
          </a:r>
          <a:r>
            <a:rPr lang="it-IT" sz="2400" kern="1200" dirty="0" smtClean="0"/>
            <a:t>(mentre la Target seguirà il suo destino).</a:t>
          </a:r>
        </a:p>
      </dsp:txBody>
      <dsp:txXfrm>
        <a:off x="337323" y="245455"/>
        <a:ext cx="6844428" cy="35730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ADF6F-F875-4FE4-96CD-D184E2A1D14B}">
      <dsp:nvSpPr>
        <dsp:cNvPr id="0" name=""/>
        <dsp:cNvSpPr/>
      </dsp:nvSpPr>
      <dsp:spPr>
        <a:xfrm>
          <a:off x="0" y="120645"/>
          <a:ext cx="6393288" cy="4182750"/>
        </a:xfrm>
        <a:prstGeom prst="roundRect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>
              <a:solidFill>
                <a:srgbClr val="FF0000"/>
              </a:solidFill>
            </a:rPr>
            <a:t>Gli elementi che caratterizzano la società  cooperativa di produzione e lavoro sono i seguenti:</a:t>
          </a:r>
          <a:endParaRPr lang="it-IT" sz="2600" kern="1200" dirty="0" smtClean="0"/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La figura del socio lavoratore che risulta dominante e il relativo ruolo nella </a:t>
          </a:r>
          <a:r>
            <a:rPr lang="it-IT" sz="2600" i="1" kern="1200" dirty="0" err="1" smtClean="0"/>
            <a:t>governance</a:t>
          </a:r>
          <a:r>
            <a:rPr lang="it-IT" sz="2600" kern="1200" dirty="0" smtClean="0"/>
            <a:t> della società; </a:t>
          </a:r>
        </a:p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Lo scopo (vantaggio) mutualistico rappresentato dalle occasioni di lavoro fornite ai soci.</a:t>
          </a:r>
          <a:endParaRPr lang="it-IT" sz="2600" kern="1200" dirty="0"/>
        </a:p>
      </dsp:txBody>
      <dsp:txXfrm>
        <a:off x="204185" y="324830"/>
        <a:ext cx="5984918" cy="37743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9F57847F-5353-439F-8E50-89DD9AC9AD15}" type="datetimeFigureOut">
              <a:rPr lang="it-IT" smtClean="0"/>
              <a:pPr/>
              <a:t>15/04/2021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37508B33-FABC-40E5-8BB8-7D5B722D798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174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31DE2DFA-5A73-4597-ADEB-9567FBADB127}" type="datetimeFigureOut">
              <a:rPr lang="it-IT" smtClean="0"/>
              <a:pPr/>
              <a:t>15/04/2021</a:t>
            </a:fld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52E4EA74-40F8-4F7E-B293-F7E94D0A033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immagine diapositiva 7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67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8003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200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200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200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42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2007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425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0425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2153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21534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854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298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8540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8540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854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8540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8540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68540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68540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77922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7792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779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298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7792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7792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070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29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29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29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298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200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4EA74-40F8-4F7E-B293-F7E94D0A0335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8200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135188"/>
            <a:ext cx="5181600" cy="1827212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38600"/>
            <a:ext cx="5176838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22B5B509-8134-4BD8-9BD3-EB10CBFCE8A0}" type="datetime1">
              <a:rPr lang="it-IT" smtClean="0"/>
              <a:t>15/04/2021</a:t>
            </a:fld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 sz="800"/>
            </a:lvl1pPr>
          </a:lstStyle>
          <a:p>
            <a:endParaRPr lang="it-IT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z="800"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72352F-D920-4BED-AA82-904D1297A861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05650" y="228600"/>
            <a:ext cx="17335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50482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2AF8BB-31B0-4EEF-870B-88825B1B2D41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135188"/>
            <a:ext cx="5181600" cy="1827212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38600"/>
            <a:ext cx="5176838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96551F2E-3757-4AF9-A6D6-99594D3F86EB}" type="datetime1">
              <a:rPr lang="it-IT" smtClean="0"/>
              <a:t>15/04/2021</a:t>
            </a:fld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 sz="800"/>
            </a:lvl1pPr>
          </a:lstStyle>
          <a:p>
            <a:endParaRPr lang="it-IT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z="800"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5856ED-4369-4D81-8042-EB6956882B24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DB053C-A7D6-4974-BD2E-92D6555BFD4C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9050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483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65184D-31B4-457B-9470-D875405135C7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D8AE06-AB86-4B86-A4C2-0C51D547F6FA}" type="datetime1">
              <a:rPr lang="it-IT" smtClean="0"/>
              <a:t>15/04/2021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986004-7CDD-4124-93AC-04D9A07EC22E}" type="datetime1">
              <a:rPr lang="it-IT" smtClean="0"/>
              <a:t>15/04/2021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BB8E86-91BF-4269-8A00-05D8FA959FE3}" type="datetime1">
              <a:rPr lang="it-IT" smtClean="0"/>
              <a:t>15/04/2021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1FFD70-2AB8-4A16-9916-ED25216EE578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0758DB-08E8-49DF-8332-627874BE3EB9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C7A9866-6F7E-43A1-BA5C-A23844436B9E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F287D6-F247-4AB8-A4D4-EE904DD2BD59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05650" y="228600"/>
            <a:ext cx="17335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50482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E821C9-A01E-40B2-ADE6-2747D636E8AE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2135188"/>
            <a:ext cx="5181600" cy="1827212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38600"/>
            <a:ext cx="5176838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</a:defRPr>
            </a:lvl1pPr>
          </a:lstStyle>
          <a:p>
            <a:fld id="{C6A574D7-85EB-441C-8B51-EB72AE67F527}" type="datetime1">
              <a:rPr lang="it-IT" smtClean="0"/>
              <a:t>15/04/2021</a:t>
            </a:fld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 sz="800"/>
            </a:lvl1pPr>
          </a:lstStyle>
          <a:p>
            <a:endParaRPr lang="it-IT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 sz="800"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575B62-16B9-41C7-982B-0A275230F36A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9EDA60-046D-49E6-AD2B-A46D512F47DA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9050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483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7BB01D-566A-4D3A-B2CB-A8381F478E0B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BC85E7-74DF-4A50-86A7-D51E907CFD52}" type="datetime1">
              <a:rPr lang="it-IT" smtClean="0"/>
              <a:t>15/04/2021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292E8A-FC0A-4D40-AB69-02877D5A782A}" type="datetime1">
              <a:rPr lang="it-IT" smtClean="0"/>
              <a:t>15/04/2021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6FF523-E088-4E36-B494-373F73AAC356}" type="datetime1">
              <a:rPr lang="it-IT" smtClean="0"/>
              <a:t>15/04/2021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3F6197-1869-4390-9429-C33949E915A3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4F066C-EBC7-4E10-BF84-4839CE2C809F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03E76-AEE6-4D52-99B9-A03ABECD1764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6F53FE-FA5E-4801-8BB3-3684EF70C76D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05650" y="228600"/>
            <a:ext cx="1733550" cy="5867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905000" y="228600"/>
            <a:ext cx="504825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F8A3E4-107A-4155-A4F3-1247FAC85036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Rectangle 15"/>
            <p:cNvSpPr/>
            <p:nvPr userDrawn="1"/>
          </p:nvSpPr>
          <p:spPr>
            <a:xfrm>
              <a:off x="0" y="5184648"/>
              <a:ext cx="9144000" cy="1673352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0" y="5257800"/>
              <a:ext cx="9144000" cy="1600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0" y="3352801"/>
              <a:ext cx="9144000" cy="182756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5181600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55676" y="3373031"/>
            <a:ext cx="8229600" cy="2043684"/>
          </a:xfrm>
          <a:noFill/>
        </p:spPr>
        <p:txBody>
          <a:bodyPr anchor="b" anchorCtr="0">
            <a:norm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0" kern="10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566801" y="5429252"/>
            <a:ext cx="8129524" cy="757517"/>
          </a:xfrm>
        </p:spPr>
        <p:txBody>
          <a:bodyPr/>
          <a:lstStyle>
            <a:lvl1pPr marL="0" indent="0" algn="l">
              <a:buNone/>
              <a:defRPr sz="1600" kern="100" cap="all" spc="1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3EF46-74D6-4D56-A2EE-44B6E9AE8B9C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" name="Rectangle 6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3"/>
                <a:srgbClr val="FFFFFF"/>
              </a:duotone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Rectangle 8"/>
            <p:cNvSpPr/>
            <p:nvPr userDrawn="1"/>
          </p:nvSpPr>
          <p:spPr>
            <a:xfrm>
              <a:off x="0" y="342900"/>
              <a:ext cx="9144000" cy="61722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40000"/>
                  </a:schemeClr>
                </a:gs>
                <a:gs pos="0">
                  <a:schemeClr val="accent5">
                    <a:alpha val="90000"/>
                  </a:schemeClr>
                </a:gs>
                <a:gs pos="100000">
                  <a:schemeClr val="accent3">
                    <a:alpha val="40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457200"/>
              <a:ext cx="9144000" cy="5943600"/>
            </a:xfrm>
            <a:prstGeom prst="rect">
              <a:avLst/>
            </a:prstGeom>
            <a:gradFill flip="none" rotWithShape="1">
              <a:gsLst>
                <a:gs pos="39000">
                  <a:schemeClr val="accent5">
                    <a:alpha val="25000"/>
                  </a:schemeClr>
                </a:gs>
                <a:gs pos="100000">
                  <a:schemeClr val="accent3">
                    <a:alpha val="25000"/>
                  </a:schemeClr>
                </a:gs>
              </a:gsLst>
              <a:lin ang="0" scaled="1"/>
              <a:tileRect/>
            </a:gradFill>
            <a:ln w="25400" cap="rnd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0" y="341312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6505575"/>
              <a:ext cx="9144000" cy="1588"/>
            </a:xfrm>
            <a:prstGeom prst="line">
              <a:avLst/>
            </a:prstGeom>
            <a:ln w="28575" cap="flat" cmpd="sng" algn="ctr">
              <a:solidFill>
                <a:schemeClr val="bg1"/>
              </a:solidFill>
              <a:prstDash val="solid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2" y="3962402"/>
            <a:ext cx="8153399" cy="1371599"/>
          </a:xfrm>
        </p:spPr>
        <p:txBody>
          <a:bodyPr anchor="b" anchorCtr="0"/>
          <a:lstStyle>
            <a:lvl1pPr algn="l">
              <a:defRPr sz="4000" b="0" cap="none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57276" y="5438776"/>
            <a:ext cx="8129524" cy="904875"/>
          </a:xfrm>
        </p:spPr>
        <p:txBody>
          <a:bodyPr anchor="t" anchorCtr="0"/>
          <a:lstStyle>
            <a:lvl1pPr marL="0" indent="0">
              <a:buNone/>
              <a:defRPr sz="1400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5334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9624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0591-31AD-4CBB-B0F1-3B1AED377FB0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533400" y="1600201"/>
            <a:ext cx="3963988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33400" y="2174877"/>
            <a:ext cx="3963988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7" y="1600201"/>
            <a:ext cx="3965574" cy="5746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3965574" cy="3844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F5341-01E6-4DFF-BAB7-EE8684A4BC38}" type="datetime1">
              <a:rPr lang="it-IT" smtClean="0"/>
              <a:t>15/04/2021</a:t>
            </a:fld>
            <a:endParaRPr lang="it-IT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BE50C-E90C-4AAD-9F4B-B7EE7E41D39D}" type="datetime1">
              <a:rPr lang="it-IT" smtClean="0"/>
              <a:t>15/04/2021</a:t>
            </a:fld>
            <a:endParaRPr lang="it-IT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9050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448300" y="1447800"/>
            <a:ext cx="33909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FCFEA4-1319-4C24-880C-77F08EED39B8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2932114" cy="968375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457200"/>
            <a:ext cx="5035550" cy="5562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533400" y="1435101"/>
            <a:ext cx="2932114" cy="4584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19C8-469E-4D39-8086-971A19DE1A22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n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2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ACEBB-7FD4-4F0C-B5DD-6AAF7832A7FD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/>
          <p:cNvSpPr/>
          <p:nvPr/>
        </p:nvSpPr>
        <p:spPr>
          <a:xfrm>
            <a:off x="0" y="3505200"/>
            <a:ext cx="9144000" cy="11430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it-IT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228600" y="4706112"/>
            <a:ext cx="6934200" cy="228600"/>
          </a:xfrm>
          <a:solidFill>
            <a:schemeClr val="bg1"/>
          </a:solidFill>
        </p:spPr>
        <p:txBody>
          <a:bodyPr/>
          <a:lstStyle>
            <a:lvl1pPr marL="0" indent="0" algn="l" eaLnBrk="1" latinLnBrk="0" hangingPunct="1">
              <a:buNone/>
              <a:defRPr kumimoji="0" lang="it-IT" sz="1100" b="1">
                <a:solidFill>
                  <a:schemeClr val="accent4">
                    <a:shade val="50000"/>
                  </a:schemeClr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r>
              <a:rPr kumimoji="0" lang="it-IT"/>
              <a:t>Fare clic per inserire informazioni sull'autore</a:t>
            </a:r>
          </a:p>
        </p:txBody>
      </p:sp>
      <p:sp>
        <p:nvSpPr>
          <p:cNvPr id="15" name="Rectangle 15"/>
          <p:cNvSpPr>
            <a:spLocks noGrp="1"/>
          </p:cNvSpPr>
          <p:nvPr>
            <p:ph type="sldNum" sz="quarter" idx="11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Rectangl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pic>
        <p:nvPicPr>
          <p:cNvPr id="30" name="ContosoLogo.jpg"/>
          <p:cNvPicPr>
            <a:picLocks noChangeAspect="1"/>
          </p:cNvPicPr>
          <p:nvPr/>
        </p:nvPicPr>
        <p:blipFill>
          <a:blip r:embed="rId2" cstate="print">
            <a:duotone>
              <a:schemeClr val="accent4"/>
              <a:srgbClr val="FFFFFF"/>
            </a:duotone>
          </a:blip>
          <a:stretch>
            <a:fillRect/>
          </a:stretch>
        </p:blipFill>
        <p:spPr>
          <a:xfrm>
            <a:off x="7696200" y="5791200"/>
            <a:ext cx="1371600" cy="10081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10"/>
          <p:cNvSpPr/>
          <p:nvPr/>
        </p:nvSpPr>
        <p:spPr>
          <a:xfrm>
            <a:off x="0" y="0"/>
            <a:ext cx="9144000" cy="40386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it-IT">
                <a:solidFill>
                  <a:srgbClr val="A0A0A0"/>
                </a:solidFill>
              </a:defRPr>
            </a:lvl1pPr>
            <a:extLst/>
          </a:lstStyle>
          <a:p>
            <a:fld id="{DF71B9F4-9CDC-4DF3-9E10-A74D27B0BBF4}" type="datetime1">
              <a:rPr lang="it-IT" smtClean="0"/>
              <a:t>15/04/2021</a:t>
            </a:fld>
            <a:endParaRPr lang="it-IT"/>
          </a:p>
        </p:txBody>
      </p:sp>
      <p:sp>
        <p:nvSpPr>
          <p:cNvPr id="12" name="Rectangle 11"/>
          <p:cNvSpPr/>
          <p:nvPr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7" name="Rectangle 37"/>
          <p:cNvSpPr>
            <a:spLocks noGrp="1"/>
          </p:cNvSpPr>
          <p:nvPr>
            <p:ph type="body" sz="quarter" idx="13" hasCustomPrompt="1"/>
          </p:nvPr>
        </p:nvSpPr>
        <p:spPr>
          <a:xfrm>
            <a:off x="310896" y="381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3" name="Rectangle 37"/>
          <p:cNvSpPr>
            <a:spLocks noGrp="1"/>
          </p:cNvSpPr>
          <p:nvPr>
            <p:ph type="body" sz="quarter" idx="15" hasCustomPrompt="1"/>
          </p:nvPr>
        </p:nvSpPr>
        <p:spPr>
          <a:xfrm>
            <a:off x="304800" y="838200"/>
            <a:ext cx="7391400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1" name="Rectangle 37"/>
          <p:cNvSpPr>
            <a:spLocks noGrp="1"/>
          </p:cNvSpPr>
          <p:nvPr>
            <p:ph type="body" sz="quarter" idx="17" hasCustomPrompt="1"/>
          </p:nvPr>
        </p:nvSpPr>
        <p:spPr>
          <a:xfrm>
            <a:off x="310896" y="1295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5" name="Rectangle 37"/>
          <p:cNvSpPr>
            <a:spLocks noGrp="1"/>
          </p:cNvSpPr>
          <p:nvPr>
            <p:ph type="body" sz="quarter" idx="19" hasCustomPrompt="1"/>
          </p:nvPr>
        </p:nvSpPr>
        <p:spPr>
          <a:xfrm>
            <a:off x="310896" y="1752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7" name="Rectangle 37"/>
          <p:cNvSpPr>
            <a:spLocks noGrp="1"/>
          </p:cNvSpPr>
          <p:nvPr>
            <p:ph type="body" sz="quarter" idx="21" hasCustomPrompt="1"/>
          </p:nvPr>
        </p:nvSpPr>
        <p:spPr>
          <a:xfrm>
            <a:off x="310896" y="2209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49" name="Rectangle 37"/>
          <p:cNvSpPr>
            <a:spLocks noGrp="1"/>
          </p:cNvSpPr>
          <p:nvPr>
            <p:ph type="body" sz="quarter" idx="23" hasCustomPrompt="1"/>
          </p:nvPr>
        </p:nvSpPr>
        <p:spPr>
          <a:xfrm>
            <a:off x="310896" y="2667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51" name="Rectangle 37"/>
          <p:cNvSpPr>
            <a:spLocks noGrp="1"/>
          </p:cNvSpPr>
          <p:nvPr>
            <p:ph type="body" sz="quarter" idx="25" hasCustomPrompt="1"/>
          </p:nvPr>
        </p:nvSpPr>
        <p:spPr>
          <a:xfrm>
            <a:off x="310896" y="3124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53" name="Rectangle 37"/>
          <p:cNvSpPr>
            <a:spLocks noGrp="1"/>
          </p:cNvSpPr>
          <p:nvPr>
            <p:ph type="body" sz="quarter" idx="27" hasCustomPrompt="1"/>
          </p:nvPr>
        </p:nvSpPr>
        <p:spPr>
          <a:xfrm>
            <a:off x="310896" y="3581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55" name="Rectangle 37"/>
          <p:cNvSpPr>
            <a:spLocks noGrp="1"/>
          </p:cNvSpPr>
          <p:nvPr>
            <p:ph type="body" sz="quarter" idx="29" hasCustomPrompt="1"/>
          </p:nvPr>
        </p:nvSpPr>
        <p:spPr>
          <a:xfrm>
            <a:off x="310896" y="40386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 baseline="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57" name="Rectangle 37"/>
          <p:cNvSpPr>
            <a:spLocks noGrp="1"/>
          </p:cNvSpPr>
          <p:nvPr>
            <p:ph type="body" sz="quarter" idx="31" hasCustomPrompt="1"/>
          </p:nvPr>
        </p:nvSpPr>
        <p:spPr>
          <a:xfrm>
            <a:off x="310896" y="44958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26" name="Rectangle 37"/>
          <p:cNvSpPr>
            <a:spLocks noGrp="1"/>
          </p:cNvSpPr>
          <p:nvPr>
            <p:ph type="body" sz="quarter" idx="33" hasCustomPrompt="1"/>
          </p:nvPr>
        </p:nvSpPr>
        <p:spPr>
          <a:xfrm>
            <a:off x="310896" y="49530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28" name="Rectangle 37"/>
          <p:cNvSpPr>
            <a:spLocks noGrp="1"/>
          </p:cNvSpPr>
          <p:nvPr>
            <p:ph type="body" sz="quarter" idx="35" hasCustomPrompt="1"/>
          </p:nvPr>
        </p:nvSpPr>
        <p:spPr>
          <a:xfrm>
            <a:off x="310896" y="54102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/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98" name="Rectangle 37"/>
          <p:cNvSpPr>
            <a:spLocks noGrp="1"/>
          </p:cNvSpPr>
          <p:nvPr>
            <p:ph type="body" sz="quarter" idx="14" hasCustomPrompt="1"/>
          </p:nvPr>
        </p:nvSpPr>
        <p:spPr>
          <a:xfrm>
            <a:off x="7696200" y="381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4" name="Rectangle 37"/>
          <p:cNvSpPr>
            <a:spLocks noGrp="1"/>
          </p:cNvSpPr>
          <p:nvPr>
            <p:ph type="body" sz="quarter" idx="16" hasCustomPrompt="1"/>
          </p:nvPr>
        </p:nvSpPr>
        <p:spPr>
          <a:xfrm>
            <a:off x="7696200" y="838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2" name="Rectangle 37"/>
          <p:cNvSpPr>
            <a:spLocks noGrp="1"/>
          </p:cNvSpPr>
          <p:nvPr>
            <p:ph type="body" sz="quarter" idx="18" hasCustomPrompt="1"/>
          </p:nvPr>
        </p:nvSpPr>
        <p:spPr>
          <a:xfrm>
            <a:off x="7696200" y="1295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6" name="Rectangle 37"/>
          <p:cNvSpPr>
            <a:spLocks noGrp="1"/>
          </p:cNvSpPr>
          <p:nvPr>
            <p:ph type="body" sz="quarter" idx="20" hasCustomPrompt="1"/>
          </p:nvPr>
        </p:nvSpPr>
        <p:spPr>
          <a:xfrm>
            <a:off x="7696200" y="1752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48" name="Rectangle 37"/>
          <p:cNvSpPr>
            <a:spLocks noGrp="1"/>
          </p:cNvSpPr>
          <p:nvPr>
            <p:ph type="body" sz="quarter" idx="22" hasCustomPrompt="1"/>
          </p:nvPr>
        </p:nvSpPr>
        <p:spPr>
          <a:xfrm>
            <a:off x="7696200" y="2209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0" name="Rectangle 37"/>
          <p:cNvSpPr>
            <a:spLocks noGrp="1"/>
          </p:cNvSpPr>
          <p:nvPr>
            <p:ph type="body" sz="quarter" idx="24" hasCustomPrompt="1"/>
          </p:nvPr>
        </p:nvSpPr>
        <p:spPr>
          <a:xfrm>
            <a:off x="7696200" y="2667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2" name="Rectangle 37"/>
          <p:cNvSpPr>
            <a:spLocks noGrp="1"/>
          </p:cNvSpPr>
          <p:nvPr>
            <p:ph type="body" sz="quarter" idx="26" hasCustomPrompt="1"/>
          </p:nvPr>
        </p:nvSpPr>
        <p:spPr>
          <a:xfrm>
            <a:off x="7696200" y="3124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4" name="Rectangle 37"/>
          <p:cNvSpPr>
            <a:spLocks noGrp="1"/>
          </p:cNvSpPr>
          <p:nvPr>
            <p:ph type="body" sz="quarter" idx="28" hasCustomPrompt="1"/>
          </p:nvPr>
        </p:nvSpPr>
        <p:spPr>
          <a:xfrm>
            <a:off x="7696200" y="3581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6" name="Rectangle 37"/>
          <p:cNvSpPr>
            <a:spLocks noGrp="1"/>
          </p:cNvSpPr>
          <p:nvPr>
            <p:ph type="body" sz="quarter" idx="30" hasCustomPrompt="1"/>
          </p:nvPr>
        </p:nvSpPr>
        <p:spPr>
          <a:xfrm>
            <a:off x="7696200" y="40386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58" name="Rectangle 37"/>
          <p:cNvSpPr>
            <a:spLocks noGrp="1"/>
          </p:cNvSpPr>
          <p:nvPr>
            <p:ph type="body" sz="quarter" idx="32" hasCustomPrompt="1"/>
          </p:nvPr>
        </p:nvSpPr>
        <p:spPr>
          <a:xfrm>
            <a:off x="7696200" y="44958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27" name="Rectangle 37"/>
          <p:cNvSpPr>
            <a:spLocks noGrp="1"/>
          </p:cNvSpPr>
          <p:nvPr>
            <p:ph type="body" sz="quarter" idx="34" hasCustomPrompt="1"/>
          </p:nvPr>
        </p:nvSpPr>
        <p:spPr>
          <a:xfrm>
            <a:off x="7696200" y="49530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29" name="Rectangle 37"/>
          <p:cNvSpPr>
            <a:spLocks noGrp="1"/>
          </p:cNvSpPr>
          <p:nvPr>
            <p:ph type="body" sz="quarter" idx="36" hasCustomPrompt="1"/>
          </p:nvPr>
        </p:nvSpPr>
        <p:spPr>
          <a:xfrm>
            <a:off x="7696200" y="54102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30" name="Rectangle 37"/>
          <p:cNvSpPr>
            <a:spLocks noGrp="1"/>
          </p:cNvSpPr>
          <p:nvPr>
            <p:ph type="body" sz="quarter" idx="37" hasCustomPrompt="1"/>
          </p:nvPr>
        </p:nvSpPr>
        <p:spPr>
          <a:xfrm>
            <a:off x="310896" y="5867400"/>
            <a:ext cx="7385304" cy="228600"/>
          </a:xfrm>
          <a:solidFill>
            <a:schemeClr val="tx2">
              <a:tint val="40000"/>
            </a:schemeClr>
          </a:solidFill>
        </p:spPr>
        <p:txBody>
          <a:bodyPr anchor="ctr">
            <a:noAutofit/>
          </a:bodyPr>
          <a:lstStyle>
            <a:lvl1pPr eaLnBrk="1" latinLnBrk="0" hangingPunct="1">
              <a:buFontTx/>
              <a:buNone/>
              <a:defRPr kumimoji="0" lang="it-IT" sz="1100"/>
            </a:lvl1pPr>
            <a:extLst/>
          </a:lstStyle>
          <a:p>
            <a:pPr lvl="0"/>
            <a:r>
              <a:rPr kumimoji="0" lang="it-IT"/>
              <a:t>Fare clic per inserire una voce dell'agenda</a:t>
            </a:r>
          </a:p>
        </p:txBody>
      </p:sp>
      <p:sp>
        <p:nvSpPr>
          <p:cNvPr id="31" name="Rectangle 37"/>
          <p:cNvSpPr>
            <a:spLocks noGrp="1"/>
          </p:cNvSpPr>
          <p:nvPr>
            <p:ph type="body" sz="quarter" idx="38" hasCustomPrompt="1"/>
          </p:nvPr>
        </p:nvSpPr>
        <p:spPr>
          <a:xfrm>
            <a:off x="7696200" y="5867400"/>
            <a:ext cx="685800" cy="228600"/>
          </a:xfrm>
          <a:solidFill>
            <a:schemeClr val="accent6">
              <a:shade val="75000"/>
            </a:schemeClr>
          </a:solidFill>
        </p:spPr>
        <p:txBody>
          <a:bodyPr anchor="ctr"/>
          <a:lstStyle>
            <a:lvl1pPr algn="r" eaLnBrk="1" latinLnBrk="0" hangingPunct="1">
              <a:buFontTx/>
              <a:buNone/>
              <a:defRPr kumimoji="0" lang="it-IT" sz="1100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N. pagina</a:t>
            </a:r>
          </a:p>
        </p:txBody>
      </p:sp>
      <p:sp>
        <p:nvSpPr>
          <p:cNvPr id="32" name="Rectangle 32"/>
          <p:cNvSpPr>
            <a:spLocks noGrp="1"/>
          </p:cNvSpPr>
          <p:nvPr>
            <p:ph type="dt" sz="half" idx="39"/>
          </p:nvPr>
        </p:nvSpPr>
        <p:spPr/>
        <p:txBody>
          <a:bodyPr/>
          <a:lstStyle>
            <a:lvl1pPr eaLnBrk="1" latinLnBrk="0" hangingPunct="1">
              <a:defRPr kumimoji="0" lang="it-IT" sz="1100"/>
            </a:lvl1pPr>
            <a:extLst/>
          </a:lstStyle>
          <a:p>
            <a:fld id="{1C73C707-4B45-492D-8F3B-59899D9D31C9}" type="datetime1">
              <a:rPr lang="it-IT" smtClean="0"/>
              <a:t>15/04/2021</a:t>
            </a:fld>
            <a:endParaRPr lang="it-IT"/>
          </a:p>
        </p:txBody>
      </p:sp>
      <p:sp>
        <p:nvSpPr>
          <p:cNvPr id="33" name="Rectangle 33"/>
          <p:cNvSpPr>
            <a:spLocks noGrp="1"/>
          </p:cNvSpPr>
          <p:nvPr>
            <p:ph type="sldNum" sz="quarter" idx="40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4" name="Rectangle 34"/>
          <p:cNvSpPr>
            <a:spLocks noGrp="1"/>
          </p:cNvSpPr>
          <p:nvPr>
            <p:ph type="ftr" sz="quarter" idx="4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038600"/>
            <a:ext cx="9144000" cy="609600"/>
          </a:xfrm>
          <a:prstGeom prst="rect">
            <a:avLst/>
          </a:prstGeom>
          <a:solidFill>
            <a:schemeClr val="accent6">
              <a:shade val="75000"/>
            </a:schemeClr>
          </a:solidFill>
          <a:ln w="25400" cap="rnd" cmpd="sng" algn="ctr">
            <a:noFill/>
            <a:prstDash val="solid"/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28600" y="4114800"/>
            <a:ext cx="7239000" cy="533400"/>
          </a:xfrm>
          <a:noFill/>
        </p:spPr>
        <p:txBody>
          <a:bodyPr vert="horz"/>
          <a:lstStyle>
            <a:lvl1pPr algn="l" eaLnBrk="1" latinLnBrk="0" hangingPunct="1">
              <a:defRPr kumimoji="0" lang="it-IT" sz="2000" b="0" cap="all" spc="150" baseline="0">
                <a:solidFill>
                  <a:schemeClr val="bg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it-IT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>
          <a:xfrm>
            <a:off x="228600" y="6477000"/>
            <a:ext cx="1600200" cy="304800"/>
          </a:xfrm>
        </p:spPr>
        <p:txBody>
          <a:bodyPr anchor="ctr"/>
          <a:lstStyle>
            <a:lvl1pPr algn="l" eaLnBrk="1" latinLnBrk="0" hangingPunct="1">
              <a:defRPr kumimoji="0" lang="it-IT">
                <a:solidFill>
                  <a:srgbClr val="A0A0A0"/>
                </a:solidFill>
              </a:defRPr>
            </a:lvl1pPr>
            <a:extLst/>
          </a:lstStyle>
          <a:p>
            <a:fld id="{7B6A1AF3-4E55-4E46-B7FA-4997E0A8CD95}" type="datetime1">
              <a:rPr lang="it-IT" smtClean="0"/>
              <a:t>15/04/2021</a:t>
            </a:fld>
            <a:endParaRPr lang="it-IT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>
          <a:xfrm>
            <a:off x="2705100" y="6477000"/>
            <a:ext cx="3733800" cy="304800"/>
          </a:xfrm>
        </p:spPr>
        <p:txBody>
          <a:bodyPr/>
          <a:lstStyle>
            <a:lvl1pPr eaLnBrk="1" latinLnBrk="0" hangingPunct="1">
              <a:defRPr kumimoji="0" lang="it-IT">
                <a:solidFill>
                  <a:schemeClr val="bg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477000" y="6477000"/>
            <a:ext cx="1021080" cy="304800"/>
          </a:xfrm>
        </p:spPr>
        <p:txBody>
          <a:bodyPr anchor="ctr"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10" name="Rectangle 9"/>
          <p:cNvPicPr>
            <a:picLocks noChangeAspect="1"/>
          </p:cNvPicPr>
          <p:nvPr/>
        </p:nvPicPr>
        <p:blipFill>
          <a:blip r:embed="rId2" cstate="print">
            <a:duotone>
              <a:schemeClr val="accent4"/>
              <a:srgbClr val="FFFFFF"/>
            </a:duotone>
          </a:blip>
          <a:stretch>
            <a:fillRect/>
          </a:stretch>
        </p:blipFill>
        <p:spPr>
          <a:xfrm>
            <a:off x="7601712" y="6239256"/>
            <a:ext cx="838200" cy="6160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10"/>
          <p:cNvSpPr/>
          <p:nvPr/>
        </p:nvSpPr>
        <p:spPr>
          <a:xfrm>
            <a:off x="0" y="4645880"/>
            <a:ext cx="9144000" cy="27432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intes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7" name="Rectangle 7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extLst/>
          </a:lstStyle>
          <a:p>
            <a:fld id="{11356273-D3B5-4643-BF4E-2BF21016155C}" type="datetime1">
              <a:rPr lang="it-IT" smtClean="0"/>
              <a:t>15/04/2021</a:t>
            </a:fld>
            <a:endParaRPr lang="it-IT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6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52320D-8B43-4AFD-8754-84F239BE8B51}" type="datetime1">
              <a:rPr lang="it-IT" smtClean="0"/>
              <a:t>15/04/2021</a:t>
            </a:fld>
            <a:endParaRPr lang="it-IT"/>
          </a:p>
        </p:txBody>
      </p:sp>
      <p:sp>
        <p:nvSpPr>
          <p:cNvPr id="8" name="Rectangl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Rectangle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ele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1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80772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9" name="Rectangle 9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extLst/>
          </a:lstStyle>
          <a:p>
            <a:fld id="{3A24278E-1D30-435E-A94D-14BA1E7B6E8A}" type="datetime1">
              <a:rPr lang="it-IT" smtClean="0"/>
              <a:t>15/04/2021</a:t>
            </a:fld>
            <a:endParaRPr lang="it-IT"/>
          </a:p>
        </p:txBody>
      </p:sp>
      <p:sp>
        <p:nvSpPr>
          <p:cNvPr id="10" name="Rectangle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ele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9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7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extLst/>
          </a:lstStyle>
          <a:p>
            <a:fld id="{72B8211A-F303-4B67-B055-200F68552C94}" type="datetime1">
              <a:rPr lang="it-IT" smtClean="0"/>
              <a:t>15/04/2021</a:t>
            </a:fld>
            <a:endParaRPr lang="it-IT"/>
          </a:p>
        </p:txBody>
      </p:sp>
      <p:sp>
        <p:nvSpPr>
          <p:cNvPr id="16" name="Rectangle 1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Rectangle 17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4ECE40-925F-4B66-AED9-F1CFD4BDE4CC}" type="datetime1">
              <a:rPr lang="it-IT" smtClean="0"/>
              <a:t>15/04/2021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elementi: 2 a sinistra, 1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0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9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3" name="Rectangle 13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fld id="{BCA2B19B-73D3-4522-A519-3F930949C807}" type="datetime1">
              <a:rPr lang="it-IT" smtClean="0"/>
              <a:t>15/04/2021</a:t>
            </a:fld>
            <a:endParaRPr lang="it-IT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elementi: 1 a sinistra, 2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7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9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1" name="Rectangle 21"/>
          <p:cNvSpPr>
            <a:spLocks noGrp="1"/>
          </p:cNvSpPr>
          <p:nvPr>
            <p:ph type="dt" sz="half" idx="20"/>
          </p:nvPr>
        </p:nvSpPr>
        <p:spPr/>
        <p:txBody>
          <a:bodyPr/>
          <a:lstStyle>
            <a:extLst/>
          </a:lstStyle>
          <a:p>
            <a:fld id="{F9117A48-DC60-4B41-9E1F-1211581DBF09}" type="datetime1">
              <a:rPr lang="it-IT" smtClean="0"/>
              <a:t>15/04/2021</a:t>
            </a:fld>
            <a:endParaRPr lang="it-IT"/>
          </a:p>
        </p:txBody>
      </p:sp>
      <p:sp>
        <p:nvSpPr>
          <p:cNvPr id="22" name="Rectangle 2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elementi: 1 in alto, 1 in bas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80772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15"/>
          </p:nvPr>
        </p:nvSpPr>
        <p:spPr>
          <a:xfrm>
            <a:off x="301752" y="609600"/>
            <a:ext cx="8074152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7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8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3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9" name="Rectangle 19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fld id="{989B05F0-7120-4BBF-B8B1-3E686E603732}" type="datetime1">
              <a:rPr lang="it-IT" smtClean="0"/>
              <a:t>15/04/2021</a:t>
            </a:fld>
            <a:endParaRPr lang="it-IT"/>
          </a:p>
        </p:txBody>
      </p:sp>
      <p:sp>
        <p:nvSpPr>
          <p:cNvPr id="20" name="Rectangle 20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Rectangle 22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ele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6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7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8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9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20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21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3" name="Rectangle 2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extLst/>
          </a:lstStyle>
          <a:p>
            <a:fld id="{7198A8A5-B649-4291-9691-66157A5707BC}" type="datetime1">
              <a:rPr lang="it-IT" smtClean="0"/>
              <a:t>15/04/2021</a:t>
            </a:fld>
            <a:endParaRPr lang="it-IT"/>
          </a:p>
        </p:txBody>
      </p:sp>
      <p:sp>
        <p:nvSpPr>
          <p:cNvPr id="27" name="Rectangle 27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Rectangle 28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elementi: 1 a sinistra, 3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0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8" name="Rectangle 11"/>
          <p:cNvSpPr>
            <a:spLocks noGrp="1"/>
          </p:cNvSpPr>
          <p:nvPr>
            <p:ph sz="quarter" idx="16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9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0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18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4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5" name="Rectangle 11"/>
          <p:cNvSpPr>
            <a:spLocks noGrp="1"/>
          </p:cNvSpPr>
          <p:nvPr>
            <p:ph sz="quarter" idx="20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fld id="{CB737395-97D3-4B5A-826D-50A0334BDD4A}" type="datetime1">
              <a:rPr lang="it-IT" smtClean="0"/>
              <a:t>15/04/2021</a:t>
            </a:fld>
            <a:endParaRPr lang="it-IT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ctangle 21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elementi: 3 a sinistra, 1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18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4416552" y="381000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1" name="Rectangle 11"/>
          <p:cNvSpPr>
            <a:spLocks noGrp="1"/>
          </p:cNvSpPr>
          <p:nvPr>
            <p:ph sz="quarter" idx="15"/>
          </p:nvPr>
        </p:nvSpPr>
        <p:spPr>
          <a:xfrm>
            <a:off x="4416552" y="609600"/>
            <a:ext cx="3962400" cy="56388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9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0" name="Rectangle 11"/>
          <p:cNvSpPr>
            <a:spLocks noGrp="1"/>
          </p:cNvSpPr>
          <p:nvPr>
            <p:ph sz="quarter" idx="16"/>
          </p:nvPr>
        </p:nvSpPr>
        <p:spPr>
          <a:xfrm>
            <a:off x="3048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3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17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4" name="Rectangle 11"/>
          <p:cNvSpPr>
            <a:spLocks noGrp="1"/>
          </p:cNvSpPr>
          <p:nvPr>
            <p:ph sz="quarter" idx="18"/>
          </p:nvPr>
        </p:nvSpPr>
        <p:spPr>
          <a:xfrm>
            <a:off x="3017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48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0"/>
          </p:nvPr>
        </p:nvSpPr>
        <p:spPr>
          <a:xfrm>
            <a:off x="3048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extLst/>
          </a:lstStyle>
          <a:p>
            <a:fld id="{5D209AA9-34D1-4CA6-9586-DCE843473B64}" type="datetime1">
              <a:rPr lang="it-IT" smtClean="0"/>
              <a:t>15/04/2021</a:t>
            </a:fld>
            <a:endParaRPr lang="it-IT"/>
          </a:p>
        </p:txBody>
      </p:sp>
      <p:sp>
        <p:nvSpPr>
          <p:cNvPr id="19" name="Rectangle 19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elementi: 2 a sinistra, 3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23" name="Rectangle 8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4" name="Rectangle 11"/>
          <p:cNvSpPr>
            <a:spLocks noGrp="1"/>
          </p:cNvSpPr>
          <p:nvPr>
            <p:ph sz="quarter" idx="15"/>
          </p:nvPr>
        </p:nvSpPr>
        <p:spPr>
          <a:xfrm>
            <a:off x="3048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6" hasCustomPrompt="1"/>
          </p:nvPr>
        </p:nvSpPr>
        <p:spPr>
          <a:xfrm>
            <a:off x="3017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7"/>
          </p:nvPr>
        </p:nvSpPr>
        <p:spPr>
          <a:xfrm>
            <a:off x="3017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8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9" name="Rectangle 11"/>
          <p:cNvSpPr>
            <a:spLocks noGrp="1"/>
          </p:cNvSpPr>
          <p:nvPr>
            <p:ph sz="quarter" idx="18"/>
          </p:nvPr>
        </p:nvSpPr>
        <p:spPr>
          <a:xfrm>
            <a:off x="4419600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31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4416552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32" name="Rectangle 11"/>
          <p:cNvSpPr>
            <a:spLocks noGrp="1"/>
          </p:cNvSpPr>
          <p:nvPr>
            <p:ph sz="quarter" idx="20"/>
          </p:nvPr>
        </p:nvSpPr>
        <p:spPr>
          <a:xfrm>
            <a:off x="4416552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33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34" name="Rectangle 11"/>
          <p:cNvSpPr>
            <a:spLocks noGrp="1"/>
          </p:cNvSpPr>
          <p:nvPr>
            <p:ph sz="quarter" idx="22"/>
          </p:nvPr>
        </p:nvSpPr>
        <p:spPr>
          <a:xfrm>
            <a:off x="4419600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6" name="Rectangle 1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extLst/>
          </a:lstStyle>
          <a:p>
            <a:fld id="{55F59945-7954-431A-ACE1-80349EE032EF}" type="datetime1">
              <a:rPr lang="it-IT" smtClean="0"/>
              <a:t>15/04/2021</a:t>
            </a:fld>
            <a:endParaRPr lang="it-IT"/>
          </a:p>
        </p:txBody>
      </p:sp>
      <p:sp>
        <p:nvSpPr>
          <p:cNvPr id="17" name="Rectangle 1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 elementi: 3 a sinistra, 2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21" name="Rectangle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848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2" name="Rectangle 11"/>
          <p:cNvSpPr>
            <a:spLocks noGrp="1"/>
          </p:cNvSpPr>
          <p:nvPr>
            <p:ph sz="quarter" idx="16"/>
          </p:nvPr>
        </p:nvSpPr>
        <p:spPr>
          <a:xfrm>
            <a:off x="307848" y="609600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5" name="Rectangle 8"/>
          <p:cNvSpPr>
            <a:spLocks noGrp="1"/>
          </p:cNvSpPr>
          <p:nvPr>
            <p:ph type="body" sz="quarter" idx="17" hasCustomPrompt="1"/>
          </p:nvPr>
        </p:nvSpPr>
        <p:spPr>
          <a:xfrm>
            <a:off x="304800" y="234086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6" name="Rectangle 11"/>
          <p:cNvSpPr>
            <a:spLocks noGrp="1"/>
          </p:cNvSpPr>
          <p:nvPr>
            <p:ph sz="quarter" idx="18"/>
          </p:nvPr>
        </p:nvSpPr>
        <p:spPr>
          <a:xfrm>
            <a:off x="304800" y="256946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27" name="Rectangle 8"/>
          <p:cNvSpPr>
            <a:spLocks noGrp="1"/>
          </p:cNvSpPr>
          <p:nvPr>
            <p:ph type="body" sz="quarter" idx="19" hasCustomPrompt="1"/>
          </p:nvPr>
        </p:nvSpPr>
        <p:spPr>
          <a:xfrm>
            <a:off x="307848" y="4291584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28" name="Rectangle 11"/>
          <p:cNvSpPr>
            <a:spLocks noGrp="1"/>
          </p:cNvSpPr>
          <p:nvPr>
            <p:ph sz="quarter" idx="20"/>
          </p:nvPr>
        </p:nvSpPr>
        <p:spPr>
          <a:xfrm>
            <a:off x="307848" y="4520184"/>
            <a:ext cx="3962400" cy="172821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2" name="Rectangle 8"/>
          <p:cNvSpPr>
            <a:spLocks noGrp="1"/>
          </p:cNvSpPr>
          <p:nvPr>
            <p:ph type="body" sz="quarter" idx="21" hasCustomPrompt="1"/>
          </p:nvPr>
        </p:nvSpPr>
        <p:spPr>
          <a:xfrm>
            <a:off x="4419600" y="381000"/>
            <a:ext cx="3962400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3" name="Rectangle 11"/>
          <p:cNvSpPr>
            <a:spLocks noGrp="1"/>
          </p:cNvSpPr>
          <p:nvPr>
            <p:ph sz="quarter" idx="22"/>
          </p:nvPr>
        </p:nvSpPr>
        <p:spPr>
          <a:xfrm>
            <a:off x="4419600" y="609600"/>
            <a:ext cx="3962400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5" name="Rectangle 8"/>
          <p:cNvSpPr>
            <a:spLocks noGrp="1"/>
          </p:cNvSpPr>
          <p:nvPr>
            <p:ph type="body" sz="quarter" idx="23" hasCustomPrompt="1"/>
          </p:nvPr>
        </p:nvSpPr>
        <p:spPr>
          <a:xfrm>
            <a:off x="4416552" y="3319272"/>
            <a:ext cx="3965448" cy="228600"/>
          </a:xfrm>
          <a:solidFill>
            <a:schemeClr val="accent6">
              <a:shade val="75000"/>
            </a:schemeClr>
          </a:solidFill>
        </p:spPr>
        <p:txBody>
          <a:bodyPr/>
          <a:lstStyle>
            <a:lvl1pPr eaLnBrk="1" latinLnBrk="0" hangingPunct="1">
              <a:defRPr kumimoji="0" lang="it-IT" b="1">
                <a:solidFill>
                  <a:schemeClr val="bg1"/>
                </a:solidFill>
              </a:defRPr>
            </a:lvl1pPr>
            <a:extLst/>
          </a:lstStyle>
          <a:p>
            <a:pPr lvl="0"/>
            <a:r>
              <a:rPr kumimoji="0" lang="it-IT"/>
              <a:t>Fare clic per inserire l'intestazione</a:t>
            </a:r>
          </a:p>
        </p:txBody>
      </p:sp>
      <p:sp>
        <p:nvSpPr>
          <p:cNvPr id="16" name="Rectangle 11"/>
          <p:cNvSpPr>
            <a:spLocks noGrp="1"/>
          </p:cNvSpPr>
          <p:nvPr>
            <p:ph sz="quarter" idx="24"/>
          </p:nvPr>
        </p:nvSpPr>
        <p:spPr>
          <a:xfrm>
            <a:off x="4416552" y="3547872"/>
            <a:ext cx="3965448" cy="2706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/>
          </a:p>
        </p:txBody>
      </p:sp>
      <p:sp>
        <p:nvSpPr>
          <p:cNvPr id="17" name="Rectangle 17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extLst/>
          </a:lstStyle>
          <a:p>
            <a:fld id="{2DC8BC31-C16A-4573-ADBC-94301C04DE33}" type="datetime1">
              <a:rPr lang="it-IT" smtClean="0"/>
              <a:t>15/04/2021</a:t>
            </a:fld>
            <a:endParaRPr lang="it-IT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Rectangle 23"/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, 2 rig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it-IT" smtClean="0"/>
              <a:t>Fare clic per modificare lo stile del titolo</a:t>
            </a:r>
            <a:endParaRPr/>
          </a:p>
        </p:txBody>
      </p:sp>
      <p:sp>
        <p:nvSpPr>
          <p:cNvPr id="9" name="Rectangle 6"/>
          <p:cNvSpPr/>
          <p:nvPr/>
        </p:nvSpPr>
        <p:spPr>
          <a:xfrm>
            <a:off x="13716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8" name="Rectangle 6"/>
          <p:cNvSpPr/>
          <p:nvPr/>
        </p:nvSpPr>
        <p:spPr>
          <a:xfrm>
            <a:off x="13716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6" name="Rectangle 6"/>
          <p:cNvSpPr/>
          <p:nvPr/>
        </p:nvSpPr>
        <p:spPr>
          <a:xfrm>
            <a:off x="35052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5" name="Rectangle 6"/>
          <p:cNvSpPr/>
          <p:nvPr/>
        </p:nvSpPr>
        <p:spPr>
          <a:xfrm>
            <a:off x="35052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31" name="Rectangle 6"/>
          <p:cNvSpPr/>
          <p:nvPr/>
        </p:nvSpPr>
        <p:spPr>
          <a:xfrm>
            <a:off x="5638800" y="14478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3" name="Rectangle 6"/>
          <p:cNvSpPr/>
          <p:nvPr/>
        </p:nvSpPr>
        <p:spPr>
          <a:xfrm>
            <a:off x="5638800" y="3886200"/>
            <a:ext cx="1676400" cy="2057400"/>
          </a:xfrm>
          <a:prstGeom prst="rect">
            <a:avLst/>
          </a:prstGeom>
          <a:ln w="76200" cap="sq" cmpd="thickThin" algn="ctr">
            <a:solidFill>
              <a:schemeClr val="accent6"/>
            </a:solidFill>
            <a:prstDash val="solid"/>
            <a:rou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4" name="Rectangle 10"/>
          <p:cNvSpPr>
            <a:spLocks noGrp="1"/>
          </p:cNvSpPr>
          <p:nvPr>
            <p:ph type="pic" sz="quarter" idx="13" hasCustomPrompt="1"/>
          </p:nvPr>
        </p:nvSpPr>
        <p:spPr>
          <a:xfrm>
            <a:off x="15240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19" name="Rectangle 10"/>
          <p:cNvSpPr>
            <a:spLocks noGrp="1"/>
          </p:cNvSpPr>
          <p:nvPr>
            <p:ph type="pic" sz="quarter" idx="29" hasCustomPrompt="1"/>
          </p:nvPr>
        </p:nvSpPr>
        <p:spPr>
          <a:xfrm>
            <a:off x="15240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27" name="Rectangle 10"/>
          <p:cNvSpPr>
            <a:spLocks noGrp="1"/>
          </p:cNvSpPr>
          <p:nvPr>
            <p:ph type="pic" sz="quarter" idx="17" hasCustomPrompt="1"/>
          </p:nvPr>
        </p:nvSpPr>
        <p:spPr>
          <a:xfrm>
            <a:off x="36576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11" name="Rectangle 10"/>
          <p:cNvSpPr>
            <a:spLocks noGrp="1"/>
          </p:cNvSpPr>
          <p:nvPr>
            <p:ph type="pic" sz="quarter" idx="30" hasCustomPrompt="1"/>
          </p:nvPr>
        </p:nvSpPr>
        <p:spPr>
          <a:xfrm>
            <a:off x="36576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4" name="Rectangle 10"/>
          <p:cNvSpPr>
            <a:spLocks noGrp="1"/>
          </p:cNvSpPr>
          <p:nvPr>
            <p:ph type="pic" sz="quarter" idx="21" hasCustomPrompt="1"/>
          </p:nvPr>
        </p:nvSpPr>
        <p:spPr>
          <a:xfrm>
            <a:off x="5791200" y="16002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15" name="Rectangle 10"/>
          <p:cNvSpPr>
            <a:spLocks noGrp="1"/>
          </p:cNvSpPr>
          <p:nvPr>
            <p:ph type="pic" sz="quarter" idx="31" hasCustomPrompt="1"/>
          </p:nvPr>
        </p:nvSpPr>
        <p:spPr>
          <a:xfrm>
            <a:off x="5791200" y="4038600"/>
            <a:ext cx="1371600" cy="685800"/>
          </a:xfrm>
        </p:spPr>
        <p:txBody>
          <a:bodyPr/>
          <a:lstStyle>
            <a:extLst/>
          </a:lstStyle>
          <a:p>
            <a:r>
              <a:rPr kumimoji="0" lang="it-IT" baseline="0"/>
              <a:t>Logo aziendale</a:t>
            </a:r>
            <a:endParaRPr kumimoji="0" lang="it-IT"/>
          </a:p>
        </p:txBody>
      </p:sp>
      <p:sp>
        <p:nvSpPr>
          <p:cNvPr id="7" name="Rectangle 12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28" name="Rectangle 12"/>
          <p:cNvSpPr>
            <a:spLocks noGrp="1"/>
          </p:cNvSpPr>
          <p:nvPr>
            <p:ph type="body" sz="quarter" idx="33" hasCustomPrompt="1"/>
          </p:nvPr>
        </p:nvSpPr>
        <p:spPr>
          <a:xfrm>
            <a:off x="15240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30" name="Rectangle 12"/>
          <p:cNvSpPr>
            <a:spLocks noGrp="1"/>
          </p:cNvSpPr>
          <p:nvPr>
            <p:ph type="body" sz="quarter" idx="18" hasCustomPrompt="1"/>
          </p:nvPr>
        </p:nvSpPr>
        <p:spPr>
          <a:xfrm>
            <a:off x="36576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13" name="Rectangle 12"/>
          <p:cNvSpPr>
            <a:spLocks noGrp="1"/>
          </p:cNvSpPr>
          <p:nvPr>
            <p:ph type="body" sz="quarter" idx="34" hasCustomPrompt="1"/>
          </p:nvPr>
        </p:nvSpPr>
        <p:spPr>
          <a:xfrm>
            <a:off x="36576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14" name="Rectangle 12"/>
          <p:cNvSpPr>
            <a:spLocks noGrp="1"/>
          </p:cNvSpPr>
          <p:nvPr>
            <p:ph type="body" sz="quarter" idx="22" hasCustomPrompt="1"/>
          </p:nvPr>
        </p:nvSpPr>
        <p:spPr>
          <a:xfrm>
            <a:off x="5791200" y="28956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2" name="Rectangle 12"/>
          <p:cNvSpPr>
            <a:spLocks noGrp="1"/>
          </p:cNvSpPr>
          <p:nvPr>
            <p:ph type="body" sz="quarter" idx="35" hasCustomPrompt="1"/>
          </p:nvPr>
        </p:nvSpPr>
        <p:spPr>
          <a:xfrm>
            <a:off x="5791200" y="5334000"/>
            <a:ext cx="1371600" cy="304800"/>
          </a:xfrm>
        </p:spPr>
        <p:txBody>
          <a:bodyPr anchor="ctr"/>
          <a:lstStyle>
            <a:lvl1pPr algn="ctr" eaLnBrk="1" latinLnBrk="0" hangingPunct="1">
              <a:defRPr kumimoji="0" lang="it-IT" b="1"/>
            </a:lvl1pPr>
            <a:extLst/>
          </a:lstStyle>
          <a:p>
            <a:pPr lvl="0"/>
            <a:r>
              <a:rPr kumimoji="0" lang="it-IT"/>
              <a:t>Importo</a:t>
            </a:r>
          </a:p>
        </p:txBody>
      </p:sp>
      <p:sp>
        <p:nvSpPr>
          <p:cNvPr id="44" name="Rectangl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5240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5" name="Rectangle 11"/>
          <p:cNvSpPr>
            <a:spLocks noGrp="1"/>
          </p:cNvSpPr>
          <p:nvPr>
            <p:ph type="body" sz="quarter" idx="37" hasCustomPrompt="1"/>
          </p:nvPr>
        </p:nvSpPr>
        <p:spPr>
          <a:xfrm>
            <a:off x="15240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4" name="Rectangle 11"/>
          <p:cNvSpPr>
            <a:spLocks noGrp="1"/>
          </p:cNvSpPr>
          <p:nvPr>
            <p:ph type="body" sz="quarter" idx="19" hasCustomPrompt="1"/>
          </p:nvPr>
        </p:nvSpPr>
        <p:spPr>
          <a:xfrm>
            <a:off x="36576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40" name="Rectangle 11"/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8" name="Rectangle 11"/>
          <p:cNvSpPr>
            <a:spLocks noGrp="1"/>
          </p:cNvSpPr>
          <p:nvPr>
            <p:ph type="body" sz="quarter" idx="23" hasCustomPrompt="1"/>
          </p:nvPr>
        </p:nvSpPr>
        <p:spPr>
          <a:xfrm>
            <a:off x="5791200" y="32004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33" name="Rectangle 11"/>
          <p:cNvSpPr>
            <a:spLocks noGrp="1"/>
          </p:cNvSpPr>
          <p:nvPr>
            <p:ph type="body" sz="quarter" idx="39" hasCustomPrompt="1"/>
          </p:nvPr>
        </p:nvSpPr>
        <p:spPr>
          <a:xfrm>
            <a:off x="5791200" y="5638800"/>
            <a:ext cx="1371600" cy="152400"/>
          </a:xfrm>
        </p:spPr>
        <p:txBody>
          <a:bodyPr anchor="ctr">
            <a:noAutofit/>
          </a:bodyPr>
          <a:lstStyle>
            <a:lvl1pPr algn="ctr" eaLnBrk="1" latinLnBrk="0" hangingPunct="1">
              <a:defRPr kumimoji="0" lang="it-IT" sz="800" i="1"/>
            </a:lvl1pPr>
            <a:extLst/>
          </a:lstStyle>
          <a:p>
            <a:pPr lvl="0"/>
            <a:r>
              <a:rPr kumimoji="0" lang="it-IT"/>
              <a:t>Data</a:t>
            </a:r>
          </a:p>
        </p:txBody>
      </p:sp>
      <p:sp>
        <p:nvSpPr>
          <p:cNvPr id="5" name="Rectangle 1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56" name="Rectangle 14"/>
          <p:cNvSpPr>
            <a:spLocks noGrp="1"/>
          </p:cNvSpPr>
          <p:nvPr>
            <p:ph type="body" sz="quarter" idx="41" hasCustomPrompt="1"/>
          </p:nvPr>
        </p:nvSpPr>
        <p:spPr>
          <a:xfrm>
            <a:off x="15240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62" name="Rectangle 14"/>
          <p:cNvSpPr>
            <a:spLocks noGrp="1"/>
          </p:cNvSpPr>
          <p:nvPr>
            <p:ph type="body" sz="quarter" idx="20" hasCustomPrompt="1"/>
          </p:nvPr>
        </p:nvSpPr>
        <p:spPr>
          <a:xfrm>
            <a:off x="36576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37" name="Rectangle 14"/>
          <p:cNvSpPr>
            <a:spLocks noGrp="1"/>
          </p:cNvSpPr>
          <p:nvPr>
            <p:ph type="body" sz="quarter" idx="42" hasCustomPrompt="1"/>
          </p:nvPr>
        </p:nvSpPr>
        <p:spPr>
          <a:xfrm>
            <a:off x="36576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41" name="Rectangle 14"/>
          <p:cNvSpPr>
            <a:spLocks noGrp="1"/>
          </p:cNvSpPr>
          <p:nvPr>
            <p:ph type="body" sz="quarter" idx="24" hasCustomPrompt="1"/>
          </p:nvPr>
        </p:nvSpPr>
        <p:spPr>
          <a:xfrm>
            <a:off x="5791200" y="22860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52" name="Rectangle 14"/>
          <p:cNvSpPr>
            <a:spLocks noGrp="1"/>
          </p:cNvSpPr>
          <p:nvPr>
            <p:ph type="body" sz="quarter" idx="43" hasCustomPrompt="1"/>
          </p:nvPr>
        </p:nvSpPr>
        <p:spPr>
          <a:xfrm>
            <a:off x="5791200" y="4724400"/>
            <a:ext cx="1371600" cy="609600"/>
          </a:xfrm>
        </p:spPr>
        <p:txBody>
          <a:bodyPr anchor="ctr"/>
          <a:lstStyle>
            <a:lvl1pPr algn="ctr" eaLnBrk="1" latinLnBrk="0" hangingPunct="1">
              <a:defRPr kumimoji="0" lang="it-IT" sz="800"/>
            </a:lvl1pPr>
            <a:extLst/>
          </a:lstStyle>
          <a:p>
            <a:pPr lvl="0"/>
            <a:r>
              <a:rPr kumimoji="0" lang="it-IT"/>
              <a:t>Descrizione</a:t>
            </a:r>
          </a:p>
        </p:txBody>
      </p:sp>
      <p:sp>
        <p:nvSpPr>
          <p:cNvPr id="39" name="Rectangle 51"/>
          <p:cNvSpPr>
            <a:spLocks noGrp="1"/>
          </p:cNvSpPr>
          <p:nvPr>
            <p:ph type="body" sz="quarter" idx="46"/>
          </p:nvPr>
        </p:nvSpPr>
        <p:spPr>
          <a:xfrm>
            <a:off x="304800" y="381000"/>
            <a:ext cx="8077200" cy="838200"/>
          </a:xfrm>
        </p:spPr>
        <p:txBody>
          <a:bodyPr/>
          <a:lstStyle>
            <a:lvl1pPr eaLnBrk="1" latinLnBrk="0" hangingPunct="1">
              <a:defRPr kumimoji="0" lang="it-IT" sz="1200"/>
            </a:lvl1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</p:txBody>
      </p:sp>
      <p:sp>
        <p:nvSpPr>
          <p:cNvPr id="42" name="Rectangle 42"/>
          <p:cNvSpPr>
            <a:spLocks noGrp="1"/>
          </p:cNvSpPr>
          <p:nvPr>
            <p:ph type="dt" sz="half" idx="47"/>
          </p:nvPr>
        </p:nvSpPr>
        <p:spPr/>
        <p:txBody>
          <a:bodyPr/>
          <a:lstStyle>
            <a:extLst/>
          </a:lstStyle>
          <a:p>
            <a:fld id="{325E737A-4CB0-46BC-B3FF-DC588F85207C}" type="datetime1">
              <a:rPr lang="it-IT" smtClean="0"/>
              <a:t>15/04/2021</a:t>
            </a:fld>
            <a:endParaRPr lang="it-IT"/>
          </a:p>
        </p:txBody>
      </p:sp>
      <p:sp>
        <p:nvSpPr>
          <p:cNvPr id="43" name="Rectangle 43"/>
          <p:cNvSpPr>
            <a:spLocks noGrp="1"/>
          </p:cNvSpPr>
          <p:nvPr>
            <p:ph type="sldNum" sz="quarter" idx="48"/>
          </p:nvPr>
        </p:nvSpPr>
        <p:spPr/>
        <p:txBody>
          <a:bodyPr/>
          <a:lstStyle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45" name="Rectangle 45"/>
          <p:cNvSpPr>
            <a:spLocks noGrp="1"/>
          </p:cNvSpPr>
          <p:nvPr>
            <p:ph type="ftr" sz="quarter" idx="49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3480DB-1656-451B-B99B-4F0EEC98FBDD}" type="datetime1">
              <a:rPr lang="it-IT" smtClean="0"/>
              <a:t>15/04/2021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364DD8-26D4-4428-8BD1-015BDBE7751E}" type="datetime1">
              <a:rPr lang="it-IT" smtClean="0"/>
              <a:t>15/04/2021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F11617-E178-44A5-8188-E32519760B38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8FE8DD-6F40-418E-A86F-AFA35C85699A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3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693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447800"/>
            <a:ext cx="6934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fld id="{FB2AE934-8D4C-4409-B1FA-D05B6F3FF5E3}" type="datetime1">
              <a:rPr lang="it-IT" smtClean="0"/>
              <a:t>15/04/2021</a:t>
            </a:fld>
            <a:endParaRPr lang="it-IT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95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693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447800"/>
            <a:ext cx="6934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fld id="{91D1A464-CDC0-4EBF-BEAA-9C2DABF367E6}" type="datetime1">
              <a:rPr lang="it-IT" smtClean="0"/>
              <a:t>15/04/2021</a:t>
            </a:fld>
            <a:endParaRPr lang="it-IT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95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228600"/>
            <a:ext cx="693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447800"/>
            <a:ext cx="6934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fld id="{971BBD53-C31F-4640-A06A-C7B70D766614}" type="datetime1">
              <a:rPr lang="it-IT" smtClean="0"/>
              <a:t>15/04/2021</a:t>
            </a:fld>
            <a:endParaRPr lang="it-IT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95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43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ts val="2400"/>
        </a:lnSpc>
        <a:spcBef>
          <a:spcPts val="16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Rectangle 18"/>
          <p:cNvPicPr>
            <a:picLocks noChangeAspect="1"/>
          </p:cNvPicPr>
          <p:nvPr/>
        </p:nvPicPr>
        <p:blipFill>
          <a:blip r:embed="rId11" cstate="print">
            <a:duotone>
              <a:schemeClr val="accent3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19"/>
          <p:cNvGrpSpPr/>
          <p:nvPr/>
        </p:nvGrpSpPr>
        <p:grpSpPr>
          <a:xfrm>
            <a:off x="304800" y="0"/>
            <a:ext cx="8534400" cy="6860650"/>
            <a:chOff x="304800" y="0"/>
            <a:chExt cx="8534400" cy="6860650"/>
          </a:xfrm>
        </p:grpSpPr>
        <p:sp>
          <p:nvSpPr>
            <p:cNvPr id="21" name="Rectangle 20"/>
            <p:cNvSpPr/>
            <p:nvPr userDrawn="1"/>
          </p:nvSpPr>
          <p:spPr>
            <a:xfrm>
              <a:off x="457200" y="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 userDrawn="1"/>
          </p:nvSpPr>
          <p:spPr>
            <a:xfrm flipH="1">
              <a:off x="457200" y="381000"/>
              <a:ext cx="8229600" cy="6477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5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  <a:tileRect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8686800" y="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304800" y="383650"/>
              <a:ext cx="152400" cy="6477000"/>
            </a:xfrm>
            <a:prstGeom prst="rect">
              <a:avLst/>
            </a:prstGeom>
            <a:solidFill>
              <a:schemeClr val="accent5"/>
            </a:soli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457200" y="6477000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>
            <a:xfrm flipH="1">
              <a:off x="304800" y="310738"/>
              <a:ext cx="8382000" cy="76200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65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10800000" scaled="1"/>
            </a:gradFill>
            <a:ln w="25400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077200" cy="1075426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00203"/>
            <a:ext cx="8077200" cy="441241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95EBB3B0-3979-4864-8210-01281E4468E7}" type="datetime1">
              <a:rPr lang="it-IT" smtClean="0"/>
              <a:t>15/04/2021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04626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77000" y="6104626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000">
                <a:solidFill>
                  <a:schemeClr val="tx2"/>
                </a:solidFill>
                <a:latin typeface="+mj-lt"/>
              </a:defRPr>
            </a:lvl1pPr>
          </a:lstStyle>
          <a:p>
            <a:fld id="{9A13A377-85CA-4378-BABC-FA6EE8EE200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</p:sldLayoutIdLst>
  <p:transition>
    <p:fade thruBlk="1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0"/>
          <p:cNvSpPr/>
          <p:nvPr/>
        </p:nvSpPr>
        <p:spPr>
          <a:xfrm>
            <a:off x="8610600" y="0"/>
            <a:ext cx="5334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8610600" y="381000"/>
            <a:ext cx="533400" cy="5867400"/>
          </a:xfrm>
          <a:prstGeom prst="rect">
            <a:avLst/>
          </a:prstGeom>
        </p:spPr>
        <p:txBody>
          <a:bodyPr vert="vert" anchor="ctr">
            <a:normAutofit/>
          </a:bodyPr>
          <a:lstStyle>
            <a:extLst/>
          </a:lstStyle>
          <a:p>
            <a:pPr eaLnBrk="1" latinLnBrk="0" hangingPunct="1"/>
            <a:r>
              <a:rPr kumimoji="0" lang="it-IT" smtClean="0"/>
              <a:t>Fare clic per modificare lo stile del titolo</a:t>
            </a:r>
            <a:endParaRPr kumimoji="0" lang="en-US" smtClean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304800" y="381000"/>
            <a:ext cx="8077200" cy="58674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2"/>
          </p:nvPr>
        </p:nvSpPr>
        <p:spPr>
          <a:xfrm>
            <a:off x="7010400" y="76200"/>
            <a:ext cx="1371600" cy="2286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lang="it-IT" sz="1000">
                <a:solidFill>
                  <a:schemeClr val="tx1">
                    <a:tint val="65000"/>
                  </a:schemeClr>
                </a:solidFill>
              </a:defRPr>
            </a:lvl1pPr>
            <a:extLst/>
          </a:lstStyle>
          <a:p>
            <a:fld id="{0DB3A60C-9A6F-4695-A739-26EF0AE3494A}" type="datetime1">
              <a:rPr lang="it-IT" smtClean="0"/>
              <a:t>15/04/2021</a:t>
            </a:fld>
            <a:endParaRPr lang="it-IT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4"/>
          </p:nvPr>
        </p:nvSpPr>
        <p:spPr>
          <a:xfrm>
            <a:off x="6504432" y="6473952"/>
            <a:ext cx="990600" cy="304800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it-IT" sz="1000"/>
            </a:lvl1pPr>
            <a:extLst/>
          </a:lstStyle>
          <a:p>
            <a:fld id="{6C9477E4-855B-4AEC-9F94-B6E39B9F1558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76200" cy="6858000"/>
          </a:xfrm>
          <a:prstGeom prst="rect">
            <a:avLst/>
          </a:prstGeom>
          <a:solidFill>
            <a:schemeClr val="accent4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kumimoji="0" lang="it-IT"/>
          </a:p>
        </p:txBody>
      </p:sp>
      <p:sp>
        <p:nvSpPr>
          <p:cNvPr id="12" name="Rectangle 12"/>
          <p:cNvSpPr>
            <a:spLocks noGrp="1"/>
          </p:cNvSpPr>
          <p:nvPr>
            <p:ph type="ftr" sz="quarter" idx="3"/>
          </p:nvPr>
        </p:nvSpPr>
        <p:spPr>
          <a:xfrm>
            <a:off x="2705100" y="6477000"/>
            <a:ext cx="3733800" cy="3048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lang="it-IT" sz="1000">
                <a:solidFill>
                  <a:sysClr val="windowText" lastClr="000000"/>
                </a:solidFill>
              </a:defRPr>
            </a:lvl1pPr>
            <a:extLst/>
          </a:lstStyle>
          <a:p>
            <a:endParaRPr lang="it-IT"/>
          </a:p>
        </p:txBody>
      </p:sp>
      <p:pic>
        <p:nvPicPr>
          <p:cNvPr id="24" name="ContosoLogo.jpg"/>
          <p:cNvPicPr>
            <a:picLocks noChangeAspect="1"/>
          </p:cNvPicPr>
          <p:nvPr/>
        </p:nvPicPr>
        <p:blipFill>
          <a:blip r:embed="rId18" cstate="print">
            <a:duotone>
              <a:schemeClr val="accent4"/>
              <a:srgbClr val="FFFFFF"/>
            </a:duotone>
          </a:blip>
          <a:stretch>
            <a:fillRect/>
          </a:stretch>
        </p:blipFill>
        <p:spPr>
          <a:xfrm>
            <a:off x="7601712" y="6239256"/>
            <a:ext cx="838200" cy="61607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ransition spd="slow">
    <p:fade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lang="it-IT" sz="2400" cap="small" spc="0" baseline="0">
          <a:solidFill>
            <a:schemeClr val="bg1"/>
          </a:solidFill>
          <a:latin typeface="+mj-lt"/>
          <a:ea typeface="+mj-ea"/>
          <a:cs typeface="+mj-cs"/>
        </a:defRPr>
      </a:lvl1pPr>
      <a:extLst/>
    </p:titleStyle>
    <p:bodyStyle>
      <a:lvl1pPr marL="0" marR="0" indent="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FontTx/>
        <a:buNone/>
        <a:defRPr kumimoji="0" lang="it-IT" sz="1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it-IT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it-IT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7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6.jpeg"/><Relationship Id="rId9" Type="http://schemas.microsoft.com/office/2007/relationships/diagramDrawing" Target="../diagrams/drawin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7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image" Target="../media/image6.jpeg"/><Relationship Id="rId9" Type="http://schemas.microsoft.com/office/2007/relationships/diagramDrawing" Target="../diagrams/drawing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7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image" Target="../media/image6.jpeg"/><Relationship Id="rId9" Type="http://schemas.microsoft.com/office/2007/relationships/diagramDrawing" Target="../diagrams/drawing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7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image" Target="../media/image6.jpeg"/><Relationship Id="rId9" Type="http://schemas.microsoft.com/office/2007/relationships/diagramDrawing" Target="../diagrams/drawin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6.jpeg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7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6.jpe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7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6.jpeg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6.jpeg"/><Relationship Id="rId9" Type="http://schemas.microsoft.com/office/2007/relationships/diagramDrawing" Target="../diagrams/drawin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5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6.jpeg"/><Relationship Id="rId9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8600" y="4005064"/>
            <a:ext cx="8303840" cy="787152"/>
          </a:xfrm>
        </p:spPr>
        <p:txBody>
          <a:bodyPr>
            <a:normAutofit fontScale="90000"/>
          </a:bodyPr>
          <a:lstStyle/>
          <a:p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</a:t>
            </a:r>
            <a:r>
              <a:rPr lang="it-IT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cos’e’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</a:t>
            </a:r>
            <a:r>
              <a:rPr lang="it-IT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workers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buyout – il quadro normativo</a:t>
            </a:r>
            <a:endParaRPr lang="it-IT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8600" y="4797152"/>
            <a:ext cx="6934200" cy="792088"/>
          </a:xfrm>
        </p:spPr>
        <p:txBody>
          <a:bodyPr>
            <a:noAutofit/>
          </a:bodyPr>
          <a:lstStyle/>
          <a:p>
            <a:r>
              <a:rPr lang="it-IT" sz="1600" b="0" dirty="0" smtClean="0">
                <a:solidFill>
                  <a:srgbClr val="FF0000"/>
                </a:solidFill>
              </a:rPr>
              <a:t>Avv. Celeste Caruso Ufficio Affari legali Legacoop Estense</a:t>
            </a:r>
          </a:p>
          <a:p>
            <a:r>
              <a:rPr lang="it-IT" sz="1600" b="0" dirty="0" smtClean="0">
                <a:solidFill>
                  <a:srgbClr val="FF0000"/>
                </a:solidFill>
              </a:rPr>
              <a:t>Modena  15  aprile 2021</a:t>
            </a:r>
          </a:p>
          <a:p>
            <a:endParaRPr lang="it-IT" sz="1600" dirty="0">
              <a:solidFill>
                <a:srgbClr val="FF0000"/>
              </a:solidFill>
            </a:endParaRPr>
          </a:p>
        </p:txBody>
      </p:sp>
      <p:pic>
        <p:nvPicPr>
          <p:cNvPr id="1026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133414"/>
            <a:ext cx="1690623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394" y="5733256"/>
            <a:ext cx="2891978" cy="978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1000108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257508"/>
            <a:ext cx="1329825" cy="33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6444"/>
            <a:ext cx="1940024" cy="65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50793" y="1689436"/>
            <a:ext cx="7305584" cy="3585597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just"/>
            <a:r>
              <a:rPr lang="it-IT" sz="2300" dirty="0">
                <a:solidFill>
                  <a:schemeClr val="bg1"/>
                </a:solidFill>
              </a:rPr>
              <a:t>Nella forma cooperativistica, i lavoratori dell’azienda in crisi che intendono rilevare costituiscono una società cooperativa, specificamente una cooperativa di produzione e lavoro, in cui i lavoratori assumono il ruolo di soci ordinari (</a:t>
            </a:r>
            <a:r>
              <a:rPr lang="it-IT" sz="23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c.d. soci cooperatori</a:t>
            </a:r>
            <a:r>
              <a:rPr lang="it-IT" sz="2300" dirty="0" smtClean="0">
                <a:solidFill>
                  <a:schemeClr val="bg1"/>
                </a:solidFill>
              </a:rPr>
              <a:t>).</a:t>
            </a:r>
          </a:p>
          <a:p>
            <a:pPr lvl="0" algn="just"/>
            <a:endParaRPr lang="it-IT" sz="2300" dirty="0" smtClean="0">
              <a:solidFill>
                <a:schemeClr val="bg1"/>
              </a:solidFill>
            </a:endParaRPr>
          </a:p>
          <a:p>
            <a:pPr lvl="0" algn="just"/>
            <a:r>
              <a:rPr lang="it-IT" sz="2300" dirty="0">
                <a:solidFill>
                  <a:schemeClr val="bg1"/>
                </a:solidFill>
              </a:rPr>
              <a:t>La base sociale è costituita </a:t>
            </a:r>
            <a:r>
              <a:rPr lang="it-IT" sz="2300" dirty="0">
                <a:solidFill>
                  <a:srgbClr val="C00000"/>
                </a:solidFill>
              </a:rPr>
              <a:t>da soci </a:t>
            </a:r>
            <a:r>
              <a:rPr lang="it-IT" sz="2300" dirty="0" smtClean="0">
                <a:solidFill>
                  <a:srgbClr val="C00000"/>
                </a:solidFill>
              </a:rPr>
              <a:t>lavoratori</a:t>
            </a:r>
            <a:r>
              <a:rPr lang="it-IT" sz="2300" dirty="0">
                <a:solidFill>
                  <a:srgbClr val="C00000"/>
                </a:solidFill>
              </a:rPr>
              <a:t> </a:t>
            </a:r>
            <a:r>
              <a:rPr lang="it-IT" sz="2300" dirty="0" smtClean="0">
                <a:solidFill>
                  <a:srgbClr val="C00000"/>
                </a:solidFill>
              </a:rPr>
              <a:t>che </a:t>
            </a:r>
            <a:r>
              <a:rPr lang="it-IT" sz="2300" b="1" dirty="0">
                <a:solidFill>
                  <a:srgbClr val="C00000"/>
                </a:solidFill>
              </a:rPr>
              <a:t>mantengono sempre una posizione di controllo nei vari organi </a:t>
            </a:r>
            <a:r>
              <a:rPr lang="it-IT" sz="2300" b="1" dirty="0" smtClean="0">
                <a:solidFill>
                  <a:srgbClr val="C00000"/>
                </a:solidFill>
              </a:rPr>
              <a:t>sociali.</a:t>
            </a:r>
            <a:endParaRPr lang="it-IT" sz="2300" dirty="0">
              <a:solidFill>
                <a:srgbClr val="C00000"/>
              </a:solidFill>
            </a:endParaRPr>
          </a:p>
          <a:p>
            <a:pPr lvl="0" algn="just"/>
            <a:endParaRPr lang="it-IT" sz="2000" dirty="0">
              <a:solidFill>
                <a:schemeClr val="bg1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9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strumento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cooperativo-</a:t>
            </a:r>
          </a:p>
        </p:txBody>
      </p:sp>
    </p:spTree>
    <p:extLst>
      <p:ext uri="{BB962C8B-B14F-4D97-AF65-F5344CB8AC3E}">
        <p14:creationId xmlns:p14="http://schemas.microsoft.com/office/powerpoint/2010/main" val="404621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1000108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308160"/>
            <a:ext cx="1413391" cy="36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2697"/>
            <a:ext cx="1803276" cy="60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60450235"/>
              </p:ext>
            </p:extLst>
          </p:nvPr>
        </p:nvGraphicFramePr>
        <p:xfrm>
          <a:off x="704807" y="1412776"/>
          <a:ext cx="7323577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10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131227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251410"/>
            <a:ext cx="1079319" cy="27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75765"/>
            <a:ext cx="1587252" cy="53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11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133432" y="1844825"/>
            <a:ext cx="6606920" cy="3970318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lvl="0"/>
            <a:r>
              <a:rPr lang="it-IT" sz="2200" dirty="0"/>
              <a:t>Il </a:t>
            </a:r>
            <a:r>
              <a:rPr lang="it-IT" sz="2200" dirty="0" err="1"/>
              <a:t>Foncooper</a:t>
            </a:r>
            <a:r>
              <a:rPr lang="it-IT" sz="2200" dirty="0"/>
              <a:t> è </a:t>
            </a:r>
            <a:r>
              <a:rPr lang="it-IT" sz="2200" dirty="0" smtClean="0"/>
              <a:t>stato destinato </a:t>
            </a:r>
            <a:r>
              <a:rPr lang="it-IT" sz="2200" dirty="0"/>
              <a:t>ad erogare </a:t>
            </a:r>
            <a:r>
              <a:rPr lang="it-IT" sz="2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finanziamenti </a:t>
            </a:r>
            <a:r>
              <a:rPr lang="it-IT" sz="2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 </a:t>
            </a:r>
            <a:r>
              <a:rPr lang="it-IT" sz="2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cooperative</a:t>
            </a:r>
            <a:r>
              <a:rPr lang="it-IT" sz="2200" dirty="0"/>
              <a:t> per l’attuazione di progetti relativi all’aumento della produttività e/o occupazione mediante incremento e/o ammodernamenti dei mezzi di produzione  ovvero alla ristrutturazione e riconversione </a:t>
            </a:r>
            <a:r>
              <a:rPr lang="it-IT" sz="2200" dirty="0" smtClean="0"/>
              <a:t>impianti.</a:t>
            </a:r>
            <a:endParaRPr lang="it-IT" sz="2200" dirty="0"/>
          </a:p>
          <a:p>
            <a:pPr lvl="0"/>
            <a:endParaRPr lang="it-IT" b="1" dirty="0" smtClean="0"/>
          </a:p>
          <a:p>
            <a:pPr lvl="0"/>
            <a:endParaRPr lang="it-IT" b="1" dirty="0"/>
          </a:p>
          <a:p>
            <a:pPr lvl="0"/>
            <a:r>
              <a:rPr lang="it-IT" sz="2200" b="1" dirty="0" smtClean="0">
                <a:solidFill>
                  <a:srgbClr val="0070C0"/>
                </a:solidFill>
              </a:rPr>
              <a:t>Le </a:t>
            </a:r>
            <a:r>
              <a:rPr lang="it-IT" sz="2200" b="1" dirty="0">
                <a:solidFill>
                  <a:srgbClr val="0070C0"/>
                </a:solidFill>
              </a:rPr>
              <a:t>risorse e la gestione di </a:t>
            </a:r>
            <a:r>
              <a:rPr lang="it-IT" sz="2200" b="1" dirty="0" err="1">
                <a:solidFill>
                  <a:srgbClr val="0070C0"/>
                </a:solidFill>
              </a:rPr>
              <a:t>Foncooper</a:t>
            </a:r>
            <a:r>
              <a:rPr lang="it-IT" sz="2200" b="1" dirty="0">
                <a:solidFill>
                  <a:srgbClr val="0070C0"/>
                </a:solidFill>
              </a:rPr>
              <a:t> sono state poi devolute alle Regioni </a:t>
            </a:r>
            <a:r>
              <a:rPr lang="it-IT" sz="2200" dirty="0"/>
              <a:t>ai sensi del </a:t>
            </a:r>
            <a:r>
              <a:rPr lang="it-IT" sz="2200" dirty="0" err="1"/>
              <a:t>D.Lgs.</a:t>
            </a:r>
            <a:r>
              <a:rPr lang="it-IT" sz="2200" dirty="0"/>
              <a:t> 112/1998 e del DPCM 6 agosto 1999.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123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1000108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155404"/>
            <a:ext cx="1454991" cy="37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2697"/>
            <a:ext cx="1803276" cy="60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645343540"/>
              </p:ext>
            </p:extLst>
          </p:nvPr>
        </p:nvGraphicFramePr>
        <p:xfrm>
          <a:off x="704807" y="1412776"/>
          <a:ext cx="7323577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12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341292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10600" y="188640"/>
            <a:ext cx="533400" cy="6059760"/>
          </a:xfrm>
        </p:spPr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2" y="6308160"/>
            <a:ext cx="1199474" cy="306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2574433557"/>
              </p:ext>
            </p:extLst>
          </p:nvPr>
        </p:nvGraphicFramePr>
        <p:xfrm>
          <a:off x="971600" y="1397000"/>
          <a:ext cx="7128792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13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314038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1000108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308160"/>
            <a:ext cx="1413391" cy="36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119086807"/>
              </p:ext>
            </p:extLst>
          </p:nvPr>
        </p:nvGraphicFramePr>
        <p:xfrm>
          <a:off x="783295" y="1731364"/>
          <a:ext cx="7323577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14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182828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10600" y="188640"/>
            <a:ext cx="533400" cy="6059760"/>
          </a:xfrm>
        </p:spPr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308160"/>
            <a:ext cx="1131621" cy="28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704806" y="1996390"/>
            <a:ext cx="7434817" cy="295465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dirty="0">
                <a:solidFill>
                  <a:srgbClr val="FF0000"/>
                </a:solidFill>
              </a:rPr>
              <a:t>Legge n. 59/1992 «Nuove norme in materia di società cooperative</a:t>
            </a:r>
            <a:r>
              <a:rPr lang="it-IT" sz="2400" dirty="0" smtClean="0">
                <a:solidFill>
                  <a:srgbClr val="FF0000"/>
                </a:solidFill>
              </a:rPr>
              <a:t>»</a:t>
            </a:r>
          </a:p>
          <a:p>
            <a:pPr algn="just"/>
            <a:endParaRPr lang="it-IT" sz="2400" dirty="0">
              <a:solidFill>
                <a:srgbClr val="FF0000"/>
              </a:solidFill>
            </a:endParaRPr>
          </a:p>
          <a:p>
            <a:pPr algn="just"/>
            <a:r>
              <a:rPr lang="it-IT" sz="2400" dirty="0" smtClean="0">
                <a:solidFill>
                  <a:schemeClr val="bg1"/>
                </a:solidFill>
              </a:rPr>
              <a:t>La </a:t>
            </a:r>
            <a:r>
              <a:rPr lang="it-IT" sz="2400" dirty="0">
                <a:solidFill>
                  <a:schemeClr val="bg1"/>
                </a:solidFill>
              </a:rPr>
              <a:t>sottocapitalizzazione è uno dei problemi cronici che caratterizzano  lo strumento cooperativo, con conseguenze in termini di rating e di affidamenti da parte degli istituti di credito.</a:t>
            </a:r>
          </a:p>
          <a:p>
            <a:pPr algn="just"/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15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29589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10600" y="188640"/>
            <a:ext cx="533400" cy="6059760"/>
          </a:xfrm>
        </p:spPr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308160"/>
            <a:ext cx="1413391" cy="36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tangolo arrotondato 9"/>
          <p:cNvSpPr/>
          <p:nvPr/>
        </p:nvSpPr>
        <p:spPr>
          <a:xfrm>
            <a:off x="827584" y="1700808"/>
            <a:ext cx="7200800" cy="4330238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200" dirty="0" smtClean="0"/>
              <a:t>La nuova legge introduce </a:t>
            </a:r>
            <a:r>
              <a:rPr lang="it-IT" sz="2200" dirty="0" smtClean="0">
                <a:solidFill>
                  <a:srgbClr val="0070C0"/>
                </a:solidFill>
              </a:rPr>
              <a:t>due nuove modalità di partecipazione al capitale sociale</a:t>
            </a:r>
            <a:r>
              <a:rPr lang="it-IT" sz="2200" dirty="0" smtClean="0"/>
              <a:t>, estese a tutte le cooperative (ad esclusione </a:t>
            </a:r>
            <a:r>
              <a:rPr lang="it-IT" sz="2200" dirty="0"/>
              <a:t>delle coop. operanti nel settore dell’edilizia abitativa):</a:t>
            </a:r>
          </a:p>
          <a:p>
            <a:pPr marL="342900" indent="-342900" algn="just">
              <a:buFontTx/>
              <a:buChar char="-"/>
            </a:pPr>
            <a:r>
              <a:rPr lang="it-IT" sz="2200" dirty="0" smtClean="0"/>
              <a:t>Il </a:t>
            </a:r>
            <a:r>
              <a:rPr lang="it-IT" sz="2200" dirty="0"/>
              <a:t>socio sovventore;</a:t>
            </a:r>
          </a:p>
          <a:p>
            <a:pPr marL="342900" indent="-342900" algn="just">
              <a:buFontTx/>
              <a:buChar char="-"/>
            </a:pPr>
            <a:r>
              <a:rPr lang="it-IT" sz="2200" dirty="0"/>
              <a:t>Le azioni di partecipazione cooperativa.</a:t>
            </a:r>
          </a:p>
          <a:p>
            <a:pPr marL="342900" indent="-342900" algn="just">
              <a:buFontTx/>
              <a:buChar char="-"/>
            </a:pPr>
            <a:endParaRPr lang="it-IT" sz="2200" dirty="0"/>
          </a:p>
          <a:p>
            <a:pPr algn="just"/>
            <a:r>
              <a:rPr lang="it-IT" sz="2200" dirty="0"/>
              <a:t>Le nuove forme di partecipazione al capitale sono consentite anche  soggetti che non partecipano allo scambio mutualistico.</a:t>
            </a:r>
          </a:p>
          <a:p>
            <a:pPr algn="just"/>
            <a:r>
              <a:rPr lang="it-IT" sz="2200" dirty="0"/>
              <a:t>Quindi società diverse, società finanziarie ecc</a:t>
            </a:r>
            <a:r>
              <a:rPr lang="it-IT" sz="2200" dirty="0" smtClean="0"/>
              <a:t>...</a:t>
            </a:r>
            <a:endParaRPr lang="it-IT" sz="2200" dirty="0"/>
          </a:p>
          <a:p>
            <a:pPr algn="just"/>
            <a:endParaRPr lang="it-IT" sz="22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16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170005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1000108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2" y="6308160"/>
            <a:ext cx="1695162" cy="433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827584" y="1514952"/>
            <a:ext cx="6931167" cy="144655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200" dirty="0" smtClean="0">
                <a:solidFill>
                  <a:schemeClr val="bg1"/>
                </a:solidFill>
              </a:rPr>
              <a:t>Vengono introdotti </a:t>
            </a:r>
            <a:r>
              <a:rPr lang="it-IT" sz="2200" dirty="0">
                <a:solidFill>
                  <a:srgbClr val="FF0000"/>
                </a:solidFill>
              </a:rPr>
              <a:t>i </a:t>
            </a:r>
            <a:r>
              <a:rPr lang="it-IT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Fondi mutualistici (art. 11) </a:t>
            </a:r>
            <a:r>
              <a:rPr lang="it-IT" sz="2200" dirty="0">
                <a:solidFill>
                  <a:schemeClr val="bg1"/>
                </a:solidFill>
              </a:rPr>
              <a:t>che sono finanziati dalle cooperative e loro consorzi, aderenti alle associazioni riconosciute dallo Stato, con l’obbligo di destinare il 3% degli utili netti annuali.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611560" y="3356992"/>
            <a:ext cx="7560839" cy="255454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I Fondi operano sotto la vigilanza del MISE e sono gestiti da società </a:t>
            </a:r>
            <a:r>
              <a:rPr lang="it-IT" sz="2000" dirty="0" smtClean="0"/>
              <a:t>finanziarie (</a:t>
            </a:r>
            <a:r>
              <a:rPr lang="it-IT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Coopfond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Spa per la Legacoop</a:t>
            </a:r>
            <a:r>
              <a:rPr lang="it-IT" sz="2000" dirty="0"/>
              <a:t>) e sono anch’essi investitori istituzionali delle società cooperative</a:t>
            </a:r>
            <a:r>
              <a:rPr lang="it-IT" sz="2000" dirty="0" smtClean="0"/>
              <a:t>.</a:t>
            </a:r>
          </a:p>
          <a:p>
            <a:pPr algn="just"/>
            <a:r>
              <a:rPr lang="it-IT" sz="2000" dirty="0"/>
              <a:t>Il Fondo promuove la nascita di nuove cooperative, sostiene le società cooperative già costituite che vogliono avviare nuove attività.</a:t>
            </a:r>
          </a:p>
          <a:p>
            <a:pPr algn="just"/>
            <a:r>
              <a:rPr lang="it-IT" sz="2000" dirty="0" smtClean="0"/>
              <a:t>Anche per i fondi le modalità di intervento sono:</a:t>
            </a:r>
          </a:p>
          <a:p>
            <a:pPr algn="just"/>
            <a:r>
              <a:rPr lang="it-IT" sz="2000" dirty="0" smtClean="0"/>
              <a:t>-  Partecipazioni temporanee al capitale di rischio</a:t>
            </a:r>
          </a:p>
          <a:p>
            <a:pPr algn="just"/>
            <a:r>
              <a:rPr lang="it-IT" sz="2000" dirty="0" smtClean="0"/>
              <a:t>-  Finanziamenti e agevolazioni 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17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24257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980728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244848"/>
            <a:ext cx="1661135" cy="42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6444"/>
            <a:ext cx="1940024" cy="65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772841" y="1556792"/>
            <a:ext cx="693116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 4 aprile 2001 </a:t>
            </a:r>
            <a:r>
              <a:rPr lang="it-IT" dirty="0"/>
              <a:t>(modificato con successivi DM (16 aprile 2003 e 13 dicembre 2005) </a:t>
            </a:r>
            <a:r>
              <a:rPr lang="it-IT" dirty="0" smtClean="0"/>
              <a:t>che individua le modalità operative di intervento del Fondo Speciale e degli investitori istituzionali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91240" y="2627332"/>
            <a:ext cx="6912768" cy="1200329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it-IT" dirty="0"/>
              <a:t>Gli interventi avvengono tramite assunzione di partecipazioni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 capitale di rischio della società cooperativa</a:t>
            </a:r>
            <a:r>
              <a:rPr lang="it-IT" dirty="0"/>
              <a:t>, secondo le modalità previste per i soci persone giuridiche, per i soci sovventori o per i sottoscrittori di azioni di partecipazione cooperativa.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1381179" y="4077072"/>
            <a:ext cx="6336704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it-IT" dirty="0"/>
              <a:t>La durata della partecipazione delle società finanziarie nelle cooperative  viene  fissata in massimo 10 anni.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597203" y="4956115"/>
            <a:ext cx="6120680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it-IT" dirty="0"/>
              <a:t>è consentito  alle società finanziarie di sottoscrivere, anche successivamente all’assunzione delle partecipazioni nelle cooperative  «</a:t>
            </a:r>
            <a:r>
              <a:rPr lang="it-IT" i="1" dirty="0"/>
              <a:t>prestiti subordinati, prestiti partecipativi e gli strumenti finanziari di cui agli artt. 2526 del codice civile</a:t>
            </a:r>
            <a:r>
              <a:rPr lang="it-IT" dirty="0"/>
              <a:t>».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18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288276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572000" y="145559"/>
            <a:ext cx="3888432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Il fenomeno ad oggi -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64" y="6237312"/>
            <a:ext cx="1393987" cy="35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40636"/>
            <a:ext cx="1803276" cy="60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161346185"/>
              </p:ext>
            </p:extLst>
          </p:nvPr>
        </p:nvGraphicFramePr>
        <p:xfrm>
          <a:off x="725332" y="1484784"/>
          <a:ext cx="70870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0079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93925" y="945805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308160"/>
            <a:ext cx="1413391" cy="36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arrotondato 2"/>
          <p:cNvSpPr/>
          <p:nvPr/>
        </p:nvSpPr>
        <p:spPr>
          <a:xfrm>
            <a:off x="704807" y="1412776"/>
            <a:ext cx="7143556" cy="1383252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 del Mise del 4 dicembre 2014  art. 6 </a:t>
            </a:r>
            <a:r>
              <a:rPr lang="it-IT" dirty="0"/>
              <a:t>(modificato con successivi DM, in ultimo  il Decreto del 4 gennaio 2021) – </a:t>
            </a:r>
            <a:r>
              <a:rPr lang="it-IT" dirty="0">
                <a:solidFill>
                  <a:srgbClr val="FF0000"/>
                </a:solidFill>
              </a:rPr>
              <a:t>«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Nuova Marcora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con il supporto del Fondo Crescita sostenibile (FCS) ex art. 23  DL 83/2012 – gestione MISE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637113" y="3032848"/>
            <a:ext cx="7632352" cy="1931859"/>
          </a:xfrm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FFC000"/>
                </a:solidFill>
              </a:rPr>
              <a:t>Beneficiari (in tutto il territorio nazionale</a:t>
            </a:r>
            <a:r>
              <a:rPr lang="it-IT" dirty="0" smtClean="0"/>
              <a:t>)</a:t>
            </a:r>
          </a:p>
          <a:p>
            <a:pPr marL="285750" indent="-285750" algn="just">
              <a:buFontTx/>
              <a:buChar char="-"/>
            </a:pPr>
            <a:r>
              <a:rPr lang="it-IT" dirty="0" smtClean="0"/>
              <a:t>Società cooperative costituite da lavoratori provenienti da aziende in crisi</a:t>
            </a:r>
          </a:p>
          <a:p>
            <a:pPr marL="285750" indent="-285750" algn="just">
              <a:buFontTx/>
              <a:buChar char="-"/>
            </a:pPr>
            <a:r>
              <a:rPr lang="it-IT" dirty="0" smtClean="0"/>
              <a:t>Cooperative sociali</a:t>
            </a:r>
          </a:p>
          <a:p>
            <a:pPr marL="285750" indent="-285750" algn="just">
              <a:buFontTx/>
              <a:buChar char="-"/>
            </a:pPr>
            <a:r>
              <a:rPr lang="it-IT" dirty="0" smtClean="0"/>
              <a:t>Cooperative che gestiscono aziende confiscate alla criminalità organizzata</a:t>
            </a:r>
          </a:p>
          <a:p>
            <a:pPr algn="ctr"/>
            <a:r>
              <a:rPr lang="it-IT" dirty="0" smtClean="0">
                <a:solidFill>
                  <a:srgbClr val="FFC000"/>
                </a:solidFill>
              </a:rPr>
              <a:t>Nelle aree del Sud</a:t>
            </a:r>
          </a:p>
          <a:p>
            <a:pPr algn="just"/>
            <a:r>
              <a:rPr lang="it-IT" dirty="0" smtClean="0"/>
              <a:t>Cooperative con l’obiettivo dell’incremento dei livelli occupazionali</a:t>
            </a:r>
          </a:p>
          <a:p>
            <a:pPr marL="285750" indent="-285750" algn="ctr">
              <a:buFontTx/>
              <a:buChar char="-"/>
            </a:pP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1133432" y="5157192"/>
            <a:ext cx="6606920" cy="998212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Finanziamenti agevolati </a:t>
            </a:r>
            <a:r>
              <a:rPr lang="it-IT" dirty="0" smtClean="0"/>
              <a:t>nelle società cooperative nelle quali CFI abbia assunto partecipazioni al capitale di rischio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19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138939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8127" y="900008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308160"/>
            <a:ext cx="1413391" cy="36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arrotondato 2"/>
          <p:cNvSpPr/>
          <p:nvPr/>
        </p:nvSpPr>
        <p:spPr>
          <a:xfrm>
            <a:off x="827584" y="1265858"/>
            <a:ext cx="7200799" cy="1515070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co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 D.L. 145 del 23 dicembre 2013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</a:rPr>
              <a:t>Diritto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</a:rPr>
              <a:t>di prelazione  a favore delle società cooperative costituite da lavoratori dipendenti di imprese sottoposte a procedure concorsuali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586687" y="2893128"/>
            <a:ext cx="7733203" cy="226406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dirty="0"/>
              <a:t>La norma ha riconosciuto il diritto di prelazione in caso di affitto o di vendita di aziende, rami di azienda o complessi di bene e contratti di imprese sottoposte a fallimento, concordato preventivo, amministrazione straordinaria o liquidazione coatta amministrativa,  a favore di società cooperative costituite da lavoratori dipendenti dell’impresa sottoposta alla procedura.</a:t>
            </a:r>
          </a:p>
          <a:p>
            <a:pPr algn="just"/>
            <a:r>
              <a:rPr lang="it-IT" sz="2200" dirty="0" smtClean="0"/>
              <a:t>.</a:t>
            </a:r>
            <a:endParaRPr lang="it-IT" sz="2200" dirty="0"/>
          </a:p>
        </p:txBody>
      </p:sp>
      <p:sp>
        <p:nvSpPr>
          <p:cNvPr id="5" name="Rettangolo arrotondato 4"/>
          <p:cNvSpPr/>
          <p:nvPr/>
        </p:nvSpPr>
        <p:spPr>
          <a:xfrm>
            <a:off x="943278" y="5313896"/>
            <a:ext cx="7351274" cy="100695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La norma ha quindi introdotto una prelazione legale a favore delle cooperative di salvataggio a parità di offerta e condizioni con altri soggetti concorrenti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20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142874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93925" y="945805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2" y="6239106"/>
            <a:ext cx="1127466" cy="288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324475"/>
            <a:ext cx="1443236" cy="488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arrotondato 2"/>
          <p:cNvSpPr/>
          <p:nvPr/>
        </p:nvSpPr>
        <p:spPr>
          <a:xfrm>
            <a:off x="839915" y="1455670"/>
            <a:ext cx="7200799" cy="122703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11. co. 3 DL </a:t>
            </a:r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145/2013 </a:t>
            </a:r>
            <a:r>
              <a:rPr lang="it-IT" sz="2000" dirty="0" smtClean="0"/>
              <a:t>Anticipazione </a:t>
            </a:r>
            <a:r>
              <a:rPr lang="it-IT" sz="2000" dirty="0"/>
              <a:t>indennità </a:t>
            </a:r>
            <a:r>
              <a:rPr lang="it-IT" sz="2000" dirty="0" err="1"/>
              <a:t>NASpI</a:t>
            </a:r>
            <a:r>
              <a:rPr lang="it-IT" sz="2000" dirty="0"/>
              <a:t> in caso di </a:t>
            </a:r>
            <a:r>
              <a:rPr lang="it-IT" sz="2000" dirty="0" smtClean="0"/>
              <a:t>aggiudicazione</a:t>
            </a:r>
            <a:endParaRPr lang="it-IT" sz="2000" dirty="0"/>
          </a:p>
        </p:txBody>
      </p:sp>
      <p:sp>
        <p:nvSpPr>
          <p:cNvPr id="4" name="Rettangolo arrotondato 3"/>
          <p:cNvSpPr/>
          <p:nvPr/>
        </p:nvSpPr>
        <p:spPr>
          <a:xfrm>
            <a:off x="489373" y="3025235"/>
            <a:ext cx="7733203" cy="2264064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dirty="0"/>
              <a:t>E’ previsto anche il diritto dei soci lavoratori che ne facciano richiesta di ottenere, </a:t>
            </a:r>
            <a:r>
              <a:rPr lang="it-IT" sz="2000" dirty="0">
                <a:solidFill>
                  <a:srgbClr val="FFC000"/>
                </a:solidFill>
              </a:rPr>
              <a:t>all’atto dell’aggiudicazione dell’affitto o della vendita</a:t>
            </a:r>
            <a:r>
              <a:rPr lang="it-IT" sz="2000" dirty="0"/>
              <a:t>, </a:t>
            </a:r>
            <a:r>
              <a:rPr lang="it-IT" sz="2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l’anticipazione delle indennità </a:t>
            </a:r>
            <a:r>
              <a:rPr lang="it-IT" sz="2000" dirty="0"/>
              <a:t>destinate all’integrazione salariale previste in caso di interruzione del rapporto di lavoro  </a:t>
            </a:r>
            <a:r>
              <a:rPr lang="it-IT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un’unica soluzione</a:t>
            </a:r>
            <a:r>
              <a:rPr lang="it-IT" sz="2000" dirty="0"/>
              <a:t>, consentendo loro di capitalizzare l’indennità.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21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109000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93925" y="945805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155404"/>
            <a:ext cx="2011132" cy="513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arrotondato 2"/>
          <p:cNvSpPr/>
          <p:nvPr/>
        </p:nvSpPr>
        <p:spPr>
          <a:xfrm>
            <a:off x="971599" y="1412776"/>
            <a:ext cx="6876763" cy="93610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t-IT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rt. 8 </a:t>
            </a:r>
            <a:r>
              <a:rPr lang="it-IT" sz="22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D.Lgs.</a:t>
            </a:r>
            <a:r>
              <a:rPr lang="it-IT" sz="2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N. 22/2015</a:t>
            </a:r>
            <a:r>
              <a:rPr lang="it-IT" sz="22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(Anticipazione </a:t>
            </a:r>
            <a:r>
              <a:rPr lang="it-IT" sz="22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NASpI</a:t>
            </a:r>
            <a:r>
              <a:rPr lang="it-IT" sz="2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it-IT" sz="2200" dirty="0"/>
          </a:p>
        </p:txBody>
      </p:sp>
      <p:sp>
        <p:nvSpPr>
          <p:cNvPr id="4" name="Rettangolo arrotondato 3"/>
          <p:cNvSpPr/>
          <p:nvPr/>
        </p:nvSpPr>
        <p:spPr>
          <a:xfrm>
            <a:off x="543378" y="2889036"/>
            <a:ext cx="7733203" cy="2412172"/>
          </a:xfrm>
          <a:prstGeom prst="roundRect">
            <a:avLst/>
          </a:prstGeom>
          <a:solidFill>
            <a:schemeClr val="tx2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dirty="0" smtClean="0"/>
              <a:t>Il </a:t>
            </a:r>
            <a:r>
              <a:rPr lang="it-IT" dirty="0"/>
              <a:t>lavoratore avente diritto alla corresponsione della Naspi può richiedere la liquidazione anticipata in un’unica soluzione dell’importo complessivo del trattamento spettante e non ancora erogato, </a:t>
            </a:r>
            <a:r>
              <a:rPr lang="it-IT" dirty="0">
                <a:solidFill>
                  <a:srgbClr val="FFC000"/>
                </a:solidFill>
              </a:rPr>
              <a:t>a titolo di incentivo </a:t>
            </a:r>
            <a:r>
              <a:rPr lang="it-IT" dirty="0"/>
              <a:t>all’avvio di un’attività lavorativa autonoma o di impresa individuale  o </a:t>
            </a:r>
            <a:r>
              <a:rPr lang="it-IT" b="1" dirty="0">
                <a:solidFill>
                  <a:srgbClr val="FFC000"/>
                </a:solidFill>
              </a:rPr>
              <a:t>per la sottoscrizione di una quota di capitale sociale di una cooperativa nella quale il rapporto mutualistico ha ad oggetto la prestazione di attività lavorativa da parte del socio</a:t>
            </a:r>
            <a:r>
              <a:rPr lang="it-IT" dirty="0"/>
              <a:t>.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22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361736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93925" y="1011224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155404"/>
            <a:ext cx="1454991" cy="37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27053"/>
            <a:ext cx="1731268" cy="58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arrotondato 2"/>
          <p:cNvSpPr/>
          <p:nvPr/>
        </p:nvSpPr>
        <p:spPr>
          <a:xfrm>
            <a:off x="1003676" y="1528338"/>
            <a:ext cx="6876763" cy="93610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Tx/>
              <a:buChar char="-"/>
            </a:pPr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 comma 12 L. 160/2019 </a:t>
            </a:r>
            <a:r>
              <a:rPr lang="it-IT" sz="2000" dirty="0"/>
              <a:t>- Esenzione fiscale anticipazione </a:t>
            </a:r>
            <a:r>
              <a:rPr lang="it-IT" sz="2000" dirty="0" err="1"/>
              <a:t>NASpI</a:t>
            </a:r>
            <a:r>
              <a:rPr lang="it-IT" sz="2000" dirty="0"/>
              <a:t>  </a:t>
            </a:r>
          </a:p>
        </p:txBody>
      </p:sp>
      <p:sp>
        <p:nvSpPr>
          <p:cNvPr id="4" name="Rettangolo arrotondato 3"/>
          <p:cNvSpPr/>
          <p:nvPr/>
        </p:nvSpPr>
        <p:spPr>
          <a:xfrm>
            <a:off x="586687" y="2893128"/>
            <a:ext cx="7733203" cy="241217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200" dirty="0"/>
              <a:t>E’ previsto il regime di esenzione </a:t>
            </a:r>
            <a:r>
              <a:rPr lang="it-IT" sz="2200" dirty="0" smtClean="0"/>
              <a:t>fiscale -   le </a:t>
            </a:r>
            <a:r>
              <a:rPr lang="it-IT" sz="2200" dirty="0"/>
              <a:t>somme erogate a titolo di </a:t>
            </a:r>
            <a:r>
              <a:rPr lang="it-IT" sz="2200" dirty="0" err="1"/>
              <a:t>NASpI</a:t>
            </a:r>
            <a:r>
              <a:rPr lang="it-IT" sz="2200" dirty="0"/>
              <a:t> e liquidate anticipatamente in un’unica soluzione </a:t>
            </a:r>
            <a:r>
              <a:rPr lang="it-IT" sz="2200" dirty="0">
                <a:solidFill>
                  <a:srgbClr val="FFC000"/>
                </a:solidFill>
              </a:rPr>
              <a:t>non sono da considerarsi imponibili </a:t>
            </a:r>
            <a:r>
              <a:rPr lang="it-IT" sz="2200" dirty="0"/>
              <a:t>ai fini Irpef </a:t>
            </a:r>
            <a:r>
              <a:rPr lang="it-IT" sz="2200" dirty="0" smtClean="0"/>
              <a:t> </a:t>
            </a:r>
            <a:r>
              <a:rPr lang="it-IT" sz="2200" dirty="0">
                <a:solidFill>
                  <a:srgbClr val="FFC000"/>
                </a:solidFill>
              </a:rPr>
              <a:t>se reinvestite nella costituzione di una società cooperativa</a:t>
            </a:r>
            <a:r>
              <a:rPr lang="it-IT" sz="2200" dirty="0"/>
              <a:t>.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23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308746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93925" y="945805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155404"/>
            <a:ext cx="1454991" cy="37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2697"/>
            <a:ext cx="1803276" cy="60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arrotondato 2"/>
          <p:cNvSpPr/>
          <p:nvPr/>
        </p:nvSpPr>
        <p:spPr>
          <a:xfrm>
            <a:off x="827583" y="1382871"/>
            <a:ext cx="7200799" cy="1227038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b="1" dirty="0" smtClean="0">
                <a:solidFill>
                  <a:srgbClr val="FFC000"/>
                </a:solidFill>
              </a:rPr>
              <a:t>Art. 39 co. 5 bis  DL 34/2020 </a:t>
            </a:r>
            <a:r>
              <a:rPr lang="it-IT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000" dirty="0" smtClean="0"/>
              <a:t>aumento del Fondo di crescita sostenibile – rafforzamento della Nuova Marcora</a:t>
            </a:r>
            <a:endParaRPr lang="it-IT" sz="2000" dirty="0"/>
          </a:p>
        </p:txBody>
      </p:sp>
      <p:sp>
        <p:nvSpPr>
          <p:cNvPr id="4" name="Rettangolo arrotondato 3"/>
          <p:cNvSpPr/>
          <p:nvPr/>
        </p:nvSpPr>
        <p:spPr>
          <a:xfrm>
            <a:off x="561380" y="2919720"/>
            <a:ext cx="7733203" cy="274152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dirty="0" smtClean="0"/>
              <a:t>E’ previsto un incremento del FCS destinata a finanziamenti agevolati per la costituzione di nuove imprese, nelle forme di società o società cooperativa da parte di lavoratori di imprese in crisi o provenienti da imprese in crisi nonché per la promozione e lo sviluppo di società cooperative che gestiscono aziende confiscate alla criminalità organizzata e di cooperative sociali per la salvaguardia dei livelli di occupazione</a:t>
            </a:r>
            <a:endParaRPr lang="it-IT" sz="200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24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5467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93925" y="945805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155404"/>
            <a:ext cx="1454991" cy="37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2697"/>
            <a:ext cx="1803276" cy="60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arrotondato 2"/>
          <p:cNvSpPr/>
          <p:nvPr/>
        </p:nvSpPr>
        <p:spPr>
          <a:xfrm>
            <a:off x="704807" y="1382871"/>
            <a:ext cx="7467593" cy="132604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ultime previsioni agevolative </a:t>
            </a:r>
          </a:p>
          <a:p>
            <a:pPr algn="ctr"/>
            <a:r>
              <a:rPr lang="it-IT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Legge 178 del 30 dicembre 2020 (Legge di Bilancio 2021)</a:t>
            </a:r>
            <a:endParaRPr lang="it-IT" sz="2200" dirty="0">
              <a:solidFill>
                <a:srgbClr val="C00000"/>
              </a:solidFill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704807" y="2998741"/>
            <a:ext cx="7733203" cy="941328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dirty="0">
                <a:solidFill>
                  <a:srgbClr val="FFC000"/>
                </a:solidFill>
              </a:rPr>
              <a:t>A</a:t>
            </a:r>
            <a:r>
              <a:rPr lang="it-IT" sz="2000" dirty="0" smtClean="0">
                <a:solidFill>
                  <a:srgbClr val="FFC000"/>
                </a:solidFill>
              </a:rPr>
              <a:t>rt. 1 comma 261 </a:t>
            </a:r>
            <a:r>
              <a:rPr lang="it-IT" sz="2000" dirty="0" smtClean="0"/>
              <a:t>- intervento FCS per la nascita e lo sviluppo di imprese cooperative costituite da lavoratori per il recupero di aziende in crisi e processi di ristrutturazione e/o riconversione industriale</a:t>
            </a:r>
            <a:endParaRPr lang="it-IT" sz="2000" dirty="0"/>
          </a:p>
        </p:txBody>
      </p:sp>
      <p:sp>
        <p:nvSpPr>
          <p:cNvPr id="5" name="Rettangolo arrotondato 4"/>
          <p:cNvSpPr/>
          <p:nvPr/>
        </p:nvSpPr>
        <p:spPr>
          <a:xfrm>
            <a:off x="653431" y="4365104"/>
            <a:ext cx="7690075" cy="1152128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 smtClean="0">
                <a:solidFill>
                  <a:srgbClr val="FFC000"/>
                </a:solidFill>
              </a:rPr>
              <a:t>Art. 1, co. 262 </a:t>
            </a:r>
            <a:r>
              <a:rPr lang="it-IT" sz="2000" dirty="0" smtClean="0"/>
              <a:t>- CFI  </a:t>
            </a:r>
            <a:r>
              <a:rPr lang="it-IT" sz="2000" dirty="0" err="1" smtClean="0"/>
              <a:t>scpa</a:t>
            </a:r>
            <a:r>
              <a:rPr lang="it-IT" sz="2000" dirty="0" smtClean="0"/>
              <a:t> diventa possibile destinataria di altri fondi nazionali e regionali con la finalità di sostenere l’occupazione attraverso la nascita e lo sviluppo di imprese cooperative di lavoro e sociali</a:t>
            </a:r>
            <a:endParaRPr lang="it-IT" sz="200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25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359142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93925" y="945805"/>
            <a:ext cx="8318728" cy="2246769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308160"/>
            <a:ext cx="1413391" cy="36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arrotondato 3"/>
          <p:cNvSpPr/>
          <p:nvPr/>
        </p:nvSpPr>
        <p:spPr>
          <a:xfrm>
            <a:off x="669785" y="1196752"/>
            <a:ext cx="7574623" cy="4724913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Norme in materia di ricambio  generazionale</a:t>
            </a:r>
          </a:p>
          <a:p>
            <a:pPr algn="just"/>
            <a:endParaRPr lang="it-IT" sz="2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000" b="1" dirty="0" smtClean="0">
                <a:solidFill>
                  <a:srgbClr val="FFC000"/>
                </a:solidFill>
              </a:rPr>
              <a:t>Art</a:t>
            </a:r>
            <a:r>
              <a:rPr lang="it-IT" sz="2000" b="1" dirty="0">
                <a:solidFill>
                  <a:srgbClr val="FFC000"/>
                </a:solidFill>
              </a:rPr>
              <a:t>. 1, co. 270 </a:t>
            </a:r>
            <a:r>
              <a:rPr lang="it-IT" sz="2000" b="1" dirty="0" smtClean="0">
                <a:solidFill>
                  <a:srgbClr val="FFC000"/>
                </a:solidFill>
              </a:rPr>
              <a:t>ex </a:t>
            </a:r>
            <a:r>
              <a:rPr lang="it-IT" sz="2000" b="1" dirty="0" err="1" smtClean="0">
                <a:solidFill>
                  <a:srgbClr val="FFC000"/>
                </a:solidFill>
              </a:rPr>
              <a:t>lege</a:t>
            </a:r>
            <a:r>
              <a:rPr lang="it-IT" sz="2000" b="1" dirty="0" smtClean="0">
                <a:solidFill>
                  <a:srgbClr val="FFC000"/>
                </a:solidFill>
              </a:rPr>
              <a:t> 178/2020 </a:t>
            </a:r>
            <a:r>
              <a:rPr lang="it-IT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(art </a:t>
            </a:r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23, co. 3 quater DL 83/2012)  </a:t>
            </a:r>
            <a:r>
              <a:rPr lang="it-I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finanziamenti in favore di imprese in forma cooperativa costituite da lavoratori proveniente da aziende i cui titolari  intendano trasferire le stesse </a:t>
            </a:r>
            <a:r>
              <a:rPr lang="it-I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cessione </a:t>
            </a:r>
            <a:r>
              <a:rPr lang="it-I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in </a:t>
            </a:r>
            <a:r>
              <a:rPr lang="it-I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affitto</a:t>
            </a:r>
            <a:r>
              <a:rPr lang="it-IT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ai </a:t>
            </a:r>
            <a:r>
              <a:rPr lang="it-I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lavoratori stessi.</a:t>
            </a:r>
          </a:p>
          <a:p>
            <a:pPr algn="just"/>
            <a:endParaRPr lang="it-I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000" b="1" dirty="0" smtClean="0">
                <a:solidFill>
                  <a:srgbClr val="FFC000"/>
                </a:solidFill>
              </a:rPr>
              <a:t>Art.1, co. 271</a:t>
            </a:r>
            <a:r>
              <a:rPr lang="it-IT" sz="2000" b="1" dirty="0">
                <a:solidFill>
                  <a:srgbClr val="FFC000"/>
                </a:solidFill>
              </a:rPr>
              <a:t> ex </a:t>
            </a:r>
            <a:r>
              <a:rPr lang="it-IT" sz="2000" b="1" dirty="0" err="1">
                <a:solidFill>
                  <a:srgbClr val="FFC000"/>
                </a:solidFill>
              </a:rPr>
              <a:t>lege</a:t>
            </a:r>
            <a:r>
              <a:rPr lang="it-IT" sz="2000" b="1" dirty="0">
                <a:solidFill>
                  <a:srgbClr val="FFC000"/>
                </a:solidFill>
              </a:rPr>
              <a:t> 178/2020</a:t>
            </a:r>
            <a:r>
              <a:rPr lang="it-IT" sz="2000" b="1" dirty="0" smtClean="0">
                <a:solidFill>
                  <a:srgbClr val="FFC000"/>
                </a:solidFill>
              </a:rPr>
              <a:t> </a:t>
            </a:r>
            <a:r>
              <a:rPr lang="it-I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esenzione Irpef del TFR se investito nella costituzione delle cooperative di cui sopra.</a:t>
            </a:r>
          </a:p>
          <a:p>
            <a:pPr algn="just"/>
            <a:endParaRPr lang="it-I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it-IT" sz="2000" b="1" dirty="0" smtClean="0">
                <a:solidFill>
                  <a:srgbClr val="FFC000"/>
                </a:solidFill>
              </a:rPr>
              <a:t>Art. 1, co. 272 </a:t>
            </a:r>
            <a:r>
              <a:rPr lang="it-IT" sz="2000" b="1" dirty="0">
                <a:solidFill>
                  <a:srgbClr val="FFC000"/>
                </a:solidFill>
              </a:rPr>
              <a:t>ex </a:t>
            </a:r>
            <a:r>
              <a:rPr lang="it-IT" sz="2000" b="1" dirty="0" err="1">
                <a:solidFill>
                  <a:srgbClr val="FFC000"/>
                </a:solidFill>
              </a:rPr>
              <a:t>lege</a:t>
            </a:r>
            <a:r>
              <a:rPr lang="it-IT" sz="2000" b="1" dirty="0">
                <a:solidFill>
                  <a:srgbClr val="FFC000"/>
                </a:solidFill>
              </a:rPr>
              <a:t> 178/2020 </a:t>
            </a:r>
            <a:r>
              <a:rPr lang="it-I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misure fiscali di favore per il titolare in caso di cessione dell’azienda (imposte di successioni e donazioni e art. 58 TUIR)</a:t>
            </a:r>
          </a:p>
          <a:p>
            <a:pPr algn="just"/>
            <a:endParaRPr lang="it-I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26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4572000" y="149450"/>
            <a:ext cx="4032448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marL="342900" indent="-342900" algn="ctr">
              <a:buFontTx/>
              <a:buChar char="-"/>
            </a:pP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quadro normativo  -</a:t>
            </a:r>
          </a:p>
        </p:txBody>
      </p:sp>
    </p:spTree>
    <p:extLst>
      <p:ext uri="{BB962C8B-B14F-4D97-AF65-F5344CB8AC3E}">
        <p14:creationId xmlns:p14="http://schemas.microsoft.com/office/powerpoint/2010/main" val="358532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4860032" y="188639"/>
            <a:ext cx="3758228" cy="9848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WBO</a:t>
            </a:r>
            <a:endParaRPr lang="it-IT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 soggetti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coinvolti- 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155404"/>
            <a:ext cx="1454991" cy="37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2697"/>
            <a:ext cx="1803276" cy="60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611560" y="1556791"/>
            <a:ext cx="7632848" cy="110799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I WBO cooperativi, per risolversi positivamente, presuppongono una soluzione condivisa dei diversi interessi chiamati in causa, tra i soggetti di seguito indicati</a:t>
            </a:r>
            <a:r>
              <a:rPr lang="it-IT" sz="2200" dirty="0" smtClean="0"/>
              <a:t>:</a:t>
            </a:r>
            <a:endParaRPr lang="it-IT" sz="2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1560" y="3212976"/>
            <a:ext cx="7848872" cy="255454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bg1"/>
                </a:solidFill>
              </a:rPr>
              <a:t>I lavoratori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bg1"/>
                </a:solidFill>
              </a:rPr>
              <a:t>Le società finanziarie coinvolte  (</a:t>
            </a:r>
            <a:r>
              <a:rPr lang="it-IT" sz="2000" dirty="0" smtClean="0">
                <a:solidFill>
                  <a:schemeClr val="bg1"/>
                </a:solidFill>
              </a:rPr>
              <a:t>CFI/fondi mutualistici/altri soggetti finanziatori)</a:t>
            </a:r>
            <a:endParaRPr lang="it-IT" sz="2000" dirty="0">
              <a:solidFill>
                <a:schemeClr val="bg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bg1"/>
                </a:solidFill>
              </a:rPr>
              <a:t>L’associazione territoriale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bg1"/>
                </a:solidFill>
              </a:rPr>
              <a:t>Gli organi di procedura (se origina da una crisi);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bg1"/>
                </a:solidFill>
              </a:rPr>
              <a:t>Il professionista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2000" dirty="0">
                <a:solidFill>
                  <a:schemeClr val="bg1"/>
                </a:solidFill>
              </a:rPr>
              <a:t>Il sindacato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chemeClr val="bg1"/>
                </a:solidFill>
              </a:rPr>
              <a:t>la </a:t>
            </a:r>
            <a:r>
              <a:rPr lang="it-IT" sz="2000" dirty="0">
                <a:solidFill>
                  <a:schemeClr val="bg1"/>
                </a:solidFill>
              </a:rPr>
              <a:t>proprietà (nei casi di passaggio generazionale).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17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2287" y="956335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2" y="6147096"/>
            <a:ext cx="1487506" cy="38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27053"/>
            <a:ext cx="1731268" cy="58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668783" y="1627058"/>
            <a:ext cx="741682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Contatto tra il gruppo di lavoratori interessati e l’associazione territoriale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884807" y="2276872"/>
            <a:ext cx="720080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Confronto con il gruppo di lavoratori (o una parte di essi) sulla fattibilità e sostenibilità del progetto imprenditoriale e la loro conoscenza del mercato di riferimento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06200" y="3388413"/>
            <a:ext cx="7531270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Supporto alla costruzione delle analisi di fattibilità e sostenibilità dal punto di vista economico/finanziario sul medio periodo (almeno 3 anni)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136220" y="4410650"/>
            <a:ext cx="707123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Esame dei possibili interventi finanziari a supporto del progetto (</a:t>
            </a:r>
            <a:r>
              <a:rPr lang="it-IT" dirty="0" err="1" smtClean="0"/>
              <a:t>Coopfond</a:t>
            </a:r>
            <a:r>
              <a:rPr lang="it-IT" dirty="0" smtClean="0"/>
              <a:t>/CFI/banche interessate/altre cooperative)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373921" y="5373216"/>
            <a:ext cx="7200800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Predisposizione degli strumenti giuridici necessari per la nascita della </a:t>
            </a:r>
            <a:r>
              <a:rPr lang="it-IT" dirty="0" err="1" smtClean="0"/>
              <a:t>NewCoop</a:t>
            </a:r>
            <a:r>
              <a:rPr lang="it-IT" dirty="0" smtClean="0"/>
              <a:t> (statuto/regolamenti)</a:t>
            </a:r>
            <a:endParaRPr lang="it-IT" dirty="0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28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377195" y="188639"/>
            <a:ext cx="4254930" cy="9848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WBO</a:t>
            </a:r>
            <a:endParaRPr lang="it-IT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varie fasi dell’operazione - </a:t>
            </a:r>
          </a:p>
        </p:txBody>
      </p:sp>
    </p:spTree>
    <p:extLst>
      <p:ext uri="{BB962C8B-B14F-4D97-AF65-F5344CB8AC3E}">
        <p14:creationId xmlns:p14="http://schemas.microsoft.com/office/powerpoint/2010/main" val="18032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2961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64" y="6374478"/>
            <a:ext cx="1055275" cy="269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27053"/>
            <a:ext cx="1731268" cy="58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15470" y="1241073"/>
            <a:ext cx="7711315" cy="49859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 algn="just"/>
            <a:r>
              <a:rPr lang="it-IT" sz="2000" dirty="0">
                <a:solidFill>
                  <a:schemeClr val="bg1"/>
                </a:solidFill>
              </a:rPr>
              <a:t>Il WBO non è una esperienza limitata solo all’Italia</a:t>
            </a:r>
            <a:r>
              <a:rPr lang="it-IT" sz="2000" dirty="0" smtClean="0">
                <a:solidFill>
                  <a:schemeClr val="bg1"/>
                </a:solidFill>
              </a:rPr>
              <a:t>.</a:t>
            </a:r>
          </a:p>
          <a:p>
            <a:pPr lvl="0" algn="just"/>
            <a:endParaRPr lang="it-IT" sz="2000" dirty="0">
              <a:solidFill>
                <a:schemeClr val="bg1"/>
              </a:solidFill>
            </a:endParaRPr>
          </a:p>
          <a:p>
            <a:pPr lvl="0" algn="just"/>
            <a:r>
              <a:rPr lang="it-IT" sz="2000" dirty="0" smtClean="0">
                <a:solidFill>
                  <a:schemeClr val="bg1"/>
                </a:solidFill>
              </a:rPr>
              <a:t>Sono stati individuati </a:t>
            </a:r>
            <a:r>
              <a:rPr lang="it-IT" sz="2000" b="1" dirty="0" smtClean="0">
                <a:solidFill>
                  <a:srgbClr val="FF0000"/>
                </a:solidFill>
              </a:rPr>
              <a:t>tre </a:t>
            </a:r>
            <a:r>
              <a:rPr lang="it-IT" sz="2000" b="1" dirty="0">
                <a:solidFill>
                  <a:srgbClr val="FF0000"/>
                </a:solidFill>
              </a:rPr>
              <a:t>differenti modelli  di </a:t>
            </a:r>
            <a:r>
              <a:rPr lang="it-IT" sz="2000" b="1" dirty="0" err="1">
                <a:solidFill>
                  <a:srgbClr val="FF0000"/>
                </a:solidFill>
              </a:rPr>
              <a:t>workers</a:t>
            </a:r>
            <a:r>
              <a:rPr lang="it-IT" sz="2000" b="1" dirty="0">
                <a:solidFill>
                  <a:srgbClr val="FF0000"/>
                </a:solidFill>
              </a:rPr>
              <a:t> buyout</a:t>
            </a:r>
            <a:r>
              <a:rPr lang="it-IT" sz="2000" dirty="0" smtClean="0">
                <a:solidFill>
                  <a:schemeClr val="bg1"/>
                </a:solidFill>
              </a:rPr>
              <a:t>.</a:t>
            </a:r>
          </a:p>
          <a:p>
            <a:pPr lvl="0" algn="just"/>
            <a:endParaRPr lang="it-IT" sz="2000" dirty="0">
              <a:solidFill>
                <a:schemeClr val="bg1"/>
              </a:solidFill>
            </a:endParaRPr>
          </a:p>
          <a:p>
            <a:pPr marL="457200" lvl="0" indent="-457200" algn="just">
              <a:buAutoNum type="arabicParenR"/>
            </a:pPr>
            <a:r>
              <a:rPr lang="it-IT" sz="2000" dirty="0" smtClean="0">
                <a:solidFill>
                  <a:schemeClr val="bg1"/>
                </a:solidFill>
              </a:rPr>
              <a:t>Negli </a:t>
            </a:r>
            <a:r>
              <a:rPr lang="it-IT" sz="2000" dirty="0">
                <a:solidFill>
                  <a:schemeClr val="bg1"/>
                </a:solidFill>
              </a:rPr>
              <a:t>Stati Uniti queste operazioni sono avvenute per il tramite dei c.d. </a:t>
            </a:r>
            <a:r>
              <a:rPr lang="it-IT" sz="2000" dirty="0">
                <a:solidFill>
                  <a:srgbClr val="FF0000"/>
                </a:solidFill>
              </a:rPr>
              <a:t>ESOP</a:t>
            </a:r>
            <a:r>
              <a:rPr lang="it-IT" sz="2000" dirty="0">
                <a:solidFill>
                  <a:schemeClr val="bg1"/>
                </a:solidFill>
              </a:rPr>
              <a:t> (</a:t>
            </a:r>
            <a:r>
              <a:rPr lang="it-IT" sz="2000" dirty="0" err="1">
                <a:solidFill>
                  <a:schemeClr val="bg1"/>
                </a:solidFill>
              </a:rPr>
              <a:t>Employee</a:t>
            </a:r>
            <a:r>
              <a:rPr lang="it-IT" sz="2000" dirty="0">
                <a:solidFill>
                  <a:schemeClr val="bg1"/>
                </a:solidFill>
              </a:rPr>
              <a:t> Stock </a:t>
            </a:r>
            <a:r>
              <a:rPr lang="it-IT" sz="2000" dirty="0" err="1">
                <a:solidFill>
                  <a:schemeClr val="bg1"/>
                </a:solidFill>
              </a:rPr>
              <a:t>Ownership</a:t>
            </a:r>
            <a:r>
              <a:rPr lang="it-IT" sz="2000" dirty="0">
                <a:solidFill>
                  <a:schemeClr val="bg1"/>
                </a:solidFill>
              </a:rPr>
              <a:t> </a:t>
            </a:r>
            <a:r>
              <a:rPr lang="it-IT" sz="2000" dirty="0" err="1">
                <a:solidFill>
                  <a:schemeClr val="bg1"/>
                </a:solidFill>
              </a:rPr>
              <a:t>Plans</a:t>
            </a:r>
            <a:r>
              <a:rPr lang="it-IT" sz="2000" dirty="0" smtClean="0">
                <a:solidFill>
                  <a:schemeClr val="bg1"/>
                </a:solidFill>
              </a:rPr>
              <a:t>) </a:t>
            </a:r>
            <a:r>
              <a:rPr lang="it-IT" sz="2000" u="sng" dirty="0" smtClean="0">
                <a:solidFill>
                  <a:schemeClr val="bg1"/>
                </a:solidFill>
              </a:rPr>
              <a:t>istituti </a:t>
            </a:r>
            <a:r>
              <a:rPr lang="it-IT" sz="2000" u="sng" dirty="0">
                <a:solidFill>
                  <a:schemeClr val="bg1"/>
                </a:solidFill>
              </a:rPr>
              <a:t>di carattere previdenziale</a:t>
            </a:r>
            <a:r>
              <a:rPr lang="it-IT" sz="2000" dirty="0">
                <a:solidFill>
                  <a:schemeClr val="bg1"/>
                </a:solidFill>
              </a:rPr>
              <a:t> </a:t>
            </a:r>
            <a:r>
              <a:rPr lang="it-IT" sz="2000" dirty="0" smtClean="0">
                <a:solidFill>
                  <a:schemeClr val="bg1"/>
                </a:solidFill>
              </a:rPr>
              <a:t>che </a:t>
            </a:r>
            <a:r>
              <a:rPr lang="it-IT" sz="2000" dirty="0">
                <a:solidFill>
                  <a:schemeClr val="bg1"/>
                </a:solidFill>
              </a:rPr>
              <a:t>vedono la presenza di una società (Società Sponsor) che apporta azioni </a:t>
            </a:r>
            <a:r>
              <a:rPr lang="it-IT" sz="2000" dirty="0" smtClean="0">
                <a:solidFill>
                  <a:schemeClr val="bg1"/>
                </a:solidFill>
              </a:rPr>
              <a:t>o </a:t>
            </a:r>
            <a:r>
              <a:rPr lang="it-IT" sz="2000" dirty="0">
                <a:solidFill>
                  <a:schemeClr val="bg1"/>
                </a:solidFill>
              </a:rPr>
              <a:t>conferisce </a:t>
            </a:r>
            <a:r>
              <a:rPr lang="it-IT" sz="2000" dirty="0" smtClean="0">
                <a:solidFill>
                  <a:schemeClr val="bg1"/>
                </a:solidFill>
              </a:rPr>
              <a:t>denaro, </a:t>
            </a:r>
            <a:r>
              <a:rPr lang="it-IT" sz="2000" dirty="0">
                <a:solidFill>
                  <a:schemeClr val="bg1"/>
                </a:solidFill>
              </a:rPr>
              <a:t>in quantità rapportata ai profitti della società </a:t>
            </a:r>
            <a:r>
              <a:rPr lang="it-IT" sz="2000" dirty="0" smtClean="0">
                <a:solidFill>
                  <a:schemeClr val="bg1"/>
                </a:solidFill>
              </a:rPr>
              <a:t>stessa, in </a:t>
            </a:r>
            <a:r>
              <a:rPr lang="it-IT" sz="2000" dirty="0">
                <a:solidFill>
                  <a:schemeClr val="bg1"/>
                </a:solidFill>
              </a:rPr>
              <a:t>una società fiduciaria (un Trust</a:t>
            </a:r>
            <a:r>
              <a:rPr lang="it-IT" sz="2000" dirty="0" smtClean="0">
                <a:solidFill>
                  <a:schemeClr val="bg1"/>
                </a:solidFill>
              </a:rPr>
              <a:t>),  </a:t>
            </a:r>
            <a:r>
              <a:rPr lang="it-IT" sz="2000" dirty="0">
                <a:solidFill>
                  <a:schemeClr val="bg1"/>
                </a:solidFill>
              </a:rPr>
              <a:t>che li usa per acquistare azioni della </a:t>
            </a:r>
            <a:r>
              <a:rPr lang="it-IT" sz="2000" dirty="0" smtClean="0">
                <a:solidFill>
                  <a:schemeClr val="bg1"/>
                </a:solidFill>
              </a:rPr>
              <a:t>stessa Società Sponsor e che amministra per </a:t>
            </a:r>
            <a:r>
              <a:rPr lang="it-IT" sz="2000" dirty="0">
                <a:solidFill>
                  <a:schemeClr val="bg1"/>
                </a:solidFill>
              </a:rPr>
              <a:t>conto dei </a:t>
            </a:r>
            <a:r>
              <a:rPr lang="it-IT" sz="2000" dirty="0" smtClean="0">
                <a:solidFill>
                  <a:schemeClr val="bg1"/>
                </a:solidFill>
              </a:rPr>
              <a:t>dipendenti</a:t>
            </a:r>
            <a:r>
              <a:rPr lang="it-IT" sz="2000" dirty="0">
                <a:solidFill>
                  <a:schemeClr val="bg1"/>
                </a:solidFill>
              </a:rPr>
              <a:t> </a:t>
            </a:r>
            <a:r>
              <a:rPr lang="it-IT" sz="2000" dirty="0" smtClean="0">
                <a:solidFill>
                  <a:schemeClr val="bg1"/>
                </a:solidFill>
              </a:rPr>
              <a:t>della società Sponsor.</a:t>
            </a:r>
          </a:p>
          <a:p>
            <a:pPr lvl="0" algn="just"/>
            <a:endParaRPr lang="it-IT" sz="2000" dirty="0">
              <a:solidFill>
                <a:schemeClr val="bg1"/>
              </a:solidFill>
            </a:endParaRPr>
          </a:p>
          <a:p>
            <a:pPr lvl="0" algn="just"/>
            <a:r>
              <a:rPr lang="it-IT" sz="2000" dirty="0">
                <a:solidFill>
                  <a:schemeClr val="bg1"/>
                </a:solidFill>
              </a:rPr>
              <a:t>Il modello ha svolto negli Stati Uniti una funzione </a:t>
            </a:r>
            <a:r>
              <a:rPr lang="it-IT" sz="2000" dirty="0" smtClean="0">
                <a:solidFill>
                  <a:schemeClr val="bg1"/>
                </a:solidFill>
              </a:rPr>
              <a:t>fondamentale nei </a:t>
            </a:r>
            <a:r>
              <a:rPr lang="it-IT" sz="2000" dirty="0">
                <a:solidFill>
                  <a:schemeClr val="bg1"/>
                </a:solidFill>
              </a:rPr>
              <a:t>passaggi di controllo di società in crisi nelle mani dei </a:t>
            </a:r>
            <a:r>
              <a:rPr lang="it-IT" sz="2000" dirty="0" smtClean="0">
                <a:solidFill>
                  <a:schemeClr val="bg1"/>
                </a:solidFill>
              </a:rPr>
              <a:t>lavoratori.</a:t>
            </a:r>
            <a:endParaRPr lang="it-IT" sz="2000" dirty="0">
              <a:solidFill>
                <a:schemeClr val="bg1"/>
              </a:solidFill>
            </a:endParaRPr>
          </a:p>
          <a:p>
            <a:pPr lvl="0"/>
            <a:endParaRPr lang="it-IT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788024" y="145559"/>
            <a:ext cx="3819500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Il fenomeno ad oggi -</a:t>
            </a:r>
          </a:p>
        </p:txBody>
      </p:sp>
    </p:spTree>
    <p:extLst>
      <p:ext uri="{BB962C8B-B14F-4D97-AF65-F5344CB8AC3E}">
        <p14:creationId xmlns:p14="http://schemas.microsoft.com/office/powerpoint/2010/main" val="28894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155404"/>
            <a:ext cx="1454991" cy="37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2697"/>
            <a:ext cx="1803276" cy="609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asellaDiTesto 10"/>
          <p:cNvSpPr txBox="1"/>
          <p:nvPr/>
        </p:nvSpPr>
        <p:spPr>
          <a:xfrm>
            <a:off x="1347959" y="1673224"/>
            <a:ext cx="6836108" cy="6463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Costituzione della </a:t>
            </a:r>
            <a:r>
              <a:rPr lang="it-IT" dirty="0" err="1" smtClean="0"/>
              <a:t>NewCoop</a:t>
            </a:r>
            <a:r>
              <a:rPr lang="it-IT" dirty="0" smtClean="0"/>
              <a:t> con atto notarile e sottoscrizione delle relative quote da parte dei lavoratori interessati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704837" y="2780928"/>
            <a:ext cx="644580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Attivazione di tutti gli interventi di natura </a:t>
            </a:r>
            <a:r>
              <a:rPr lang="it-IT" dirty="0" err="1" smtClean="0"/>
              <a:t>giuslavoristica</a:t>
            </a:r>
            <a:r>
              <a:rPr lang="it-IT" dirty="0" smtClean="0"/>
              <a:t>  – contratti e indennità agevolate (</a:t>
            </a:r>
            <a:r>
              <a:rPr lang="it-IT" dirty="0" err="1" smtClean="0"/>
              <a:t>NASpI</a:t>
            </a:r>
            <a:r>
              <a:rPr lang="it-IT" dirty="0" smtClean="0"/>
              <a:t>/TFR)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038874" y="3861048"/>
            <a:ext cx="6111772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Intervento dei soggetti finanziatori (</a:t>
            </a:r>
            <a:r>
              <a:rPr lang="it-IT" dirty="0" err="1" smtClean="0"/>
              <a:t>Coopfond</a:t>
            </a:r>
            <a:r>
              <a:rPr lang="it-IT" dirty="0" smtClean="0"/>
              <a:t>/CFI) con sottoscrizione di azioni e concessione finanziamenti</a:t>
            </a:r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29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4337572" y="188640"/>
            <a:ext cx="4254930" cy="9848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WBO</a:t>
            </a:r>
            <a:endParaRPr lang="it-IT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it-IT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varie fasi dell’operazione </a:t>
            </a:r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2038874" y="4941168"/>
            <a:ext cx="6145193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Offerta di acquisto/affitto dell’azienda-ramo di azienda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876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2287" y="956335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155404"/>
            <a:ext cx="1454991" cy="371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205156"/>
            <a:ext cx="1796008" cy="607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arrotondato 2"/>
          <p:cNvSpPr/>
          <p:nvPr/>
        </p:nvSpPr>
        <p:spPr>
          <a:xfrm>
            <a:off x="791579" y="1268760"/>
            <a:ext cx="7128792" cy="4464496"/>
          </a:xfrm>
          <a:prstGeom prst="roundRect">
            <a:avLst>
              <a:gd name="adj" fmla="val 18807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000" dirty="0" smtClean="0"/>
              <a:t>La reale </a:t>
            </a:r>
            <a:r>
              <a:rPr lang="it-IT" sz="2000" dirty="0"/>
              <a:t>fattibilità del rilancio dell’attività e del mercato di riferimento;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000" dirty="0" smtClean="0"/>
              <a:t>La </a:t>
            </a:r>
            <a:r>
              <a:rPr lang="it-IT" sz="2000" dirty="0"/>
              <a:t>valutazione economico/finanziaria del progetto (bilancio, budget economico/finanziario , piano degli investimenti, indicatori di crisi</a:t>
            </a:r>
            <a:r>
              <a:rPr lang="it-IT" sz="2000" dirty="0" smtClean="0"/>
              <a:t>);</a:t>
            </a:r>
          </a:p>
          <a:p>
            <a:pPr algn="just"/>
            <a:endParaRPr lang="it-IT" sz="2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000" dirty="0" smtClean="0"/>
              <a:t>La </a:t>
            </a:r>
            <a:r>
              <a:rPr lang="it-IT" sz="2000" dirty="0"/>
              <a:t>motivazione e consapevolezza delle lavoratrici e lavoratori coinvolti;</a:t>
            </a:r>
          </a:p>
          <a:p>
            <a:pPr indent="-342900" algn="just">
              <a:buFont typeface="Wingdings" panose="05000000000000000000" pitchFamily="2" charset="2"/>
              <a:buChar char="§"/>
            </a:pPr>
            <a:endParaRPr lang="it-IT" sz="20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000" dirty="0"/>
              <a:t>Il riesame del modello organizzativo e selezione dei soci lavoratori che costituiranno il futuro management e saranno coinvolti nell’organo amministrativo della cooperativa;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30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4139952" y="188640"/>
            <a:ext cx="4467572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WBO</a:t>
            </a:r>
          </a:p>
          <a:p>
            <a:pPr algn="ctr"/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it-IT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fattori fondamentali dell’operazione-</a:t>
            </a:r>
          </a:p>
        </p:txBody>
      </p:sp>
    </p:spTree>
    <p:extLst>
      <p:ext uri="{BB962C8B-B14F-4D97-AF65-F5344CB8AC3E}">
        <p14:creationId xmlns:p14="http://schemas.microsoft.com/office/powerpoint/2010/main" val="16200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2287" y="956335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2" y="6202302"/>
            <a:ext cx="1271482" cy="324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tangolo arrotondato 2"/>
          <p:cNvSpPr/>
          <p:nvPr/>
        </p:nvSpPr>
        <p:spPr>
          <a:xfrm>
            <a:off x="755574" y="1844824"/>
            <a:ext cx="7344817" cy="3888432"/>
          </a:xfrm>
          <a:prstGeom prst="roundRect">
            <a:avLst>
              <a:gd name="adj" fmla="val 18807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200" dirty="0"/>
              <a:t>Professionalità dei lavoratori e fabbisogni professionali nella </a:t>
            </a:r>
            <a:r>
              <a:rPr lang="it-IT" sz="2200" dirty="0" err="1"/>
              <a:t>NewCoop</a:t>
            </a:r>
            <a:r>
              <a:rPr lang="it-IT" sz="2200" dirty="0"/>
              <a:t>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it-IT" sz="22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200" dirty="0"/>
              <a:t>Opportunità di finanziamento (capitale sottoscritto dai soci; intervento società finanziarie/investitori istituzionali- CFI /</a:t>
            </a:r>
            <a:r>
              <a:rPr lang="it-IT" sz="2200" dirty="0" err="1"/>
              <a:t>Coopfond</a:t>
            </a:r>
            <a:r>
              <a:rPr lang="it-IT" sz="2200" dirty="0"/>
              <a:t>), istituti di credito;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it-IT" sz="22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200" dirty="0"/>
              <a:t>La possibilità di affitto e/o acquisto ramo di azienda (impianti /macchinari </a:t>
            </a:r>
            <a:r>
              <a:rPr lang="it-IT" sz="2200" dirty="0" err="1"/>
              <a:t>ecc</a:t>
            </a:r>
            <a:r>
              <a:rPr lang="it-IT" sz="2200" dirty="0"/>
              <a:t>…).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31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4139952" y="303620"/>
            <a:ext cx="4467572" cy="11695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it-IT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WBO</a:t>
            </a:r>
          </a:p>
          <a:p>
            <a:pPr algn="ctr"/>
            <a:r>
              <a:rPr lang="it-IT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fattori fondamentali dell’operazione-</a:t>
            </a:r>
          </a:p>
        </p:txBody>
      </p:sp>
    </p:spTree>
    <p:extLst>
      <p:ext uri="{BB962C8B-B14F-4D97-AF65-F5344CB8AC3E}">
        <p14:creationId xmlns:p14="http://schemas.microsoft.com/office/powerpoint/2010/main" val="370855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610600" y="404664"/>
            <a:ext cx="533400" cy="5843736"/>
          </a:xfrm>
        </p:spPr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/>
              <a:t> </a:t>
            </a:r>
            <a:r>
              <a:rPr lang="it-IT" sz="140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1000108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45367" y="1996390"/>
            <a:ext cx="821537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 smtClean="0">
                <a:solidFill>
                  <a:srgbClr val="002060"/>
                </a:solidFill>
                <a:latin typeface="Calibri-Bold"/>
              </a:rPr>
              <a:t>Fine della presentazione</a:t>
            </a:r>
          </a:p>
          <a:p>
            <a:pPr algn="ctr"/>
            <a:r>
              <a:rPr lang="it-IT" sz="4000" b="1" i="1" dirty="0" smtClean="0">
                <a:solidFill>
                  <a:srgbClr val="002060"/>
                </a:solidFill>
                <a:latin typeface="Calibri-Bold"/>
              </a:rPr>
              <a:t>Grazie </a:t>
            </a:r>
            <a:r>
              <a:rPr lang="it-IT" sz="4000" b="1" i="1" dirty="0">
                <a:solidFill>
                  <a:srgbClr val="002060"/>
                </a:solidFill>
                <a:latin typeface="Calibri-Bold"/>
              </a:rPr>
              <a:t>per l’attenzione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2" y="6154222"/>
            <a:ext cx="1459616" cy="51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202933"/>
            <a:ext cx="1731268" cy="585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32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321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64" y="6287068"/>
            <a:ext cx="1199291" cy="3064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3778" y="6178862"/>
            <a:ext cx="1873746" cy="633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2157850416"/>
              </p:ext>
            </p:extLst>
          </p:nvPr>
        </p:nvGraphicFramePr>
        <p:xfrm>
          <a:off x="725332" y="1484784"/>
          <a:ext cx="7087028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/>
              <a:t>3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860032" y="145559"/>
            <a:ext cx="3747492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Il fenomeno ad oggi -</a:t>
            </a:r>
          </a:p>
        </p:txBody>
      </p:sp>
    </p:spTree>
    <p:extLst>
      <p:ext uri="{BB962C8B-B14F-4D97-AF65-F5344CB8AC3E}">
        <p14:creationId xmlns:p14="http://schemas.microsoft.com/office/powerpoint/2010/main" val="312011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 smtClean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estense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65" y="6374478"/>
            <a:ext cx="1153886" cy="294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786" y="6203218"/>
            <a:ext cx="1801738" cy="609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3146916567"/>
              </p:ext>
            </p:extLst>
          </p:nvPr>
        </p:nvGraphicFramePr>
        <p:xfrm>
          <a:off x="725332" y="1484784"/>
          <a:ext cx="691064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4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004048" y="72712"/>
            <a:ext cx="3603476" cy="9541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WBO </a:t>
            </a: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Il fenomeno ad oggi -</a:t>
            </a:r>
          </a:p>
        </p:txBody>
      </p:sp>
    </p:spTree>
    <p:extLst>
      <p:ext uri="{BB962C8B-B14F-4D97-AF65-F5344CB8AC3E}">
        <p14:creationId xmlns:p14="http://schemas.microsoft.com/office/powerpoint/2010/main" val="328686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</a:t>
            </a:r>
            <a:r>
              <a:rPr lang="it-IT" dirty="0" smtClean="0"/>
              <a:t> </a:t>
            </a:r>
            <a:r>
              <a:rPr lang="it-IT" sz="1800" dirty="0" err="1"/>
              <a:t>legacoop</a:t>
            </a:r>
            <a:r>
              <a:rPr lang="it-IT" sz="1800" dirty="0"/>
              <a:t> estense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64" y="6374478"/>
            <a:ext cx="1055275" cy="269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774" y="6166684"/>
            <a:ext cx="1909750" cy="64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5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712177" y="1628800"/>
            <a:ext cx="7287596" cy="449353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lvl="0" algn="just"/>
            <a:r>
              <a:rPr lang="it-IT" sz="2200" dirty="0">
                <a:solidFill>
                  <a:schemeClr val="bg1"/>
                </a:solidFill>
              </a:rPr>
              <a:t>Il modello imprenditoriale cooperativo </a:t>
            </a:r>
            <a:r>
              <a:rPr lang="it-IT" sz="2200" dirty="0" smtClean="0">
                <a:solidFill>
                  <a:schemeClr val="bg1"/>
                </a:solidFill>
              </a:rPr>
              <a:t>utilizzato per il WBO in questi ultimi modelli è </a:t>
            </a:r>
            <a:r>
              <a:rPr lang="it-IT" sz="2200" dirty="0">
                <a:solidFill>
                  <a:schemeClr val="bg1"/>
                </a:solidFill>
              </a:rPr>
              <a:t>ben conosciuto  a livello europeo, per molteplici motivi, ma soprattutto per </a:t>
            </a:r>
            <a:r>
              <a:rPr lang="it-IT" sz="2200" b="1" dirty="0">
                <a:solidFill>
                  <a:srgbClr val="0070C0"/>
                </a:solidFill>
              </a:rPr>
              <a:t>la capacità di ripresa delle imprese cooperative</a:t>
            </a:r>
            <a:r>
              <a:rPr lang="it-IT" sz="2200" b="1" dirty="0" smtClean="0">
                <a:solidFill>
                  <a:srgbClr val="0070C0"/>
                </a:solidFill>
              </a:rPr>
              <a:t>.</a:t>
            </a:r>
          </a:p>
          <a:p>
            <a:pPr lvl="0" algn="just"/>
            <a:endParaRPr lang="it-IT" sz="2200" dirty="0">
              <a:solidFill>
                <a:schemeClr val="bg1"/>
              </a:solidFill>
            </a:endParaRPr>
          </a:p>
          <a:p>
            <a:pPr lvl="0" algn="just"/>
            <a:endParaRPr lang="it-IT" sz="2200" dirty="0">
              <a:solidFill>
                <a:schemeClr val="bg1"/>
              </a:solidFill>
            </a:endParaRPr>
          </a:p>
          <a:p>
            <a:pPr lvl="0" algn="just"/>
            <a:r>
              <a:rPr lang="it-IT" sz="2200" dirty="0">
                <a:solidFill>
                  <a:schemeClr val="bg1"/>
                </a:solidFill>
              </a:rPr>
              <a:t>Dal punto di vista </a:t>
            </a:r>
            <a:r>
              <a:rPr lang="it-IT" sz="2200" dirty="0" smtClean="0">
                <a:solidFill>
                  <a:schemeClr val="bg1"/>
                </a:solidFill>
              </a:rPr>
              <a:t>economico numerosi studi </a:t>
            </a:r>
            <a:r>
              <a:rPr lang="it-IT" sz="2200" dirty="0">
                <a:solidFill>
                  <a:schemeClr val="bg1"/>
                </a:solidFill>
              </a:rPr>
              <a:t>confermano  </a:t>
            </a:r>
            <a:r>
              <a:rPr lang="it-IT" sz="2200" dirty="0">
                <a:solidFill>
                  <a:srgbClr val="C00000"/>
                </a:solidFill>
              </a:rPr>
              <a:t>la capacità del  modello cooperativo </a:t>
            </a:r>
            <a:r>
              <a:rPr lang="it-IT" sz="2200" dirty="0">
                <a:solidFill>
                  <a:schemeClr val="bg1"/>
                </a:solidFill>
              </a:rPr>
              <a:t>soprattutto di produzione e lavoro </a:t>
            </a:r>
            <a:r>
              <a:rPr lang="it-IT" sz="2200" dirty="0" smtClean="0">
                <a:solidFill>
                  <a:schemeClr val="bg1"/>
                </a:solidFill>
              </a:rPr>
              <a:t>coinvolgente </a:t>
            </a:r>
            <a:r>
              <a:rPr lang="it-IT" sz="2200" dirty="0">
                <a:solidFill>
                  <a:schemeClr val="bg1"/>
                </a:solidFill>
              </a:rPr>
              <a:t>la base produttiva, </a:t>
            </a:r>
            <a:r>
              <a:rPr lang="it-IT" sz="2200" dirty="0" smtClean="0">
                <a:solidFill>
                  <a:srgbClr val="C00000"/>
                </a:solidFill>
              </a:rPr>
              <a:t>di </a:t>
            </a:r>
            <a:r>
              <a:rPr lang="it-IT" sz="2200" dirty="0">
                <a:solidFill>
                  <a:srgbClr val="C00000"/>
                </a:solidFill>
              </a:rPr>
              <a:t>salvare l’azienda</a:t>
            </a:r>
            <a:r>
              <a:rPr lang="it-IT" sz="2200" dirty="0">
                <a:solidFill>
                  <a:schemeClr val="bg1"/>
                </a:solidFill>
              </a:rPr>
              <a:t>, intesa come organizzazione esistente tra i lavoratori e i mezzi di produzione, quando un’impresa è ormai in fase di crisi o manca un ricambio generazionale o vi è carenza di </a:t>
            </a:r>
            <a:r>
              <a:rPr lang="it-IT" sz="2200" dirty="0" smtClean="0">
                <a:solidFill>
                  <a:schemeClr val="bg1"/>
                </a:solidFill>
              </a:rPr>
              <a:t>capitali.</a:t>
            </a:r>
            <a:endParaRPr lang="it-IT" sz="2200" dirty="0">
              <a:solidFill>
                <a:schemeClr val="bg1"/>
              </a:solidFill>
            </a:endParaRPr>
          </a:p>
          <a:p>
            <a:pPr algn="just"/>
            <a:endParaRPr lang="it-IT" sz="2200" dirty="0">
              <a:solidFill>
                <a:schemeClr val="bg1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788024" y="147492"/>
            <a:ext cx="3819500" cy="9541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WBO </a:t>
            </a: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 strumento cooperativo-</a:t>
            </a:r>
          </a:p>
        </p:txBody>
      </p:sp>
    </p:spTree>
    <p:extLst>
      <p:ext uri="{BB962C8B-B14F-4D97-AF65-F5344CB8AC3E}">
        <p14:creationId xmlns:p14="http://schemas.microsoft.com/office/powerpoint/2010/main" val="291698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64" y="6237312"/>
            <a:ext cx="1393987" cy="356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333570170"/>
              </p:ext>
            </p:extLst>
          </p:nvPr>
        </p:nvGraphicFramePr>
        <p:xfrm>
          <a:off x="725332" y="1484784"/>
          <a:ext cx="751907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/>
              <a:t>6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572000" y="145559"/>
            <a:ext cx="4035524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il WBO </a:t>
            </a: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it-IT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strumento cooperativo-</a:t>
            </a:r>
          </a:p>
        </p:txBody>
      </p:sp>
    </p:spTree>
    <p:extLst>
      <p:ext uri="{BB962C8B-B14F-4D97-AF65-F5344CB8AC3E}">
        <p14:creationId xmlns:p14="http://schemas.microsoft.com/office/powerpoint/2010/main" val="38252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600" dirty="0"/>
              <a:t>I </a:t>
            </a:r>
            <a:r>
              <a:rPr lang="it-IT" sz="1600" dirty="0" err="1"/>
              <a:t>legacoop</a:t>
            </a:r>
            <a:r>
              <a:rPr lang="it-IT" sz="1600" dirty="0"/>
              <a:t> </a:t>
            </a:r>
            <a:r>
              <a:rPr lang="it-IT" sz="1600" dirty="0" smtClean="0"/>
              <a:t>estense</a:t>
            </a:r>
            <a:endParaRPr lang="it-IT" sz="1600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/>
              <a:t>7</a:t>
            </a: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539552" y="1541806"/>
            <a:ext cx="7092787" cy="1231412"/>
            <a:chOff x="-492083" y="-181756"/>
            <a:chExt cx="6043940" cy="1231412"/>
          </a:xfrm>
        </p:grpSpPr>
        <p:sp>
          <p:nvSpPr>
            <p:cNvPr id="6" name="Rettangolo arrotondato 5"/>
            <p:cNvSpPr/>
            <p:nvPr/>
          </p:nvSpPr>
          <p:spPr>
            <a:xfrm>
              <a:off x="-492083" y="-124623"/>
              <a:ext cx="6015333" cy="117427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ttangolo 6"/>
            <p:cNvSpPr/>
            <p:nvPr/>
          </p:nvSpPr>
          <p:spPr>
            <a:xfrm>
              <a:off x="-410911" y="-181756"/>
              <a:ext cx="5962768" cy="12314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kern="1200" dirty="0" smtClean="0"/>
                <a:t>L’acquisizione dell’azienda da parte dei lavoratori  tramite la costituzione di una </a:t>
              </a:r>
              <a:r>
                <a:rPr lang="it-IT" sz="2000" kern="1200" dirty="0" err="1" smtClean="0"/>
                <a:t>NewCoop</a:t>
              </a:r>
              <a:r>
                <a:rPr lang="it-IT" sz="2000" kern="1200" dirty="0" smtClean="0"/>
                <a:t> può avvenire per diverse ragioni:</a:t>
              </a:r>
              <a:endParaRPr lang="it-IT" sz="2000" kern="1200" dirty="0"/>
            </a:p>
          </p:txBody>
        </p:sp>
      </p:grpSp>
      <p:grpSp>
        <p:nvGrpSpPr>
          <p:cNvPr id="8" name="Gruppo 7"/>
          <p:cNvGrpSpPr/>
          <p:nvPr/>
        </p:nvGrpSpPr>
        <p:grpSpPr>
          <a:xfrm>
            <a:off x="1372057" y="3037512"/>
            <a:ext cx="6096000" cy="812021"/>
            <a:chOff x="10583" y="1515749"/>
            <a:chExt cx="6096000" cy="812021"/>
          </a:xfrm>
        </p:grpSpPr>
        <p:sp>
          <p:nvSpPr>
            <p:cNvPr id="9" name="Rettangolo arrotondato 8"/>
            <p:cNvSpPr/>
            <p:nvPr/>
          </p:nvSpPr>
          <p:spPr>
            <a:xfrm>
              <a:off x="10583" y="1515749"/>
              <a:ext cx="6096000" cy="7956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ttangolo 9"/>
            <p:cNvSpPr/>
            <p:nvPr/>
          </p:nvSpPr>
          <p:spPr>
            <a:xfrm>
              <a:off x="88259" y="1609846"/>
              <a:ext cx="6018324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kern="1200" dirty="0" smtClean="0"/>
                <a:t>La condizione di crisi dell’azienda di provenienza</a:t>
              </a:r>
              <a:endParaRPr lang="it-IT" sz="2000" kern="1200" dirty="0"/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1390275" y="3923445"/>
            <a:ext cx="6096000" cy="795600"/>
            <a:chOff x="0" y="2304255"/>
            <a:chExt cx="6096000" cy="795600"/>
          </a:xfrm>
        </p:grpSpPr>
        <p:sp>
          <p:nvSpPr>
            <p:cNvPr id="12" name="Rettangolo arrotondato 11"/>
            <p:cNvSpPr/>
            <p:nvPr/>
          </p:nvSpPr>
          <p:spPr>
            <a:xfrm>
              <a:off x="0" y="2304255"/>
              <a:ext cx="6096000" cy="7956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tangolo 12"/>
            <p:cNvSpPr/>
            <p:nvPr/>
          </p:nvSpPr>
          <p:spPr>
            <a:xfrm>
              <a:off x="38838" y="2343093"/>
              <a:ext cx="6018324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sz="2000" kern="1200" dirty="0" smtClean="0"/>
                <a:t>La risoluzione di problematiche connesse al passaggio generazionale</a:t>
              </a:r>
              <a:endParaRPr lang="it-IT" sz="2000" kern="1200" dirty="0"/>
            </a:p>
          </p:txBody>
        </p:sp>
      </p:grpSp>
      <p:grpSp>
        <p:nvGrpSpPr>
          <p:cNvPr id="14" name="Gruppo 13"/>
          <p:cNvGrpSpPr/>
          <p:nvPr/>
        </p:nvGrpSpPr>
        <p:grpSpPr>
          <a:xfrm>
            <a:off x="1403648" y="4799827"/>
            <a:ext cx="6912768" cy="936941"/>
            <a:chOff x="0" y="3268399"/>
            <a:chExt cx="6742996" cy="795600"/>
          </a:xfrm>
        </p:grpSpPr>
        <p:sp>
          <p:nvSpPr>
            <p:cNvPr id="15" name="Rettangolo arrotondato 14"/>
            <p:cNvSpPr/>
            <p:nvPr/>
          </p:nvSpPr>
          <p:spPr>
            <a:xfrm>
              <a:off x="0" y="3268399"/>
              <a:ext cx="6096000" cy="79560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ttangolo 15"/>
            <p:cNvSpPr/>
            <p:nvPr/>
          </p:nvSpPr>
          <p:spPr>
            <a:xfrm>
              <a:off x="0" y="3484423"/>
              <a:ext cx="6742996" cy="5795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it-IT" kern="1200" dirty="0" smtClean="0"/>
                <a:t>La gestione di beni oggetto di confisca o sequestro ai sensi della normativa antimafia</a:t>
              </a:r>
            </a:p>
          </p:txBody>
        </p:sp>
      </p:grpSp>
      <p:sp>
        <p:nvSpPr>
          <p:cNvPr id="17" name="CasellaDiTesto 16"/>
          <p:cNvSpPr txBox="1"/>
          <p:nvPr/>
        </p:nvSpPr>
        <p:spPr>
          <a:xfrm>
            <a:off x="4572000" y="145559"/>
            <a:ext cx="4035524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WBO </a:t>
            </a:r>
          </a:p>
          <a:p>
            <a:pPr algn="ctr"/>
            <a:r>
              <a:rPr lang="it-IT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Lo strumento cooperativo-</a:t>
            </a:r>
          </a:p>
        </p:txBody>
      </p:sp>
      <p:pic>
        <p:nvPicPr>
          <p:cNvPr id="18" name="Picture 2" descr="cid:image001.jpg@01D3AFF7.04DEA78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202697"/>
            <a:ext cx="1656184" cy="56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1" y="6308160"/>
            <a:ext cx="1413391" cy="36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771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1400" dirty="0"/>
              <a:t>I </a:t>
            </a:r>
            <a:r>
              <a:rPr lang="it-IT" sz="1400" dirty="0" err="1"/>
              <a:t>legacoop</a:t>
            </a:r>
            <a:r>
              <a:rPr lang="it-IT" sz="1400" dirty="0"/>
              <a:t> </a:t>
            </a:r>
            <a:r>
              <a:rPr lang="it-IT" sz="1400" dirty="0" smtClean="0"/>
              <a:t>estense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79512" y="980728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dirty="0" smtClean="0"/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it-IT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5720" y="1000108"/>
            <a:ext cx="83187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 algn="just">
              <a:buFont typeface="Wingdings" pitchFamily="2" charset="2"/>
              <a:buChar char="ü"/>
            </a:pPr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b="1" dirty="0" smtClean="0"/>
          </a:p>
          <a:p>
            <a:pPr marL="355600" indent="-355600" algn="just"/>
            <a:endParaRPr lang="it-IT" sz="2800" dirty="0" smtClean="0"/>
          </a:p>
          <a:p>
            <a:pPr algn="just"/>
            <a:endParaRPr lang="it-IT" sz="28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355975" y="175062"/>
            <a:ext cx="4251549" cy="8925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WBO</a:t>
            </a:r>
            <a:endParaRPr lang="it-IT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lo strumento cooperativo-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51519" y="980728"/>
            <a:ext cx="820891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b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i="1" dirty="0" smtClean="0"/>
          </a:p>
          <a:p>
            <a:pPr algn="just"/>
            <a:endParaRPr lang="it-IT" b="1" i="1" dirty="0" smtClean="0"/>
          </a:p>
        </p:txBody>
      </p:sp>
      <p:pic>
        <p:nvPicPr>
          <p:cNvPr id="14" name="Immagine 1" descr="cid:image002.jpg@01D18387.14603CD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182" y="6308160"/>
            <a:ext cx="1695162" cy="433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id:image001.jpg@01D3AFF7.04DEA78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424" y="6155404"/>
            <a:ext cx="194310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Diagramma 2"/>
          <p:cNvGraphicFramePr/>
          <p:nvPr>
            <p:extLst>
              <p:ext uri="{D42A27DB-BD31-4B8C-83A1-F6EECF244321}">
                <p14:modId xmlns:p14="http://schemas.microsoft.com/office/powerpoint/2010/main" val="1886306866"/>
              </p:ext>
            </p:extLst>
          </p:nvPr>
        </p:nvGraphicFramePr>
        <p:xfrm>
          <a:off x="1242686" y="1556792"/>
          <a:ext cx="6393288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29723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pptbusplan_tp01017510">
  <a:themeElements>
    <a:clrScheme name="ms_pptbusplan_tp01017510 11">
      <a:dk1>
        <a:srgbClr val="005A58"/>
      </a:dk1>
      <a:lt1>
        <a:srgbClr val="FFFFFF"/>
      </a:lt1>
      <a:dk2>
        <a:srgbClr val="4BB7B7"/>
      </a:dk2>
      <a:lt2>
        <a:srgbClr val="99CCFF"/>
      </a:lt2>
      <a:accent1>
        <a:srgbClr val="586F9E"/>
      </a:accent1>
      <a:accent2>
        <a:srgbClr val="4A24A8"/>
      </a:accent2>
      <a:accent3>
        <a:srgbClr val="B1D8D8"/>
      </a:accent3>
      <a:accent4>
        <a:srgbClr val="DADADA"/>
      </a:accent4>
      <a:accent5>
        <a:srgbClr val="B4BBCC"/>
      </a:accent5>
      <a:accent6>
        <a:srgbClr val="422098"/>
      </a:accent6>
      <a:hlink>
        <a:srgbClr val="CCECFF"/>
      </a:hlink>
      <a:folHlink>
        <a:srgbClr val="B2B2B2"/>
      </a:folHlink>
    </a:clrScheme>
    <a:fontScheme name="ms_pptbusplan_tp01017510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busplan_tp01017510 1">
        <a:dk1>
          <a:srgbClr val="5C1F00"/>
        </a:dk1>
        <a:lt1>
          <a:srgbClr val="FFFFFF"/>
        </a:lt1>
        <a:dk2>
          <a:srgbClr val="E55555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0B4B4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2">
        <a:dk1>
          <a:srgbClr val="2D2015"/>
        </a:dk1>
        <a:lt1>
          <a:srgbClr val="FFFFFF"/>
        </a:lt1>
        <a:dk2>
          <a:srgbClr val="9C8D6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CBC5B8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ADBA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3">
        <a:dk1>
          <a:srgbClr val="C0C0C0"/>
        </a:dk1>
        <a:lt1>
          <a:srgbClr val="FFFFFF"/>
        </a:lt1>
        <a:dk2>
          <a:srgbClr val="000000"/>
        </a:dk2>
        <a:lt2>
          <a:srgbClr val="333333"/>
        </a:lt2>
        <a:accent1>
          <a:srgbClr val="5F5F5F"/>
        </a:accent1>
        <a:accent2>
          <a:srgbClr val="DDDDDD"/>
        </a:accent2>
        <a:accent3>
          <a:srgbClr val="FFFFFF"/>
        </a:accent3>
        <a:accent4>
          <a:srgbClr val="A4A4A4"/>
        </a:accent4>
        <a:accent5>
          <a:srgbClr val="B6B6B6"/>
        </a:accent5>
        <a:accent6>
          <a:srgbClr val="C8C8C8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4">
        <a:dk1>
          <a:srgbClr val="003366"/>
        </a:dk1>
        <a:lt1>
          <a:srgbClr val="FFFFFF"/>
        </a:lt1>
        <a:dk2>
          <a:srgbClr val="42A5F0"/>
        </a:dk2>
        <a:lt2>
          <a:srgbClr val="3399FF"/>
        </a:lt2>
        <a:accent1>
          <a:srgbClr val="4880B8"/>
        </a:accent1>
        <a:accent2>
          <a:srgbClr val="00B000"/>
        </a:accent2>
        <a:accent3>
          <a:srgbClr val="B0CFF6"/>
        </a:accent3>
        <a:accent4>
          <a:srgbClr val="DADADA"/>
        </a:accent4>
        <a:accent5>
          <a:srgbClr val="B1C0D8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5">
        <a:dk1>
          <a:srgbClr val="336699"/>
        </a:dk1>
        <a:lt1>
          <a:srgbClr val="FFFFFF"/>
        </a:lt1>
        <a:dk2>
          <a:srgbClr val="DDDDDD"/>
        </a:dk2>
        <a:lt2>
          <a:srgbClr val="B2C8D8"/>
        </a:lt2>
        <a:accent1>
          <a:srgbClr val="1F62C5"/>
        </a:accent1>
        <a:accent2>
          <a:srgbClr val="468A4B"/>
        </a:accent2>
        <a:accent3>
          <a:srgbClr val="EBEBEB"/>
        </a:accent3>
        <a:accent4>
          <a:srgbClr val="DADADA"/>
        </a:accent4>
        <a:accent5>
          <a:srgbClr val="ABB7DF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6">
        <a:dk1>
          <a:srgbClr val="777777"/>
        </a:dk1>
        <a:lt1>
          <a:srgbClr val="FFFFFF"/>
        </a:lt1>
        <a:dk2>
          <a:srgbClr val="ABADA1"/>
        </a:dk2>
        <a:lt2>
          <a:srgbClr val="C2C2BA"/>
        </a:lt2>
        <a:accent1>
          <a:srgbClr val="909082"/>
        </a:accent1>
        <a:accent2>
          <a:srgbClr val="809EA8"/>
        </a:accent2>
        <a:accent3>
          <a:srgbClr val="D2D3CD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7">
        <a:dk1>
          <a:srgbClr val="3E3E5C"/>
        </a:dk1>
        <a:lt1>
          <a:srgbClr val="FFFFFF"/>
        </a:lt1>
        <a:dk2>
          <a:srgbClr val="BABBD2"/>
        </a:dk2>
        <a:lt2>
          <a:srgbClr val="B2B2B2"/>
        </a:lt2>
        <a:accent1>
          <a:srgbClr val="787682"/>
        </a:accent1>
        <a:accent2>
          <a:srgbClr val="6699FF"/>
        </a:accent2>
        <a:accent3>
          <a:srgbClr val="D9DAE5"/>
        </a:accent3>
        <a:accent4>
          <a:srgbClr val="DADADA"/>
        </a:accent4>
        <a:accent5>
          <a:srgbClr val="BEBDC1"/>
        </a:accent5>
        <a:accent6>
          <a:srgbClr val="5C8A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8">
        <a:dk1>
          <a:srgbClr val="777777"/>
        </a:dk1>
        <a:lt1>
          <a:srgbClr val="FFFFDF"/>
        </a:lt1>
        <a:dk2>
          <a:srgbClr val="FFFFD9"/>
        </a:dk2>
        <a:lt2>
          <a:srgbClr val="AA8322"/>
        </a:lt2>
        <a:accent1>
          <a:srgbClr val="D6B778"/>
        </a:accent1>
        <a:accent2>
          <a:srgbClr val="33CCCC"/>
        </a:accent2>
        <a:accent3>
          <a:srgbClr val="FFFFE9"/>
        </a:accent3>
        <a:accent4>
          <a:srgbClr val="DADABE"/>
        </a:accent4>
        <a:accent5>
          <a:srgbClr val="E8D8BE"/>
        </a:accent5>
        <a:accent6>
          <a:srgbClr val="2DB9B9"/>
        </a:accent6>
        <a:hlink>
          <a:srgbClr val="FF505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9">
        <a:dk1>
          <a:srgbClr val="EACD64"/>
        </a:dk1>
        <a:lt1>
          <a:srgbClr val="FEDA9A"/>
        </a:lt1>
        <a:dk2>
          <a:srgbClr val="AD7625"/>
        </a:dk2>
        <a:lt2>
          <a:srgbClr val="969696"/>
        </a:lt2>
        <a:accent1>
          <a:srgbClr val="8F6F59"/>
        </a:accent1>
        <a:accent2>
          <a:srgbClr val="FFC891"/>
        </a:accent2>
        <a:accent3>
          <a:srgbClr val="FEEACA"/>
        </a:accent3>
        <a:accent4>
          <a:srgbClr val="C8AF54"/>
        </a:accent4>
        <a:accent5>
          <a:srgbClr val="C6BBB5"/>
        </a:accent5>
        <a:accent6>
          <a:srgbClr val="E7B583"/>
        </a:accent6>
        <a:hlink>
          <a:srgbClr val="FF8A3B"/>
        </a:hlink>
        <a:folHlink>
          <a:srgbClr val="EEC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10">
        <a:dk1>
          <a:srgbClr val="808080"/>
        </a:dk1>
        <a:lt1>
          <a:srgbClr val="FFFFFF"/>
        </a:lt1>
        <a:dk2>
          <a:srgbClr val="F8F8F8"/>
        </a:dk2>
        <a:lt2>
          <a:srgbClr val="0099CC"/>
        </a:lt2>
        <a:accent1>
          <a:srgbClr val="66A0CC"/>
        </a:accent1>
        <a:accent2>
          <a:srgbClr val="CCCCFF"/>
        </a:accent2>
        <a:accent3>
          <a:srgbClr val="FBFBFB"/>
        </a:accent3>
        <a:accent4>
          <a:srgbClr val="DADADA"/>
        </a:accent4>
        <a:accent5>
          <a:srgbClr val="B8CDE2"/>
        </a:accent5>
        <a:accent6>
          <a:srgbClr val="B9B9E7"/>
        </a:accent6>
        <a:hlink>
          <a:srgbClr val="3333CC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11">
        <a:dk1>
          <a:srgbClr val="005A58"/>
        </a:dk1>
        <a:lt1>
          <a:srgbClr val="FFFFFF"/>
        </a:lt1>
        <a:dk2>
          <a:srgbClr val="4BB7B7"/>
        </a:dk2>
        <a:lt2>
          <a:srgbClr val="99CCFF"/>
        </a:lt2>
        <a:accent1>
          <a:srgbClr val="586F9E"/>
        </a:accent1>
        <a:accent2>
          <a:srgbClr val="4A24A8"/>
        </a:accent2>
        <a:accent3>
          <a:srgbClr val="B1D8D8"/>
        </a:accent3>
        <a:accent4>
          <a:srgbClr val="DADADA"/>
        </a:accent4>
        <a:accent5>
          <a:srgbClr val="B4BBCC"/>
        </a:accent5>
        <a:accent6>
          <a:srgbClr val="422098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ziendale">
  <a:themeElements>
    <a:clrScheme name="ms_pptbusplan_tp01017510 11">
      <a:dk1>
        <a:srgbClr val="005A58"/>
      </a:dk1>
      <a:lt1>
        <a:srgbClr val="FFFFFF"/>
      </a:lt1>
      <a:dk2>
        <a:srgbClr val="4BB7B7"/>
      </a:dk2>
      <a:lt2>
        <a:srgbClr val="99CCFF"/>
      </a:lt2>
      <a:accent1>
        <a:srgbClr val="586F9E"/>
      </a:accent1>
      <a:accent2>
        <a:srgbClr val="4A24A8"/>
      </a:accent2>
      <a:accent3>
        <a:srgbClr val="B1D8D8"/>
      </a:accent3>
      <a:accent4>
        <a:srgbClr val="DADADA"/>
      </a:accent4>
      <a:accent5>
        <a:srgbClr val="B4BBCC"/>
      </a:accent5>
      <a:accent6>
        <a:srgbClr val="422098"/>
      </a:accent6>
      <a:hlink>
        <a:srgbClr val="CCECFF"/>
      </a:hlink>
      <a:folHlink>
        <a:srgbClr val="B2B2B2"/>
      </a:folHlink>
    </a:clrScheme>
    <a:fontScheme name="ms_pptbusplan_tp01017510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busplan_tp01017510 1">
        <a:dk1>
          <a:srgbClr val="5C1F00"/>
        </a:dk1>
        <a:lt1>
          <a:srgbClr val="FFFFFF"/>
        </a:lt1>
        <a:dk2>
          <a:srgbClr val="E55555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0B4B4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2">
        <a:dk1>
          <a:srgbClr val="2D2015"/>
        </a:dk1>
        <a:lt1>
          <a:srgbClr val="FFFFFF"/>
        </a:lt1>
        <a:dk2>
          <a:srgbClr val="9C8D6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CBC5B8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ADBA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3">
        <a:dk1>
          <a:srgbClr val="C0C0C0"/>
        </a:dk1>
        <a:lt1>
          <a:srgbClr val="FFFFFF"/>
        </a:lt1>
        <a:dk2>
          <a:srgbClr val="000000"/>
        </a:dk2>
        <a:lt2>
          <a:srgbClr val="333333"/>
        </a:lt2>
        <a:accent1>
          <a:srgbClr val="5F5F5F"/>
        </a:accent1>
        <a:accent2>
          <a:srgbClr val="DDDDDD"/>
        </a:accent2>
        <a:accent3>
          <a:srgbClr val="FFFFFF"/>
        </a:accent3>
        <a:accent4>
          <a:srgbClr val="A4A4A4"/>
        </a:accent4>
        <a:accent5>
          <a:srgbClr val="B6B6B6"/>
        </a:accent5>
        <a:accent6>
          <a:srgbClr val="C8C8C8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4">
        <a:dk1>
          <a:srgbClr val="003366"/>
        </a:dk1>
        <a:lt1>
          <a:srgbClr val="FFFFFF"/>
        </a:lt1>
        <a:dk2>
          <a:srgbClr val="42A5F0"/>
        </a:dk2>
        <a:lt2>
          <a:srgbClr val="3399FF"/>
        </a:lt2>
        <a:accent1>
          <a:srgbClr val="4880B8"/>
        </a:accent1>
        <a:accent2>
          <a:srgbClr val="00B000"/>
        </a:accent2>
        <a:accent3>
          <a:srgbClr val="B0CFF6"/>
        </a:accent3>
        <a:accent4>
          <a:srgbClr val="DADADA"/>
        </a:accent4>
        <a:accent5>
          <a:srgbClr val="B1C0D8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5">
        <a:dk1>
          <a:srgbClr val="336699"/>
        </a:dk1>
        <a:lt1>
          <a:srgbClr val="FFFFFF"/>
        </a:lt1>
        <a:dk2>
          <a:srgbClr val="DDDDDD"/>
        </a:dk2>
        <a:lt2>
          <a:srgbClr val="B2C8D8"/>
        </a:lt2>
        <a:accent1>
          <a:srgbClr val="1F62C5"/>
        </a:accent1>
        <a:accent2>
          <a:srgbClr val="468A4B"/>
        </a:accent2>
        <a:accent3>
          <a:srgbClr val="EBEBEB"/>
        </a:accent3>
        <a:accent4>
          <a:srgbClr val="DADADA"/>
        </a:accent4>
        <a:accent5>
          <a:srgbClr val="ABB7DF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6">
        <a:dk1>
          <a:srgbClr val="777777"/>
        </a:dk1>
        <a:lt1>
          <a:srgbClr val="FFFFFF"/>
        </a:lt1>
        <a:dk2>
          <a:srgbClr val="ABADA1"/>
        </a:dk2>
        <a:lt2>
          <a:srgbClr val="C2C2BA"/>
        </a:lt2>
        <a:accent1>
          <a:srgbClr val="909082"/>
        </a:accent1>
        <a:accent2>
          <a:srgbClr val="809EA8"/>
        </a:accent2>
        <a:accent3>
          <a:srgbClr val="D2D3CD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7">
        <a:dk1>
          <a:srgbClr val="3E3E5C"/>
        </a:dk1>
        <a:lt1>
          <a:srgbClr val="FFFFFF"/>
        </a:lt1>
        <a:dk2>
          <a:srgbClr val="BABBD2"/>
        </a:dk2>
        <a:lt2>
          <a:srgbClr val="B2B2B2"/>
        </a:lt2>
        <a:accent1>
          <a:srgbClr val="787682"/>
        </a:accent1>
        <a:accent2>
          <a:srgbClr val="6699FF"/>
        </a:accent2>
        <a:accent3>
          <a:srgbClr val="D9DAE5"/>
        </a:accent3>
        <a:accent4>
          <a:srgbClr val="DADADA"/>
        </a:accent4>
        <a:accent5>
          <a:srgbClr val="BEBDC1"/>
        </a:accent5>
        <a:accent6>
          <a:srgbClr val="5C8A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8">
        <a:dk1>
          <a:srgbClr val="777777"/>
        </a:dk1>
        <a:lt1>
          <a:srgbClr val="FFFFDF"/>
        </a:lt1>
        <a:dk2>
          <a:srgbClr val="FFFFD9"/>
        </a:dk2>
        <a:lt2>
          <a:srgbClr val="AA8322"/>
        </a:lt2>
        <a:accent1>
          <a:srgbClr val="D6B778"/>
        </a:accent1>
        <a:accent2>
          <a:srgbClr val="33CCCC"/>
        </a:accent2>
        <a:accent3>
          <a:srgbClr val="FFFFE9"/>
        </a:accent3>
        <a:accent4>
          <a:srgbClr val="DADABE"/>
        </a:accent4>
        <a:accent5>
          <a:srgbClr val="E8D8BE"/>
        </a:accent5>
        <a:accent6>
          <a:srgbClr val="2DB9B9"/>
        </a:accent6>
        <a:hlink>
          <a:srgbClr val="FF505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9">
        <a:dk1>
          <a:srgbClr val="EACD64"/>
        </a:dk1>
        <a:lt1>
          <a:srgbClr val="FEDA9A"/>
        </a:lt1>
        <a:dk2>
          <a:srgbClr val="AD7625"/>
        </a:dk2>
        <a:lt2>
          <a:srgbClr val="969696"/>
        </a:lt2>
        <a:accent1>
          <a:srgbClr val="8F6F59"/>
        </a:accent1>
        <a:accent2>
          <a:srgbClr val="FFC891"/>
        </a:accent2>
        <a:accent3>
          <a:srgbClr val="FEEACA"/>
        </a:accent3>
        <a:accent4>
          <a:srgbClr val="C8AF54"/>
        </a:accent4>
        <a:accent5>
          <a:srgbClr val="C6BBB5"/>
        </a:accent5>
        <a:accent6>
          <a:srgbClr val="E7B583"/>
        </a:accent6>
        <a:hlink>
          <a:srgbClr val="FF8A3B"/>
        </a:hlink>
        <a:folHlink>
          <a:srgbClr val="EEC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10">
        <a:dk1>
          <a:srgbClr val="808080"/>
        </a:dk1>
        <a:lt1>
          <a:srgbClr val="FFFFFF"/>
        </a:lt1>
        <a:dk2>
          <a:srgbClr val="F8F8F8"/>
        </a:dk2>
        <a:lt2>
          <a:srgbClr val="0099CC"/>
        </a:lt2>
        <a:accent1>
          <a:srgbClr val="66A0CC"/>
        </a:accent1>
        <a:accent2>
          <a:srgbClr val="CCCCFF"/>
        </a:accent2>
        <a:accent3>
          <a:srgbClr val="FBFBFB"/>
        </a:accent3>
        <a:accent4>
          <a:srgbClr val="DADADA"/>
        </a:accent4>
        <a:accent5>
          <a:srgbClr val="B8CDE2"/>
        </a:accent5>
        <a:accent6>
          <a:srgbClr val="B9B9E7"/>
        </a:accent6>
        <a:hlink>
          <a:srgbClr val="3333CC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11">
        <a:dk1>
          <a:srgbClr val="005A58"/>
        </a:dk1>
        <a:lt1>
          <a:srgbClr val="FFFFFF"/>
        </a:lt1>
        <a:dk2>
          <a:srgbClr val="4BB7B7"/>
        </a:dk2>
        <a:lt2>
          <a:srgbClr val="99CCFF"/>
        </a:lt2>
        <a:accent1>
          <a:srgbClr val="586F9E"/>
        </a:accent1>
        <a:accent2>
          <a:srgbClr val="4A24A8"/>
        </a:accent2>
        <a:accent3>
          <a:srgbClr val="B1D8D8"/>
        </a:accent3>
        <a:accent4>
          <a:srgbClr val="DADADA"/>
        </a:accent4>
        <a:accent5>
          <a:srgbClr val="B4BBCC"/>
        </a:accent5>
        <a:accent6>
          <a:srgbClr val="422098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s_pptbusplan_tp01017510">
  <a:themeElements>
    <a:clrScheme name="ms_pptbusplan_tp01017510 11">
      <a:dk1>
        <a:srgbClr val="005A58"/>
      </a:dk1>
      <a:lt1>
        <a:srgbClr val="FFFFFF"/>
      </a:lt1>
      <a:dk2>
        <a:srgbClr val="4BB7B7"/>
      </a:dk2>
      <a:lt2>
        <a:srgbClr val="99CCFF"/>
      </a:lt2>
      <a:accent1>
        <a:srgbClr val="586F9E"/>
      </a:accent1>
      <a:accent2>
        <a:srgbClr val="4A24A8"/>
      </a:accent2>
      <a:accent3>
        <a:srgbClr val="B1D8D8"/>
      </a:accent3>
      <a:accent4>
        <a:srgbClr val="DADADA"/>
      </a:accent4>
      <a:accent5>
        <a:srgbClr val="B4BBCC"/>
      </a:accent5>
      <a:accent6>
        <a:srgbClr val="422098"/>
      </a:accent6>
      <a:hlink>
        <a:srgbClr val="CCECFF"/>
      </a:hlink>
      <a:folHlink>
        <a:srgbClr val="B2B2B2"/>
      </a:folHlink>
    </a:clrScheme>
    <a:fontScheme name="ms_pptbusplan_tp01017510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s_pptbusplan_tp01017510 1">
        <a:dk1>
          <a:srgbClr val="5C1F00"/>
        </a:dk1>
        <a:lt1>
          <a:srgbClr val="FFFFFF"/>
        </a:lt1>
        <a:dk2>
          <a:srgbClr val="E55555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0B4B4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2">
        <a:dk1>
          <a:srgbClr val="2D2015"/>
        </a:dk1>
        <a:lt1>
          <a:srgbClr val="FFFFFF"/>
        </a:lt1>
        <a:dk2>
          <a:srgbClr val="9C8D6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CBC5B8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ADBA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3">
        <a:dk1>
          <a:srgbClr val="C0C0C0"/>
        </a:dk1>
        <a:lt1>
          <a:srgbClr val="FFFFFF"/>
        </a:lt1>
        <a:dk2>
          <a:srgbClr val="000000"/>
        </a:dk2>
        <a:lt2>
          <a:srgbClr val="333333"/>
        </a:lt2>
        <a:accent1>
          <a:srgbClr val="5F5F5F"/>
        </a:accent1>
        <a:accent2>
          <a:srgbClr val="DDDDDD"/>
        </a:accent2>
        <a:accent3>
          <a:srgbClr val="FFFFFF"/>
        </a:accent3>
        <a:accent4>
          <a:srgbClr val="A4A4A4"/>
        </a:accent4>
        <a:accent5>
          <a:srgbClr val="B6B6B6"/>
        </a:accent5>
        <a:accent6>
          <a:srgbClr val="C8C8C8"/>
        </a:accent6>
        <a:hlink>
          <a:srgbClr val="B2B2B2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4">
        <a:dk1>
          <a:srgbClr val="003366"/>
        </a:dk1>
        <a:lt1>
          <a:srgbClr val="FFFFFF"/>
        </a:lt1>
        <a:dk2>
          <a:srgbClr val="42A5F0"/>
        </a:dk2>
        <a:lt2>
          <a:srgbClr val="3399FF"/>
        </a:lt2>
        <a:accent1>
          <a:srgbClr val="4880B8"/>
        </a:accent1>
        <a:accent2>
          <a:srgbClr val="00B000"/>
        </a:accent2>
        <a:accent3>
          <a:srgbClr val="B0CFF6"/>
        </a:accent3>
        <a:accent4>
          <a:srgbClr val="DADADA"/>
        </a:accent4>
        <a:accent5>
          <a:srgbClr val="B1C0D8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5">
        <a:dk1>
          <a:srgbClr val="336699"/>
        </a:dk1>
        <a:lt1>
          <a:srgbClr val="FFFFFF"/>
        </a:lt1>
        <a:dk2>
          <a:srgbClr val="DDDDDD"/>
        </a:dk2>
        <a:lt2>
          <a:srgbClr val="B2C8D8"/>
        </a:lt2>
        <a:accent1>
          <a:srgbClr val="1F62C5"/>
        </a:accent1>
        <a:accent2>
          <a:srgbClr val="468A4B"/>
        </a:accent2>
        <a:accent3>
          <a:srgbClr val="EBEBEB"/>
        </a:accent3>
        <a:accent4>
          <a:srgbClr val="DADADA"/>
        </a:accent4>
        <a:accent5>
          <a:srgbClr val="ABB7DF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6">
        <a:dk1>
          <a:srgbClr val="777777"/>
        </a:dk1>
        <a:lt1>
          <a:srgbClr val="FFFFFF"/>
        </a:lt1>
        <a:dk2>
          <a:srgbClr val="ABADA1"/>
        </a:dk2>
        <a:lt2>
          <a:srgbClr val="C2C2BA"/>
        </a:lt2>
        <a:accent1>
          <a:srgbClr val="909082"/>
        </a:accent1>
        <a:accent2>
          <a:srgbClr val="809EA8"/>
        </a:accent2>
        <a:accent3>
          <a:srgbClr val="D2D3CD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7">
        <a:dk1>
          <a:srgbClr val="3E3E5C"/>
        </a:dk1>
        <a:lt1>
          <a:srgbClr val="FFFFFF"/>
        </a:lt1>
        <a:dk2>
          <a:srgbClr val="BABBD2"/>
        </a:dk2>
        <a:lt2>
          <a:srgbClr val="B2B2B2"/>
        </a:lt2>
        <a:accent1>
          <a:srgbClr val="787682"/>
        </a:accent1>
        <a:accent2>
          <a:srgbClr val="6699FF"/>
        </a:accent2>
        <a:accent3>
          <a:srgbClr val="D9DAE5"/>
        </a:accent3>
        <a:accent4>
          <a:srgbClr val="DADADA"/>
        </a:accent4>
        <a:accent5>
          <a:srgbClr val="BEBDC1"/>
        </a:accent5>
        <a:accent6>
          <a:srgbClr val="5C8A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8">
        <a:dk1>
          <a:srgbClr val="777777"/>
        </a:dk1>
        <a:lt1>
          <a:srgbClr val="FFFFDF"/>
        </a:lt1>
        <a:dk2>
          <a:srgbClr val="FFFFD9"/>
        </a:dk2>
        <a:lt2>
          <a:srgbClr val="AA8322"/>
        </a:lt2>
        <a:accent1>
          <a:srgbClr val="D6B778"/>
        </a:accent1>
        <a:accent2>
          <a:srgbClr val="33CCCC"/>
        </a:accent2>
        <a:accent3>
          <a:srgbClr val="FFFFE9"/>
        </a:accent3>
        <a:accent4>
          <a:srgbClr val="DADABE"/>
        </a:accent4>
        <a:accent5>
          <a:srgbClr val="E8D8BE"/>
        </a:accent5>
        <a:accent6>
          <a:srgbClr val="2DB9B9"/>
        </a:accent6>
        <a:hlink>
          <a:srgbClr val="FF505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9">
        <a:dk1>
          <a:srgbClr val="EACD64"/>
        </a:dk1>
        <a:lt1>
          <a:srgbClr val="FEDA9A"/>
        </a:lt1>
        <a:dk2>
          <a:srgbClr val="AD7625"/>
        </a:dk2>
        <a:lt2>
          <a:srgbClr val="969696"/>
        </a:lt2>
        <a:accent1>
          <a:srgbClr val="8F6F59"/>
        </a:accent1>
        <a:accent2>
          <a:srgbClr val="FFC891"/>
        </a:accent2>
        <a:accent3>
          <a:srgbClr val="FEEACA"/>
        </a:accent3>
        <a:accent4>
          <a:srgbClr val="C8AF54"/>
        </a:accent4>
        <a:accent5>
          <a:srgbClr val="C6BBB5"/>
        </a:accent5>
        <a:accent6>
          <a:srgbClr val="E7B583"/>
        </a:accent6>
        <a:hlink>
          <a:srgbClr val="FF8A3B"/>
        </a:hlink>
        <a:folHlink>
          <a:srgbClr val="EEC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busplan_tp01017510 10">
        <a:dk1>
          <a:srgbClr val="808080"/>
        </a:dk1>
        <a:lt1>
          <a:srgbClr val="FFFFFF"/>
        </a:lt1>
        <a:dk2>
          <a:srgbClr val="F8F8F8"/>
        </a:dk2>
        <a:lt2>
          <a:srgbClr val="0099CC"/>
        </a:lt2>
        <a:accent1>
          <a:srgbClr val="66A0CC"/>
        </a:accent1>
        <a:accent2>
          <a:srgbClr val="CCCCFF"/>
        </a:accent2>
        <a:accent3>
          <a:srgbClr val="FBFBFB"/>
        </a:accent3>
        <a:accent4>
          <a:srgbClr val="DADADA"/>
        </a:accent4>
        <a:accent5>
          <a:srgbClr val="B8CDE2"/>
        </a:accent5>
        <a:accent6>
          <a:srgbClr val="B9B9E7"/>
        </a:accent6>
        <a:hlink>
          <a:srgbClr val="3333CC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pptbusplan_tp01017510 11">
        <a:dk1>
          <a:srgbClr val="005A58"/>
        </a:dk1>
        <a:lt1>
          <a:srgbClr val="FFFFFF"/>
        </a:lt1>
        <a:dk2>
          <a:srgbClr val="4BB7B7"/>
        </a:dk2>
        <a:lt2>
          <a:srgbClr val="99CCFF"/>
        </a:lt2>
        <a:accent1>
          <a:srgbClr val="586F9E"/>
        </a:accent1>
        <a:accent2>
          <a:srgbClr val="4A24A8"/>
        </a:accent2>
        <a:accent3>
          <a:srgbClr val="B1D8D8"/>
        </a:accent3>
        <a:accent4>
          <a:srgbClr val="DADADA"/>
        </a:accent4>
        <a:accent5>
          <a:srgbClr val="B4BBCC"/>
        </a:accent5>
        <a:accent6>
          <a:srgbClr val="422098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i Office">
  <a:themeElements>
    <a:clrScheme name="Business Plan">
      <a:dk1>
        <a:sysClr val="windowText" lastClr="000000"/>
      </a:dk1>
      <a:lt1>
        <a:sysClr val="window" lastClr="FFFFFF"/>
      </a:lt1>
      <a:dk2>
        <a:srgbClr val="284E6A"/>
      </a:dk2>
      <a:lt2>
        <a:srgbClr val="EFE3C4"/>
      </a:lt2>
      <a:accent1>
        <a:srgbClr val="646F4D"/>
      </a:accent1>
      <a:accent2>
        <a:srgbClr val="934721"/>
      </a:accent2>
      <a:accent3>
        <a:srgbClr val="A46721"/>
      </a:accent3>
      <a:accent4>
        <a:srgbClr val="655E6D"/>
      </a:accent4>
      <a:accent5>
        <a:srgbClr val="3A5F7B"/>
      </a:accent5>
      <a:accent6>
        <a:srgbClr val="665E45"/>
      </a:accent6>
      <a:hlink>
        <a:srgbClr val="64A2C8"/>
      </a:hlink>
      <a:folHlink>
        <a:srgbClr val="9BA967"/>
      </a:folHlink>
    </a:clrScheme>
    <a:fontScheme name="School Presentation">
      <a:majorFont>
        <a:latin typeface="Bookman Old Style"/>
        <a:ea typeface=""/>
        <a:cs typeface=""/>
      </a:majorFont>
      <a:minorFont>
        <a:latin typeface="Segoe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Pitchbook">
  <a:themeElements>
    <a:clrScheme name="Personalizzato 15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C00000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11462</TotalTime>
  <Words>2706</Words>
  <Application>Microsoft Office PowerPoint</Application>
  <PresentationFormat>Presentazione su schermo (4:3)</PresentationFormat>
  <Paragraphs>594</Paragraphs>
  <Slides>33</Slides>
  <Notes>32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ms_pptbusplan_tp01017510</vt:lpstr>
      <vt:lpstr>aziendale</vt:lpstr>
      <vt:lpstr>1_ms_pptbusplan_tp01017510</vt:lpstr>
      <vt:lpstr>Tema di Office</vt:lpstr>
      <vt:lpstr>Pitchbook</vt:lpstr>
      <vt:lpstr>Che cos’e’ il workers buyout – il quadro normativo</vt:lpstr>
      <vt:lpstr>I legacoop estense</vt:lpstr>
      <vt:lpstr>I legacoop estense</vt:lpstr>
      <vt:lpstr>I legacoop estense</vt:lpstr>
      <vt:lpstr>I legacoop estense</vt:lpstr>
      <vt:lpstr>I 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  <vt:lpstr>I legacoop estense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DATABASE ASSOCIATIVO DI LEGACOOP</dc:title>
  <dc:creator>Paolo Scaramuccia</dc:creator>
  <cp:lastModifiedBy>Celeste Caruso</cp:lastModifiedBy>
  <cp:revision>994</cp:revision>
  <cp:lastPrinted>2021-04-15T12:56:53Z</cp:lastPrinted>
  <dcterms:created xsi:type="dcterms:W3CDTF">2011-07-13T12:59:22Z</dcterms:created>
  <dcterms:modified xsi:type="dcterms:W3CDTF">2021-04-15T13:06:27Z</dcterms:modified>
</cp:coreProperties>
</file>