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9" r:id="rId3"/>
    <p:sldId id="260" r:id="rId4"/>
    <p:sldId id="261" r:id="rId5"/>
    <p:sldId id="262" r:id="rId6"/>
    <p:sldId id="263" r:id="rId7"/>
    <p:sldId id="286" r:id="rId8"/>
    <p:sldId id="287" r:id="rId9"/>
    <p:sldId id="288" r:id="rId10"/>
    <p:sldId id="28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rzaga Matteo"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28"/>
  </p:normalViewPr>
  <p:slideViewPr>
    <p:cSldViewPr snapToGrid="0" snapToObjects="1">
      <p:cViewPr varScale="1">
        <p:scale>
          <a:sx n="115" d="100"/>
          <a:sy n="115" d="100"/>
        </p:scale>
        <p:origin x="47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520D70-E184-AD4D-AE0C-FE60EB3478D3}" type="datetimeFigureOut">
              <a:rPr lang="it-IT" smtClean="0"/>
              <a:t>09/04/21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2C9D0C-0562-2246-AD5A-F0E552FE0E56}" type="slidenum">
              <a:rPr lang="it-IT" smtClean="0"/>
              <a:t>‹N›</a:t>
            </a:fld>
            <a:endParaRPr lang="it-IT"/>
          </a:p>
        </p:txBody>
      </p:sp>
    </p:spTree>
    <p:extLst>
      <p:ext uri="{BB962C8B-B14F-4D97-AF65-F5344CB8AC3E}">
        <p14:creationId xmlns:p14="http://schemas.microsoft.com/office/powerpoint/2010/main" val="2339899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indent="-228600">
              <a:buAutoNum type="arabicPeriod"/>
            </a:pPr>
            <a:r>
              <a:rPr lang="it-IT" baseline="0" dirty="0"/>
              <a:t>Secondo alcune sentenze, ad esempio, non è necessario provare l’animus </a:t>
            </a:r>
            <a:r>
              <a:rPr lang="it-IT" baseline="0" dirty="0" err="1"/>
              <a:t>nocendi</a:t>
            </a:r>
            <a:r>
              <a:rPr lang="it-IT" baseline="0" dirty="0"/>
              <a:t>, ma v. comunque la sentenza analizzata in precedenza (anche se in quel caso, pare di capire, la prova dell’animus </a:t>
            </a:r>
            <a:r>
              <a:rPr lang="it-IT" baseline="0" dirty="0" err="1"/>
              <a:t>nocendi</a:t>
            </a:r>
            <a:r>
              <a:rPr lang="it-IT" baseline="0" dirty="0"/>
              <a:t> non aveva costituito un problema.</a:t>
            </a:r>
          </a:p>
          <a:p>
            <a:pPr marL="228600" indent="-228600">
              <a:buAutoNum type="arabicPeriod"/>
            </a:pPr>
            <a:r>
              <a:rPr lang="it-IT" baseline="0" dirty="0"/>
              <a:t>Per quanto riguarda la ripartizione dell’onere della prova, va qui ribadito quanto si diceva in precedenza: se il lavoratore deve provare la sussistenza del mobbing, la sussistenza del danno ed il nesso causale, la probatio può davvero divenire diabolica!</a:t>
            </a:r>
            <a:endParaRPr lang="it-IT" dirty="0"/>
          </a:p>
        </p:txBody>
      </p:sp>
      <p:sp>
        <p:nvSpPr>
          <p:cNvPr id="4" name="Segnaposto numero diapositiva 3"/>
          <p:cNvSpPr>
            <a:spLocks noGrp="1"/>
          </p:cNvSpPr>
          <p:nvPr>
            <p:ph type="sldNum" sz="quarter" idx="10"/>
          </p:nvPr>
        </p:nvSpPr>
        <p:spPr/>
        <p:txBody>
          <a:bodyPr/>
          <a:lstStyle/>
          <a:p>
            <a:fld id="{C14C8C02-1CBA-A14C-89F1-CA3482E87984}" type="slidenum">
              <a:rPr lang="it-IT" smtClean="0"/>
              <a:t>7</a:t>
            </a:fld>
            <a:endParaRPr lang="it-IT" dirty="0"/>
          </a:p>
        </p:txBody>
      </p:sp>
    </p:spTree>
    <p:extLst>
      <p:ext uri="{BB962C8B-B14F-4D97-AF65-F5344CB8AC3E}">
        <p14:creationId xmlns:p14="http://schemas.microsoft.com/office/powerpoint/2010/main" val="1847935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indent="-228600">
              <a:buAutoNum type="arabicPeriod"/>
            </a:pPr>
            <a:r>
              <a:rPr lang="it-IT" baseline="0" dirty="0"/>
              <a:t>Secondo alcune sentenze, ad esempio, non è necessario provare l’animus </a:t>
            </a:r>
            <a:r>
              <a:rPr lang="it-IT" baseline="0" dirty="0" err="1"/>
              <a:t>nocendi</a:t>
            </a:r>
            <a:r>
              <a:rPr lang="it-IT" baseline="0" dirty="0"/>
              <a:t>, ma v. comunque la sentenza analizzata in precedenza (anche se in quel caso, pare di capire, la prova dell’animus </a:t>
            </a:r>
            <a:r>
              <a:rPr lang="it-IT" baseline="0" dirty="0" err="1"/>
              <a:t>nocendi</a:t>
            </a:r>
            <a:r>
              <a:rPr lang="it-IT" baseline="0" dirty="0"/>
              <a:t> non aveva costituito un problema.</a:t>
            </a:r>
          </a:p>
          <a:p>
            <a:pPr marL="228600" indent="-228600">
              <a:buAutoNum type="arabicPeriod"/>
            </a:pPr>
            <a:r>
              <a:rPr lang="it-IT" baseline="0" dirty="0"/>
              <a:t>Per quanto riguarda la ripartizione dell’onere della prova, va qui ribadito quanto si diceva in precedenza: se il lavoratore deve provare la sussistenza del mobbing, la sussistenza del danno ed il nesso causale, la probatio può davvero divenire diabolica!</a:t>
            </a:r>
            <a:endParaRPr lang="it-IT" dirty="0"/>
          </a:p>
        </p:txBody>
      </p:sp>
      <p:sp>
        <p:nvSpPr>
          <p:cNvPr id="4" name="Segnaposto numero diapositiva 3"/>
          <p:cNvSpPr>
            <a:spLocks noGrp="1"/>
          </p:cNvSpPr>
          <p:nvPr>
            <p:ph type="sldNum" sz="quarter" idx="10"/>
          </p:nvPr>
        </p:nvSpPr>
        <p:spPr/>
        <p:txBody>
          <a:bodyPr/>
          <a:lstStyle/>
          <a:p>
            <a:fld id="{C14C8C02-1CBA-A14C-89F1-CA3482E87984}" type="slidenum">
              <a:rPr lang="it-IT" smtClean="0"/>
              <a:t>8</a:t>
            </a:fld>
            <a:endParaRPr lang="it-IT" dirty="0"/>
          </a:p>
        </p:txBody>
      </p:sp>
    </p:spTree>
    <p:extLst>
      <p:ext uri="{BB962C8B-B14F-4D97-AF65-F5344CB8AC3E}">
        <p14:creationId xmlns:p14="http://schemas.microsoft.com/office/powerpoint/2010/main" val="3160204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indent="-228600">
              <a:buAutoNum type="arabicPeriod"/>
            </a:pPr>
            <a:r>
              <a:rPr lang="it-IT" baseline="0" dirty="0"/>
              <a:t>Secondo alcune sentenze, ad esempio, non è necessario provare l’animus </a:t>
            </a:r>
            <a:r>
              <a:rPr lang="it-IT" baseline="0" dirty="0" err="1"/>
              <a:t>nocendi</a:t>
            </a:r>
            <a:r>
              <a:rPr lang="it-IT" baseline="0" dirty="0"/>
              <a:t>, ma v. comunque la sentenza analizzata in precedenza (anche se in quel caso, pare di capire, la prova dell’animus </a:t>
            </a:r>
            <a:r>
              <a:rPr lang="it-IT" baseline="0" dirty="0" err="1"/>
              <a:t>nocendi</a:t>
            </a:r>
            <a:r>
              <a:rPr lang="it-IT" baseline="0" dirty="0"/>
              <a:t> non aveva costituito un problema.</a:t>
            </a:r>
          </a:p>
          <a:p>
            <a:pPr marL="228600" indent="-228600">
              <a:buAutoNum type="arabicPeriod"/>
            </a:pPr>
            <a:r>
              <a:rPr lang="it-IT" baseline="0" dirty="0"/>
              <a:t>Per quanto riguarda la ripartizione dell’onere della prova, va qui ribadito quanto si diceva in precedenza: se il lavoratore deve provare la sussistenza del mobbing, la sussistenza del danno ed il nesso causale, la probatio può davvero divenire diabolica!</a:t>
            </a:r>
            <a:endParaRPr lang="it-IT" dirty="0"/>
          </a:p>
        </p:txBody>
      </p:sp>
      <p:sp>
        <p:nvSpPr>
          <p:cNvPr id="4" name="Segnaposto numero diapositiva 3"/>
          <p:cNvSpPr>
            <a:spLocks noGrp="1"/>
          </p:cNvSpPr>
          <p:nvPr>
            <p:ph type="sldNum" sz="quarter" idx="10"/>
          </p:nvPr>
        </p:nvSpPr>
        <p:spPr/>
        <p:txBody>
          <a:bodyPr/>
          <a:lstStyle/>
          <a:p>
            <a:fld id="{C14C8C02-1CBA-A14C-89F1-CA3482E87984}" type="slidenum">
              <a:rPr lang="it-IT" smtClean="0"/>
              <a:t>9</a:t>
            </a:fld>
            <a:endParaRPr lang="it-IT" dirty="0"/>
          </a:p>
        </p:txBody>
      </p:sp>
    </p:spTree>
    <p:extLst>
      <p:ext uri="{BB962C8B-B14F-4D97-AF65-F5344CB8AC3E}">
        <p14:creationId xmlns:p14="http://schemas.microsoft.com/office/powerpoint/2010/main" val="1860117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C14C8C02-1CBA-A14C-89F1-CA3482E87984}" type="slidenum">
              <a:rPr lang="it-IT" smtClean="0"/>
              <a:t>10</a:t>
            </a:fld>
            <a:endParaRPr lang="it-IT" dirty="0"/>
          </a:p>
        </p:txBody>
      </p:sp>
    </p:spTree>
    <p:extLst>
      <p:ext uri="{BB962C8B-B14F-4D97-AF65-F5344CB8AC3E}">
        <p14:creationId xmlns:p14="http://schemas.microsoft.com/office/powerpoint/2010/main" val="1484255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0D368E-1B00-B441-857C-0721B15BF260}"/>
              </a:ext>
            </a:extLst>
          </p:cNvPr>
          <p:cNvSpPr>
            <a:spLocks noGrp="1"/>
          </p:cNvSpPr>
          <p:nvPr>
            <p:ph type="ctrTitle"/>
          </p:nvPr>
        </p:nvSpPr>
        <p:spPr/>
        <p:txBody>
          <a:bodyPr>
            <a:noAutofit/>
          </a:bodyPr>
          <a:lstStyle/>
          <a:p>
            <a:r>
              <a:rPr lang="it-IT" sz="3800" i="1" dirty="0"/>
              <a:t>Il ruolo della/del consigliera/e di parità nel lavoro della Provincia Autonoma di Trento (PAT)</a:t>
            </a:r>
            <a:endParaRPr lang="it-IT" sz="3800" dirty="0"/>
          </a:p>
        </p:txBody>
      </p:sp>
      <p:sp>
        <p:nvSpPr>
          <p:cNvPr id="3" name="Sottotitolo 2">
            <a:extLst>
              <a:ext uri="{FF2B5EF4-FFF2-40B4-BE49-F238E27FC236}">
                <a16:creationId xmlns:a16="http://schemas.microsoft.com/office/drawing/2014/main" id="{3FADFD0E-07B8-664A-86E1-F4ECBEB06134}"/>
              </a:ext>
            </a:extLst>
          </p:cNvPr>
          <p:cNvSpPr>
            <a:spLocks noGrp="1"/>
          </p:cNvSpPr>
          <p:nvPr>
            <p:ph type="subTitle" idx="1"/>
          </p:nvPr>
        </p:nvSpPr>
        <p:spPr>
          <a:xfrm>
            <a:off x="1507067" y="4204010"/>
            <a:ext cx="7766936" cy="943722"/>
          </a:xfrm>
        </p:spPr>
        <p:txBody>
          <a:bodyPr>
            <a:normAutofit/>
          </a:bodyPr>
          <a:lstStyle/>
          <a:p>
            <a:pPr algn="ctr"/>
            <a:r>
              <a:rPr lang="it-IT" dirty="0"/>
              <a:t>Matteo </a:t>
            </a:r>
            <a:r>
              <a:rPr lang="it-IT" dirty="0" err="1"/>
              <a:t>Borzaga</a:t>
            </a:r>
            <a:endParaRPr lang="it-IT" dirty="0"/>
          </a:p>
          <a:p>
            <a:pPr algn="ctr"/>
            <a:r>
              <a:rPr lang="it-IT" dirty="0"/>
              <a:t>Consigliere di Parità nel Lavoro della della PAT</a:t>
            </a:r>
          </a:p>
        </p:txBody>
      </p:sp>
    </p:spTree>
    <p:extLst>
      <p:ext uri="{BB962C8B-B14F-4D97-AF65-F5344CB8AC3E}">
        <p14:creationId xmlns:p14="http://schemas.microsoft.com/office/powerpoint/2010/main" val="1703030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endParaRPr lang="it-IT" dirty="0"/>
          </a:p>
          <a:p>
            <a:endParaRPr lang="it-IT" dirty="0"/>
          </a:p>
          <a:p>
            <a:pPr marL="0" indent="0" algn="ctr">
              <a:buNone/>
            </a:pPr>
            <a:r>
              <a:rPr lang="it-IT" sz="3200" dirty="0"/>
              <a:t>Molte grazie per la vostra attenzione!</a:t>
            </a:r>
          </a:p>
          <a:p>
            <a:pPr marL="0" indent="0" algn="ctr">
              <a:buNone/>
            </a:pPr>
            <a:r>
              <a:rPr lang="it-IT" sz="3200" dirty="0" err="1"/>
              <a:t>consigliera.parita@provincia.tn.it</a:t>
            </a:r>
            <a:endParaRPr lang="it-IT" sz="3200" dirty="0"/>
          </a:p>
          <a:p>
            <a:pPr marL="0" indent="0">
              <a:buNone/>
            </a:pPr>
            <a:endParaRPr lang="it-IT" sz="3200" dirty="0"/>
          </a:p>
        </p:txBody>
      </p:sp>
      <p:sp>
        <p:nvSpPr>
          <p:cNvPr id="3" name="Titolo 2"/>
          <p:cNvSpPr>
            <a:spLocks noGrp="1"/>
          </p:cNvSpPr>
          <p:nvPr>
            <p:ph type="title"/>
          </p:nvPr>
        </p:nvSpPr>
        <p:spPr/>
        <p:txBody>
          <a:bodyPr/>
          <a:lstStyle/>
          <a:p>
            <a:endParaRPr lang="it-IT" dirty="0"/>
          </a:p>
        </p:txBody>
      </p:sp>
    </p:spTree>
    <p:extLst>
      <p:ext uri="{BB962C8B-B14F-4D97-AF65-F5344CB8AC3E}">
        <p14:creationId xmlns:p14="http://schemas.microsoft.com/office/powerpoint/2010/main" val="224812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04971-4679-DA4A-8BB5-2D404C854855}"/>
              </a:ext>
            </a:extLst>
          </p:cNvPr>
          <p:cNvSpPr>
            <a:spLocks noGrp="1"/>
          </p:cNvSpPr>
          <p:nvPr>
            <p:ph type="title"/>
          </p:nvPr>
        </p:nvSpPr>
        <p:spPr/>
        <p:txBody>
          <a:bodyPr>
            <a:normAutofit/>
          </a:bodyPr>
          <a:lstStyle/>
          <a:p>
            <a:pPr algn="ctr"/>
            <a:r>
              <a:rPr lang="it-IT" sz="4000" dirty="0"/>
              <a:t>La/il CDP nella legislazione nazionale e provinciale</a:t>
            </a:r>
          </a:p>
        </p:txBody>
      </p:sp>
      <p:sp>
        <p:nvSpPr>
          <p:cNvPr id="3" name="Segnaposto contenuto 2">
            <a:extLst>
              <a:ext uri="{FF2B5EF4-FFF2-40B4-BE49-F238E27FC236}">
                <a16:creationId xmlns:a16="http://schemas.microsoft.com/office/drawing/2014/main" id="{2ED92E02-2694-CC48-A48A-1427D9DFD956}"/>
              </a:ext>
            </a:extLst>
          </p:cNvPr>
          <p:cNvSpPr>
            <a:spLocks noGrp="1"/>
          </p:cNvSpPr>
          <p:nvPr>
            <p:ph idx="1"/>
          </p:nvPr>
        </p:nvSpPr>
        <p:spPr/>
        <p:txBody>
          <a:bodyPr>
            <a:normAutofit lnSpcReduction="10000"/>
          </a:bodyPr>
          <a:lstStyle/>
          <a:p>
            <a:r>
              <a:rPr lang="it-IT" sz="3200" dirty="0"/>
              <a:t>La/il CDP è una figura istituzionale di garanzia che si occupa di promuovere e monitorare l’attuazione del principio di pari opportunità e non discriminazione tra uomini e donne nel mondo del lavoro, vigilando sull’applicazione delle normative di riferimento e realizzando azioni positive in tale contesto.  </a:t>
            </a:r>
          </a:p>
        </p:txBody>
      </p:sp>
    </p:spTree>
    <p:extLst>
      <p:ext uri="{BB962C8B-B14F-4D97-AF65-F5344CB8AC3E}">
        <p14:creationId xmlns:p14="http://schemas.microsoft.com/office/powerpoint/2010/main" val="237250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04971-4679-DA4A-8BB5-2D404C854855}"/>
              </a:ext>
            </a:extLst>
          </p:cNvPr>
          <p:cNvSpPr>
            <a:spLocks noGrp="1"/>
          </p:cNvSpPr>
          <p:nvPr>
            <p:ph type="title"/>
          </p:nvPr>
        </p:nvSpPr>
        <p:spPr/>
        <p:txBody>
          <a:bodyPr>
            <a:normAutofit/>
          </a:bodyPr>
          <a:lstStyle/>
          <a:p>
            <a:pPr algn="ctr"/>
            <a:r>
              <a:rPr lang="it-IT" sz="4000" dirty="0"/>
              <a:t>La/il CDP nella legislazione nazionale e provinciale</a:t>
            </a:r>
          </a:p>
        </p:txBody>
      </p:sp>
      <p:sp>
        <p:nvSpPr>
          <p:cNvPr id="3" name="Segnaposto contenuto 2">
            <a:extLst>
              <a:ext uri="{FF2B5EF4-FFF2-40B4-BE49-F238E27FC236}">
                <a16:creationId xmlns:a16="http://schemas.microsoft.com/office/drawing/2014/main" id="{2ED92E02-2694-CC48-A48A-1427D9DFD956}"/>
              </a:ext>
            </a:extLst>
          </p:cNvPr>
          <p:cNvSpPr>
            <a:spLocks noGrp="1"/>
          </p:cNvSpPr>
          <p:nvPr>
            <p:ph idx="1"/>
          </p:nvPr>
        </p:nvSpPr>
        <p:spPr/>
        <p:txBody>
          <a:bodyPr>
            <a:normAutofit fontScale="92500" lnSpcReduction="20000"/>
          </a:bodyPr>
          <a:lstStyle/>
          <a:p>
            <a:r>
              <a:rPr lang="it-IT" sz="3200" dirty="0"/>
              <a:t>La relativa figura è stata introdotta nell’ordinamento italiano dalla l. n. 863 del 1984 e confermata dalla l. n. 125 del 1991 (art. 8) nel quadro di una normativa sempre più sviluppata in tema di lotta alle discriminazioni (v. anche principi costituzionali) sul luogo di lavoro ed è attualmente regolata, a livello nazionale, dal d. </a:t>
            </a:r>
            <a:r>
              <a:rPr lang="it-IT" sz="3200" dirty="0" err="1"/>
              <a:t>lgs</a:t>
            </a:r>
            <a:r>
              <a:rPr lang="it-IT" sz="3200" dirty="0"/>
              <a:t>. n. 198 del 2006 (art. 12 ss.): v. testo di legge.</a:t>
            </a:r>
          </a:p>
        </p:txBody>
      </p:sp>
    </p:spTree>
    <p:extLst>
      <p:ext uri="{BB962C8B-B14F-4D97-AF65-F5344CB8AC3E}">
        <p14:creationId xmlns:p14="http://schemas.microsoft.com/office/powerpoint/2010/main" val="3812756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04971-4679-DA4A-8BB5-2D404C854855}"/>
              </a:ext>
            </a:extLst>
          </p:cNvPr>
          <p:cNvSpPr>
            <a:spLocks noGrp="1"/>
          </p:cNvSpPr>
          <p:nvPr>
            <p:ph type="title"/>
          </p:nvPr>
        </p:nvSpPr>
        <p:spPr/>
        <p:txBody>
          <a:bodyPr>
            <a:normAutofit/>
          </a:bodyPr>
          <a:lstStyle/>
          <a:p>
            <a:pPr algn="ctr"/>
            <a:r>
              <a:rPr lang="it-IT" sz="4000" dirty="0"/>
              <a:t>La/il CDP nella legislazione nazionale e provinciale</a:t>
            </a:r>
          </a:p>
        </p:txBody>
      </p:sp>
      <p:sp>
        <p:nvSpPr>
          <p:cNvPr id="3" name="Segnaposto contenuto 2">
            <a:extLst>
              <a:ext uri="{FF2B5EF4-FFF2-40B4-BE49-F238E27FC236}">
                <a16:creationId xmlns:a16="http://schemas.microsoft.com/office/drawing/2014/main" id="{2ED92E02-2694-CC48-A48A-1427D9DFD956}"/>
              </a:ext>
            </a:extLst>
          </p:cNvPr>
          <p:cNvSpPr>
            <a:spLocks noGrp="1"/>
          </p:cNvSpPr>
          <p:nvPr>
            <p:ph idx="1"/>
          </p:nvPr>
        </p:nvSpPr>
        <p:spPr/>
        <p:txBody>
          <a:bodyPr>
            <a:normAutofit lnSpcReduction="10000"/>
          </a:bodyPr>
          <a:lstStyle/>
          <a:p>
            <a:r>
              <a:rPr lang="it-IT" sz="3200" dirty="0"/>
              <a:t>Per quanto attiene invece alla legislazione provinciale trentina, il punto di riferimento è la legge provinciale n. 13 del 2012 in tema di pari opportunità (art. 16).</a:t>
            </a:r>
          </a:p>
          <a:p>
            <a:r>
              <a:rPr lang="it-IT" sz="3200" dirty="0"/>
              <a:t>Di fatto, la legislazione provinciale completa quella nazionale, affidando alla/al consigliere di parità compiti aggiuntivi.</a:t>
            </a:r>
          </a:p>
        </p:txBody>
      </p:sp>
    </p:spTree>
    <p:extLst>
      <p:ext uri="{BB962C8B-B14F-4D97-AF65-F5344CB8AC3E}">
        <p14:creationId xmlns:p14="http://schemas.microsoft.com/office/powerpoint/2010/main" val="3825702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04971-4679-DA4A-8BB5-2D404C854855}"/>
              </a:ext>
            </a:extLst>
          </p:cNvPr>
          <p:cNvSpPr>
            <a:spLocks noGrp="1"/>
          </p:cNvSpPr>
          <p:nvPr>
            <p:ph type="title"/>
          </p:nvPr>
        </p:nvSpPr>
        <p:spPr/>
        <p:txBody>
          <a:bodyPr>
            <a:normAutofit/>
          </a:bodyPr>
          <a:lstStyle/>
          <a:p>
            <a:pPr algn="ctr"/>
            <a:r>
              <a:rPr lang="it-IT" sz="4000" dirty="0"/>
              <a:t>La/il CDP nella legislazione nazionale e provinciale</a:t>
            </a:r>
          </a:p>
        </p:txBody>
      </p:sp>
      <p:sp>
        <p:nvSpPr>
          <p:cNvPr id="3" name="Segnaposto contenuto 2">
            <a:extLst>
              <a:ext uri="{FF2B5EF4-FFF2-40B4-BE49-F238E27FC236}">
                <a16:creationId xmlns:a16="http://schemas.microsoft.com/office/drawing/2014/main" id="{2ED92E02-2694-CC48-A48A-1427D9DFD956}"/>
              </a:ext>
            </a:extLst>
          </p:cNvPr>
          <p:cNvSpPr>
            <a:spLocks noGrp="1"/>
          </p:cNvSpPr>
          <p:nvPr>
            <p:ph idx="1"/>
          </p:nvPr>
        </p:nvSpPr>
        <p:spPr/>
        <p:txBody>
          <a:bodyPr>
            <a:normAutofit fontScale="85000" lnSpcReduction="10000"/>
          </a:bodyPr>
          <a:lstStyle/>
          <a:p>
            <a:r>
              <a:rPr lang="it-IT" sz="3200" dirty="0"/>
              <a:t>In generale può dirsi che le attività più rilevanti svolte dalla/dal consigliera/e di parità nel lavoro della Provincia Autonoma di Trento (PAT) sono le seguenti:</a:t>
            </a:r>
          </a:p>
          <a:p>
            <a:r>
              <a:rPr lang="it-IT" sz="3200" dirty="0"/>
              <a:t>a) </a:t>
            </a:r>
            <a:r>
              <a:rPr lang="it-IT" sz="3200"/>
              <a:t>sportello gratuito </a:t>
            </a:r>
            <a:r>
              <a:rPr lang="it-IT" sz="3200" dirty="0"/>
              <a:t>di </a:t>
            </a:r>
            <a:r>
              <a:rPr lang="it-IT" sz="3200"/>
              <a:t>informazione e orientamento</a:t>
            </a:r>
            <a:r>
              <a:rPr lang="it-IT" sz="3200" dirty="0"/>
              <a:t>;</a:t>
            </a:r>
          </a:p>
          <a:p>
            <a:r>
              <a:rPr lang="it-IT" sz="3200" dirty="0"/>
              <a:t>b) attività antidiscriminatorie e di sensibilizzazione;</a:t>
            </a:r>
          </a:p>
          <a:p>
            <a:r>
              <a:rPr lang="it-IT" sz="3200" dirty="0"/>
              <a:t>c) partecipazione a diverse commissioni/comitati provinciali.</a:t>
            </a:r>
          </a:p>
        </p:txBody>
      </p:sp>
    </p:spTree>
    <p:extLst>
      <p:ext uri="{BB962C8B-B14F-4D97-AF65-F5344CB8AC3E}">
        <p14:creationId xmlns:p14="http://schemas.microsoft.com/office/powerpoint/2010/main" val="34630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04971-4679-DA4A-8BB5-2D404C854855}"/>
              </a:ext>
            </a:extLst>
          </p:cNvPr>
          <p:cNvSpPr>
            <a:spLocks noGrp="1"/>
          </p:cNvSpPr>
          <p:nvPr>
            <p:ph type="title"/>
          </p:nvPr>
        </p:nvSpPr>
        <p:spPr/>
        <p:txBody>
          <a:bodyPr>
            <a:normAutofit/>
          </a:bodyPr>
          <a:lstStyle/>
          <a:p>
            <a:pPr algn="ctr"/>
            <a:r>
              <a:rPr lang="it-IT" sz="4000" dirty="0"/>
              <a:t>La/il CDP nella legislazione nazionale e provinciale</a:t>
            </a:r>
          </a:p>
        </p:txBody>
      </p:sp>
      <p:sp>
        <p:nvSpPr>
          <p:cNvPr id="3" name="Segnaposto contenuto 2">
            <a:extLst>
              <a:ext uri="{FF2B5EF4-FFF2-40B4-BE49-F238E27FC236}">
                <a16:creationId xmlns:a16="http://schemas.microsoft.com/office/drawing/2014/main" id="{2ED92E02-2694-CC48-A48A-1427D9DFD956}"/>
              </a:ext>
            </a:extLst>
          </p:cNvPr>
          <p:cNvSpPr>
            <a:spLocks noGrp="1"/>
          </p:cNvSpPr>
          <p:nvPr>
            <p:ph idx="1"/>
          </p:nvPr>
        </p:nvSpPr>
        <p:spPr/>
        <p:txBody>
          <a:bodyPr>
            <a:normAutofit fontScale="92500" lnSpcReduction="20000"/>
          </a:bodyPr>
          <a:lstStyle/>
          <a:p>
            <a:r>
              <a:rPr lang="it-IT" sz="3200" dirty="0"/>
              <a:t>La/il consigliera/e di parità del lavoro opera con il supporto amministrativo dell’Ufficio Pari Opportunità e Inclusione nell’ambito dell’Unità di Missione Semplice Rete dei Servizi e dipende dal Dipartimento per le Politiche Sociali.</a:t>
            </a:r>
          </a:p>
          <a:p>
            <a:r>
              <a:rPr lang="it-IT" sz="3200" dirty="0"/>
              <a:t>Che cosa è cambiato negli ultimi anni con riguardo alla figura della/del Consigliere di parità nel lavoro?</a:t>
            </a:r>
          </a:p>
        </p:txBody>
      </p:sp>
    </p:spTree>
    <p:extLst>
      <p:ext uri="{BB962C8B-B14F-4D97-AF65-F5344CB8AC3E}">
        <p14:creationId xmlns:p14="http://schemas.microsoft.com/office/powerpoint/2010/main" val="22885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r>
              <a:rPr lang="it-IT" sz="3600" dirty="0"/>
              <a:t> Quali sono i problemi concreti che la/il CDP della PAT (ed anche molte/molti altre/i CDP) si trovano ad affrontare?</a:t>
            </a:r>
          </a:p>
          <a:p>
            <a:r>
              <a:rPr lang="it-IT" sz="3600" dirty="0"/>
              <a:t>a) Dopo aver inquadrato giuridicamente la fattispecie è necessario convincere lavoratrice/lavoratore della bontà delle proprie conclusioni;</a:t>
            </a:r>
          </a:p>
        </p:txBody>
      </p:sp>
      <p:sp>
        <p:nvSpPr>
          <p:cNvPr id="3" name="Titolo 2"/>
          <p:cNvSpPr>
            <a:spLocks noGrp="1"/>
          </p:cNvSpPr>
          <p:nvPr>
            <p:ph type="title"/>
          </p:nvPr>
        </p:nvSpPr>
        <p:spPr/>
        <p:txBody>
          <a:bodyPr>
            <a:normAutofit fontScale="90000"/>
          </a:bodyPr>
          <a:lstStyle/>
          <a:p>
            <a:pPr algn="ctr"/>
            <a:r>
              <a:rPr lang="it-IT" sz="4800" dirty="0"/>
              <a:t>La/il CDP nella prassi applicativa</a:t>
            </a:r>
          </a:p>
        </p:txBody>
      </p:sp>
    </p:spTree>
    <p:extLst>
      <p:ext uri="{BB962C8B-B14F-4D97-AF65-F5344CB8AC3E}">
        <p14:creationId xmlns:p14="http://schemas.microsoft.com/office/powerpoint/2010/main" val="48816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r>
              <a:rPr lang="it-IT" sz="3600" dirty="0"/>
              <a:t> b) Nel momento in cui si incontrano i datori di lavoro è molto complesso indurli alla mediazione (differenza pubblico/privato);</a:t>
            </a:r>
          </a:p>
          <a:p>
            <a:r>
              <a:rPr lang="it-IT" sz="3600" dirty="0"/>
              <a:t>c) Difficoltà culturali ed economiche nell’organizzare attività antidiscriminatorie (ruolo del Covid-19?).</a:t>
            </a:r>
          </a:p>
        </p:txBody>
      </p:sp>
      <p:sp>
        <p:nvSpPr>
          <p:cNvPr id="3" name="Titolo 2"/>
          <p:cNvSpPr>
            <a:spLocks noGrp="1"/>
          </p:cNvSpPr>
          <p:nvPr>
            <p:ph type="title"/>
          </p:nvPr>
        </p:nvSpPr>
        <p:spPr/>
        <p:txBody>
          <a:bodyPr>
            <a:normAutofit fontScale="90000"/>
          </a:bodyPr>
          <a:lstStyle/>
          <a:p>
            <a:pPr algn="ctr"/>
            <a:r>
              <a:rPr lang="it-IT" sz="4800" dirty="0"/>
              <a:t>La/il CDP nella prassi applicativa</a:t>
            </a:r>
          </a:p>
        </p:txBody>
      </p:sp>
    </p:spTree>
    <p:extLst>
      <p:ext uri="{BB962C8B-B14F-4D97-AF65-F5344CB8AC3E}">
        <p14:creationId xmlns:p14="http://schemas.microsoft.com/office/powerpoint/2010/main" val="184790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r>
              <a:rPr lang="it-IT" sz="3600" dirty="0"/>
              <a:t> Quali prospettive per la/il CDP per il futuro?</a:t>
            </a:r>
          </a:p>
          <a:p>
            <a:r>
              <a:rPr lang="it-IT" sz="3600" dirty="0"/>
              <a:t>Paradosso: aumentano i problemi delle lavoratrici e dei lavoratori (spesso precari) a causa della crisi e diminuisce l’attenzione per le tematiche delle pari opportunità nei luoghi di lavoro.</a:t>
            </a:r>
          </a:p>
          <a:p>
            <a:r>
              <a:rPr lang="it-IT" sz="3600" dirty="0"/>
              <a:t>Programma 2021?</a:t>
            </a:r>
          </a:p>
        </p:txBody>
      </p:sp>
      <p:sp>
        <p:nvSpPr>
          <p:cNvPr id="3" name="Titolo 2"/>
          <p:cNvSpPr>
            <a:spLocks noGrp="1"/>
          </p:cNvSpPr>
          <p:nvPr>
            <p:ph type="title"/>
          </p:nvPr>
        </p:nvSpPr>
        <p:spPr/>
        <p:txBody>
          <a:bodyPr>
            <a:normAutofit/>
          </a:bodyPr>
          <a:lstStyle/>
          <a:p>
            <a:pPr algn="ctr"/>
            <a:r>
              <a:rPr lang="it-IT" sz="4800" dirty="0"/>
              <a:t>Conclusioni </a:t>
            </a:r>
          </a:p>
        </p:txBody>
      </p:sp>
    </p:spTree>
    <p:extLst>
      <p:ext uri="{BB962C8B-B14F-4D97-AF65-F5344CB8AC3E}">
        <p14:creationId xmlns:p14="http://schemas.microsoft.com/office/powerpoint/2010/main" val="3826043540"/>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Sfaccettatura</Template>
  <TotalTime>9091</TotalTime>
  <Words>813</Words>
  <Application>Microsoft Macintosh PowerPoint</Application>
  <PresentationFormat>Widescreen</PresentationFormat>
  <Paragraphs>42</Paragraphs>
  <Slides>10</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Trebuchet MS</vt:lpstr>
      <vt:lpstr>Wingdings 3</vt:lpstr>
      <vt:lpstr>Sfaccettatura</vt:lpstr>
      <vt:lpstr>Il ruolo della/del consigliera/e di parità nel lavoro della Provincia Autonoma di Trento (PAT)</vt:lpstr>
      <vt:lpstr>La/il CDP nella legislazione nazionale e provinciale</vt:lpstr>
      <vt:lpstr>La/il CDP nella legislazione nazionale e provinciale</vt:lpstr>
      <vt:lpstr>La/il CDP nella legislazione nazionale e provinciale</vt:lpstr>
      <vt:lpstr>La/il CDP nella legislazione nazionale e provinciale</vt:lpstr>
      <vt:lpstr>La/il CDP nella legislazione nazionale e provinciale</vt:lpstr>
      <vt:lpstr>La/il CDP nella prassi applicativa</vt:lpstr>
      <vt:lpstr>La/il CDP nella prassi applicativa</vt:lpstr>
      <vt:lpstr>Conclusioni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Decent Work e flessibilità nel mondo del lavoro</dc:title>
  <dc:creator>BORZAGA MATTEO</dc:creator>
  <cp:lastModifiedBy>Microsoft Office User</cp:lastModifiedBy>
  <cp:revision>41</cp:revision>
  <dcterms:created xsi:type="dcterms:W3CDTF">2020-04-16T07:53:24Z</dcterms:created>
  <dcterms:modified xsi:type="dcterms:W3CDTF">2021-04-09T10:15:53Z</dcterms:modified>
</cp:coreProperties>
</file>