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1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F37"/>
    <a:srgbClr val="FFD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20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57DEB-D247-4F62-B866-0221F7471DE5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05796-5ADE-42D9-BD9E-AE7FCE7A24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535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179A0-5505-49B8-A9DC-B1E7B05A2CFB}" type="datetimeFigureOut">
              <a:rPr lang="it-IT" smtClean="0"/>
              <a:t>29/04/2021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E14D3-C5E9-4003-9389-1D433525E7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689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3E14D3-C5E9-4003-9389-1D433525E74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911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A20F-DAE1-4BA5-A63E-D4BD9CF3192E}" type="datetime1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C9F54-D576-407B-B7F0-B96D7A2292F2}" type="datetime1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3E794-0AB4-45FB-AE71-73E31E18DF68}" type="datetime1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213E-EF56-45B4-80A9-3ABACFC61D3B}" type="datetime1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01F1-15D7-4155-B372-AF3CA3CBDC93}" type="datetime1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FFAE-A767-488A-BB5C-671271F3E167}" type="datetime1">
              <a:rPr lang="it-IT" smtClean="0"/>
              <a:t>29/04/2021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A7B3E-AE9E-4F78-A36F-FB31BB542037}" type="datetime1">
              <a:rPr lang="it-IT" smtClean="0"/>
              <a:t>29/04/2021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32A66-E675-4F14-A9F4-8B59E59A2146}" type="datetime1">
              <a:rPr lang="it-IT" smtClean="0"/>
              <a:t>29/04/2021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504C0-AAF2-4FB9-B479-46AE758E4181}" type="datetime1">
              <a:rPr lang="it-IT" smtClean="0"/>
              <a:t>29/04/2021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64F3-3C10-4879-9DC6-8A7ECB2EF7EB}" type="datetime1">
              <a:rPr lang="it-IT" smtClean="0"/>
              <a:t>29/04/2021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9A58-93C9-4584-80F9-DAD1114EDD63}" type="datetime1">
              <a:rPr lang="it-IT" smtClean="0"/>
              <a:t>29/04/2021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9FF9B-6220-4C13-B690-17819FCFAE5B}" type="datetime1">
              <a:rPr lang="it-IT" smtClean="0"/>
              <a:t>29/04/2021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BEA3A-0A22-45F9-AF18-6D88A403952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ttore 1 5"/>
          <p:cNvCxnSpPr/>
          <p:nvPr/>
        </p:nvCxnSpPr>
        <p:spPr>
          <a:xfrm>
            <a:off x="611560" y="90872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679340" y="2012648"/>
            <a:ext cx="777686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FFC000"/>
                </a:solidFill>
              </a:rPr>
              <a:t>IL WORKERS BUY OUT:</a:t>
            </a:r>
          </a:p>
          <a:p>
            <a:pPr algn="ctr"/>
            <a:r>
              <a:rPr lang="it-IT" sz="3600" b="1" dirty="0"/>
              <a:t>le imprese (</a:t>
            </a:r>
            <a:r>
              <a:rPr lang="it-IT" sz="3600" b="1" dirty="0" err="1"/>
              <a:t>ri</a:t>
            </a:r>
            <a:r>
              <a:rPr lang="it-IT" sz="3600" b="1" dirty="0"/>
              <a:t>)generate dai lavoratori</a:t>
            </a:r>
          </a:p>
          <a:p>
            <a:pPr algn="ctr"/>
            <a:endParaRPr lang="it-IT" sz="3600" b="1" dirty="0"/>
          </a:p>
          <a:p>
            <a:pPr algn="ctr"/>
            <a:r>
              <a:rPr lang="it-IT" sz="3200" b="1" dirty="0"/>
              <a:t>Il ruolo del Commercialista</a:t>
            </a:r>
            <a:endParaRPr lang="it-IT" sz="2800" b="1" dirty="0"/>
          </a:p>
          <a:p>
            <a:pPr algn="ctr"/>
            <a:endParaRPr lang="it-IT" sz="6600" b="1" dirty="0">
              <a:solidFill>
                <a:srgbClr val="FFC00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11560" y="566124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Ordine dei Dottori Commercialisti ed Esperti Contabili di Modena</a:t>
            </a:r>
          </a:p>
          <a:p>
            <a:pPr algn="ctr"/>
            <a:r>
              <a:rPr lang="it-IT" dirty="0"/>
              <a:t>29 aprile 2021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564968" y="494116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Dott. Claudio </a:t>
            </a:r>
            <a:r>
              <a:rPr lang="it-IT" i="1" dirty="0" err="1"/>
              <a:t>Trenti</a:t>
            </a:r>
            <a:r>
              <a:rPr lang="it-IT" i="1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137323"/>
          </a:xfrm>
        </p:spPr>
        <p:txBody>
          <a:bodyPr>
            <a:noAutofit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it-IT" i="1" dirty="0"/>
              <a:t>Non </a:t>
            </a:r>
            <a:r>
              <a:rPr lang="it-IT" i="1" dirty="0" err="1"/>
              <a:t>quia</a:t>
            </a:r>
            <a:r>
              <a:rPr lang="it-IT" i="1" dirty="0"/>
              <a:t> </a:t>
            </a:r>
            <a:r>
              <a:rPr lang="it-IT" i="1" dirty="0" err="1"/>
              <a:t>difficilia</a:t>
            </a:r>
            <a:r>
              <a:rPr lang="it-IT" i="1" dirty="0"/>
              <a:t> </a:t>
            </a:r>
            <a:r>
              <a:rPr lang="it-IT" i="1" dirty="0" err="1"/>
              <a:t>sunt</a:t>
            </a:r>
            <a:r>
              <a:rPr lang="it-IT" i="1" dirty="0"/>
              <a:t> non </a:t>
            </a:r>
            <a:r>
              <a:rPr lang="it-IT" i="1" dirty="0" err="1"/>
              <a:t>audemus</a:t>
            </a:r>
            <a:r>
              <a:rPr lang="it-IT" i="1" dirty="0"/>
              <a:t>,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it-IT" i="1" dirty="0" err="1"/>
              <a:t>sed</a:t>
            </a:r>
            <a:r>
              <a:rPr lang="it-IT" i="1" dirty="0"/>
              <a:t> </a:t>
            </a:r>
            <a:r>
              <a:rPr lang="it-IT" i="1" dirty="0" err="1"/>
              <a:t>quia</a:t>
            </a:r>
            <a:r>
              <a:rPr lang="it-IT" i="1" dirty="0"/>
              <a:t> non </a:t>
            </a:r>
            <a:r>
              <a:rPr lang="it-IT" i="1" dirty="0" err="1"/>
              <a:t>audemus</a:t>
            </a:r>
            <a:r>
              <a:rPr lang="it-IT" i="1" dirty="0"/>
              <a:t> </a:t>
            </a:r>
            <a:r>
              <a:rPr lang="it-IT" i="1" dirty="0" err="1"/>
              <a:t>difficilia</a:t>
            </a:r>
            <a:r>
              <a:rPr lang="it-IT" i="1" dirty="0"/>
              <a:t> </a:t>
            </a:r>
            <a:r>
              <a:rPr lang="it-IT" i="1" dirty="0" err="1"/>
              <a:t>sunt</a:t>
            </a:r>
            <a:r>
              <a:rPr lang="it-IT" i="1" dirty="0"/>
              <a:t>.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it-IT" sz="2400" i="1" dirty="0"/>
              <a:t>(Seneca)</a:t>
            </a:r>
          </a:p>
          <a:p>
            <a:pPr marL="0" indent="0" algn="r">
              <a:spcBef>
                <a:spcPts val="0"/>
              </a:spcBef>
              <a:buNone/>
            </a:pPr>
            <a:endParaRPr lang="it-IT" sz="2000" dirty="0"/>
          </a:p>
          <a:p>
            <a:pPr marL="0" indent="0" algn="r">
              <a:spcBef>
                <a:spcPts val="0"/>
              </a:spcBef>
              <a:buNone/>
            </a:pPr>
            <a:endParaRPr lang="it-IT" sz="2000" dirty="0"/>
          </a:p>
          <a:p>
            <a:pPr marL="0" indent="0" algn="r">
              <a:spcBef>
                <a:spcPts val="0"/>
              </a:spcBef>
              <a:buNone/>
            </a:pPr>
            <a:r>
              <a:rPr lang="it-IT" sz="2800" i="1" dirty="0"/>
              <a:t>Non è perché le cose siano difficili che non osiamo farle: è perché non osiamo farle che le cose sono difficili. </a:t>
            </a:r>
            <a:endParaRPr lang="it-IT" sz="18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90872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3856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2664296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6000" b="1" i="1" dirty="0">
                <a:solidFill>
                  <a:srgbClr val="FFC000"/>
                </a:solidFill>
              </a:rPr>
              <a:t>GRAZIE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4400" b="1" i="1" dirty="0"/>
              <a:t>PER L’ATTENZIONE</a:t>
            </a:r>
            <a:endParaRPr lang="it-IT" sz="2800" b="1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90872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6588224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Dott. Claudio </a:t>
            </a:r>
            <a:r>
              <a:rPr lang="it-IT" i="1" dirty="0" err="1"/>
              <a:t>Trenti</a:t>
            </a:r>
            <a:r>
              <a:rPr lang="it-IT" i="1" dirty="0"/>
              <a:t>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224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864" y="1484784"/>
            <a:ext cx="8229600" cy="413732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r>
              <a:rPr lang="it-IT" sz="2200" dirty="0"/>
              <a:t> Il WBO è «l’ultima spiaggia» dopo la quale non c’è più nulla da fare se non rassegnarsi alla disgregazione dell’impresa;</a:t>
            </a:r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r>
              <a:rPr lang="it-IT" sz="2200" dirty="0"/>
              <a:t>La Cooperativa è una struttura paternalistica perché priva di scopo di lucro e quindi una sorta di «impresa minore»;</a:t>
            </a:r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r>
              <a:rPr lang="it-IT" sz="2200" dirty="0"/>
              <a:t>La Cooperativa è una forma societaria rudimentale che ha difficoltà ad accedere ai finanziamenti ed a reperire capitali sul mercato. 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8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54868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518864" y="69269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Luoghi comuni 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6" y="1614999"/>
            <a:ext cx="7704856" cy="413732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r>
              <a:rPr lang="it-IT" sz="2200" dirty="0"/>
              <a:t>Situazione strutturale di crisi aziendale con conseguente necessità di riconversione del </a:t>
            </a:r>
            <a:r>
              <a:rPr lang="it-IT" sz="2200" i="1" dirty="0"/>
              <a:t>business</a:t>
            </a:r>
            <a:r>
              <a:rPr lang="it-IT" sz="2200" dirty="0"/>
              <a:t> e/o ristrutturazione del debito;</a:t>
            </a:r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r>
              <a:rPr lang="it-IT" sz="2200" dirty="0"/>
              <a:t>Esigenza di affrontare il ricambio generazionale;</a:t>
            </a:r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algn="just">
              <a:spcBef>
                <a:spcPts val="0"/>
              </a:spcBef>
              <a:buFont typeface="+mj-lt"/>
              <a:buAutoNum type="arabicParenR"/>
            </a:pPr>
            <a:r>
              <a:rPr lang="it-IT" sz="2200" dirty="0"/>
              <a:t>Aziende sequestrate o confiscate.</a:t>
            </a:r>
          </a:p>
        </p:txBody>
      </p:sp>
      <p:cxnSp>
        <p:nvCxnSpPr>
          <p:cNvPr id="5" name="Connettore 1 4"/>
          <p:cNvCxnSpPr/>
          <p:nvPr/>
        </p:nvCxnSpPr>
        <p:spPr>
          <a:xfrm>
            <a:off x="611560" y="54868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611560" y="69269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Ambito di applicazione del WBO </a:t>
            </a:r>
          </a:p>
        </p:txBody>
      </p:sp>
      <p:sp>
        <p:nvSpPr>
          <p:cNvPr id="2" name="Parentesi graffa aperta 1"/>
          <p:cNvSpPr/>
          <p:nvPr/>
        </p:nvSpPr>
        <p:spPr>
          <a:xfrm>
            <a:off x="251520" y="1844824"/>
            <a:ext cx="648072" cy="2448272"/>
          </a:xfrm>
          <a:prstGeom prst="leftBrace">
            <a:avLst/>
          </a:prstGeom>
          <a:ln w="222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3200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442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4936" y="1298376"/>
            <a:ext cx="8229600" cy="413732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sz="2200" b="1" dirty="0">
                <a:solidFill>
                  <a:srgbClr val="FFC000"/>
                </a:solidFill>
              </a:rPr>
              <a:t>1) ANALISI DEL MODELLO PRODUTTIVO E DEI MERCATI DI SBOCCO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200" dirty="0"/>
              <a:t>(conoscenza azienda, imprenditore, famigliari, clienti, fornitori, dipendenti e collaboratori…)</a:t>
            </a:r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endParaRPr lang="it-IT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2200" b="1" dirty="0">
                <a:solidFill>
                  <a:srgbClr val="FFC000"/>
                </a:solidFill>
              </a:rPr>
              <a:t>2) VALUTAZIONE ECONOMICO FINANZIARIA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200" dirty="0"/>
              <a:t>(analisi dei bilanci per indici e flussi, costruzione DSCR, costruzione </a:t>
            </a:r>
            <a:r>
              <a:rPr lang="it-IT" sz="2200" i="1" dirty="0"/>
              <a:t>budget   </a:t>
            </a:r>
            <a:r>
              <a:rPr lang="it-IT" sz="2200" dirty="0"/>
              <a:t>economico-finanziario e piano degli investimenti)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2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it-IT" sz="2200" b="1" dirty="0">
                <a:solidFill>
                  <a:srgbClr val="FFC000"/>
                </a:solidFill>
              </a:rPr>
              <a:t>3) INDIVIDUAZIONE SOLUZIONE DELLA CRISI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200" dirty="0"/>
              <a:t>(ristrutturazione </a:t>
            </a:r>
            <a:r>
              <a:rPr lang="it-IT" sz="2200" i="1" dirty="0"/>
              <a:t>stand alone, </a:t>
            </a:r>
            <a:r>
              <a:rPr lang="it-IT" sz="2200" dirty="0"/>
              <a:t>integrazione con concorrenti, clienti e fornitori con mantenimento del ruolo di azionista, cessione a terzi dell’azienda o del pacchetto azionario, cessione dell’azienda ai dipendenti tramite il WBO – in </a:t>
            </a:r>
            <a:r>
              <a:rPr lang="it-IT" sz="2200" i="1" dirty="0" err="1"/>
              <a:t>bonis</a:t>
            </a:r>
            <a:r>
              <a:rPr lang="it-IT" sz="2200" dirty="0"/>
              <a:t> o nell’ambito di procedure concorsuali-)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54868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539552" y="69269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Fasi preliminari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961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7544" y="1700808"/>
            <a:ext cx="4038600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9923" y="2348942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/>
              <a:t>Esperti in:</a:t>
            </a:r>
          </a:p>
          <a:p>
            <a:pPr marL="0" indent="0">
              <a:buNone/>
            </a:pPr>
            <a:endParaRPr lang="it-IT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Diritto societario;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Organizzazione aziendale;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Diritto tributario;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Diritto del lavoro e Relazioni industriali;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Relazioni finanziarie;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i="1" dirty="0"/>
              <a:t>Business Plan </a:t>
            </a:r>
            <a:r>
              <a:rPr lang="it-IT" sz="1800" dirty="0"/>
              <a:t>e </a:t>
            </a:r>
            <a:r>
              <a:rPr lang="it-IT" sz="1800" i="1" dirty="0"/>
              <a:t>Start Up</a:t>
            </a:r>
            <a:r>
              <a:rPr lang="it-IT" sz="1800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dirty="0"/>
              <a:t>Diritto fallimentare.</a:t>
            </a:r>
          </a:p>
          <a:p>
            <a:pPr marL="0" indent="0">
              <a:buNone/>
            </a:pPr>
            <a:endParaRPr lang="it-IT" sz="18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54868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549923" y="677907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Team di lavoro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49923" y="1065033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…che affianca l’imprenditore cedente ed i futuri soci lavoratori, privilegiando la centralità della natura cooperativa della nuova realtà ed il pieno coinvolgimento dei soci lavoratori</a:t>
            </a:r>
          </a:p>
        </p:txBody>
      </p:sp>
      <p:sp>
        <p:nvSpPr>
          <p:cNvPr id="8" name="Segnaposto contenuto 3"/>
          <p:cNvSpPr txBox="1">
            <a:spLocks/>
          </p:cNvSpPr>
          <p:nvPr/>
        </p:nvSpPr>
        <p:spPr>
          <a:xfrm>
            <a:off x="4211960" y="2137583"/>
            <a:ext cx="4038600" cy="15290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t-IT" sz="2000" b="1" dirty="0"/>
              <a:t>COORDINATORE</a:t>
            </a:r>
          </a:p>
          <a:p>
            <a:pPr marL="0" indent="0" algn="ctr">
              <a:buFont typeface="Arial" pitchFamily="34" charset="0"/>
              <a:buNone/>
            </a:pPr>
            <a:endParaRPr lang="it-IT" sz="2000" b="1" dirty="0"/>
          </a:p>
          <a:p>
            <a:pPr marL="0" indent="0" algn="ctr">
              <a:buFont typeface="Arial" pitchFamily="34" charset="0"/>
              <a:buNone/>
            </a:pPr>
            <a:r>
              <a:rPr lang="it-IT" sz="2000" b="1" dirty="0"/>
              <a:t>COMMERCIALISTA</a:t>
            </a:r>
          </a:p>
          <a:p>
            <a:pPr marL="0" indent="0" algn="ctr">
              <a:buFont typeface="Arial" pitchFamily="34" charset="0"/>
              <a:buNone/>
            </a:pPr>
            <a:endParaRPr lang="it-IT" sz="1800" b="1" dirty="0"/>
          </a:p>
          <a:p>
            <a:pPr marL="0" indent="0" algn="ctr">
              <a:buFont typeface="Arial" pitchFamily="34" charset="0"/>
              <a:buNone/>
            </a:pPr>
            <a:r>
              <a:rPr lang="it-IT" sz="1800" b="1" dirty="0"/>
              <a:t>(Art. 1 D. </a:t>
            </a:r>
            <a:r>
              <a:rPr lang="it-IT" sz="1800" b="1" dirty="0" err="1"/>
              <a:t>Lgs</a:t>
            </a:r>
            <a:r>
              <a:rPr lang="it-IT" sz="1800" b="1" dirty="0"/>
              <a:t>. 28 giugno 2005, n. 139)</a:t>
            </a:r>
          </a:p>
          <a:p>
            <a:pPr marL="0" indent="0" algn="ctr">
              <a:buFont typeface="Arial" pitchFamily="34" charset="0"/>
              <a:buNone/>
            </a:pPr>
            <a:r>
              <a:rPr lang="it-IT" sz="1800" b="1" dirty="0"/>
              <a:t> </a:t>
            </a:r>
          </a:p>
        </p:txBody>
      </p:sp>
      <p:sp>
        <p:nvSpPr>
          <p:cNvPr id="9" name="Segnaposto contenuto 3"/>
          <p:cNvSpPr txBox="1">
            <a:spLocks/>
          </p:cNvSpPr>
          <p:nvPr/>
        </p:nvSpPr>
        <p:spPr>
          <a:xfrm>
            <a:off x="4312967" y="3922647"/>
            <a:ext cx="4038600" cy="2291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it-IT" sz="1800" i="1" dirty="0"/>
              <a:t>Agli iscritti all’Albo dei Dottori Commercialisti e degli Esperti Contabili è riconosciuta competenza specifica in economia aziendale e diritto dell’impresa e, comunque, nelle materie economiche, finanziarie, tributarie, societarie ed amministrative.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7236296" y="1556792"/>
            <a:ext cx="5760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800" b="1" dirty="0">
                <a:solidFill>
                  <a:srgbClr val="FFCF37"/>
                </a:solidFill>
              </a:rPr>
              <a:t>?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539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1196" y="1700808"/>
            <a:ext cx="8229600" cy="4137323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Identificazione del perimetro dell’azienda o di uno o più rami d’azienda da affittare e poi cedere</a:t>
            </a:r>
            <a:r>
              <a:rPr lang="it-IT" sz="2000" i="1" dirty="0"/>
              <a:t>;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Valutazione dell’azienda o di uno o più rami d’azienda e/o del canone di affitto;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Consulenza contrattuale (in particolare, esame delle fattispecie previste dagli artt. 2112 c.c. «mantenimento dei diritti dei lavoratori in caso di trasferimento d’azienda», 2558 c.c. «successione nei contratti» e 2560 c.c. «debiti relativi all’azienda ceduta» c.c.);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it-IT" sz="20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Valutazione dell’impatto fiscale della cessione (imposte dirette ed indirette).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54868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69269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WBO IN </a:t>
            </a:r>
            <a:r>
              <a:rPr lang="it-IT" sz="2400" b="1" i="1" dirty="0">
                <a:solidFill>
                  <a:srgbClr val="FFC000"/>
                </a:solidFill>
              </a:rPr>
              <a:t>BONIS</a:t>
            </a:r>
            <a:r>
              <a:rPr lang="it-IT" sz="2400" b="1" dirty="0">
                <a:solidFill>
                  <a:srgbClr val="FFC000"/>
                </a:solidFill>
              </a:rPr>
              <a:t>	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67544" y="1067543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(cessione dell’azienda con o senza affitto «ponte»)	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33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1196" y="1844824"/>
            <a:ext cx="8229600" cy="413732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Istanza di fallimento in proprio con o senza richiesta di esercizio provvisorio;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Condivisione del progetto di WBO con gli organi della procedura;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Assunzione della carica di Curatore fallimentare;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Assunzione dell’incarico di stimatore dell’azienda per conto della procedura;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Assunzione della funzione di componente del Comitato dei Creditori, direttamente o quale delegato di un creditore.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54868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69269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WBO NELL’AMBITO  DI PROCEDURE CONCORSUALI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67544" y="957209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/>
          </a:p>
          <a:p>
            <a:r>
              <a:rPr lang="it-IT" sz="2000" b="1" dirty="0"/>
              <a:t>A. FALLIMENTO	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236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1196" y="1772816"/>
            <a:ext cx="8229600" cy="489654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i="1" dirty="0" err="1"/>
              <a:t>Advisory</a:t>
            </a:r>
            <a:r>
              <a:rPr lang="it-IT" sz="1600" dirty="0"/>
              <a:t> per la costruzione del piano industriale finanziario e concordatario;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dirty="0"/>
              <a:t>Collaborazione alla predisposizione della domanda di concordato e della relativa proposta;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dirty="0"/>
              <a:t>Condivisione del progetto di WBO con gli Organi della Procedura;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dirty="0"/>
              <a:t>Assunzione dell’incarico di Attestatore della veridicità dei dati aziendali, della fattibilità del piano concordatario e della prosecuzione dell'attività di impresa al miglior soddisfacimento dei creditori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dirty="0"/>
              <a:t>Assunzione della carica di Commissario Giudiziale;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dirty="0"/>
              <a:t>Assunzione dell’incarico di stimatore dell’azienda per conto della Procedura;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dirty="0"/>
              <a:t>Assunzione della carica di Liquidatore Giudiziale;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600" dirty="0"/>
              <a:t>Assunzione della funzione di componente del Comitato dei Creditori, in proprio o quale delegato di un creditore.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16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54868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69269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WBO NELL’AMBITO  DI PROCEDURE CONCORSUALI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67544" y="957209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/>
          </a:p>
          <a:p>
            <a:r>
              <a:rPr lang="it-IT" sz="2000" b="1" dirty="0"/>
              <a:t>B. CONCORDATO PREVENTIVO IN CONTINUITA’ AZIENDALE INDIRETTA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7409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13732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it-IT" sz="2000" b="1" dirty="0"/>
              <a:t>Concordato preventivo n. 23/19 del Tribunale di Milano di </a:t>
            </a:r>
            <a:r>
              <a:rPr lang="it-IT" sz="2000" b="1" dirty="0" err="1"/>
              <a:t>Spotlight</a:t>
            </a:r>
            <a:r>
              <a:rPr lang="it-IT" sz="2000" b="1" dirty="0"/>
              <a:t> </a:t>
            </a:r>
            <a:r>
              <a:rPr lang="it-IT" sz="2000" b="1" dirty="0" err="1"/>
              <a:t>Srl</a:t>
            </a:r>
            <a:endParaRPr lang="it-IT" sz="2400" dirty="0"/>
          </a:p>
          <a:p>
            <a:pPr marL="457200" indent="-457200" algn="just">
              <a:spcBef>
                <a:spcPts val="0"/>
              </a:spcBef>
              <a:buFont typeface="+mj-lt"/>
              <a:buAutoNum type="arabicParenR"/>
            </a:pPr>
            <a:endParaRPr lang="it-IT" sz="2000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Decreto di ammissione alla procedura del 3/10/2019;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000" dirty="0"/>
              <a:t>« </a:t>
            </a:r>
            <a:r>
              <a:rPr lang="it-IT" sz="2000" i="1" dirty="0"/>
              <a:t>La cooperativa </a:t>
            </a:r>
            <a:r>
              <a:rPr lang="it-IT" sz="2000" i="1" dirty="0" err="1"/>
              <a:t>potra’</a:t>
            </a:r>
            <a:r>
              <a:rPr lang="it-IT" sz="2000" i="1" dirty="0"/>
              <a:t> sostenere gli oneri concordatari grazie alla </a:t>
            </a:r>
            <a:r>
              <a:rPr lang="it-IT" sz="2000" i="1" dirty="0" err="1"/>
              <a:t>disponibilita’</a:t>
            </a:r>
            <a:r>
              <a:rPr lang="it-IT" sz="2000" i="1" dirty="0"/>
              <a:t> di Cooperazione Finanza Impresa </a:t>
            </a:r>
            <a:r>
              <a:rPr lang="it-IT" sz="2000" i="1" dirty="0" err="1"/>
              <a:t>soc</a:t>
            </a:r>
            <a:r>
              <a:rPr lang="it-IT" sz="2000" i="1" dirty="0"/>
              <a:t>. coop. per azioni ad assumere una partecipazione... »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it-IT" sz="2000" i="1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2000" dirty="0"/>
              <a:t>Decreto di omologa del concordato del 14/07/2020 (Presidente-Estensore Dott.ssa Alida </a:t>
            </a:r>
            <a:r>
              <a:rPr lang="it-IT" sz="2000" dirty="0" err="1"/>
              <a:t>Paluchowski</a:t>
            </a:r>
            <a:r>
              <a:rPr lang="it-IT" sz="2000" dirty="0"/>
              <a:t>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2000" dirty="0"/>
              <a:t>   </a:t>
            </a:r>
            <a:r>
              <a:rPr lang="it-IT" sz="2000" i="1" dirty="0"/>
              <a:t>«Il meccanismo di uscita della crisi passa attraverso il workers by out che è favorito da legislatore e sembra dare la necessaria </a:t>
            </a:r>
            <a:r>
              <a:rPr lang="it-IT" sz="2000" i="1" dirty="0" err="1"/>
              <a:t>serieta’</a:t>
            </a:r>
            <a:r>
              <a:rPr lang="it-IT" sz="2000" i="1" dirty="0"/>
              <a:t> a tutta l’operazione».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0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611560" y="908720"/>
            <a:ext cx="7848872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467544" y="1052736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FFC000"/>
                </a:solidFill>
              </a:rPr>
              <a:t>Consiglio di lettura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BEA3A-0A22-45F9-AF18-6D88A4039526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5662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</TotalTime>
  <Words>814</Words>
  <Application>Microsoft Office PowerPoint</Application>
  <PresentationFormat>Presentazione su schermo (4:3)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fallimenti</dc:creator>
  <cp:lastModifiedBy>Claudio Trenti</cp:lastModifiedBy>
  <cp:revision>61</cp:revision>
  <cp:lastPrinted>2021-04-27T09:11:04Z</cp:lastPrinted>
  <dcterms:created xsi:type="dcterms:W3CDTF">2020-05-15T08:56:00Z</dcterms:created>
  <dcterms:modified xsi:type="dcterms:W3CDTF">2021-04-29T14:33:52Z</dcterms:modified>
</cp:coreProperties>
</file>