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70" r:id="rId5"/>
    <p:sldId id="279" r:id="rId6"/>
    <p:sldId id="280" r:id="rId7"/>
    <p:sldId id="295" r:id="rId8"/>
    <p:sldId id="296" r:id="rId9"/>
    <p:sldId id="297" r:id="rId10"/>
    <p:sldId id="284" r:id="rId11"/>
    <p:sldId id="264" r:id="rId12"/>
    <p:sldId id="285" r:id="rId13"/>
    <p:sldId id="286" r:id="rId14"/>
    <p:sldId id="292" r:id="rId15"/>
    <p:sldId id="293" r:id="rId16"/>
    <p:sldId id="288" r:id="rId17"/>
    <p:sldId id="289" r:id="rId18"/>
    <p:sldId id="291" r:id="rId19"/>
    <p:sldId id="294" r:id="rId20"/>
    <p:sldId id="278" r:id="rId21"/>
    <p:sldId id="269" r:id="rId22"/>
  </p:sldIdLst>
  <p:sldSz cx="12192000" cy="6858000"/>
  <p:notesSz cx="6797675" cy="9926638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D9D9D9"/>
    <a:srgbClr val="F2F2F2"/>
    <a:srgbClr val="462340"/>
    <a:srgbClr val="4B374B"/>
    <a:srgbClr val="4A7260"/>
    <a:srgbClr val="8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3696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E1F9995-ABA5-4B84-A110-13D73B9367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 rtl="0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0FC55C-A306-4A55-B35A-6BA5203CC3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pPr rtl="0"/>
            <a:fld id="{CFF3F2D4-828F-4892-B910-EA9D1DD4CC50}" type="datetime1">
              <a:rPr lang="de-DE" smtClean="0"/>
              <a:pPr rtl="0"/>
              <a:t>08.04.2021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BC51AC-ACC0-4B35-8350-D8EA48E4E6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 rtl="0"/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E2F829-76AE-4D6B-A09B-E771F87F6D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 rtl="0"/>
            <a:fld id="{71ECB224-3C4D-493C-AEF6-51FAC3CC7C4B}" type="slidenum">
              <a:rPr lang="de-DE" smtClean="0"/>
              <a:pPr rtl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1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pPr rtl="0"/>
            <a:endParaRPr lang="de-DE" noProof="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CB80340-8ABE-4339-9E6D-2CAC84D45A06}" type="datetime1">
              <a:rPr lang="de-DE" smtClean="0"/>
              <a:pPr/>
              <a:t>08.04.2021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pPr rt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pPr rtl="0"/>
            <a:endParaRPr lang="de-DE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pPr rtl="0"/>
            <a:fld id="{45C09F48-E3F7-4432-94C0-BC9DA42EACBA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94910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0337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74068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705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011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2554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011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5C09F48-E3F7-4432-94C0-BC9DA42EACBA}" type="slidenum">
              <a:rPr lang="de-DE" smtClean="0"/>
              <a:pPr rtl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420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de-DE" noProof="0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 rtl="0"/>
            <a:r>
              <a:rPr lang="de-DE" noProof="0" dirty="0"/>
              <a:t>Untertitel</a:t>
            </a:r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49085F81-D49A-4915-8EEC-2A1A96AC0B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1140" y="5795479"/>
            <a:ext cx="2915816" cy="258532"/>
          </a:xfrm>
        </p:spPr>
        <p:txBody>
          <a:bodyPr vert="horz" wrap="square" lIns="91440" tIns="45720" rIns="91440" bIns="45720" rtlCol="0" anchor="ctr" anchorCtr="1">
            <a:spAutoFit/>
          </a:bodyPr>
          <a:lstStyle>
            <a:lvl1pPr marL="0" indent="0">
              <a:buNone/>
              <a:defRPr lang="en-US" sz="1200" b="0" spc="30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GB"/>
            </a:lvl5pPr>
          </a:lstStyle>
          <a:p>
            <a:pPr marL="228600" lvl="0" indent="-228600" algn="ctr" rtl="0"/>
            <a:r>
              <a:rPr lang="de-DE" noProof="0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5013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accent3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de-DE" noProof="0" dirty="0"/>
              <a:t>Abschnittsüberschrift</a:t>
            </a:r>
          </a:p>
        </p:txBody>
      </p:sp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>
              <a:solidFill>
                <a:schemeClr val="bg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0" name="Bildplatzhalt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380094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FBE8C2-A941-4BA0-AB92-8B9DAEA8D9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E1EE7A0-1D71-4AE9-A7A8-91F84FED2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493421"/>
          </a:xfrm>
        </p:spPr>
        <p:txBody>
          <a:bodyPr rtlCol="0"/>
          <a:lstStyle/>
          <a:p>
            <a:pPr rtl="0"/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21473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Folie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0" name="Bildplatzhalt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87240" y="429442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9600" b="1" i="0" noProof="0" dirty="0">
                <a:solidFill>
                  <a:schemeClr val="bg1"/>
                </a:solidFill>
              </a:rPr>
              <a:t>„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1BD117CE-38D2-4C42-9DB4-4A2E280B0DDF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8537828-887B-41E4-BAE4-D56B689E999B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liennummernplatzhalter 13">
            <a:extLst>
              <a:ext uri="{FF2B5EF4-FFF2-40B4-BE49-F238E27FC236}">
                <a16:creationId xmlns:a16="http://schemas.microsoft.com/office/drawing/2014/main" id="{C30B13EC-FDE4-4948-916D-4C19A15AA25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1DCB14C0-E2E4-43A3-BF4F-3245EC9D047E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D516461C-8B84-4627-8299-8DFD1F62E42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398853" y="2071432"/>
            <a:ext cx="800100" cy="1198025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9600" b="1" i="0" noProof="0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703105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64A6DB18-4C6E-41E3-B11B-1FE933E84ABD}"/>
              </a:ext>
            </a:extLst>
          </p:cNvPr>
          <p:cNvSpPr/>
          <p:nvPr userDrawn="1"/>
        </p:nvSpPr>
        <p:spPr>
          <a:xfrm rot="19800000">
            <a:off x="-1368850" y="-967093"/>
            <a:ext cx="8283042" cy="3255962"/>
          </a:xfrm>
          <a:custGeom>
            <a:avLst/>
            <a:gdLst>
              <a:gd name="connsiteX0" fmla="*/ 8159309 w 8283042"/>
              <a:gd name="connsiteY0" fmla="*/ 3184525 h 3255962"/>
              <a:gd name="connsiteX1" fmla="*/ 8283042 w 8283042"/>
              <a:gd name="connsiteY1" fmla="*/ 3255962 h 3255962"/>
              <a:gd name="connsiteX2" fmla="*/ 0 w 8283042"/>
              <a:gd name="connsiteY2" fmla="*/ 3255962 h 3255962"/>
              <a:gd name="connsiteX3" fmla="*/ 41244 w 8283042"/>
              <a:gd name="connsiteY3" fmla="*/ 3184525 h 3255962"/>
              <a:gd name="connsiteX4" fmla="*/ 7284932 w 8283042"/>
              <a:gd name="connsiteY4" fmla="*/ 2679703 h 3255962"/>
              <a:gd name="connsiteX5" fmla="*/ 7408664 w 8283042"/>
              <a:gd name="connsiteY5" fmla="*/ 2751140 h 3255962"/>
              <a:gd name="connsiteX6" fmla="*/ 291459 w 8283042"/>
              <a:gd name="connsiteY6" fmla="*/ 2751140 h 3255962"/>
              <a:gd name="connsiteX7" fmla="*/ 332703 w 8283042"/>
              <a:gd name="connsiteY7" fmla="*/ 2679703 h 3255962"/>
              <a:gd name="connsiteX8" fmla="*/ 6121836 w 8283042"/>
              <a:gd name="connsiteY8" fmla="*/ 2008189 h 3255962"/>
              <a:gd name="connsiteX9" fmla="*/ 720402 w 8283042"/>
              <a:gd name="connsiteY9" fmla="*/ 2008189 h 3255962"/>
              <a:gd name="connsiteX10" fmla="*/ 1123681 w 8283042"/>
              <a:gd name="connsiteY10" fmla="*/ 1309689 h 3255962"/>
              <a:gd name="connsiteX11" fmla="*/ 4911998 w 8283042"/>
              <a:gd name="connsiteY11" fmla="*/ 1309689 h 3255962"/>
              <a:gd name="connsiteX12" fmla="*/ 4716772 w 8283042"/>
              <a:gd name="connsiteY12" fmla="*/ 1196975 h 3255962"/>
              <a:gd name="connsiteX13" fmla="*/ 1188756 w 8283042"/>
              <a:gd name="connsiteY13" fmla="*/ 1196976 h 3255962"/>
              <a:gd name="connsiteX14" fmla="*/ 1879830 w 8283042"/>
              <a:gd name="connsiteY14" fmla="*/ 0 h 3255962"/>
              <a:gd name="connsiteX15" fmla="*/ 2643550 w 8283042"/>
              <a:gd name="connsiteY15" fmla="*/ 0 h 3255962"/>
              <a:gd name="connsiteX16" fmla="*/ 6462789 w 8283042"/>
              <a:gd name="connsiteY16" fmla="*/ 2205038 h 3255962"/>
              <a:gd name="connsiteX17" fmla="*/ 6897231 w 8283042"/>
              <a:gd name="connsiteY17" fmla="*/ 2455864 h 3255962"/>
              <a:gd name="connsiteX18" fmla="*/ 461936 w 8283042"/>
              <a:gd name="connsiteY18" fmla="*/ 2455864 h 3255962"/>
              <a:gd name="connsiteX19" fmla="*/ 606750 w 8283042"/>
              <a:gd name="connsiteY19" fmla="*/ 2205039 h 3255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283042" h="3255962">
                <a:moveTo>
                  <a:pt x="8159309" y="3184525"/>
                </a:moveTo>
                <a:lnTo>
                  <a:pt x="8283042" y="3255962"/>
                </a:lnTo>
                <a:lnTo>
                  <a:pt x="0" y="3255962"/>
                </a:lnTo>
                <a:lnTo>
                  <a:pt x="41244" y="3184525"/>
                </a:lnTo>
                <a:close/>
                <a:moveTo>
                  <a:pt x="7284932" y="2679703"/>
                </a:moveTo>
                <a:lnTo>
                  <a:pt x="7408664" y="2751140"/>
                </a:lnTo>
                <a:lnTo>
                  <a:pt x="291459" y="2751140"/>
                </a:lnTo>
                <a:lnTo>
                  <a:pt x="332703" y="2679703"/>
                </a:lnTo>
                <a:close/>
                <a:moveTo>
                  <a:pt x="6121836" y="2008189"/>
                </a:moveTo>
                <a:lnTo>
                  <a:pt x="720402" y="2008189"/>
                </a:lnTo>
                <a:lnTo>
                  <a:pt x="1123681" y="1309689"/>
                </a:lnTo>
                <a:lnTo>
                  <a:pt x="4911998" y="1309689"/>
                </a:lnTo>
                <a:close/>
                <a:moveTo>
                  <a:pt x="4716772" y="1196975"/>
                </a:moveTo>
                <a:lnTo>
                  <a:pt x="1188756" y="1196976"/>
                </a:lnTo>
                <a:lnTo>
                  <a:pt x="1879830" y="0"/>
                </a:lnTo>
                <a:lnTo>
                  <a:pt x="2643550" y="0"/>
                </a:lnTo>
                <a:close/>
                <a:moveTo>
                  <a:pt x="6462789" y="2205038"/>
                </a:moveTo>
                <a:lnTo>
                  <a:pt x="6897231" y="2455864"/>
                </a:lnTo>
                <a:lnTo>
                  <a:pt x="461936" y="2455864"/>
                </a:lnTo>
                <a:lnTo>
                  <a:pt x="606750" y="22050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124562" y="2409371"/>
            <a:ext cx="6354526" cy="3577863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3200" b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 userDrawn="1"/>
        </p:nvSpPr>
        <p:spPr>
          <a:xfrm>
            <a:off x="424005" y="1400629"/>
            <a:ext cx="3698738" cy="36987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0" name="Bildplatzhalt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62502" y="1539126"/>
            <a:ext cx="3421745" cy="3421745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361116" y="4304100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9600" b="1" i="0" noProof="0" dirty="0">
                <a:solidFill>
                  <a:schemeClr val="tx2"/>
                </a:solidFill>
              </a:rPr>
              <a:t>„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4F7B2FA-9CC6-4114-86A4-1AFC7AB8DC4E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95CEB9D3-1AE0-4506-94BF-5A0560B20E83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3">
            <a:extLst>
              <a:ext uri="{FF2B5EF4-FFF2-40B4-BE49-F238E27FC236}">
                <a16:creationId xmlns:a16="http://schemas.microsoft.com/office/drawing/2014/main" id="{C22B8D4B-39B9-4EAD-AE41-4C1E961EAF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BEEF5E30-7D94-4346-8B55-79B1AFC23045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6BAC041-FA01-4D2F-A1F7-AD6EB72E1FD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4415664" y="2100505"/>
            <a:ext cx="800100" cy="1197864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9600" b="1" i="0" noProof="0" dirty="0">
                <a:solidFill>
                  <a:schemeClr val="tx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72816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Folie gebo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2E5F57C8-1811-4EED-A1DD-F65E022CFF71}"/>
              </a:ext>
            </a:extLst>
          </p:cNvPr>
          <p:cNvSpPr>
            <a:spLocks/>
          </p:cNvSpPr>
          <p:nvPr/>
        </p:nvSpPr>
        <p:spPr bwMode="auto">
          <a:xfrm rot="20994946">
            <a:off x="-308388" y="270107"/>
            <a:ext cx="12759629" cy="3500921"/>
          </a:xfrm>
          <a:custGeom>
            <a:avLst/>
            <a:gdLst>
              <a:gd name="connsiteX0" fmla="*/ 10516035 w 12759629"/>
              <a:gd name="connsiteY0" fmla="*/ 2541856 h 3500921"/>
              <a:gd name="connsiteX1" fmla="*/ 12070532 w 12759629"/>
              <a:gd name="connsiteY1" fmla="*/ 3047516 h 3500921"/>
              <a:gd name="connsiteX2" fmla="*/ 12340450 w 12759629"/>
              <a:gd name="connsiteY2" fmla="*/ 3189806 h 3500921"/>
              <a:gd name="connsiteX3" fmla="*/ 12320059 w 12759629"/>
              <a:gd name="connsiteY3" fmla="*/ 3304463 h 3500921"/>
              <a:gd name="connsiteX4" fmla="*/ 12187055 w 12759629"/>
              <a:gd name="connsiteY4" fmla="*/ 3237627 h 3500921"/>
              <a:gd name="connsiteX5" fmla="*/ 9703854 w 12759629"/>
              <a:gd name="connsiteY5" fmla="*/ 2636906 h 3500921"/>
              <a:gd name="connsiteX6" fmla="*/ 6410869 w 12759629"/>
              <a:gd name="connsiteY6" fmla="*/ 3114646 h 3500921"/>
              <a:gd name="connsiteX7" fmla="*/ 3103029 w 12759629"/>
              <a:gd name="connsiteY7" fmla="*/ 3500820 h 3500921"/>
              <a:gd name="connsiteX8" fmla="*/ 27535 w 12759629"/>
              <a:gd name="connsiteY8" fmla="*/ 2961569 h 3500921"/>
              <a:gd name="connsiteX9" fmla="*/ 0 w 12759629"/>
              <a:gd name="connsiteY9" fmla="*/ 2948829 h 3500921"/>
              <a:gd name="connsiteX10" fmla="*/ 6084 w 12759629"/>
              <a:gd name="connsiteY10" fmla="*/ 2914623 h 3500921"/>
              <a:gd name="connsiteX11" fmla="*/ 36566 w 12759629"/>
              <a:gd name="connsiteY11" fmla="*/ 2929330 h 3500921"/>
              <a:gd name="connsiteX12" fmla="*/ 3107981 w 12759629"/>
              <a:gd name="connsiteY12" fmla="*/ 3484895 h 3500921"/>
              <a:gd name="connsiteX13" fmla="*/ 6410869 w 12759629"/>
              <a:gd name="connsiteY13" fmla="*/ 3035023 h 3500921"/>
              <a:gd name="connsiteX14" fmla="*/ 9693950 w 12759629"/>
              <a:gd name="connsiteY14" fmla="*/ 2477659 h 3500921"/>
              <a:gd name="connsiteX15" fmla="*/ 10516035 w 12759629"/>
              <a:gd name="connsiteY15" fmla="*/ 2541856 h 3500921"/>
              <a:gd name="connsiteX16" fmla="*/ 10663864 w 12759629"/>
              <a:gd name="connsiteY16" fmla="*/ 1743885 h 3500921"/>
              <a:gd name="connsiteX17" fmla="*/ 12361031 w 12759629"/>
              <a:gd name="connsiteY17" fmla="*/ 2490300 h 3500921"/>
              <a:gd name="connsiteX18" fmla="*/ 12452364 w 12759629"/>
              <a:gd name="connsiteY18" fmla="*/ 2560519 h 3500921"/>
              <a:gd name="connsiteX19" fmla="*/ 12394470 w 12759629"/>
              <a:gd name="connsiteY19" fmla="*/ 2886055 h 3500921"/>
              <a:gd name="connsiteX20" fmla="*/ 12350704 w 12759629"/>
              <a:gd name="connsiteY20" fmla="*/ 2856440 h 3500921"/>
              <a:gd name="connsiteX21" fmla="*/ 9674113 w 12759629"/>
              <a:gd name="connsiteY21" fmla="*/ 2079999 h 3500921"/>
              <a:gd name="connsiteX22" fmla="*/ 6410950 w 12759629"/>
              <a:gd name="connsiteY22" fmla="*/ 2820279 h 3500921"/>
              <a:gd name="connsiteX23" fmla="*/ 3123029 w 12759629"/>
              <a:gd name="connsiteY23" fmla="*/ 3433200 h 3500921"/>
              <a:gd name="connsiteX24" fmla="*/ 64774 w 12759629"/>
              <a:gd name="connsiteY24" fmla="*/ 2832803 h 3500921"/>
              <a:gd name="connsiteX25" fmla="*/ 24504 w 12759629"/>
              <a:gd name="connsiteY25" fmla="*/ 2811044 h 3500921"/>
              <a:gd name="connsiteX26" fmla="*/ 47732 w 12759629"/>
              <a:gd name="connsiteY26" fmla="*/ 2680435 h 3500921"/>
              <a:gd name="connsiteX27" fmla="*/ 97636 w 12759629"/>
              <a:gd name="connsiteY27" fmla="*/ 2708386 h 3500921"/>
              <a:gd name="connsiteX28" fmla="*/ 3137884 w 12759629"/>
              <a:gd name="connsiteY28" fmla="*/ 3361559 h 3500921"/>
              <a:gd name="connsiteX29" fmla="*/ 6410950 w 12759629"/>
              <a:gd name="connsiteY29" fmla="*/ 2565559 h 3500921"/>
              <a:gd name="connsiteX30" fmla="*/ 9649354 w 12759629"/>
              <a:gd name="connsiteY30" fmla="*/ 1697920 h 3500921"/>
              <a:gd name="connsiteX31" fmla="*/ 10663864 w 12759629"/>
              <a:gd name="connsiteY31" fmla="*/ 1743885 h 3500921"/>
              <a:gd name="connsiteX32" fmla="*/ 10969792 w 12759629"/>
              <a:gd name="connsiteY32" fmla="*/ 889041 h 3500921"/>
              <a:gd name="connsiteX33" fmla="*/ 12565593 w 12759629"/>
              <a:gd name="connsiteY33" fmla="*/ 1623395 h 3500921"/>
              <a:gd name="connsiteX34" fmla="*/ 12612354 w 12759629"/>
              <a:gd name="connsiteY34" fmla="*/ 1660905 h 3500921"/>
              <a:gd name="connsiteX35" fmla="*/ 12489095 w 12759629"/>
              <a:gd name="connsiteY35" fmla="*/ 2353982 h 3500921"/>
              <a:gd name="connsiteX36" fmla="*/ 12488942 w 12759629"/>
              <a:gd name="connsiteY36" fmla="*/ 2353851 h 3500921"/>
              <a:gd name="connsiteX37" fmla="*/ 9633837 w 12759629"/>
              <a:gd name="connsiteY37" fmla="*/ 1455647 h 3500921"/>
              <a:gd name="connsiteX38" fmla="*/ 6410394 w 12759629"/>
              <a:gd name="connsiteY38" fmla="*/ 2398498 h 3500921"/>
              <a:gd name="connsiteX39" fmla="*/ 3147339 w 12759629"/>
              <a:gd name="connsiteY39" fmla="*/ 3281676 h 3500921"/>
              <a:gd name="connsiteX40" fmla="*/ 120302 w 12759629"/>
              <a:gd name="connsiteY40" fmla="*/ 2620525 h 3500921"/>
              <a:gd name="connsiteX41" fmla="*/ 64391 w 12759629"/>
              <a:gd name="connsiteY41" fmla="*/ 2586765 h 3500921"/>
              <a:gd name="connsiteX42" fmla="*/ 129014 w 12759629"/>
              <a:gd name="connsiteY42" fmla="*/ 2223396 h 3500921"/>
              <a:gd name="connsiteX43" fmla="*/ 207516 w 12759629"/>
              <a:gd name="connsiteY43" fmla="*/ 2271822 h 3500921"/>
              <a:gd name="connsiteX44" fmla="*/ 3196854 w 12759629"/>
              <a:gd name="connsiteY44" fmla="*/ 2875891 h 3500921"/>
              <a:gd name="connsiteX45" fmla="*/ 6410395 w 12759629"/>
              <a:gd name="connsiteY45" fmla="*/ 1805735 h 3500921"/>
              <a:gd name="connsiteX46" fmla="*/ 9579371 w 12759629"/>
              <a:gd name="connsiteY46" fmla="*/ 846970 h 3500921"/>
              <a:gd name="connsiteX47" fmla="*/ 10969792 w 12759629"/>
              <a:gd name="connsiteY47" fmla="*/ 889041 h 3500921"/>
              <a:gd name="connsiteX48" fmla="*/ 12695153 w 12759629"/>
              <a:gd name="connsiteY48" fmla="*/ 821327 h 3500921"/>
              <a:gd name="connsiteX49" fmla="*/ 12759629 w 12759629"/>
              <a:gd name="connsiteY49" fmla="*/ 832794 h 3500921"/>
              <a:gd name="connsiteX50" fmla="*/ 12754040 w 12759629"/>
              <a:gd name="connsiteY50" fmla="*/ 864218 h 3500921"/>
              <a:gd name="connsiteX51" fmla="*/ 9634801 w 12759629"/>
              <a:gd name="connsiteY51" fmla="*/ 277064 h 3500921"/>
              <a:gd name="connsiteX52" fmla="*/ 12174055 w 12759629"/>
              <a:gd name="connsiteY52" fmla="*/ 728654 h 3500921"/>
              <a:gd name="connsiteX53" fmla="*/ 12314087 w 12759629"/>
              <a:gd name="connsiteY53" fmla="*/ 809460 h 3500921"/>
              <a:gd name="connsiteX54" fmla="*/ 12513862 w 12759629"/>
              <a:gd name="connsiteY54" fmla="*/ 939924 h 3500921"/>
              <a:gd name="connsiteX55" fmla="*/ 12714277 w 12759629"/>
              <a:gd name="connsiteY55" fmla="*/ 1087803 h 3500921"/>
              <a:gd name="connsiteX56" fmla="*/ 12643623 w 12759629"/>
              <a:gd name="connsiteY56" fmla="*/ 1485082 h 3500921"/>
              <a:gd name="connsiteX57" fmla="*/ 12600454 w 12759629"/>
              <a:gd name="connsiteY57" fmla="*/ 1452040 h 3500921"/>
              <a:gd name="connsiteX58" fmla="*/ 9589210 w 12759629"/>
              <a:gd name="connsiteY58" fmla="*/ 735230 h 3500921"/>
              <a:gd name="connsiteX59" fmla="*/ 6425088 w 12759629"/>
              <a:gd name="connsiteY59" fmla="*/ 1694315 h 3500921"/>
              <a:gd name="connsiteX60" fmla="*/ 3221352 w 12759629"/>
              <a:gd name="connsiteY60" fmla="*/ 2804625 h 3500921"/>
              <a:gd name="connsiteX61" fmla="*/ 227896 w 12759629"/>
              <a:gd name="connsiteY61" fmla="*/ 2237254 h 3500921"/>
              <a:gd name="connsiteX62" fmla="*/ 136311 w 12759629"/>
              <a:gd name="connsiteY62" fmla="*/ 2182365 h 3500921"/>
              <a:gd name="connsiteX63" fmla="*/ 209053 w 12759629"/>
              <a:gd name="connsiteY63" fmla="*/ 1773343 h 3500921"/>
              <a:gd name="connsiteX64" fmla="*/ 316297 w 12759629"/>
              <a:gd name="connsiteY64" fmla="*/ 1834690 h 3500921"/>
              <a:gd name="connsiteX65" fmla="*/ 3216401 w 12759629"/>
              <a:gd name="connsiteY65" fmla="*/ 2350950 h 3500921"/>
              <a:gd name="connsiteX66" fmla="*/ 6425087 w 12759629"/>
              <a:gd name="connsiteY66" fmla="*/ 1240640 h 3500921"/>
              <a:gd name="connsiteX67" fmla="*/ 8321580 w 12759629"/>
              <a:gd name="connsiteY67" fmla="*/ 548189 h 3500921"/>
              <a:gd name="connsiteX68" fmla="*/ 9584258 w 12759629"/>
              <a:gd name="connsiteY68" fmla="*/ 281555 h 3500921"/>
              <a:gd name="connsiteX69" fmla="*/ 8076887 w 12759629"/>
              <a:gd name="connsiteY69" fmla="*/ 0 h 3500921"/>
              <a:gd name="connsiteX70" fmla="*/ 9077142 w 12759629"/>
              <a:gd name="connsiteY70" fmla="*/ 177888 h 3500921"/>
              <a:gd name="connsiteX71" fmla="*/ 8801496 w 12759629"/>
              <a:gd name="connsiteY71" fmla="*/ 241291 h 3500921"/>
              <a:gd name="connsiteX72" fmla="*/ 6485520 w 12759629"/>
              <a:gd name="connsiteY72" fmla="*/ 1101274 h 3500921"/>
              <a:gd name="connsiteX73" fmla="*/ 3365985 w 12759629"/>
              <a:gd name="connsiteY73" fmla="*/ 2267067 h 3500921"/>
              <a:gd name="connsiteX74" fmla="*/ 393929 w 12759629"/>
              <a:gd name="connsiteY74" fmla="*/ 1766952 h 3500921"/>
              <a:gd name="connsiteX75" fmla="*/ 227146 w 12759629"/>
              <a:gd name="connsiteY75" fmla="*/ 1671603 h 3500921"/>
              <a:gd name="connsiteX76" fmla="*/ 298125 w 12759629"/>
              <a:gd name="connsiteY76" fmla="*/ 1272495 h 3500921"/>
              <a:gd name="connsiteX77" fmla="*/ 466713 w 12759629"/>
              <a:gd name="connsiteY77" fmla="*/ 1365124 h 3500921"/>
              <a:gd name="connsiteX78" fmla="*/ 3346178 w 12759629"/>
              <a:gd name="connsiteY78" fmla="*/ 1817461 h 3500921"/>
              <a:gd name="connsiteX79" fmla="*/ 6470665 w 12759629"/>
              <a:gd name="connsiteY79" fmla="*/ 651668 h 3500921"/>
              <a:gd name="connsiteX80" fmla="*/ 7856352 w 12759629"/>
              <a:gd name="connsiteY80" fmla="*/ 73683 h 350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12759629" h="3500921">
                <a:moveTo>
                  <a:pt x="10516035" y="2541856"/>
                </a:moveTo>
                <a:cubicBezTo>
                  <a:pt x="11030903" y="2624900"/>
                  <a:pt x="11548218" y="2790173"/>
                  <a:pt x="12070532" y="3047516"/>
                </a:cubicBezTo>
                <a:lnTo>
                  <a:pt x="12340450" y="3189806"/>
                </a:lnTo>
                <a:lnTo>
                  <a:pt x="12320059" y="3304463"/>
                </a:lnTo>
                <a:lnTo>
                  <a:pt x="12187055" y="3237627"/>
                </a:lnTo>
                <a:cubicBezTo>
                  <a:pt x="11350964" y="2834721"/>
                  <a:pt x="10524624" y="2642878"/>
                  <a:pt x="9703854" y="2636906"/>
                </a:cubicBezTo>
                <a:cubicBezTo>
                  <a:pt x="8604542" y="2609038"/>
                  <a:pt x="7510181" y="2915588"/>
                  <a:pt x="6410869" y="3114646"/>
                </a:cubicBezTo>
                <a:cubicBezTo>
                  <a:pt x="5311558" y="3349536"/>
                  <a:pt x="4207293" y="3484895"/>
                  <a:pt x="3103029" y="3500820"/>
                </a:cubicBezTo>
                <a:cubicBezTo>
                  <a:pt x="2072424" y="3504552"/>
                  <a:pt x="1041819" y="3406811"/>
                  <a:pt x="27535" y="2961569"/>
                </a:cubicBezTo>
                <a:lnTo>
                  <a:pt x="0" y="2948829"/>
                </a:lnTo>
                <a:lnTo>
                  <a:pt x="6084" y="2914623"/>
                </a:lnTo>
                <a:lnTo>
                  <a:pt x="36566" y="2929330"/>
                </a:lnTo>
                <a:cubicBezTo>
                  <a:pt x="1046771" y="3391821"/>
                  <a:pt x="2077376" y="3496093"/>
                  <a:pt x="3107981" y="3484895"/>
                </a:cubicBezTo>
                <a:cubicBezTo>
                  <a:pt x="4212245" y="3461008"/>
                  <a:pt x="5311557" y="3305743"/>
                  <a:pt x="6410869" y="3035023"/>
                </a:cubicBezTo>
                <a:cubicBezTo>
                  <a:pt x="7510181" y="2808097"/>
                  <a:pt x="8599590" y="2469697"/>
                  <a:pt x="9693950" y="2477659"/>
                </a:cubicBezTo>
                <a:cubicBezTo>
                  <a:pt x="9967541" y="2476664"/>
                  <a:pt x="10241440" y="2497565"/>
                  <a:pt x="10516035" y="2541856"/>
                </a:cubicBezTo>
                <a:close/>
                <a:moveTo>
                  <a:pt x="10663864" y="1743885"/>
                </a:moveTo>
                <a:cubicBezTo>
                  <a:pt x="11223806" y="1839737"/>
                  <a:pt x="11787945" y="2065808"/>
                  <a:pt x="12361031" y="2490300"/>
                </a:cubicBezTo>
                <a:lnTo>
                  <a:pt x="12452364" y="2560519"/>
                </a:lnTo>
                <a:lnTo>
                  <a:pt x="12394470" y="2886055"/>
                </a:lnTo>
                <a:lnTo>
                  <a:pt x="12350704" y="2856440"/>
                </a:lnTo>
                <a:cubicBezTo>
                  <a:pt x="11444342" y="2270184"/>
                  <a:pt x="10559227" y="2047662"/>
                  <a:pt x="9674113" y="2079999"/>
                </a:cubicBezTo>
                <a:cubicBezTo>
                  <a:pt x="8584741" y="2107859"/>
                  <a:pt x="7505273" y="2521779"/>
                  <a:pt x="6410950" y="2820279"/>
                </a:cubicBezTo>
                <a:cubicBezTo>
                  <a:pt x="5321578" y="3162559"/>
                  <a:pt x="4222304" y="3385439"/>
                  <a:pt x="3123029" y="3433200"/>
                </a:cubicBezTo>
                <a:cubicBezTo>
                  <a:pt x="2092458" y="3466780"/>
                  <a:pt x="1066240" y="3346448"/>
                  <a:pt x="64774" y="2832803"/>
                </a:cubicBezTo>
                <a:lnTo>
                  <a:pt x="24504" y="2811044"/>
                </a:lnTo>
                <a:lnTo>
                  <a:pt x="47732" y="2680435"/>
                </a:lnTo>
                <a:lnTo>
                  <a:pt x="97636" y="2708386"/>
                </a:lnTo>
                <a:cubicBezTo>
                  <a:pt x="1090380" y="3240061"/>
                  <a:pt x="2111955" y="3424990"/>
                  <a:pt x="3137884" y="3361559"/>
                </a:cubicBezTo>
                <a:cubicBezTo>
                  <a:pt x="4232207" y="3297879"/>
                  <a:pt x="5326530" y="2951619"/>
                  <a:pt x="6410950" y="2565559"/>
                </a:cubicBezTo>
                <a:cubicBezTo>
                  <a:pt x="7495369" y="2191439"/>
                  <a:pt x="8569886" y="1777519"/>
                  <a:pt x="9649354" y="1697920"/>
                </a:cubicBezTo>
                <a:cubicBezTo>
                  <a:pt x="9986687" y="1675532"/>
                  <a:pt x="10324505" y="1685793"/>
                  <a:pt x="10663864" y="1743885"/>
                </a:cubicBezTo>
                <a:close/>
                <a:moveTo>
                  <a:pt x="10969792" y="889041"/>
                </a:moveTo>
                <a:cubicBezTo>
                  <a:pt x="11494753" y="992910"/>
                  <a:pt x="12025114" y="1215559"/>
                  <a:pt x="12565593" y="1623395"/>
                </a:cubicBezTo>
                <a:lnTo>
                  <a:pt x="12612354" y="1660905"/>
                </a:lnTo>
                <a:lnTo>
                  <a:pt x="12489095" y="2353982"/>
                </a:lnTo>
                <a:lnTo>
                  <a:pt x="12488942" y="2353851"/>
                </a:lnTo>
                <a:cubicBezTo>
                  <a:pt x="11517970" y="1566603"/>
                  <a:pt x="10574007" y="1375584"/>
                  <a:pt x="9633837" y="1455647"/>
                </a:cubicBezTo>
                <a:cubicBezTo>
                  <a:pt x="8559356" y="1547147"/>
                  <a:pt x="7489826" y="1988736"/>
                  <a:pt x="6410394" y="2398498"/>
                </a:cubicBezTo>
                <a:cubicBezTo>
                  <a:pt x="5330962" y="2812239"/>
                  <a:pt x="4236674" y="3198132"/>
                  <a:pt x="3147339" y="3281676"/>
                </a:cubicBezTo>
                <a:cubicBezTo>
                  <a:pt x="2126087" y="3367457"/>
                  <a:pt x="1104834" y="3187502"/>
                  <a:pt x="120302" y="2620525"/>
                </a:cubicBezTo>
                <a:lnTo>
                  <a:pt x="64391" y="2586765"/>
                </a:lnTo>
                <a:lnTo>
                  <a:pt x="129014" y="2223396"/>
                </a:lnTo>
                <a:lnTo>
                  <a:pt x="207516" y="2271822"/>
                </a:lnTo>
                <a:cubicBezTo>
                  <a:pt x="1182202" y="2845122"/>
                  <a:pt x="2189528" y="3021347"/>
                  <a:pt x="3196854" y="2875891"/>
                </a:cubicBezTo>
                <a:cubicBezTo>
                  <a:pt x="4271335" y="2732674"/>
                  <a:pt x="5345816" y="2227432"/>
                  <a:pt x="6410395" y="1805735"/>
                </a:cubicBezTo>
                <a:cubicBezTo>
                  <a:pt x="7474973" y="1348233"/>
                  <a:pt x="8524696" y="978253"/>
                  <a:pt x="9579371" y="846970"/>
                </a:cubicBezTo>
                <a:cubicBezTo>
                  <a:pt x="10040791" y="798236"/>
                  <a:pt x="10503160" y="796713"/>
                  <a:pt x="10969792" y="889041"/>
                </a:cubicBezTo>
                <a:close/>
                <a:moveTo>
                  <a:pt x="12695153" y="821327"/>
                </a:moveTo>
                <a:lnTo>
                  <a:pt x="12759629" y="832794"/>
                </a:lnTo>
                <a:lnTo>
                  <a:pt x="12754040" y="864218"/>
                </a:lnTo>
                <a:close/>
                <a:moveTo>
                  <a:pt x="9634801" y="277064"/>
                </a:moveTo>
                <a:lnTo>
                  <a:pt x="12174055" y="728654"/>
                </a:lnTo>
                <a:lnTo>
                  <a:pt x="12314087" y="809460"/>
                </a:lnTo>
                <a:cubicBezTo>
                  <a:pt x="12380513" y="850280"/>
                  <a:pt x="12447102" y="893724"/>
                  <a:pt x="12513862" y="939924"/>
                </a:cubicBezTo>
                <a:lnTo>
                  <a:pt x="12714277" y="1087803"/>
                </a:lnTo>
                <a:lnTo>
                  <a:pt x="12643623" y="1485082"/>
                </a:lnTo>
                <a:lnTo>
                  <a:pt x="12600454" y="1452040"/>
                </a:lnTo>
                <a:cubicBezTo>
                  <a:pt x="11566786" y="703751"/>
                  <a:pt x="10577998" y="623304"/>
                  <a:pt x="9589210" y="735230"/>
                </a:cubicBezTo>
                <a:cubicBezTo>
                  <a:pt x="8534502" y="874516"/>
                  <a:pt x="7484746" y="1232681"/>
                  <a:pt x="6425088" y="1694315"/>
                </a:cubicBezTo>
                <a:cubicBezTo>
                  <a:pt x="5365430" y="2120133"/>
                  <a:pt x="4295867" y="2649420"/>
                  <a:pt x="3221352" y="2804625"/>
                </a:cubicBezTo>
                <a:cubicBezTo>
                  <a:pt x="2218638" y="2965053"/>
                  <a:pt x="1207219" y="2796697"/>
                  <a:pt x="227896" y="2237254"/>
                </a:cubicBezTo>
                <a:lnTo>
                  <a:pt x="136311" y="2182365"/>
                </a:lnTo>
                <a:lnTo>
                  <a:pt x="209053" y="1773343"/>
                </a:lnTo>
                <a:lnTo>
                  <a:pt x="316297" y="1834690"/>
                </a:lnTo>
                <a:cubicBezTo>
                  <a:pt x="1266678" y="2353048"/>
                  <a:pt x="2241539" y="2507646"/>
                  <a:pt x="3216401" y="2350950"/>
                </a:cubicBezTo>
                <a:cubicBezTo>
                  <a:pt x="4290915" y="2195745"/>
                  <a:pt x="5365428" y="1666458"/>
                  <a:pt x="6425087" y="1240640"/>
                </a:cubicBezTo>
                <a:cubicBezTo>
                  <a:pt x="7058903" y="966047"/>
                  <a:pt x="7687765" y="723291"/>
                  <a:pt x="8321580" y="548189"/>
                </a:cubicBezTo>
                <a:cubicBezTo>
                  <a:pt x="8742473" y="428801"/>
                  <a:pt x="9163364" y="337269"/>
                  <a:pt x="9584258" y="281555"/>
                </a:cubicBezTo>
                <a:close/>
                <a:moveTo>
                  <a:pt x="8076887" y="0"/>
                </a:moveTo>
                <a:lnTo>
                  <a:pt x="9077142" y="177888"/>
                </a:lnTo>
                <a:lnTo>
                  <a:pt x="8801496" y="241291"/>
                </a:lnTo>
                <a:cubicBezTo>
                  <a:pt x="8029504" y="437310"/>
                  <a:pt x="7261690" y="740197"/>
                  <a:pt x="6485520" y="1101274"/>
                </a:cubicBezTo>
                <a:cubicBezTo>
                  <a:pt x="5455578" y="1546902"/>
                  <a:pt x="4420685" y="2091999"/>
                  <a:pt x="3365985" y="2267067"/>
                </a:cubicBezTo>
                <a:cubicBezTo>
                  <a:pt x="2377204" y="2449844"/>
                  <a:pt x="1379719" y="2303903"/>
                  <a:pt x="393929" y="1766952"/>
                </a:cubicBezTo>
                <a:lnTo>
                  <a:pt x="227146" y="1671603"/>
                </a:lnTo>
                <a:lnTo>
                  <a:pt x="298125" y="1272495"/>
                </a:lnTo>
                <a:lnTo>
                  <a:pt x="466713" y="1365124"/>
                </a:lnTo>
                <a:cubicBezTo>
                  <a:pt x="1420551" y="1863855"/>
                  <a:pt x="2389893" y="1992778"/>
                  <a:pt x="3346178" y="1817461"/>
                </a:cubicBezTo>
                <a:cubicBezTo>
                  <a:pt x="4400879" y="1642393"/>
                  <a:pt x="5440723" y="1097296"/>
                  <a:pt x="6470665" y="651668"/>
                </a:cubicBezTo>
                <a:cubicBezTo>
                  <a:pt x="6931168" y="433828"/>
                  <a:pt x="7394457" y="238369"/>
                  <a:pt x="7856352" y="73683"/>
                </a:cubicBezTo>
                <a:close/>
              </a:path>
            </a:pathLst>
          </a:custGeom>
          <a:gradFill flip="none" rotWithShape="1">
            <a:gsLst>
              <a:gs pos="23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776770" y="4752155"/>
            <a:ext cx="9680574" cy="1310968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lang="en-GB" sz="2400" b="0" i="1" spc="0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de-DE" noProof="0" dirty="0"/>
              <a:t>Zitat</a:t>
            </a:r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85BDC404-2F32-43B2-8FF8-F44E737B7739}"/>
              </a:ext>
            </a:extLst>
          </p:cNvPr>
          <p:cNvSpPr/>
          <p:nvPr userDrawn="1"/>
        </p:nvSpPr>
        <p:spPr>
          <a:xfrm>
            <a:off x="1" y="1"/>
            <a:ext cx="4716581" cy="4149353"/>
          </a:xfrm>
          <a:custGeom>
            <a:avLst/>
            <a:gdLst>
              <a:gd name="connsiteX0" fmla="*/ 0 w 4716581"/>
              <a:gd name="connsiteY0" fmla="*/ 0 h 4149353"/>
              <a:gd name="connsiteX1" fmla="*/ 4324798 w 4716581"/>
              <a:gd name="connsiteY1" fmla="*/ 0 h 4149353"/>
              <a:gd name="connsiteX2" fmla="*/ 4385617 w 4716581"/>
              <a:gd name="connsiteY2" fmla="*/ 100111 h 4149353"/>
              <a:gd name="connsiteX3" fmla="*/ 4716581 w 4716581"/>
              <a:gd name="connsiteY3" fmla="*/ 1407189 h 4149353"/>
              <a:gd name="connsiteX4" fmla="*/ 1974417 w 4716581"/>
              <a:gd name="connsiteY4" fmla="*/ 4149353 h 4149353"/>
              <a:gd name="connsiteX5" fmla="*/ 35414 w 4716581"/>
              <a:gd name="connsiteY5" fmla="*/ 3346192 h 4149353"/>
              <a:gd name="connsiteX6" fmla="*/ 0 w 4716581"/>
              <a:gd name="connsiteY6" fmla="*/ 3307226 h 4149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16581" h="4149353">
                <a:moveTo>
                  <a:pt x="0" y="0"/>
                </a:moveTo>
                <a:lnTo>
                  <a:pt x="4324798" y="0"/>
                </a:lnTo>
                <a:lnTo>
                  <a:pt x="4385617" y="100111"/>
                </a:lnTo>
                <a:cubicBezTo>
                  <a:pt x="4596688" y="488657"/>
                  <a:pt x="4716581" y="933922"/>
                  <a:pt x="4716581" y="1407189"/>
                </a:cubicBezTo>
                <a:cubicBezTo>
                  <a:pt x="4716581" y="2921644"/>
                  <a:pt x="3488872" y="4149353"/>
                  <a:pt x="1974417" y="4149353"/>
                </a:cubicBezTo>
                <a:cubicBezTo>
                  <a:pt x="1217190" y="4149353"/>
                  <a:pt x="531649" y="3842426"/>
                  <a:pt x="35414" y="3346192"/>
                </a:cubicBezTo>
                <a:lnTo>
                  <a:pt x="0" y="33072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87D3D51C-EF1C-4FF2-AB62-ADC1DF32A28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1" y="0"/>
            <a:ext cx="4524507" cy="3957278"/>
          </a:xfrm>
          <a:custGeom>
            <a:avLst/>
            <a:gdLst>
              <a:gd name="connsiteX0" fmla="*/ 8414 w 4524507"/>
              <a:gd name="connsiteY0" fmla="*/ 0 h 3957278"/>
              <a:gd name="connsiteX1" fmla="*/ 4048912 w 4524507"/>
              <a:gd name="connsiteY1" fmla="*/ 0 h 3957278"/>
              <a:gd name="connsiteX2" fmla="*/ 4098256 w 4524507"/>
              <a:gd name="connsiteY2" fmla="*/ 65987 h 3957278"/>
              <a:gd name="connsiteX3" fmla="*/ 4524507 w 4524507"/>
              <a:gd name="connsiteY3" fmla="*/ 1461436 h 3957278"/>
              <a:gd name="connsiteX4" fmla="*/ 2028663 w 4524507"/>
              <a:gd name="connsiteY4" fmla="*/ 3957278 h 3957278"/>
              <a:gd name="connsiteX5" fmla="*/ 102748 w 4524507"/>
              <a:gd name="connsiteY5" fmla="*/ 3049023 h 3957278"/>
              <a:gd name="connsiteX6" fmla="*/ 0 w 4524507"/>
              <a:gd name="connsiteY6" fmla="*/ 2911620 h 3957278"/>
              <a:gd name="connsiteX7" fmla="*/ 0 w 4524507"/>
              <a:gd name="connsiteY7" fmla="*/ 11253 h 3957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507" h="3957278">
                <a:moveTo>
                  <a:pt x="8414" y="0"/>
                </a:moveTo>
                <a:lnTo>
                  <a:pt x="4048912" y="0"/>
                </a:lnTo>
                <a:lnTo>
                  <a:pt x="4098256" y="65987"/>
                </a:lnTo>
                <a:cubicBezTo>
                  <a:pt x="4367369" y="464326"/>
                  <a:pt x="4524507" y="944530"/>
                  <a:pt x="4524507" y="1461436"/>
                </a:cubicBezTo>
                <a:cubicBezTo>
                  <a:pt x="4524507" y="2839851"/>
                  <a:pt x="3407080" y="3957278"/>
                  <a:pt x="2028663" y="3957278"/>
                </a:cubicBezTo>
                <a:cubicBezTo>
                  <a:pt x="1253303" y="3957278"/>
                  <a:pt x="560523" y="3603717"/>
                  <a:pt x="102748" y="3049023"/>
                </a:cubicBezTo>
                <a:lnTo>
                  <a:pt x="0" y="2911620"/>
                </a:lnTo>
                <a:lnTo>
                  <a:pt x="0" y="11253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50000"/>
              </a:schemeClr>
            </a:bgClr>
          </a:pattFill>
        </p:spPr>
        <p:txBody>
          <a:bodyPr vert="horz" wrap="square" lIns="91440" tIns="457200" rIns="91440" bIns="45720" rtlCol="0" anchor="t" anchorCtr="1">
            <a:noAutofit/>
          </a:bodyPr>
          <a:lstStyle>
            <a:lvl1pPr>
              <a:defRPr lang="en-GB" sz="12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1482934F-D15B-433B-8563-5A4037ECB287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1296353" y="4301986"/>
            <a:ext cx="800100" cy="1505250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9600" b="1" i="0" noProof="0" dirty="0">
                <a:solidFill>
                  <a:schemeClr val="tx2"/>
                </a:solidFill>
              </a:rPr>
              <a:t>„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C8AD67CF-75C0-4B27-B3F2-C99382A990DA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9AD26E31-DFC7-4619-9B7C-D90ABC8CCB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liennummernplatzhalter 13">
            <a:extLst>
              <a:ext uri="{FF2B5EF4-FFF2-40B4-BE49-F238E27FC236}">
                <a16:creationId xmlns:a16="http://schemas.microsoft.com/office/drawing/2014/main" id="{BBB6659B-6CE0-4853-BB6C-1DAC306ED28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8C57D515-267D-428B-AD8D-9917FC8D1170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51F8E2D-8F9C-4055-B0F4-F1ABEDBB60A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97320" y="4727074"/>
            <a:ext cx="800100" cy="1109183"/>
          </a:xfrm>
          <a:prstGeom prst="rect">
            <a:avLst/>
          </a:prstGeom>
          <a:noFill/>
        </p:spPr>
        <p:txBody>
          <a:bodyPr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172800" indent="-180000" algn="l" defTabSz="684213" rtl="0" eaLnBrk="1" fontAlgn="base" hangingPunct="1">
              <a:lnSpc>
                <a:spcPts val="368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None/>
              <a:defRPr lang="en-US" sz="3200" i="1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675" indent="-91440" algn="ctr" rtl="0">
              <a:lnSpc>
                <a:spcPct val="105000"/>
              </a:lnSpc>
              <a:spcAft>
                <a:spcPts val="800"/>
              </a:spcAft>
            </a:pPr>
            <a:r>
              <a:rPr lang="de-DE" sz="9600" b="1" i="0" noProof="0" dirty="0">
                <a:solidFill>
                  <a:schemeClr val="tx2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260602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de-DE" noProof="0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Name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Telefon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E-Mail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Website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Benutzer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fik 23" descr="Umschlag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fik 24" descr="Smartphone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fik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61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>
            <a:extLst>
              <a:ext uri="{FF2B5EF4-FFF2-40B4-BE49-F238E27FC236}">
                <a16:creationId xmlns:a16="http://schemas.microsoft.com/office/drawing/2014/main" id="{BA87BE54-14DC-472D-8337-75B1A8A35BF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7AAA86F4-5F6B-408E-BB3A-E89D057B1437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94FE51EC-6EEE-4E9B-95E0-8B3BEC6560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667000" y="0"/>
            <a:ext cx="6858000" cy="6858000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de-DE" noProof="0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4182412-18B8-4AC3-AA61-DAFA9BEAB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77266" y="4422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Name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04BD3722-9C29-415A-B4F9-404DF7CA27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7266" y="48592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Telefon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19AB0B4C-135C-4049-A378-55E85A240EF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7266" y="5295773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E-Mail</a:t>
            </a:r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84C52246-1E1E-45D1-870F-11BEF23679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7266" y="5732272"/>
            <a:ext cx="3695206" cy="2769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200" spc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de-DE" noProof="0" dirty="0"/>
              <a:t>Website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1F26A2B2-5127-40E8-8422-F1A7836E061C}"/>
              </a:ext>
            </a:extLst>
          </p:cNvPr>
          <p:cNvCxnSpPr/>
          <p:nvPr userDrawn="1"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fik 22" descr="Benutzer">
            <a:extLst>
              <a:ext uri="{FF2B5EF4-FFF2-40B4-BE49-F238E27FC236}">
                <a16:creationId xmlns:a16="http://schemas.microsoft.com/office/drawing/2014/main" id="{D8682255-0CCB-4829-A139-1448962118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357" y="4451822"/>
            <a:ext cx="218900" cy="218900"/>
          </a:xfrm>
          <a:prstGeom prst="rect">
            <a:avLst/>
          </a:prstGeom>
        </p:spPr>
      </p:pic>
      <p:pic>
        <p:nvPicPr>
          <p:cNvPr id="24" name="Grafik 23" descr="Umschlag">
            <a:extLst>
              <a:ext uri="{FF2B5EF4-FFF2-40B4-BE49-F238E27FC236}">
                <a16:creationId xmlns:a16="http://schemas.microsoft.com/office/drawing/2014/main" id="{C70B540F-9BDA-45EE-8344-27F1110D8E2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pic>
        <p:nvPicPr>
          <p:cNvPr id="25" name="Grafik 24" descr="Smartphone">
            <a:extLst>
              <a:ext uri="{FF2B5EF4-FFF2-40B4-BE49-F238E27FC236}">
                <a16:creationId xmlns:a16="http://schemas.microsoft.com/office/drawing/2014/main" id="{F9F9D3D1-F5F6-4B04-BA68-9B89F0E1FDE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pic>
        <p:nvPicPr>
          <p:cNvPr id="26" name="Grafik 25" descr="Link">
            <a:extLst>
              <a:ext uri="{FF2B5EF4-FFF2-40B4-BE49-F238E27FC236}">
                <a16:creationId xmlns:a16="http://schemas.microsoft.com/office/drawing/2014/main" id="{0A350BC5-221A-4142-86A1-5B33F3184E8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0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87D6B07-9595-4D7C-A1C7-EE4327E86C4F}"/>
              </a:ext>
            </a:extLst>
          </p:cNvPr>
          <p:cNvGrpSpPr/>
          <p:nvPr userDrawn="1"/>
        </p:nvGrpSpPr>
        <p:grpSpPr>
          <a:xfrm>
            <a:off x="0" y="1770061"/>
            <a:ext cx="12192000" cy="3255962"/>
            <a:chOff x="0" y="1770061"/>
            <a:chExt cx="12192000" cy="3255962"/>
          </a:xfrm>
          <a:solidFill>
            <a:schemeClr val="bg2"/>
          </a:solidFill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1EAC7A8-37E9-4B9E-B736-A22B168C80E4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72B49C9-D888-4DFD-821C-C8761C791457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377C6874-A790-4966-9E2B-1615E67A53D2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6B2B5D3-CC1C-45E2-BB10-D1175A138A49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45994648-15A7-4F74-9BE2-5A7A9FF67672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58E98649-FB1E-484B-911E-90A1B1AE58F1}"/>
              </a:ext>
            </a:extLst>
          </p:cNvPr>
          <p:cNvSpPr/>
          <p:nvPr userDrawn="1"/>
        </p:nvSpPr>
        <p:spPr>
          <a:xfrm>
            <a:off x="2387600" y="1"/>
            <a:ext cx="7416800" cy="6858001"/>
          </a:xfrm>
          <a:custGeom>
            <a:avLst/>
            <a:gdLst>
              <a:gd name="connsiteX0" fmla="*/ 2297777 w 7416800"/>
              <a:gd name="connsiteY0" fmla="*/ 0 h 6858001"/>
              <a:gd name="connsiteX1" fmla="*/ 5119024 w 7416800"/>
              <a:gd name="connsiteY1" fmla="*/ 0 h 6858001"/>
              <a:gd name="connsiteX2" fmla="*/ 5151877 w 7416800"/>
              <a:gd name="connsiteY2" fmla="*/ 12024 h 6858001"/>
              <a:gd name="connsiteX3" fmla="*/ 7416800 w 7416800"/>
              <a:gd name="connsiteY3" fmla="*/ 3429000 h 6858001"/>
              <a:gd name="connsiteX4" fmla="*/ 5151877 w 7416800"/>
              <a:gd name="connsiteY4" fmla="*/ 6845976 h 6858001"/>
              <a:gd name="connsiteX5" fmla="*/ 5119021 w 7416800"/>
              <a:gd name="connsiteY5" fmla="*/ 6858001 h 6858001"/>
              <a:gd name="connsiteX6" fmla="*/ 2297779 w 7416800"/>
              <a:gd name="connsiteY6" fmla="*/ 6858001 h 6858001"/>
              <a:gd name="connsiteX7" fmla="*/ 2264924 w 7416800"/>
              <a:gd name="connsiteY7" fmla="*/ 6845976 h 6858001"/>
              <a:gd name="connsiteX8" fmla="*/ 0 w 7416800"/>
              <a:gd name="connsiteY8" fmla="*/ 3429000 h 6858001"/>
              <a:gd name="connsiteX9" fmla="*/ 2264924 w 7416800"/>
              <a:gd name="connsiteY9" fmla="*/ 12024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16800" h="6858001">
                <a:moveTo>
                  <a:pt x="2297777" y="0"/>
                </a:moveTo>
                <a:lnTo>
                  <a:pt x="5119024" y="0"/>
                </a:lnTo>
                <a:lnTo>
                  <a:pt x="5151877" y="12024"/>
                </a:lnTo>
                <a:cubicBezTo>
                  <a:pt x="6482877" y="574990"/>
                  <a:pt x="7416800" y="1892930"/>
                  <a:pt x="7416800" y="3429000"/>
                </a:cubicBezTo>
                <a:cubicBezTo>
                  <a:pt x="7416800" y="4965070"/>
                  <a:pt x="6482877" y="6283010"/>
                  <a:pt x="5151877" y="6845976"/>
                </a:cubicBezTo>
                <a:lnTo>
                  <a:pt x="5119021" y="6858001"/>
                </a:lnTo>
                <a:lnTo>
                  <a:pt x="2297779" y="6858001"/>
                </a:lnTo>
                <a:lnTo>
                  <a:pt x="2264924" y="6845976"/>
                </a:lnTo>
                <a:cubicBezTo>
                  <a:pt x="933923" y="6283010"/>
                  <a:pt x="0" y="4965070"/>
                  <a:pt x="0" y="3429000"/>
                </a:cubicBezTo>
                <a:cubicBezTo>
                  <a:pt x="0" y="1892930"/>
                  <a:pt x="933923" y="574990"/>
                  <a:pt x="2264924" y="12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371726A-1E0A-434B-A802-4FCC15A82D01}"/>
              </a:ext>
            </a:extLst>
          </p:cNvPr>
          <p:cNvSpPr/>
          <p:nvPr userDrawn="1"/>
        </p:nvSpPr>
        <p:spPr>
          <a:xfrm>
            <a:off x="2674071" y="21211"/>
            <a:ext cx="6843859" cy="6843859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de-DE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FEC2E97-8DAA-48A7-AC52-B4B5AD2C486E}"/>
              </a:ext>
            </a:extLst>
          </p:cNvPr>
          <p:cNvCxnSpPr/>
          <p:nvPr userDrawn="1"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55002804-57E2-4379-9103-073F4D46F0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27248" y="1124712"/>
            <a:ext cx="5943600" cy="2596896"/>
          </a:xfrm>
        </p:spPr>
        <p:txBody>
          <a:bodyPr vert="horz" lIns="91440" tIns="45720" rIns="91440" bIns="45720" rtlCol="0" anchor="b" anchorCtr="1">
            <a:noAutofit/>
          </a:bodyPr>
          <a:lstStyle>
            <a:lvl1pPr algn="ctr">
              <a:defRPr lang="en-GB" sz="5400" b="0">
                <a:solidFill>
                  <a:schemeClr val="bg1"/>
                </a:solidFill>
                <a:latin typeface="+mj-lt"/>
              </a:defRPr>
            </a:lvl1pPr>
          </a:lstStyle>
          <a:p>
            <a:pPr lvl="0" algn="ctr" rtl="0">
              <a:lnSpc>
                <a:spcPct val="80000"/>
              </a:lnSpc>
            </a:pPr>
            <a:r>
              <a:rPr lang="de-DE" noProof="0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109CAD-EBE3-4421-954D-A76C885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4448" y="4315968"/>
            <a:ext cx="5029200" cy="886968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>
              <a:buNone/>
              <a:defRPr lang="en-GB" sz="1800" b="1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 algn="ctr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532482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B4B03F13-A59A-4526-9D17-27A3B8C63BCD}"/>
              </a:ext>
            </a:extLst>
          </p:cNvPr>
          <p:cNvSpPr/>
          <p:nvPr userDrawn="1"/>
        </p:nvSpPr>
        <p:spPr>
          <a:xfrm>
            <a:off x="-1" y="-16064"/>
            <a:ext cx="3981692" cy="2505614"/>
          </a:xfrm>
          <a:custGeom>
            <a:avLst/>
            <a:gdLst>
              <a:gd name="connsiteX0" fmla="*/ 0 w 3981692"/>
              <a:gd name="connsiteY0" fmla="*/ 0 h 2505614"/>
              <a:gd name="connsiteX1" fmla="*/ 3978183 w 3981692"/>
              <a:gd name="connsiteY1" fmla="*/ 0 h 2505614"/>
              <a:gd name="connsiteX2" fmla="*/ 3981692 w 3981692"/>
              <a:gd name="connsiteY2" fmla="*/ 54609 h 2505614"/>
              <a:gd name="connsiteX3" fmla="*/ 862315 w 3981692"/>
              <a:gd name="connsiteY3" fmla="*/ 2505614 h 2505614"/>
              <a:gd name="connsiteX4" fmla="*/ 233652 w 3981692"/>
              <a:gd name="connsiteY4" fmla="*/ 2455818 h 2505614"/>
              <a:gd name="connsiteX5" fmla="*/ 0 w 3981692"/>
              <a:gd name="connsiteY5" fmla="*/ 2408613 h 250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1692" h="2505614">
                <a:moveTo>
                  <a:pt x="0" y="0"/>
                </a:moveTo>
                <a:lnTo>
                  <a:pt x="3978183" y="0"/>
                </a:lnTo>
                <a:lnTo>
                  <a:pt x="3981692" y="54609"/>
                </a:lnTo>
                <a:cubicBezTo>
                  <a:pt x="3981692" y="1408262"/>
                  <a:pt x="2585099" y="2505614"/>
                  <a:pt x="862315" y="2505614"/>
                </a:cubicBezTo>
                <a:cubicBezTo>
                  <a:pt x="646967" y="2505614"/>
                  <a:pt x="436716" y="2488468"/>
                  <a:pt x="233652" y="2455818"/>
                </a:cubicBezTo>
                <a:lnTo>
                  <a:pt x="0" y="24086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5" name="Freihandform: Form 44">
            <a:extLst>
              <a:ext uri="{FF2B5EF4-FFF2-40B4-BE49-F238E27FC236}">
                <a16:creationId xmlns:a16="http://schemas.microsoft.com/office/drawing/2014/main" id="{5A1E45B6-C7EC-4687-B8D8-10D1DBC47018}"/>
              </a:ext>
            </a:extLst>
          </p:cNvPr>
          <p:cNvSpPr/>
          <p:nvPr userDrawn="1"/>
        </p:nvSpPr>
        <p:spPr>
          <a:xfrm>
            <a:off x="0" y="-16063"/>
            <a:ext cx="3795148" cy="2242063"/>
          </a:xfrm>
          <a:custGeom>
            <a:avLst/>
            <a:gdLst>
              <a:gd name="connsiteX0" fmla="*/ 0 w 3795148"/>
              <a:gd name="connsiteY0" fmla="*/ 0 h 2242063"/>
              <a:gd name="connsiteX1" fmla="*/ 3795148 w 3795148"/>
              <a:gd name="connsiteY1" fmla="*/ 0 h 2242063"/>
              <a:gd name="connsiteX2" fmla="*/ 3793988 w 3795148"/>
              <a:gd name="connsiteY2" fmla="*/ 18343 h 2242063"/>
              <a:gd name="connsiteX3" fmla="*/ 708660 w 3795148"/>
              <a:gd name="connsiteY3" fmla="*/ 2242063 h 2242063"/>
              <a:gd name="connsiteX4" fmla="*/ 83632 w 3795148"/>
              <a:gd name="connsiteY4" fmla="*/ 2191740 h 2242063"/>
              <a:gd name="connsiteX5" fmla="*/ 0 w 3795148"/>
              <a:gd name="connsiteY5" fmla="*/ 2174565 h 2242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95148" h="2242063">
                <a:moveTo>
                  <a:pt x="0" y="0"/>
                </a:moveTo>
                <a:lnTo>
                  <a:pt x="3795148" y="0"/>
                </a:lnTo>
                <a:lnTo>
                  <a:pt x="3793988" y="18343"/>
                </a:lnTo>
                <a:cubicBezTo>
                  <a:pt x="3635169" y="1267374"/>
                  <a:pt x="2314432" y="2242063"/>
                  <a:pt x="708660" y="2242063"/>
                </a:cubicBezTo>
                <a:cubicBezTo>
                  <a:pt x="494557" y="2242063"/>
                  <a:pt x="285522" y="2224735"/>
                  <a:pt x="83632" y="2191740"/>
                </a:cubicBezTo>
                <a:lnTo>
                  <a:pt x="0" y="2174565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de-DE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8" name="Inhaltsplatzhalter 2">
            <a:extLst>
              <a:ext uri="{FF2B5EF4-FFF2-40B4-BE49-F238E27FC236}">
                <a16:creationId xmlns:a16="http://schemas.microsoft.com/office/drawing/2014/main" id="{E8536E4F-F1FA-484F-8F59-EAADF8904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46039"/>
            <a:ext cx="10782283" cy="383092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48100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de-DE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2CACE3D1-F863-4422-B475-730B2AEA7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7325"/>
            <a:ext cx="5181600" cy="3739638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8" name="Inhaltsplatzhalter 3">
            <a:extLst>
              <a:ext uri="{FF2B5EF4-FFF2-40B4-BE49-F238E27FC236}">
                <a16:creationId xmlns:a16="http://schemas.microsoft.com/office/drawing/2014/main" id="{C6DDB857-67CE-4444-B436-F7A2F6E06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886" y="2404377"/>
            <a:ext cx="5181600" cy="3772586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964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4EAA5535-A3DD-490B-B233-9C9B84EEC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76326" y="1251145"/>
            <a:ext cx="6615674" cy="5596389"/>
          </a:xfrm>
          <a:custGeom>
            <a:avLst/>
            <a:gdLst>
              <a:gd name="connsiteX0" fmla="*/ 3621727 w 6615674"/>
              <a:gd name="connsiteY0" fmla="*/ 0 h 5596389"/>
              <a:gd name="connsiteX1" fmla="*/ 6416428 w 6615674"/>
              <a:gd name="connsiteY1" fmla="*/ 1317972 h 5596389"/>
              <a:gd name="connsiteX2" fmla="*/ 6615674 w 6615674"/>
              <a:gd name="connsiteY2" fmla="*/ 1584421 h 5596389"/>
              <a:gd name="connsiteX3" fmla="*/ 6615674 w 6615674"/>
              <a:gd name="connsiteY3" fmla="*/ 5596389 h 5596389"/>
              <a:gd name="connsiteX4" fmla="*/ 587989 w 6615674"/>
              <a:gd name="connsiteY4" fmla="*/ 5596389 h 5596389"/>
              <a:gd name="connsiteX5" fmla="*/ 437123 w 6615674"/>
              <a:gd name="connsiteY5" fmla="*/ 5348058 h 5596389"/>
              <a:gd name="connsiteX6" fmla="*/ 0 w 6615674"/>
              <a:gd name="connsiteY6" fmla="*/ 3621727 h 5596389"/>
              <a:gd name="connsiteX7" fmla="*/ 3621727 w 6615674"/>
              <a:gd name="connsiteY7" fmla="*/ 0 h 5596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596389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596389"/>
                </a:lnTo>
                <a:lnTo>
                  <a:pt x="587989" y="5596389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ctr" anchorCtr="1">
            <a:noAutofit/>
          </a:bodyPr>
          <a:lstStyle>
            <a:lvl1pPr>
              <a:defRPr lang="en-US" sz="1600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F108634F-AB43-4931-97E0-C7125C9FD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489548"/>
            <a:ext cx="4131946" cy="3379439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77778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5520" y="246253"/>
            <a:ext cx="8094972" cy="173887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ihandform: Form 42">
            <a:extLst>
              <a:ext uri="{FF2B5EF4-FFF2-40B4-BE49-F238E27FC236}">
                <a16:creationId xmlns:a16="http://schemas.microsoft.com/office/drawing/2014/main" id="{4FC3C941-0608-44BE-A293-C20D8B8805D4}"/>
              </a:ext>
            </a:extLst>
          </p:cNvPr>
          <p:cNvSpPr/>
          <p:nvPr userDrawn="1"/>
        </p:nvSpPr>
        <p:spPr>
          <a:xfrm>
            <a:off x="0" y="-1"/>
            <a:ext cx="4587349" cy="2419039"/>
          </a:xfrm>
          <a:custGeom>
            <a:avLst/>
            <a:gdLst>
              <a:gd name="connsiteX0" fmla="*/ 0 w 4587349"/>
              <a:gd name="connsiteY0" fmla="*/ 0 h 2419039"/>
              <a:gd name="connsiteX1" fmla="*/ 4587349 w 4587349"/>
              <a:gd name="connsiteY1" fmla="*/ 0 h 2419039"/>
              <a:gd name="connsiteX2" fmla="*/ 4562933 w 4587349"/>
              <a:gd name="connsiteY2" fmla="*/ 72160 h 2419039"/>
              <a:gd name="connsiteX3" fmla="*/ 1203311 w 4587349"/>
              <a:gd name="connsiteY3" fmla="*/ 2419039 h 2419039"/>
              <a:gd name="connsiteX4" fmla="*/ 139724 w 4587349"/>
              <a:gd name="connsiteY4" fmla="*/ 2258240 h 2419039"/>
              <a:gd name="connsiteX5" fmla="*/ 0 w 4587349"/>
              <a:gd name="connsiteY5" fmla="*/ 2207100 h 24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87349" h="2419039">
                <a:moveTo>
                  <a:pt x="0" y="0"/>
                </a:moveTo>
                <a:lnTo>
                  <a:pt x="4587349" y="0"/>
                </a:lnTo>
                <a:lnTo>
                  <a:pt x="4562933" y="72160"/>
                </a:lnTo>
                <a:cubicBezTo>
                  <a:pt x="4061488" y="1441670"/>
                  <a:pt x="2746538" y="2419039"/>
                  <a:pt x="1203311" y="2419039"/>
                </a:cubicBezTo>
                <a:cubicBezTo>
                  <a:pt x="832937" y="2419039"/>
                  <a:pt x="475711" y="2362743"/>
                  <a:pt x="139724" y="2258240"/>
                </a:cubicBezTo>
                <a:lnTo>
                  <a:pt x="0" y="2207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1" name="Freihandform: Form 40">
            <a:extLst>
              <a:ext uri="{FF2B5EF4-FFF2-40B4-BE49-F238E27FC236}">
                <a16:creationId xmlns:a16="http://schemas.microsoft.com/office/drawing/2014/main" id="{A7107B1B-15F6-4743-8E90-18A0DC2B964E}"/>
              </a:ext>
            </a:extLst>
          </p:cNvPr>
          <p:cNvSpPr/>
          <p:nvPr userDrawn="1"/>
        </p:nvSpPr>
        <p:spPr>
          <a:xfrm>
            <a:off x="0" y="1"/>
            <a:ext cx="4341402" cy="2228445"/>
          </a:xfrm>
          <a:custGeom>
            <a:avLst/>
            <a:gdLst>
              <a:gd name="connsiteX0" fmla="*/ 0 w 4341402"/>
              <a:gd name="connsiteY0" fmla="*/ 0 h 2228445"/>
              <a:gd name="connsiteX1" fmla="*/ 4341402 w 4341402"/>
              <a:gd name="connsiteY1" fmla="*/ 0 h 2228445"/>
              <a:gd name="connsiteX2" fmla="*/ 4293306 w 4341402"/>
              <a:gd name="connsiteY2" fmla="*/ 133775 h 2228445"/>
              <a:gd name="connsiteX3" fmla="*/ 1300374 w 4341402"/>
              <a:gd name="connsiteY3" fmla="*/ 2224065 h 2228445"/>
              <a:gd name="connsiteX4" fmla="*/ 1124323 w 4341402"/>
              <a:gd name="connsiteY4" fmla="*/ 2228445 h 2228445"/>
              <a:gd name="connsiteX5" fmla="*/ 1124242 w 4341402"/>
              <a:gd name="connsiteY5" fmla="*/ 2228445 h 2228445"/>
              <a:gd name="connsiteX6" fmla="*/ 948190 w 4341402"/>
              <a:gd name="connsiteY6" fmla="*/ 2224065 h 2228445"/>
              <a:gd name="connsiteX7" fmla="*/ 106705 w 4341402"/>
              <a:gd name="connsiteY7" fmla="*/ 2077045 h 2228445"/>
              <a:gd name="connsiteX8" fmla="*/ 0 w 4341402"/>
              <a:gd name="connsiteY8" fmla="*/ 2041514 h 2228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41402" h="2228445">
                <a:moveTo>
                  <a:pt x="0" y="0"/>
                </a:moveTo>
                <a:lnTo>
                  <a:pt x="4341402" y="0"/>
                </a:lnTo>
                <a:lnTo>
                  <a:pt x="4293306" y="133775"/>
                </a:lnTo>
                <a:cubicBezTo>
                  <a:pt x="3804175" y="1311915"/>
                  <a:pt x="2656408" y="2156418"/>
                  <a:pt x="1300374" y="2224065"/>
                </a:cubicBezTo>
                <a:lnTo>
                  <a:pt x="1124323" y="2228445"/>
                </a:lnTo>
                <a:lnTo>
                  <a:pt x="1124242" y="2228445"/>
                </a:lnTo>
                <a:lnTo>
                  <a:pt x="948190" y="2224065"/>
                </a:lnTo>
                <a:cubicBezTo>
                  <a:pt x="656570" y="2209517"/>
                  <a:pt x="374582" y="2159041"/>
                  <a:pt x="106705" y="2077045"/>
                </a:cubicBezTo>
                <a:lnTo>
                  <a:pt x="0" y="2041514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1" forceAA="0" compatLnSpc="1">
            <a:prstTxWarp prst="textNoShape">
              <a:avLst/>
            </a:prstTxWarp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de-DE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" name="Textplatzhalter 2">
            <a:extLst>
              <a:ext uri="{FF2B5EF4-FFF2-40B4-BE49-F238E27FC236}">
                <a16:creationId xmlns:a16="http://schemas.microsoft.com/office/drawing/2014/main" id="{BF7D2858-2046-4CAD-A3EE-D0A4D0F2C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23331"/>
            <a:ext cx="5157787" cy="62665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5" name="Inhaltsplatzhalter 3">
            <a:extLst>
              <a:ext uri="{FF2B5EF4-FFF2-40B4-BE49-F238E27FC236}">
                <a16:creationId xmlns:a16="http://schemas.microsoft.com/office/drawing/2014/main" id="{2A9DBBF8-4A18-4CB1-A8AC-30C9B53080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39199"/>
            <a:ext cx="5157787" cy="335046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36" name="Textplatzhalter 4">
            <a:extLst>
              <a:ext uri="{FF2B5EF4-FFF2-40B4-BE49-F238E27FC236}">
                <a16:creationId xmlns:a16="http://schemas.microsoft.com/office/drawing/2014/main" id="{D3E81B2D-A79D-4DC3-B7DF-1E1E0F58E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7304" y="2123331"/>
            <a:ext cx="5183188" cy="62665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  <p:sp>
        <p:nvSpPr>
          <p:cNvPr id="37" name="Inhaltsplatzhalter 5">
            <a:extLst>
              <a:ext uri="{FF2B5EF4-FFF2-40B4-BE49-F238E27FC236}">
                <a16:creationId xmlns:a16="http://schemas.microsoft.com/office/drawing/2014/main" id="{8C0B65ED-88D9-4E01-AD11-24590E2C7E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7304" y="2839199"/>
            <a:ext cx="5183188" cy="3350464"/>
          </a:xfrm>
        </p:spPr>
        <p:txBody>
          <a:bodyPr rtlCol="0"/>
          <a:lstStyle/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61436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A53B37E2-51CB-4B16-865A-4404D1562370}"/>
              </a:ext>
            </a:extLst>
          </p:cNvPr>
          <p:cNvSpPr/>
          <p:nvPr/>
        </p:nvSpPr>
        <p:spPr>
          <a:xfrm>
            <a:off x="5323076" y="997893"/>
            <a:ext cx="6868924" cy="5860108"/>
          </a:xfrm>
          <a:custGeom>
            <a:avLst/>
            <a:gdLst>
              <a:gd name="connsiteX0" fmla="*/ 3874977 w 6868924"/>
              <a:gd name="connsiteY0" fmla="*/ 0 h 5860108"/>
              <a:gd name="connsiteX1" fmla="*/ 6865098 w 6868924"/>
              <a:gd name="connsiteY1" fmla="*/ 1410132 h 5860108"/>
              <a:gd name="connsiteX2" fmla="*/ 6868924 w 6868924"/>
              <a:gd name="connsiteY2" fmla="*/ 1415249 h 5860108"/>
              <a:gd name="connsiteX3" fmla="*/ 6868924 w 6868924"/>
              <a:gd name="connsiteY3" fmla="*/ 5860108 h 5860108"/>
              <a:gd name="connsiteX4" fmla="*/ 551579 w 6868924"/>
              <a:gd name="connsiteY4" fmla="*/ 5860108 h 5860108"/>
              <a:gd name="connsiteX5" fmla="*/ 467689 w 6868924"/>
              <a:gd name="connsiteY5" fmla="*/ 5722022 h 5860108"/>
              <a:gd name="connsiteX6" fmla="*/ 0 w 6868924"/>
              <a:gd name="connsiteY6" fmla="*/ 3874977 h 5860108"/>
              <a:gd name="connsiteX7" fmla="*/ 3874977 w 6868924"/>
              <a:gd name="connsiteY7" fmla="*/ 0 h 5860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5860108">
                <a:moveTo>
                  <a:pt x="3874977" y="0"/>
                </a:moveTo>
                <a:cubicBezTo>
                  <a:pt x="5078778" y="0"/>
                  <a:pt x="6154370" y="548929"/>
                  <a:pt x="6865098" y="1410132"/>
                </a:cubicBezTo>
                <a:lnTo>
                  <a:pt x="6868924" y="1415249"/>
                </a:lnTo>
                <a:lnTo>
                  <a:pt x="6868924" y="5860108"/>
                </a:lnTo>
                <a:lnTo>
                  <a:pt x="551579" y="5860108"/>
                </a:lnTo>
                <a:lnTo>
                  <a:pt x="467689" y="5722022"/>
                </a:lnTo>
                <a:cubicBezTo>
                  <a:pt x="169423" y="5172963"/>
                  <a:pt x="0" y="4543756"/>
                  <a:pt x="0" y="3874977"/>
                </a:cubicBezTo>
                <a:cubicBezTo>
                  <a:pt x="0" y="1734886"/>
                  <a:pt x="1734886" y="0"/>
                  <a:pt x="387497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29" name="Bildplatzhalter 28">
            <a:extLst>
              <a:ext uri="{FF2B5EF4-FFF2-40B4-BE49-F238E27FC236}">
                <a16:creationId xmlns:a16="http://schemas.microsoft.com/office/drawing/2014/main" id="{9BB6343A-FD10-4841-94C8-487A8E7E71C7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5576326" y="1251144"/>
            <a:ext cx="6615674" cy="5625145"/>
          </a:xfrm>
          <a:custGeom>
            <a:avLst/>
            <a:gdLst>
              <a:gd name="connsiteX0" fmla="*/ 3621727 w 6615674"/>
              <a:gd name="connsiteY0" fmla="*/ 0 h 5625145"/>
              <a:gd name="connsiteX1" fmla="*/ 6416428 w 6615674"/>
              <a:gd name="connsiteY1" fmla="*/ 1317972 h 5625145"/>
              <a:gd name="connsiteX2" fmla="*/ 6615674 w 6615674"/>
              <a:gd name="connsiteY2" fmla="*/ 1584421 h 5625145"/>
              <a:gd name="connsiteX3" fmla="*/ 6615674 w 6615674"/>
              <a:gd name="connsiteY3" fmla="*/ 5625145 h 5625145"/>
              <a:gd name="connsiteX4" fmla="*/ 605458 w 6615674"/>
              <a:gd name="connsiteY4" fmla="*/ 5625145 h 5625145"/>
              <a:gd name="connsiteX5" fmla="*/ 437123 w 6615674"/>
              <a:gd name="connsiteY5" fmla="*/ 5348058 h 5625145"/>
              <a:gd name="connsiteX6" fmla="*/ 0 w 6615674"/>
              <a:gd name="connsiteY6" fmla="*/ 3621727 h 5625145"/>
              <a:gd name="connsiteX7" fmla="*/ 3621727 w 6615674"/>
              <a:gd name="connsiteY7" fmla="*/ 0 h 5625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15674" h="5625145">
                <a:moveTo>
                  <a:pt x="3621727" y="0"/>
                </a:moveTo>
                <a:cubicBezTo>
                  <a:pt x="4746854" y="0"/>
                  <a:pt x="5752150" y="513054"/>
                  <a:pt x="6416428" y="1317972"/>
                </a:cubicBezTo>
                <a:lnTo>
                  <a:pt x="6615674" y="1584421"/>
                </a:lnTo>
                <a:lnTo>
                  <a:pt x="6615674" y="5625145"/>
                </a:lnTo>
                <a:lnTo>
                  <a:pt x="605458" y="5625145"/>
                </a:lnTo>
                <a:lnTo>
                  <a:pt x="437123" y="5348058"/>
                </a:lnTo>
                <a:cubicBezTo>
                  <a:pt x="158350" y="4834883"/>
                  <a:pt x="0" y="4246798"/>
                  <a:pt x="0" y="3621727"/>
                </a:cubicBezTo>
                <a:cubicBezTo>
                  <a:pt x="0" y="1621502"/>
                  <a:pt x="1621502" y="0"/>
                  <a:pt x="3621727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" y="504419"/>
            <a:ext cx="5144927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80" y="2526124"/>
            <a:ext cx="3801966" cy="3653188"/>
          </a:xfr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buNone/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27018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1" name="Freihandform: Form 20">
            <a:extLst>
              <a:ext uri="{FF2B5EF4-FFF2-40B4-BE49-F238E27FC236}">
                <a16:creationId xmlns:a16="http://schemas.microsoft.com/office/drawing/2014/main" id="{76ABD40F-74C4-48BF-BEBE-FD456D424166}"/>
              </a:ext>
            </a:extLst>
          </p:cNvPr>
          <p:cNvSpPr/>
          <p:nvPr userDrawn="1"/>
        </p:nvSpPr>
        <p:spPr>
          <a:xfrm>
            <a:off x="4846320" y="0"/>
            <a:ext cx="7345680" cy="6907322"/>
          </a:xfrm>
          <a:custGeom>
            <a:avLst/>
            <a:gdLst>
              <a:gd name="connsiteX0" fmla="*/ 3543489 w 7345680"/>
              <a:gd name="connsiteY0" fmla="*/ 0 h 6907322"/>
              <a:gd name="connsiteX1" fmla="*/ 5432871 w 7345680"/>
              <a:gd name="connsiteY1" fmla="*/ 0 h 6907322"/>
              <a:gd name="connsiteX2" fmla="*/ 5609846 w 7345680"/>
              <a:gd name="connsiteY2" fmla="*/ 40446 h 6907322"/>
              <a:gd name="connsiteX3" fmla="*/ 7343079 w 7345680"/>
              <a:gd name="connsiteY3" fmla="*/ 915371 h 6907322"/>
              <a:gd name="connsiteX4" fmla="*/ 7345680 w 7345680"/>
              <a:gd name="connsiteY4" fmla="*/ 917602 h 6907322"/>
              <a:gd name="connsiteX5" fmla="*/ 7345680 w 7345680"/>
              <a:gd name="connsiteY5" fmla="*/ 6907322 h 6907322"/>
              <a:gd name="connsiteX6" fmla="*/ 822371 w 7345680"/>
              <a:gd name="connsiteY6" fmla="*/ 6907322 h 6907322"/>
              <a:gd name="connsiteX7" fmla="*/ 766511 w 7345680"/>
              <a:gd name="connsiteY7" fmla="*/ 6829539 h 6907322"/>
              <a:gd name="connsiteX8" fmla="*/ 0 w 7345680"/>
              <a:gd name="connsiteY8" fmla="*/ 4344739 h 6907322"/>
              <a:gd name="connsiteX9" fmla="*/ 3366514 w 7345680"/>
              <a:gd name="connsiteY9" fmla="*/ 40446 h 690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345680" h="6907322">
                <a:moveTo>
                  <a:pt x="3543489" y="0"/>
                </a:moveTo>
                <a:lnTo>
                  <a:pt x="5432871" y="0"/>
                </a:lnTo>
                <a:lnTo>
                  <a:pt x="5609846" y="40446"/>
                </a:lnTo>
                <a:cubicBezTo>
                  <a:pt x="6255171" y="204854"/>
                  <a:pt x="6844336" y="507805"/>
                  <a:pt x="7343079" y="915371"/>
                </a:cubicBezTo>
                <a:lnTo>
                  <a:pt x="7345680" y="917602"/>
                </a:lnTo>
                <a:lnTo>
                  <a:pt x="7345680" y="6907322"/>
                </a:lnTo>
                <a:lnTo>
                  <a:pt x="822371" y="6907322"/>
                </a:lnTo>
                <a:lnTo>
                  <a:pt x="766511" y="6829539"/>
                </a:lnTo>
                <a:cubicBezTo>
                  <a:pt x="282576" y="6120238"/>
                  <a:pt x="0" y="5265165"/>
                  <a:pt x="0" y="4344739"/>
                </a:cubicBezTo>
                <a:cubicBezTo>
                  <a:pt x="0" y="2273781"/>
                  <a:pt x="1430540" y="533670"/>
                  <a:pt x="3366514" y="404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04419"/>
            <a:ext cx="4006532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298BAA80-2B02-4FB1-AE39-6D8426AB4FB7}"/>
              </a:ext>
            </a:extLst>
          </p:cNvPr>
          <p:cNvSpPr/>
          <p:nvPr userDrawn="1"/>
        </p:nvSpPr>
        <p:spPr>
          <a:xfrm>
            <a:off x="5323076" y="314025"/>
            <a:ext cx="6868924" cy="6593297"/>
          </a:xfrm>
          <a:custGeom>
            <a:avLst/>
            <a:gdLst>
              <a:gd name="connsiteX0" fmla="*/ 4079984 w 6868924"/>
              <a:gd name="connsiteY0" fmla="*/ 0 h 6593297"/>
              <a:gd name="connsiteX1" fmla="*/ 6675233 w 6868924"/>
              <a:gd name="connsiteY1" fmla="*/ 931670 h 6593297"/>
              <a:gd name="connsiteX2" fmla="*/ 6868924 w 6868924"/>
              <a:gd name="connsiteY2" fmla="*/ 1107709 h 6593297"/>
              <a:gd name="connsiteX3" fmla="*/ 6868924 w 6868924"/>
              <a:gd name="connsiteY3" fmla="*/ 6593297 h 6593297"/>
              <a:gd name="connsiteX4" fmla="*/ 867282 w 6868924"/>
              <a:gd name="connsiteY4" fmla="*/ 6593297 h 6593297"/>
              <a:gd name="connsiteX5" fmla="*/ 810549 w 6868924"/>
              <a:gd name="connsiteY5" fmla="*/ 6521104 h 6593297"/>
              <a:gd name="connsiteX6" fmla="*/ 0 w 6868924"/>
              <a:gd name="connsiteY6" fmla="*/ 4079984 h 6593297"/>
              <a:gd name="connsiteX7" fmla="*/ 4079984 w 6868924"/>
              <a:gd name="connsiteY7" fmla="*/ 0 h 659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68924" h="6593297">
                <a:moveTo>
                  <a:pt x="4079984" y="0"/>
                </a:moveTo>
                <a:cubicBezTo>
                  <a:pt x="5065808" y="0"/>
                  <a:pt x="5969971" y="349636"/>
                  <a:pt x="6675233" y="931670"/>
                </a:cubicBezTo>
                <a:lnTo>
                  <a:pt x="6868924" y="1107709"/>
                </a:lnTo>
                <a:lnTo>
                  <a:pt x="6868924" y="6593297"/>
                </a:lnTo>
                <a:lnTo>
                  <a:pt x="867282" y="6593297"/>
                </a:lnTo>
                <a:lnTo>
                  <a:pt x="810549" y="6521104"/>
                </a:lnTo>
                <a:cubicBezTo>
                  <a:pt x="301472" y="5840388"/>
                  <a:pt x="0" y="4995393"/>
                  <a:pt x="0" y="4079984"/>
                </a:cubicBezTo>
                <a:cubicBezTo>
                  <a:pt x="0" y="1826671"/>
                  <a:pt x="1826671" y="0"/>
                  <a:pt x="4079984" y="0"/>
                </a:cubicBez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274320" tIns="640080" rIns="91440" bIns="45720" rtlCol="0" anchor="t" anchorCtr="1">
            <a:noAutofit/>
          </a:bodyPr>
          <a:lstStyle/>
          <a:p>
            <a:pPr lvl="0" indent="0" algn="ctr" rtl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de-DE" sz="1600" noProof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B7859439-9F65-4FE4-AFB1-B0352945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5592" y="1480710"/>
            <a:ext cx="5144928" cy="4698602"/>
          </a:xfrm>
        </p:spPr>
        <p:txBody>
          <a:bodyPr rtlCol="0" anchor="t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e-DE" noProof="0"/>
              <a:t>Mastertextformat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  <a:endParaRPr lang="de-DE" noProof="0" dirty="0"/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02002298-DFBB-481C-BB65-B2B03B0D8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3249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7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764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zwei Inh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AA00B8F-30F3-4771-B340-04E5180F24CB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20208B4A-3F77-46D6-894B-E1FDAD5EF77C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9049B3A7-D7B3-4DED-82EF-7949C06DB4B2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7420EFC-AB3B-4D30-9B82-F93818D68456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2E1AA950-E9D5-45D2-8DDB-2561BFC6C290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9C364EA4-EB4C-4EBE-80D3-A6661DD396D5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F822B4B-4ECC-46E0-98C4-8752755855BC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32B596D7-82DB-44A2-9A85-2074FFBDDA1F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33" name="Rechteck 32">
            <a:extLst>
              <a:ext uri="{FF2B5EF4-FFF2-40B4-BE49-F238E27FC236}">
                <a16:creationId xmlns:a16="http://schemas.microsoft.com/office/drawing/2014/main" id="{5469995F-A28F-40A2-AB9B-09ACC9FB0598}"/>
              </a:ext>
            </a:extLst>
          </p:cNvPr>
          <p:cNvSpPr/>
          <p:nvPr userDrawn="1"/>
        </p:nvSpPr>
        <p:spPr>
          <a:xfrm flipV="1">
            <a:off x="0" y="0"/>
            <a:ext cx="12192000" cy="6539124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477C6A0E-9AD9-4DAE-A8F9-47352997DD40}"/>
              </a:ext>
            </a:extLst>
          </p:cNvPr>
          <p:cNvSpPr/>
          <p:nvPr/>
        </p:nvSpPr>
        <p:spPr>
          <a:xfrm>
            <a:off x="1" y="1"/>
            <a:ext cx="4779963" cy="6413064"/>
          </a:xfrm>
          <a:custGeom>
            <a:avLst/>
            <a:gdLst>
              <a:gd name="connsiteX0" fmla="*/ 0 w 4779963"/>
              <a:gd name="connsiteY0" fmla="*/ 0 h 6413064"/>
              <a:gd name="connsiteX1" fmla="*/ 3376100 w 4779963"/>
              <a:gd name="connsiteY1" fmla="*/ 0 h 6413064"/>
              <a:gd name="connsiteX2" fmla="*/ 3478394 w 4779963"/>
              <a:gd name="connsiteY2" fmla="*/ 76494 h 6413064"/>
              <a:gd name="connsiteX3" fmla="*/ 4779963 w 4779963"/>
              <a:gd name="connsiteY3" fmla="*/ 2836412 h 6413064"/>
              <a:gd name="connsiteX4" fmla="*/ 1203311 w 4779963"/>
              <a:gd name="connsiteY4" fmla="*/ 6413064 h 6413064"/>
              <a:gd name="connsiteX5" fmla="*/ 139724 w 4779963"/>
              <a:gd name="connsiteY5" fmla="*/ 6252265 h 6413064"/>
              <a:gd name="connsiteX6" fmla="*/ 0 w 4779963"/>
              <a:gd name="connsiteY6" fmla="*/ 6201125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3" h="6413064">
                <a:moveTo>
                  <a:pt x="0" y="0"/>
                </a:moveTo>
                <a:lnTo>
                  <a:pt x="3376100" y="0"/>
                </a:lnTo>
                <a:lnTo>
                  <a:pt x="3478394" y="76494"/>
                </a:lnTo>
                <a:cubicBezTo>
                  <a:pt x="4273295" y="732504"/>
                  <a:pt x="4779963" y="1725289"/>
                  <a:pt x="4779963" y="2836412"/>
                </a:cubicBezTo>
                <a:cubicBezTo>
                  <a:pt x="4779963" y="4811742"/>
                  <a:pt x="3178641" y="6413064"/>
                  <a:pt x="1203311" y="6413064"/>
                </a:cubicBezTo>
                <a:cubicBezTo>
                  <a:pt x="832937" y="6413064"/>
                  <a:pt x="475711" y="6356768"/>
                  <a:pt x="139724" y="6252265"/>
                </a:cubicBezTo>
                <a:lnTo>
                  <a:pt x="0" y="62011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42" name="Bildplatzhalter 41">
            <a:extLst>
              <a:ext uri="{FF2B5EF4-FFF2-40B4-BE49-F238E27FC236}">
                <a16:creationId xmlns:a16="http://schemas.microsoft.com/office/drawing/2014/main" id="{48E37E15-2CF4-46CD-A97E-2366CDF20E8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2" y="1"/>
            <a:ext cx="4546213" cy="6179312"/>
          </a:xfrm>
          <a:custGeom>
            <a:avLst/>
            <a:gdLst>
              <a:gd name="connsiteX0" fmla="*/ 0 w 4546213"/>
              <a:gd name="connsiteY0" fmla="*/ 0 h 6179312"/>
              <a:gd name="connsiteX1" fmla="*/ 2966307 w 4546213"/>
              <a:gd name="connsiteY1" fmla="*/ 0 h 6179312"/>
              <a:gd name="connsiteX2" fmla="*/ 3072361 w 4546213"/>
              <a:gd name="connsiteY2" fmla="*/ 64429 h 6179312"/>
              <a:gd name="connsiteX3" fmla="*/ 4546213 w 4546213"/>
              <a:gd name="connsiteY3" fmla="*/ 2836413 h 6179312"/>
              <a:gd name="connsiteX4" fmla="*/ 1203314 w 4546213"/>
              <a:gd name="connsiteY4" fmla="*/ 6179312 h 6179312"/>
              <a:gd name="connsiteX5" fmla="*/ 209238 w 4546213"/>
              <a:gd name="connsiteY5" fmla="*/ 6029022 h 6179312"/>
              <a:gd name="connsiteX6" fmla="*/ 0 w 4546213"/>
              <a:gd name="connsiteY6" fmla="*/ 5952440 h 6179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3" h="6179312">
                <a:moveTo>
                  <a:pt x="0" y="0"/>
                </a:moveTo>
                <a:lnTo>
                  <a:pt x="2966307" y="0"/>
                </a:lnTo>
                <a:lnTo>
                  <a:pt x="3072361" y="64429"/>
                </a:lnTo>
                <a:cubicBezTo>
                  <a:pt x="3961578" y="665172"/>
                  <a:pt x="4546213" y="1682518"/>
                  <a:pt x="4546213" y="2836413"/>
                </a:cubicBezTo>
                <a:cubicBezTo>
                  <a:pt x="4546213" y="4682645"/>
                  <a:pt x="3049546" y="6179312"/>
                  <a:pt x="1203314" y="6179312"/>
                </a:cubicBezTo>
                <a:cubicBezTo>
                  <a:pt x="857146" y="6179312"/>
                  <a:pt x="523266" y="6126695"/>
                  <a:pt x="209238" y="6029022"/>
                </a:cubicBezTo>
                <a:lnTo>
                  <a:pt x="0" y="5952440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sp>
        <p:nvSpPr>
          <p:cNvPr id="28" name="Textplatzhalter 18">
            <a:extLst>
              <a:ext uri="{FF2B5EF4-FFF2-40B4-BE49-F238E27FC236}">
                <a16:creationId xmlns:a16="http://schemas.microsoft.com/office/drawing/2014/main" id="{80494784-E07F-4E9E-941E-43AEB2F5F2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15796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9" name="Textplatzhalter 18">
            <a:extLst>
              <a:ext uri="{FF2B5EF4-FFF2-40B4-BE49-F238E27FC236}">
                <a16:creationId xmlns:a16="http://schemas.microsoft.com/office/drawing/2014/main" id="{39D8D742-FDDB-4DD7-B481-22264BEA45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02972" y="2526124"/>
            <a:ext cx="3017520" cy="3291840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B0FA4ECA-2E91-495E-BD1A-B2CAEE758E77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118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2000">
                <a:srgbClr val="FFFFFF">
                  <a:alpha val="70000"/>
                </a:srgbClr>
              </a:gs>
              <a:gs pos="9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8" name="Freihandform: Form 37">
            <a:extLst>
              <a:ext uri="{FF2B5EF4-FFF2-40B4-BE49-F238E27FC236}">
                <a16:creationId xmlns:a16="http://schemas.microsoft.com/office/drawing/2014/main" id="{50027EDB-1D1D-4165-80FC-FDCCD04FF30D}"/>
              </a:ext>
            </a:extLst>
          </p:cNvPr>
          <p:cNvSpPr/>
          <p:nvPr userDrawn="1"/>
        </p:nvSpPr>
        <p:spPr>
          <a:xfrm>
            <a:off x="-1" y="1"/>
            <a:ext cx="4779964" cy="6413064"/>
          </a:xfrm>
          <a:custGeom>
            <a:avLst/>
            <a:gdLst>
              <a:gd name="connsiteX0" fmla="*/ 0 w 4779964"/>
              <a:gd name="connsiteY0" fmla="*/ 0 h 6413064"/>
              <a:gd name="connsiteX1" fmla="*/ 3376101 w 4779964"/>
              <a:gd name="connsiteY1" fmla="*/ 0 h 6413064"/>
              <a:gd name="connsiteX2" fmla="*/ 3478395 w 4779964"/>
              <a:gd name="connsiteY2" fmla="*/ 76494 h 6413064"/>
              <a:gd name="connsiteX3" fmla="*/ 4779964 w 4779964"/>
              <a:gd name="connsiteY3" fmla="*/ 2836412 h 6413064"/>
              <a:gd name="connsiteX4" fmla="*/ 1203312 w 4779964"/>
              <a:gd name="connsiteY4" fmla="*/ 6413064 h 6413064"/>
              <a:gd name="connsiteX5" fmla="*/ 139725 w 4779964"/>
              <a:gd name="connsiteY5" fmla="*/ 6252265 h 6413064"/>
              <a:gd name="connsiteX6" fmla="*/ 0 w 4779964"/>
              <a:gd name="connsiteY6" fmla="*/ 6204987 h 641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79964" h="6413064">
                <a:moveTo>
                  <a:pt x="0" y="0"/>
                </a:moveTo>
                <a:lnTo>
                  <a:pt x="3376101" y="0"/>
                </a:lnTo>
                <a:lnTo>
                  <a:pt x="3478395" y="76494"/>
                </a:lnTo>
                <a:cubicBezTo>
                  <a:pt x="4273296" y="732504"/>
                  <a:pt x="4779964" y="1725289"/>
                  <a:pt x="4779964" y="2836412"/>
                </a:cubicBezTo>
                <a:cubicBezTo>
                  <a:pt x="4779964" y="4811742"/>
                  <a:pt x="3178642" y="6413064"/>
                  <a:pt x="1203312" y="6413064"/>
                </a:cubicBezTo>
                <a:cubicBezTo>
                  <a:pt x="832938" y="6413064"/>
                  <a:pt x="475712" y="6356768"/>
                  <a:pt x="139725" y="6252265"/>
                </a:cubicBezTo>
                <a:lnTo>
                  <a:pt x="0" y="62049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de-DE" noProof="0" dirty="0"/>
          </a:p>
        </p:txBody>
      </p:sp>
      <p:sp>
        <p:nvSpPr>
          <p:cNvPr id="40" name="Bildplatzhalter 39">
            <a:extLst>
              <a:ext uri="{FF2B5EF4-FFF2-40B4-BE49-F238E27FC236}">
                <a16:creationId xmlns:a16="http://schemas.microsoft.com/office/drawing/2014/main" id="{5588DAC9-9605-47F7-AA27-84E30747CFF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-1" y="2"/>
            <a:ext cx="4546212" cy="6179311"/>
          </a:xfrm>
          <a:custGeom>
            <a:avLst/>
            <a:gdLst>
              <a:gd name="connsiteX0" fmla="*/ 0 w 4546212"/>
              <a:gd name="connsiteY0" fmla="*/ 0 h 6179311"/>
              <a:gd name="connsiteX1" fmla="*/ 2966308 w 4546212"/>
              <a:gd name="connsiteY1" fmla="*/ 0 h 6179311"/>
              <a:gd name="connsiteX2" fmla="*/ 3072360 w 4546212"/>
              <a:gd name="connsiteY2" fmla="*/ 64428 h 6179311"/>
              <a:gd name="connsiteX3" fmla="*/ 4546212 w 4546212"/>
              <a:gd name="connsiteY3" fmla="*/ 2836412 h 6179311"/>
              <a:gd name="connsiteX4" fmla="*/ 1203313 w 4546212"/>
              <a:gd name="connsiteY4" fmla="*/ 6179311 h 6179311"/>
              <a:gd name="connsiteX5" fmla="*/ 53912 w 4546212"/>
              <a:gd name="connsiteY5" fmla="*/ 5976465 h 6179311"/>
              <a:gd name="connsiteX6" fmla="*/ 0 w 4546212"/>
              <a:gd name="connsiteY6" fmla="*/ 5955208 h 617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6212" h="6179311">
                <a:moveTo>
                  <a:pt x="0" y="0"/>
                </a:moveTo>
                <a:lnTo>
                  <a:pt x="2966308" y="0"/>
                </a:lnTo>
                <a:lnTo>
                  <a:pt x="3072360" y="64428"/>
                </a:lnTo>
                <a:cubicBezTo>
                  <a:pt x="3961577" y="665171"/>
                  <a:pt x="4546212" y="1682517"/>
                  <a:pt x="4546212" y="2836412"/>
                </a:cubicBezTo>
                <a:cubicBezTo>
                  <a:pt x="4546212" y="4682644"/>
                  <a:pt x="3049545" y="6179311"/>
                  <a:pt x="1203313" y="6179311"/>
                </a:cubicBezTo>
                <a:cubicBezTo>
                  <a:pt x="799450" y="6179311"/>
                  <a:pt x="412314" y="6107693"/>
                  <a:pt x="53912" y="5976465"/>
                </a:cubicBezTo>
                <a:lnTo>
                  <a:pt x="0" y="5955208"/>
                </a:lnTo>
                <a:close/>
              </a:path>
            </a:pathLst>
          </a:cu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wrap="square" lIns="0" tIns="1097280" rIns="91440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5796" y="504419"/>
            <a:ext cx="6404696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1CB2E658-DE02-4D14-8415-C9DDE61D9C38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7E270D38-BDD4-4090-8678-9B54159F673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oliennummernplatzhalter 13">
            <a:extLst>
              <a:ext uri="{FF2B5EF4-FFF2-40B4-BE49-F238E27FC236}">
                <a16:creationId xmlns:a16="http://schemas.microsoft.com/office/drawing/2014/main" id="{6CBA0A2A-9DE2-4857-B906-40C2FAD631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59FC3108-6645-447A-94B4-5B886047C764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5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>
            <a:off x="0" y="0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1500">
                <a:srgbClr val="FFFFFF">
                  <a:alpha val="70000"/>
                </a:srgbClr>
              </a:gs>
              <a:gs pos="83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7" name="Bildplatzhalt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8" name="Foliennummernplatzhalter 13">
            <a:extLst>
              <a:ext uri="{FF2B5EF4-FFF2-40B4-BE49-F238E27FC236}">
                <a16:creationId xmlns:a16="http://schemas.microsoft.com/office/drawing/2014/main" id="{CE1FD2D3-33AB-45C8-8460-A53DA1178B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985E165C-C0B1-4DBC-9626-FFD61EB2A3C6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59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7922399-8F89-408C-9341-D40CA0241FCA}"/>
              </a:ext>
            </a:extLst>
          </p:cNvPr>
          <p:cNvGrpSpPr/>
          <p:nvPr userDrawn="1"/>
        </p:nvGrpSpPr>
        <p:grpSpPr>
          <a:xfrm flipV="1">
            <a:off x="0" y="2404423"/>
            <a:ext cx="12192000" cy="4453577"/>
            <a:chOff x="0" y="-277094"/>
            <a:chExt cx="12192000" cy="5876838"/>
          </a:xfrm>
          <a:solidFill>
            <a:schemeClr val="bg2">
              <a:alpha val="25000"/>
            </a:schemeClr>
          </a:solidFill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15EAD396-D3B3-4625-ACBD-8DCCDF68C02E}"/>
                </a:ext>
              </a:extLst>
            </p:cNvPr>
            <p:cNvSpPr/>
            <p:nvPr/>
          </p:nvSpPr>
          <p:spPr>
            <a:xfrm>
              <a:off x="0" y="1811086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3D2C31EA-DE60-4B04-A0E7-EDD781F8A5ED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2826666-F495-4F73-9C0B-BC35C12A04E5}"/>
                </a:ext>
              </a:extLst>
            </p:cNvPr>
            <p:cNvSpPr/>
            <p:nvPr/>
          </p:nvSpPr>
          <p:spPr>
            <a:xfrm>
              <a:off x="0" y="4487469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1F7154B4-247C-4EA1-8F79-B1AFEA43A0F7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433A835-6677-412B-8504-280D41A43FC8}"/>
                </a:ext>
              </a:extLst>
            </p:cNvPr>
            <p:cNvSpPr/>
            <p:nvPr/>
          </p:nvSpPr>
          <p:spPr>
            <a:xfrm>
              <a:off x="0" y="3142331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16019585-CD61-4AAA-BCA3-6E510EC9EBFD}"/>
                </a:ext>
              </a:extLst>
            </p:cNvPr>
            <p:cNvSpPr/>
            <p:nvPr userDrawn="1"/>
          </p:nvSpPr>
          <p:spPr>
            <a:xfrm>
              <a:off x="0" y="-277094"/>
              <a:ext cx="12192000" cy="19539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FB1669E-AC4B-4D18-ABA0-2ADB207AEC71}"/>
                </a:ext>
              </a:extLst>
            </p:cNvPr>
            <p:cNvSpPr/>
            <p:nvPr userDrawn="1"/>
          </p:nvSpPr>
          <p:spPr>
            <a:xfrm>
              <a:off x="0" y="5575612"/>
              <a:ext cx="12192000" cy="2413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0" name="Rechteck 19">
            <a:extLst>
              <a:ext uri="{FF2B5EF4-FFF2-40B4-BE49-F238E27FC236}">
                <a16:creationId xmlns:a16="http://schemas.microsoft.com/office/drawing/2014/main" id="{7271D27F-F18F-48D4-ABF0-157A76F8D909}"/>
              </a:ext>
            </a:extLst>
          </p:cNvPr>
          <p:cNvSpPr/>
          <p:nvPr userDrawn="1"/>
        </p:nvSpPr>
        <p:spPr>
          <a:xfrm flipV="1">
            <a:off x="0" y="0"/>
            <a:ext cx="12192000" cy="6858000"/>
          </a:xfrm>
          <a:prstGeom prst="rect">
            <a:avLst/>
          </a:prstGeom>
          <a:gradFill>
            <a:gsLst>
              <a:gs pos="25000">
                <a:schemeClr val="bg1">
                  <a:alpha val="0"/>
                </a:schemeClr>
              </a:gs>
              <a:gs pos="75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75D2485-288B-4C04-96B9-2B4A313C8922}"/>
              </a:ext>
            </a:extLst>
          </p:cNvPr>
          <p:cNvSpPr/>
          <p:nvPr/>
        </p:nvSpPr>
        <p:spPr>
          <a:xfrm>
            <a:off x="6493691" y="106341"/>
            <a:ext cx="5641826" cy="56418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17" name="Bildplatzhalter 21">
            <a:extLst>
              <a:ext uri="{FF2B5EF4-FFF2-40B4-BE49-F238E27FC236}">
                <a16:creationId xmlns:a16="http://schemas.microsoft.com/office/drawing/2014/main" id="{394F1CF1-D3A9-4DFB-9554-856AA539DB29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06226" y="318876"/>
            <a:ext cx="5221224" cy="5221224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3B39506-58A9-4B12-A7D1-1B956C6BFAD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0079" y="504419"/>
            <a:ext cx="5910095" cy="1480711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24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0" lvl="0"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19F3BCA0-0088-459C-B430-8B531ECC563B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640080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87852F8E-63AE-43DD-809C-B8606D34592B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4EA561C2-BA65-46C4-BE8C-1A7497E8844A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8">
            <a:extLst>
              <a:ext uri="{FF2B5EF4-FFF2-40B4-BE49-F238E27FC236}">
                <a16:creationId xmlns:a16="http://schemas.microsoft.com/office/drawing/2014/main" id="{E0C5EDE2-FB09-4A30-A72F-4B587D8747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27393" y="2526124"/>
            <a:ext cx="2651760" cy="3653188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95000"/>
              </a:lnSpc>
              <a:spcBef>
                <a:spcPts val="600"/>
              </a:spcBef>
              <a:spcAft>
                <a:spcPts val="600"/>
              </a:spcAft>
              <a:defRPr lang="en-US" sz="1400" dirty="0" smtClean="0">
                <a:latin typeface="+mn-lt"/>
                <a:cs typeface="Arial" panose="020B0604020202020204" pitchFamily="34" charset="0"/>
              </a:defRPr>
            </a:lvl1pPr>
          </a:lstStyle>
          <a:p>
            <a:pPr lvl="0" rtl="0">
              <a:spcBef>
                <a:spcPts val="1200"/>
              </a:spcBef>
              <a:spcAft>
                <a:spcPts val="1200"/>
              </a:spcAft>
            </a:pPr>
            <a:r>
              <a:rPr lang="de-DE" noProof="0"/>
              <a:t>Mastertextformat bearbeiten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7504A362-78AD-4F31-9FCF-66BA2DBDB3E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D0E096E-920F-4CEE-BF9A-07CA664FED2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99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rtl="0"/>
            <a:r>
              <a:rPr lang="de-DE" noProof="0" dirty="0"/>
              <a:t>Abschnittsüberschrift</a:t>
            </a:r>
          </a:p>
        </p:txBody>
      </p:sp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e-DE" noProof="0" dirty="0"/>
              <a:t>Untertitel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811B3AF5-0AF9-445C-9B18-5CED755A048F}"/>
              </a:ext>
            </a:extLst>
          </p:cNvPr>
          <p:cNvSpPr/>
          <p:nvPr/>
        </p:nvSpPr>
        <p:spPr>
          <a:xfrm>
            <a:off x="6511925" y="131762"/>
            <a:ext cx="5416549" cy="5416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20" name="Bildplatzhalter 21">
            <a:extLst>
              <a:ext uri="{FF2B5EF4-FFF2-40B4-BE49-F238E27FC236}">
                <a16:creationId xmlns:a16="http://schemas.microsoft.com/office/drawing/2014/main" id="{FF97C0E2-E15D-4EB9-9FF8-CB859892B95B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715973" y="335810"/>
            <a:ext cx="5010912" cy="5010912"/>
          </a:xfrm>
          <a:prstGeom prst="ellipse">
            <a:avLst/>
          </a:prstGeom>
          <a:pattFill prst="dkUpDiag">
            <a:fgClr>
              <a:schemeClr val="accent3"/>
            </a:fgClr>
            <a:bgClr>
              <a:schemeClr val="accent3">
                <a:lumMod val="75000"/>
              </a:schemeClr>
            </a:bgClr>
          </a:pattFill>
        </p:spPr>
        <p:txBody>
          <a:bodyPr vert="horz" lIns="91440" tIns="45720" rIns="91440" bIns="45720" rtlCol="0" anchor="t" anchorCtr="1">
            <a:noAutofit/>
          </a:bodyPr>
          <a:lstStyle>
            <a:lvl1pPr>
              <a:defRPr lang="en-GB" sz="16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lvl="0" indent="0" algn="ctr" rtl="0">
              <a:buNone/>
            </a:pPr>
            <a:r>
              <a:rPr lang="de-DE" noProof="0" dirty="0"/>
              <a:t>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9039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275E893-B909-4F92-896C-1901CA75CC6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F112A8F-331B-4802-920C-B687B9108DB9}"/>
              </a:ext>
            </a:extLst>
          </p:cNvPr>
          <p:cNvGrpSpPr/>
          <p:nvPr userDrawn="1"/>
        </p:nvGrpSpPr>
        <p:grpSpPr>
          <a:xfrm>
            <a:off x="0" y="0"/>
            <a:ext cx="12192000" cy="3255962"/>
            <a:chOff x="0" y="1770061"/>
            <a:chExt cx="12192000" cy="3255962"/>
          </a:xfrm>
          <a:solidFill>
            <a:schemeClr val="bg1"/>
          </a:solidFill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A7A887D8-B543-4BB8-8D6E-605A1E5C80FD}"/>
                </a:ext>
              </a:extLst>
            </p:cNvPr>
            <p:cNvSpPr/>
            <p:nvPr/>
          </p:nvSpPr>
          <p:spPr>
            <a:xfrm>
              <a:off x="0" y="1770061"/>
              <a:ext cx="12192000" cy="11969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CC35E9C-9E03-4FFE-B868-4D04E8E7C1F3}"/>
                </a:ext>
              </a:extLst>
            </p:cNvPr>
            <p:cNvSpPr/>
            <p:nvPr/>
          </p:nvSpPr>
          <p:spPr>
            <a:xfrm>
              <a:off x="0" y="4954586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574E81BF-ADCA-4D13-BE06-476741FE55C0}"/>
                </a:ext>
              </a:extLst>
            </p:cNvPr>
            <p:cNvSpPr/>
            <p:nvPr/>
          </p:nvSpPr>
          <p:spPr>
            <a:xfrm>
              <a:off x="0" y="4449763"/>
              <a:ext cx="12192000" cy="714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063D872D-8369-4426-A311-7F054F9DB5E1}"/>
                </a:ext>
              </a:extLst>
            </p:cNvPr>
            <p:cNvSpPr/>
            <p:nvPr/>
          </p:nvSpPr>
          <p:spPr>
            <a:xfrm>
              <a:off x="0" y="3975099"/>
              <a:ext cx="12192000" cy="2508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D8C819C9-B789-44A8-9B98-F466EE191F5D}"/>
                </a:ext>
              </a:extLst>
            </p:cNvPr>
            <p:cNvSpPr/>
            <p:nvPr/>
          </p:nvSpPr>
          <p:spPr>
            <a:xfrm>
              <a:off x="0" y="3079750"/>
              <a:ext cx="12192000" cy="698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 dirty="0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CBE30369-1DF2-4ABA-B24A-6BFD5F61E22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831849" y="3387725"/>
            <a:ext cx="5680075" cy="170086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4600" b="1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rtl="0"/>
            <a:r>
              <a:rPr lang="de-DE" noProof="0" dirty="0"/>
              <a:t>Abschnittsüberschrift</a:t>
            </a:r>
          </a:p>
        </p:txBody>
      </p:sp>
      <p:sp>
        <p:nvSpPr>
          <p:cNvPr id="19" name="Rechtwinkliges Dreieck 18">
            <a:extLst>
              <a:ext uri="{FF2B5EF4-FFF2-40B4-BE49-F238E27FC236}">
                <a16:creationId xmlns:a16="http://schemas.microsoft.com/office/drawing/2014/main" id="{B2B3AD73-9CBC-4740-A178-7CA91A791E40}"/>
              </a:ext>
            </a:extLst>
          </p:cNvPr>
          <p:cNvSpPr/>
          <p:nvPr userDrawn="1"/>
        </p:nvSpPr>
        <p:spPr>
          <a:xfrm rot="18900000" flipH="1">
            <a:off x="436216" y="4610094"/>
            <a:ext cx="218598" cy="21859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D4FDF2-DE4E-4F8D-98CE-1DD90825B0A4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831849" y="5164364"/>
            <a:ext cx="5680075" cy="107858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spc="300" dirty="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047620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85609FE-43FB-456B-BAF9-6FC670B87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0492"/>
            <a:ext cx="10980413" cy="14846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-DE" noProof="0" dirty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69D659-7B46-41C1-9CA1-5746C1F33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522197"/>
            <a:ext cx="10980413" cy="365476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 rtl="0"/>
            <a:r>
              <a:rPr lang="de-DE" noProof="0" dirty="0"/>
              <a:t>Textmasterformate durch Klicken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9A1F076-A89C-4CB0-B989-3D0025F57611}"/>
              </a:ext>
            </a:extLst>
          </p:cNvPr>
          <p:cNvSpPr/>
          <p:nvPr userDrawn="1"/>
        </p:nvSpPr>
        <p:spPr>
          <a:xfrm>
            <a:off x="11230815" y="6327865"/>
            <a:ext cx="389686" cy="3896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0C3D765-86AA-4427-A0B6-8B18C4317F15}"/>
              </a:ext>
            </a:extLst>
          </p:cNvPr>
          <p:cNvCxnSpPr/>
          <p:nvPr userDrawn="1"/>
        </p:nvCxnSpPr>
        <p:spPr>
          <a:xfrm>
            <a:off x="11107057" y="6294459"/>
            <a:ext cx="0" cy="4572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liennummernplatzhalter 13">
            <a:extLst>
              <a:ext uri="{FF2B5EF4-FFF2-40B4-BE49-F238E27FC236}">
                <a16:creationId xmlns:a16="http://schemas.microsoft.com/office/drawing/2014/main" id="{5F01409D-0479-49CD-B8ED-E73E5F96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806" y="6327866"/>
            <a:ext cx="389686" cy="393610"/>
          </a:xfrm>
          <a:prstGeom prst="rect">
            <a:avLst/>
          </a:prstGeom>
        </p:spPr>
        <p:txBody>
          <a:bodyPr lIns="0" rIns="0" rtlCol="0" anchor="ctr" anchorCtr="1"/>
          <a:lstStyle>
            <a:lvl1pPr algn="ctr">
              <a:defRPr sz="10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rtl="0"/>
            <a:fld id="{DCB4E619-4CA9-4A22-920F-20396BF50470}" type="slidenum">
              <a:rPr lang="de-DE" noProof="0" smtClean="0"/>
              <a:pPr rtl="0"/>
              <a:t>‹Nr.›</a:t>
            </a:fld>
            <a:endParaRPr lang="de-DE" noProof="0" dirty="0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216A1F9-49AB-4FE6-BBD0-DD68FF6EB753}"/>
              </a:ext>
            </a:extLst>
          </p:cNvPr>
          <p:cNvCxnSpPr/>
          <p:nvPr userDrawn="1"/>
        </p:nvCxnSpPr>
        <p:spPr>
          <a:xfrm>
            <a:off x="0" y="6523059"/>
            <a:ext cx="1110996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8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65" r:id="rId3"/>
    <p:sldLayoutId id="2147483666" r:id="rId4"/>
    <p:sldLayoutId id="2147483671" r:id="rId5"/>
    <p:sldLayoutId id="2147483663" r:id="rId6"/>
    <p:sldLayoutId id="2147483664" r:id="rId7"/>
    <p:sldLayoutId id="2147483660" r:id="rId8"/>
    <p:sldLayoutId id="2147483675" r:id="rId9"/>
    <p:sldLayoutId id="2147483661" r:id="rId10"/>
    <p:sldLayoutId id="2147483655" r:id="rId11"/>
    <p:sldLayoutId id="2147483667" r:id="rId12"/>
    <p:sldLayoutId id="2147483670" r:id="rId13"/>
    <p:sldLayoutId id="2147483672" r:id="rId14"/>
    <p:sldLayoutId id="2147483668" r:id="rId15"/>
    <p:sldLayoutId id="2147483669" r:id="rId16"/>
    <p:sldLayoutId id="2147483676" r:id="rId17"/>
    <p:sldLayoutId id="2147483677" r:id="rId18"/>
    <p:sldLayoutId id="2147483679" r:id="rId19"/>
    <p:sldLayoutId id="2147483680" r:id="rId20"/>
    <p:sldLayoutId id="2147483682" r:id="rId21"/>
    <p:sldLayoutId id="2147483683" r:id="rId22"/>
    <p:sldLayoutId id="214748368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2.jpe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10" Type="http://schemas.openxmlformats.org/officeDocument/2006/relationships/image" Target="../media/image9.jp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xbrowser.provinz.bz.it/doc/20170818/it/lp-2010-5/legge_provinciale_8_marzo_2010_n_5.aspx?view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2" r="36762"/>
          <a:stretch>
            <a:fillRect/>
          </a:stretch>
        </p:blipFill>
        <p:spPr>
          <a:xfrm>
            <a:off x="11230888" y="6054011"/>
            <a:ext cx="688284" cy="688284"/>
          </a:xfr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98378" y="5721528"/>
            <a:ext cx="5133703" cy="822960"/>
          </a:xfrm>
        </p:spPr>
        <p:txBody>
          <a:bodyPr rtlCol="0"/>
          <a:lstStyle/>
          <a:p>
            <a:pPr rtl="0"/>
            <a:r>
              <a:rPr lang="de-DE" sz="1600" dirty="0">
                <a:solidFill>
                  <a:schemeClr val="tx1"/>
                </a:solidFill>
              </a:rPr>
              <a:t>08.04.2021</a:t>
            </a:r>
          </a:p>
        </p:txBody>
      </p:sp>
      <p:cxnSp>
        <p:nvCxnSpPr>
          <p:cNvPr id="17" name="Gerader Verbinder 16" descr="Trennlinie">
            <a:extLst>
              <a:ext uri="{FF2B5EF4-FFF2-40B4-BE49-F238E27FC236}">
                <a16:creationId xmlns:a16="http://schemas.microsoft.com/office/drawing/2014/main" id="{BA62D616-C355-46BC-B4B6-8254E2BE6EE7}"/>
              </a:ext>
            </a:extLst>
          </p:cNvPr>
          <p:cNvCxnSpPr/>
          <p:nvPr/>
        </p:nvCxnSpPr>
        <p:spPr>
          <a:xfrm>
            <a:off x="5791785" y="3949699"/>
            <a:ext cx="608430" cy="0"/>
          </a:xfrm>
          <a:prstGeom prst="line">
            <a:avLst/>
          </a:prstGeom>
          <a:ln w="571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A7ECF636-D45E-4307-9E3A-89A2B5960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1140" y="5795479"/>
            <a:ext cx="2915816" cy="258532"/>
          </a:xfrm>
        </p:spPr>
        <p:txBody>
          <a:bodyPr rtlCol="0"/>
          <a:lstStyle/>
          <a:p>
            <a:pPr rtl="0"/>
            <a:r>
              <a:rPr lang="de-DE" dirty="0"/>
              <a:t>März 2021</a:t>
            </a:r>
          </a:p>
        </p:txBody>
      </p:sp>
      <p:sp>
        <p:nvSpPr>
          <p:cNvPr id="7" name="Titel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 txBox="1">
            <a:spLocks/>
          </p:cNvSpPr>
          <p:nvPr/>
        </p:nvSpPr>
        <p:spPr>
          <a:xfrm>
            <a:off x="3370218" y="3644538"/>
            <a:ext cx="5447212" cy="141078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Commissione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provinciale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le pari 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opportunità</a:t>
            </a: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per le </a:t>
            </a:r>
            <a:r>
              <a:rPr kumimoji="0" lang="de-D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donne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el 12">
            <a:extLst>
              <a:ext uri="{FF2B5EF4-FFF2-40B4-BE49-F238E27FC236}">
                <a16:creationId xmlns:a16="http://schemas.microsoft.com/office/drawing/2014/main" id="{A1BF7DBB-67AA-4599-B44E-07D280BDFAA5}"/>
              </a:ext>
            </a:extLst>
          </p:cNvPr>
          <p:cNvSpPr txBox="1">
            <a:spLocks/>
          </p:cNvSpPr>
          <p:nvPr/>
        </p:nvSpPr>
        <p:spPr>
          <a:xfrm>
            <a:off x="-313512" y="5721528"/>
            <a:ext cx="5133703" cy="82296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Avv. Ulrike Oberhammer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18" y="1639613"/>
            <a:ext cx="5056390" cy="133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9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1" y="504420"/>
            <a:ext cx="7125118" cy="997810"/>
          </a:xfrm>
        </p:spPr>
        <p:txBody>
          <a:bodyPr rtlCol="0"/>
          <a:lstStyle/>
          <a:p>
            <a:pPr rtl="0"/>
            <a:r>
              <a:rPr lang="de-DE" sz="3600" dirty="0" err="1"/>
              <a:t>Contro</a:t>
            </a:r>
            <a:r>
              <a:rPr lang="de-DE" sz="3600" dirty="0"/>
              <a:t> la </a:t>
            </a:r>
            <a:r>
              <a:rPr lang="de-DE" sz="3600" dirty="0" err="1"/>
              <a:t>violenza</a:t>
            </a:r>
            <a:r>
              <a:rPr lang="de-DE" sz="3600" dirty="0"/>
              <a:t> alle </a:t>
            </a:r>
            <a:r>
              <a:rPr lang="de-DE" sz="3600" dirty="0" err="1"/>
              <a:t>donne</a:t>
            </a:r>
            <a:endParaRPr lang="de-DE" sz="3600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79" y="2408429"/>
            <a:ext cx="5564778" cy="2705834"/>
          </a:xfrm>
        </p:spPr>
        <p:txBody>
          <a:bodyPr rtlCol="0"/>
          <a:lstStyle/>
          <a:p>
            <a:pPr lvl="0" algn="just"/>
            <a:r>
              <a:rPr lang="de-DE" sz="1600" dirty="0" err="1">
                <a:latin typeface="Century Gothic" panose="020B0502020202020204" pitchFamily="34" charset="0"/>
              </a:rPr>
              <a:t>Prevenzione</a:t>
            </a:r>
            <a:r>
              <a:rPr lang="de-DE" sz="1600" dirty="0">
                <a:latin typeface="Century Gothic" panose="020B0502020202020204" pitchFamily="34" charset="0"/>
              </a:rPr>
              <a:t>, </a:t>
            </a:r>
            <a:r>
              <a:rPr lang="de-DE" sz="1600" dirty="0" err="1">
                <a:latin typeface="Century Gothic" panose="020B0502020202020204" pitchFamily="34" charset="0"/>
              </a:rPr>
              <a:t>informazione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sensibilizazzione</a:t>
            </a:r>
            <a:endParaRPr lang="de-DE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de-DE" sz="1600" dirty="0" err="1">
                <a:latin typeface="Century Gothic" panose="020B0502020202020204" pitchFamily="34" charset="0"/>
              </a:rPr>
              <a:t>Collaborazione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lavoro</a:t>
            </a:r>
            <a:r>
              <a:rPr lang="de-DE" sz="1600" dirty="0">
                <a:latin typeface="Century Gothic" panose="020B0502020202020204" pitchFamily="34" charset="0"/>
              </a:rPr>
              <a:t> in </a:t>
            </a:r>
            <a:r>
              <a:rPr lang="de-DE" sz="1600" dirty="0" err="1">
                <a:latin typeface="Century Gothic" panose="020B0502020202020204" pitchFamily="34" charset="0"/>
              </a:rPr>
              <a:t>rete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con</a:t>
            </a:r>
            <a:r>
              <a:rPr lang="de-DE" sz="1600" dirty="0">
                <a:latin typeface="Century Gothic" panose="020B0502020202020204" pitchFamily="34" charset="0"/>
              </a:rPr>
              <a:t> i </a:t>
            </a:r>
            <a:r>
              <a:rPr lang="de-DE" sz="1600" dirty="0" err="1">
                <a:latin typeface="Century Gothic" panose="020B0502020202020204" pitchFamily="34" charset="0"/>
              </a:rPr>
              <a:t>centri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antiviolenza</a:t>
            </a:r>
            <a:r>
              <a:rPr lang="de-DE" sz="1600" dirty="0">
                <a:latin typeface="Century Gothic" panose="020B0502020202020204" pitchFamily="34" charset="0"/>
              </a:rPr>
              <a:t> e le </a:t>
            </a:r>
            <a:r>
              <a:rPr lang="de-DE" sz="1600" dirty="0" err="1">
                <a:latin typeface="Century Gothic" panose="020B0502020202020204" pitchFamily="34" charset="0"/>
              </a:rPr>
              <a:t>case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protette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</a:p>
          <a:p>
            <a:pPr lvl="0" algn="just"/>
            <a:r>
              <a:rPr lang="de-DE" sz="1600" dirty="0" err="1">
                <a:latin typeface="Century Gothic" panose="020B0502020202020204" pitchFamily="34" charset="0"/>
              </a:rPr>
              <a:t>Annualmente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azioni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intorno</a:t>
            </a:r>
            <a:r>
              <a:rPr lang="de-DE" sz="1600" dirty="0">
                <a:latin typeface="Century Gothic" panose="020B0502020202020204" pitchFamily="34" charset="0"/>
              </a:rPr>
              <a:t> al 25 </a:t>
            </a:r>
            <a:r>
              <a:rPr lang="de-DE" sz="1600" dirty="0" err="1">
                <a:latin typeface="Century Gothic" panose="020B0502020202020204" pitchFamily="34" charset="0"/>
              </a:rPr>
              <a:t>novembre</a:t>
            </a:r>
            <a:r>
              <a:rPr lang="de-DE" sz="1600" dirty="0">
                <a:latin typeface="Century Gothic" panose="020B0502020202020204" pitchFamily="34" charset="0"/>
              </a:rPr>
              <a:t> – </a:t>
            </a:r>
            <a:r>
              <a:rPr lang="de-DE" sz="1600" dirty="0" err="1">
                <a:latin typeface="Century Gothic" panose="020B0502020202020204" pitchFamily="34" charset="0"/>
              </a:rPr>
              <a:t>giornata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internazionale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contro</a:t>
            </a:r>
            <a:r>
              <a:rPr lang="de-DE" sz="1600" dirty="0">
                <a:latin typeface="Century Gothic" panose="020B0502020202020204" pitchFamily="34" charset="0"/>
              </a:rPr>
              <a:t> la </a:t>
            </a:r>
            <a:r>
              <a:rPr lang="de-DE" sz="1600" dirty="0" err="1">
                <a:latin typeface="Century Gothic" panose="020B0502020202020204" pitchFamily="34" charset="0"/>
              </a:rPr>
              <a:t>violenza</a:t>
            </a:r>
            <a:r>
              <a:rPr lang="de-DE" sz="1600" dirty="0">
                <a:latin typeface="Century Gothic" panose="020B0502020202020204" pitchFamily="34" charset="0"/>
              </a:rPr>
              <a:t> alle </a:t>
            </a:r>
            <a:r>
              <a:rPr lang="de-DE" sz="1600" dirty="0" err="1">
                <a:latin typeface="Century Gothic" panose="020B0502020202020204" pitchFamily="34" charset="0"/>
              </a:rPr>
              <a:t>donne</a:t>
            </a:r>
            <a:endParaRPr lang="de-DE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de-DE" sz="1600" dirty="0" err="1">
                <a:latin typeface="Century Gothic" panose="020B0502020202020204" pitchFamily="34" charset="0"/>
              </a:rPr>
              <a:t>Collaborazione</a:t>
            </a:r>
            <a:r>
              <a:rPr lang="de-DE" sz="1600" dirty="0">
                <a:latin typeface="Century Gothic" panose="020B0502020202020204" pitchFamily="34" charset="0"/>
              </a:rPr>
              <a:t> per </a:t>
            </a:r>
            <a:r>
              <a:rPr lang="de-DE" sz="1600" dirty="0" err="1">
                <a:latin typeface="Century Gothic" panose="020B0502020202020204" pitchFamily="34" charset="0"/>
              </a:rPr>
              <a:t>l</a:t>
            </a:r>
            <a:r>
              <a:rPr lang="de-DE" sz="1600" b="1" dirty="0" err="1">
                <a:latin typeface="Century Gothic" panose="020B0502020202020204" pitchFamily="34" charset="0"/>
              </a:rPr>
              <a:t>’</a:t>
            </a:r>
            <a:r>
              <a:rPr lang="de-DE" sz="1600" dirty="0" err="1">
                <a:latin typeface="Century Gothic" panose="020B0502020202020204" pitchFamily="34" charset="0"/>
              </a:rPr>
              <a:t>attuazione</a:t>
            </a:r>
            <a:r>
              <a:rPr lang="de-DE" sz="1600" dirty="0">
                <a:latin typeface="Century Gothic" panose="020B0502020202020204" pitchFamily="34" charset="0"/>
              </a:rPr>
              <a:t> della </a:t>
            </a:r>
            <a:r>
              <a:rPr lang="de-DE" sz="1600" dirty="0" err="1">
                <a:latin typeface="Century Gothic" panose="020B0502020202020204" pitchFamily="34" charset="0"/>
              </a:rPr>
              <a:t>Convenzione</a:t>
            </a:r>
            <a:r>
              <a:rPr lang="de-DE" sz="1600" dirty="0">
                <a:latin typeface="Century Gothic" panose="020B0502020202020204" pitchFamily="34" charset="0"/>
              </a:rPr>
              <a:t> di </a:t>
            </a:r>
            <a:r>
              <a:rPr lang="de-DE" sz="1600" dirty="0" err="1">
                <a:latin typeface="Century Gothic" panose="020B0502020202020204" pitchFamily="34" charset="0"/>
              </a:rPr>
              <a:t>Istambul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contro</a:t>
            </a:r>
            <a:r>
              <a:rPr lang="de-DE" sz="1600" dirty="0">
                <a:latin typeface="Century Gothic" panose="020B0502020202020204" pitchFamily="34" charset="0"/>
              </a:rPr>
              <a:t> la </a:t>
            </a:r>
            <a:r>
              <a:rPr lang="de-DE" sz="1600" dirty="0" err="1">
                <a:latin typeface="Century Gothic" panose="020B0502020202020204" pitchFamily="34" charset="0"/>
              </a:rPr>
              <a:t>violenza</a:t>
            </a:r>
            <a:r>
              <a:rPr lang="de-DE" sz="1600" dirty="0">
                <a:latin typeface="Century Gothic" panose="020B0502020202020204" pitchFamily="34" charset="0"/>
              </a:rPr>
              <a:t> alle </a:t>
            </a:r>
            <a:r>
              <a:rPr lang="de-DE" sz="1600" dirty="0" err="1">
                <a:latin typeface="Century Gothic" panose="020B0502020202020204" pitchFamily="34" charset="0"/>
              </a:rPr>
              <a:t>donne</a:t>
            </a:r>
            <a:r>
              <a:rPr lang="de-DE" sz="1600" dirty="0">
                <a:latin typeface="Century Gothic" panose="020B0502020202020204" pitchFamily="34" charset="0"/>
              </a:rPr>
              <a:t> e ai </a:t>
            </a:r>
            <a:r>
              <a:rPr lang="de-DE" sz="1600" dirty="0" err="1">
                <a:latin typeface="Century Gothic" panose="020B0502020202020204" pitchFamily="34" charset="0"/>
              </a:rPr>
              <a:t>bambini</a:t>
            </a:r>
            <a:endParaRPr lang="de-DE" sz="1600" dirty="0">
              <a:latin typeface="Century Gothic" panose="020B0502020202020204" pitchFamily="34" charset="0"/>
            </a:endParaRPr>
          </a:p>
        </p:txBody>
      </p:sp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10</a:t>
            </a:fld>
            <a:endParaRPr lang="de-DE" dirty="0"/>
          </a:p>
        </p:txBody>
      </p:sp>
      <p:pic>
        <p:nvPicPr>
          <p:cNvPr id="7" name="Bild 2" descr="http://www.provincia.bz.it/pariopportunita/in-primo-piano.asp?aktuelles_action=300&amp;aktuelles_image_id=10626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59" y="906517"/>
            <a:ext cx="3633952" cy="46114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s://scontent.fcia2-1.fna.fbcdn.net/v/t1.0-9/84279038_10222414595463363_6519915115884576768_n.jpg?_nc_cat=100&amp;ccb=1-3&amp;_nc_sid=825194&amp;_nc_ohc=pXOJ6g_Rb2QAX9-tk1o&amp;_nc_ht=scontent.fcia2-1.fna&amp;oh=d6e467dcb5e66fdd66d0373700939a51&amp;oe=607E675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60" y="1834336"/>
            <a:ext cx="3980172" cy="2651790"/>
          </a:xfrm>
          <a:prstGeom prst="rect">
            <a:avLst/>
          </a:prstGeom>
          <a:noFill/>
        </p:spPr>
      </p:pic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11</a:t>
            </a:fld>
            <a:endParaRPr lang="de-DE" dirty="0"/>
          </a:p>
        </p:txBody>
      </p:sp>
      <p:sp>
        <p:nvSpPr>
          <p:cNvPr id="10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 txBox="1">
            <a:spLocks/>
          </p:cNvSpPr>
          <p:nvPr/>
        </p:nvSpPr>
        <p:spPr>
          <a:xfrm>
            <a:off x="261260" y="235131"/>
            <a:ext cx="7881630" cy="10892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kumimoji="0" lang="de-DE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Arial" panose="020B0604020202020204" pitchFamily="34" charset="0"/>
              </a:rPr>
              <a:t>#Violenza</a:t>
            </a:r>
            <a:r>
              <a:rPr lang="de-DE" sz="3600" b="1" noProof="0" dirty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rPr>
              <a:t>AlleDonneNonEAmore!</a:t>
            </a: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Bild 1" descr="http://www.provincia.bz.it/pariopportunita/in-primo-piano.asp?aktuelles_action=300&amp;aktuelles_image_id=110159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01" y="1834336"/>
            <a:ext cx="3544128" cy="2651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http://www.provincia.bz.it/pariopportunita/in-primo-piano.asp?aktuelles_action=300&amp;aktuelles_image_id=10887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90" y="779756"/>
            <a:ext cx="2571859" cy="46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1" y="504420"/>
            <a:ext cx="5910095" cy="997810"/>
          </a:xfrm>
        </p:spPr>
        <p:txBody>
          <a:bodyPr rtlCol="0"/>
          <a:lstStyle/>
          <a:p>
            <a:pPr rtl="0"/>
            <a:r>
              <a:rPr lang="de-DE" sz="3600" dirty="0" err="1"/>
              <a:t>Progetto</a:t>
            </a:r>
            <a:r>
              <a:rPr lang="de-DE" sz="3600" dirty="0"/>
              <a:t> </a:t>
            </a:r>
            <a:r>
              <a:rPr lang="de-DE" sz="3600" dirty="0" err="1"/>
              <a:t>scolastico</a:t>
            </a:r>
            <a:r>
              <a:rPr lang="de-DE" sz="3600" dirty="0"/>
              <a:t>  </a:t>
            </a:r>
            <a:br>
              <a:rPr lang="de-DE" sz="3600" dirty="0"/>
            </a:br>
            <a:r>
              <a:rPr lang="de-DE" sz="3600" dirty="0"/>
              <a:t>„</a:t>
            </a:r>
            <a:r>
              <a:rPr lang="de-DE" sz="3600" dirty="0" err="1"/>
              <a:t>Io</a:t>
            </a:r>
            <a:r>
              <a:rPr lang="de-DE" sz="3600" dirty="0"/>
              <a:t> </a:t>
            </a:r>
            <a:r>
              <a:rPr lang="de-DE" sz="3600" dirty="0" err="1"/>
              <a:t>dico</a:t>
            </a:r>
            <a:r>
              <a:rPr lang="de-DE" sz="3600" dirty="0"/>
              <a:t> </a:t>
            </a:r>
            <a:r>
              <a:rPr lang="de-DE" sz="3600" dirty="0" err="1"/>
              <a:t>no</a:t>
            </a:r>
            <a:r>
              <a:rPr lang="de-DE" sz="3600" dirty="0"/>
              <a:t>!“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78" y="1972491"/>
            <a:ext cx="6115445" cy="4206821"/>
          </a:xfrm>
        </p:spPr>
        <p:txBody>
          <a:bodyPr rtlCol="0"/>
          <a:lstStyle/>
          <a:p>
            <a:pPr marL="180975" lvl="0" indent="-180975" algn="just">
              <a:buNone/>
            </a:pPr>
            <a:r>
              <a:rPr lang="de-DE" sz="1600" dirty="0">
                <a:latin typeface="Century Gothic" panose="020B0502020202020204" pitchFamily="34" charset="0"/>
              </a:rPr>
              <a:t>-  </a:t>
            </a:r>
            <a:r>
              <a:rPr lang="de-DE" sz="1600" b="1" dirty="0">
                <a:latin typeface="Century Gothic" panose="020B0502020202020204" pitchFamily="34" charset="0"/>
              </a:rPr>
              <a:t>Workshops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nelle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scuole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medie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superiori</a:t>
            </a:r>
            <a:r>
              <a:rPr lang="de-DE" sz="1600" dirty="0">
                <a:latin typeface="Century Gothic" panose="020B0502020202020204" pitchFamily="34" charset="0"/>
              </a:rPr>
              <a:t> per </a:t>
            </a:r>
            <a:r>
              <a:rPr lang="it-IT" sz="1600" dirty="0">
                <a:latin typeface="Century Gothic" panose="020B0502020202020204" pitchFamily="34" charset="0"/>
              </a:rPr>
              <a:t>incoraggiare le ragazze a mostrarsi sicure di sé e a saper porre dei limiti in momenti in cui si sentono insicure, minacciate o costrette.</a:t>
            </a:r>
          </a:p>
          <a:p>
            <a:pPr lvl="0" algn="just"/>
            <a:endParaRPr lang="it-IT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de-DE" sz="1800" b="1" dirty="0">
                <a:latin typeface="Century Gothic" panose="020B0502020202020204" pitchFamily="34" charset="0"/>
                <a:ea typeface="+mj-ea"/>
              </a:rPr>
              <a:t>-</a:t>
            </a:r>
            <a:r>
              <a:rPr lang="de-DE" sz="1800" b="1" dirty="0">
                <a:solidFill>
                  <a:schemeClr val="accent2"/>
                </a:solidFill>
                <a:latin typeface="Century Gothic" panose="020B0502020202020204" pitchFamily="34" charset="0"/>
                <a:ea typeface="+mj-ea"/>
              </a:rPr>
              <a:t> </a:t>
            </a:r>
            <a:r>
              <a:rPr lang="de-DE" sz="1800" b="1" dirty="0">
                <a:latin typeface="Century Gothic" panose="020B0502020202020204" pitchFamily="34" charset="0"/>
                <a:ea typeface="+mj-ea"/>
              </a:rPr>
              <a:t>“Forza </a:t>
            </a:r>
            <a:r>
              <a:rPr lang="de-DE" sz="1800" b="1" dirty="0" err="1">
                <a:latin typeface="Century Gothic" panose="020B0502020202020204" pitchFamily="34" charset="0"/>
                <a:ea typeface="+mj-ea"/>
              </a:rPr>
              <a:t>ragazze</a:t>
            </a:r>
            <a:r>
              <a:rPr lang="de-DE" sz="1800" b="1" dirty="0">
                <a:latin typeface="Century Gothic" panose="020B0502020202020204" pitchFamily="34" charset="0"/>
                <a:ea typeface="+mj-ea"/>
              </a:rPr>
              <a:t>! </a:t>
            </a:r>
            <a:r>
              <a:rPr lang="de-DE" sz="1800" b="1" dirty="0" err="1">
                <a:latin typeface="Century Gothic" panose="020B0502020202020204" pitchFamily="34" charset="0"/>
                <a:ea typeface="+mj-ea"/>
              </a:rPr>
              <a:t>Consigli</a:t>
            </a:r>
            <a:r>
              <a:rPr lang="de-DE" sz="1800" b="1" dirty="0">
                <a:latin typeface="Century Gothic" panose="020B0502020202020204" pitchFamily="34" charset="0"/>
                <a:ea typeface="+mj-ea"/>
              </a:rPr>
              <a:t> per la </a:t>
            </a:r>
            <a:r>
              <a:rPr lang="de-DE" sz="1800" b="1" dirty="0" err="1">
                <a:latin typeface="Century Gothic" panose="020B0502020202020204" pitchFamily="34" charset="0"/>
                <a:ea typeface="+mj-ea"/>
              </a:rPr>
              <a:t>sicurezza</a:t>
            </a:r>
            <a:r>
              <a:rPr lang="de-DE" sz="1800" b="1" dirty="0">
                <a:latin typeface="Century Gothic" panose="020B0502020202020204" pitchFamily="34" charset="0"/>
                <a:ea typeface="+mj-ea"/>
              </a:rPr>
              <a:t>“: </a:t>
            </a:r>
          </a:p>
          <a:p>
            <a:pPr marL="180975" indent="0" algn="just">
              <a:buNone/>
            </a:pPr>
            <a:r>
              <a:rPr lang="it-IT" sz="1600" dirty="0">
                <a:latin typeface="Century Gothic" panose="020B0502020202020204" pitchFamily="34" charset="0"/>
              </a:rPr>
              <a:t>le ragazze trovano una serie di strategie nell’opuscolo e nella app da adottare nel caso si trovino ad affrontare situazioni di abuso o violenza nei loro confronti.</a:t>
            </a:r>
          </a:p>
          <a:p>
            <a:pPr marL="0" lvl="0" indent="0">
              <a:buNone/>
            </a:pPr>
            <a:endParaRPr lang="de-DE" sz="1800" b="1" dirty="0">
              <a:solidFill>
                <a:schemeClr val="accent2"/>
              </a:solidFill>
              <a:latin typeface="+mj-lt"/>
              <a:ea typeface="+mj-ea"/>
            </a:endParaRPr>
          </a:p>
        </p:txBody>
      </p:sp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12</a:t>
            </a:fld>
            <a:endParaRPr lang="de-DE" dirty="0"/>
          </a:p>
        </p:txBody>
      </p:sp>
      <p:pic>
        <p:nvPicPr>
          <p:cNvPr id="7" name="Grafik 6" descr="Logo app rosa Sicherheitstip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893" y="2647765"/>
            <a:ext cx="898070" cy="898070"/>
          </a:xfrm>
          <a:prstGeom prst="rect">
            <a:avLst/>
          </a:prstGeom>
        </p:spPr>
      </p:pic>
      <p:pic>
        <p:nvPicPr>
          <p:cNvPr id="7170" name="Picture 2" descr="Consigli per la sicurezza per ragaz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34" y="1003325"/>
            <a:ext cx="2824108" cy="400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13</a:t>
            </a:fld>
            <a:endParaRPr lang="de-DE" dirty="0"/>
          </a:p>
        </p:txBody>
      </p:sp>
      <p:pic>
        <p:nvPicPr>
          <p:cNvPr id="10" name="Grafik 9" descr="Anlage 2_EPD-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2758" y="1079457"/>
            <a:ext cx="3216004" cy="3820613"/>
          </a:xfrm>
          <a:prstGeom prst="rect">
            <a:avLst/>
          </a:prstGeom>
        </p:spPr>
      </p:pic>
      <p:sp>
        <p:nvSpPr>
          <p:cNvPr id="14" name="Textplatzhalt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7100" y="1637810"/>
            <a:ext cx="5564778" cy="732101"/>
          </a:xfrm>
        </p:spPr>
        <p:txBody>
          <a:bodyPr rtlCol="0"/>
          <a:lstStyle/>
          <a:p>
            <a:pPr>
              <a:buNone/>
            </a:pPr>
            <a:r>
              <a:rPr lang="de-DE" sz="1800" b="1" dirty="0">
                <a:latin typeface="Century Gothic" panose="020B0502020202020204" pitchFamily="34" charset="0"/>
              </a:rPr>
              <a:t>Gender Pay Gap in Alto </a:t>
            </a:r>
            <a:r>
              <a:rPr lang="de-DE" sz="1800" b="1" dirty="0" err="1">
                <a:latin typeface="Century Gothic" panose="020B0502020202020204" pitchFamily="34" charset="0"/>
              </a:rPr>
              <a:t>Adige</a:t>
            </a:r>
            <a:r>
              <a:rPr lang="de-DE" sz="1800" b="1" dirty="0">
                <a:latin typeface="Century Gothic" panose="020B0502020202020204" pitchFamily="34" charset="0"/>
              </a:rPr>
              <a:t> =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28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17%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</a:p>
          <a:p>
            <a:pPr lvl="0">
              <a:buNone/>
            </a:pPr>
            <a:endParaRPr lang="de-DE" sz="1800" dirty="0"/>
          </a:p>
        </p:txBody>
      </p:sp>
      <p:pic>
        <p:nvPicPr>
          <p:cNvPr id="1026" name="Picture 2" descr="Equal Pay D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234" y="2550032"/>
            <a:ext cx="4887858" cy="291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1" y="504420"/>
            <a:ext cx="5910095" cy="819883"/>
          </a:xfrm>
        </p:spPr>
        <p:txBody>
          <a:bodyPr rtlCol="0"/>
          <a:lstStyle/>
          <a:p>
            <a:pPr rtl="0"/>
            <a:r>
              <a:rPr lang="de-DE" sz="3600" dirty="0" err="1"/>
              <a:t>Equal</a:t>
            </a:r>
            <a:r>
              <a:rPr lang="de-DE" sz="3600" dirty="0"/>
              <a:t> Pay</a:t>
            </a:r>
          </a:p>
        </p:txBody>
      </p:sp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0890" y="1985554"/>
            <a:ext cx="5564778" cy="2696805"/>
          </a:xfrm>
        </p:spPr>
        <p:txBody>
          <a:bodyPr rtlCol="0"/>
          <a:lstStyle/>
          <a:p>
            <a:pPr lvl="0">
              <a:buNone/>
            </a:pPr>
            <a:endParaRPr lang="de-DE" sz="1800" dirty="0">
              <a:latin typeface="+mj-lt"/>
            </a:endParaRPr>
          </a:p>
          <a:p>
            <a:pPr algn="just"/>
            <a:r>
              <a:rPr lang="de-DE" sz="1600" dirty="0">
                <a:latin typeface="+mj-lt"/>
              </a:rPr>
              <a:t>In Alto </a:t>
            </a:r>
            <a:r>
              <a:rPr lang="de-DE" sz="1600" dirty="0" err="1">
                <a:latin typeface="+mj-lt"/>
              </a:rPr>
              <a:t>Adige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abbiamo</a:t>
            </a:r>
            <a:r>
              <a:rPr lang="de-DE" sz="1600" dirty="0">
                <a:latin typeface="+mj-lt"/>
              </a:rPr>
              <a:t> 13 </a:t>
            </a:r>
            <a:r>
              <a:rPr lang="de-DE" sz="1600" dirty="0" err="1">
                <a:latin typeface="+mj-lt"/>
              </a:rPr>
              <a:t>sindache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su</a:t>
            </a:r>
            <a:r>
              <a:rPr lang="de-DE" sz="1600" dirty="0">
                <a:latin typeface="+mj-lt"/>
              </a:rPr>
              <a:t> 116 </a:t>
            </a:r>
            <a:r>
              <a:rPr lang="de-DE" sz="1600" dirty="0" err="1">
                <a:latin typeface="+mj-lt"/>
              </a:rPr>
              <a:t>Comuni</a:t>
            </a:r>
            <a:r>
              <a:rPr lang="de-DE" sz="1600" dirty="0">
                <a:latin typeface="+mj-lt"/>
              </a:rPr>
              <a:t>;</a:t>
            </a:r>
          </a:p>
          <a:p>
            <a:pPr algn="just"/>
            <a:r>
              <a:rPr lang="de-DE" sz="1600" dirty="0">
                <a:latin typeface="+mj-lt"/>
              </a:rPr>
              <a:t>Solo in 9 </a:t>
            </a:r>
            <a:r>
              <a:rPr lang="de-DE" sz="1600" dirty="0" err="1">
                <a:latin typeface="+mj-lt"/>
              </a:rPr>
              <a:t>consigli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comunali</a:t>
            </a:r>
            <a:r>
              <a:rPr lang="de-DE" sz="1600" dirty="0">
                <a:latin typeface="+mj-lt"/>
              </a:rPr>
              <a:t> le </a:t>
            </a:r>
            <a:r>
              <a:rPr lang="de-DE" sz="1600" dirty="0" err="1">
                <a:latin typeface="+mj-lt"/>
              </a:rPr>
              <a:t>donne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sono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rappresentate</a:t>
            </a:r>
            <a:r>
              <a:rPr lang="de-DE" sz="1600" dirty="0">
                <a:latin typeface="+mj-lt"/>
              </a:rPr>
              <a:t> al 50 %</a:t>
            </a:r>
          </a:p>
          <a:p>
            <a:pPr algn="just"/>
            <a:r>
              <a:rPr lang="de-DE" sz="1600" dirty="0" err="1">
                <a:latin typeface="+mj-lt"/>
              </a:rPr>
              <a:t>Nei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Cda</a:t>
            </a:r>
            <a:r>
              <a:rPr lang="de-DE" sz="1600" dirty="0">
                <a:latin typeface="+mj-lt"/>
              </a:rPr>
              <a:t> e </a:t>
            </a:r>
            <a:r>
              <a:rPr lang="de-DE" sz="1600" dirty="0" err="1">
                <a:latin typeface="+mj-lt"/>
              </a:rPr>
              <a:t>Collegi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sindacali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con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partecipazione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pubblica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c‘é</a:t>
            </a:r>
            <a:r>
              <a:rPr lang="de-DE" sz="1600" dirty="0">
                <a:latin typeface="+mj-lt"/>
              </a:rPr>
              <a:t> </a:t>
            </a:r>
            <a:r>
              <a:rPr lang="de-DE" sz="1600" dirty="0" err="1">
                <a:latin typeface="+mj-lt"/>
              </a:rPr>
              <a:t>l'obbligo</a:t>
            </a:r>
            <a:r>
              <a:rPr lang="de-DE" sz="1600" dirty="0">
                <a:latin typeface="+mj-lt"/>
              </a:rPr>
              <a:t> di </a:t>
            </a:r>
            <a:r>
              <a:rPr lang="de-DE" sz="1600" dirty="0" err="1">
                <a:latin typeface="+mj-lt"/>
              </a:rPr>
              <a:t>rispettare</a:t>
            </a:r>
            <a:r>
              <a:rPr lang="de-DE" sz="1600" dirty="0">
                <a:latin typeface="+mj-lt"/>
              </a:rPr>
              <a:t> la </a:t>
            </a:r>
            <a:r>
              <a:rPr lang="de-DE" sz="1600" dirty="0" err="1">
                <a:latin typeface="+mj-lt"/>
              </a:rPr>
              <a:t>quota</a:t>
            </a:r>
            <a:r>
              <a:rPr lang="de-DE" sz="1600" dirty="0">
                <a:latin typeface="+mj-lt"/>
              </a:rPr>
              <a:t> di </a:t>
            </a:r>
            <a:r>
              <a:rPr lang="de-DE" sz="1600" dirty="0" err="1">
                <a:latin typeface="+mj-lt"/>
              </a:rPr>
              <a:t>genere</a:t>
            </a:r>
            <a:r>
              <a:rPr lang="de-DE" sz="1600" dirty="0">
                <a:latin typeface="+mj-lt"/>
              </a:rPr>
              <a:t> pari a 1/3.</a:t>
            </a:r>
          </a:p>
          <a:p>
            <a:pPr lvl="0">
              <a:buNone/>
            </a:pPr>
            <a:endParaRPr lang="de-DE" sz="1800" dirty="0"/>
          </a:p>
        </p:txBody>
      </p:sp>
      <p:pic>
        <p:nvPicPr>
          <p:cNvPr id="6" name="Bildplatzhalter 5" descr="rotes abstraktes Bild">
            <a:extLst>
              <a:ext uri="{FF2B5EF4-FFF2-40B4-BE49-F238E27FC236}">
                <a16:creationId xmlns:a16="http://schemas.microsoft.com/office/drawing/2014/main" id="{1D287659-9DB1-C84A-9E42-4CCE0445FA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6706226" y="971529"/>
            <a:ext cx="5221224" cy="3915918"/>
          </a:xfrm>
        </p:spPr>
      </p:pic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14</a:t>
            </a:fld>
            <a:endParaRPr lang="de-DE" dirty="0"/>
          </a:p>
        </p:txBody>
      </p:sp>
      <p:sp>
        <p:nvSpPr>
          <p:cNvPr id="5" name="Titel 16">
            <a:extLst>
              <a:ext uri="{FF2B5EF4-FFF2-40B4-BE49-F238E27FC236}">
                <a16:creationId xmlns:a16="http://schemas.microsoft.com/office/drawing/2014/main" id="{1A00F514-998B-4B3D-862C-F44901136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1" y="504420"/>
            <a:ext cx="5910095" cy="819883"/>
          </a:xfrm>
        </p:spPr>
        <p:txBody>
          <a:bodyPr rtlCol="0"/>
          <a:lstStyle/>
          <a:p>
            <a:pPr rtl="0"/>
            <a:r>
              <a:rPr lang="de-DE" sz="3600" dirty="0"/>
              <a:t>Donne ai </a:t>
            </a:r>
            <a:r>
              <a:rPr lang="de-DE" sz="3600" dirty="0" err="1"/>
              <a:t>vertici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40" y="912584"/>
            <a:ext cx="5910095" cy="1276033"/>
          </a:xfrm>
        </p:spPr>
        <p:txBody>
          <a:bodyPr rtlCol="0"/>
          <a:lstStyle/>
          <a:p>
            <a:pPr rtl="0"/>
            <a:br>
              <a:rPr lang="de-DE" sz="3600" b="0" dirty="0">
                <a:solidFill>
                  <a:srgbClr val="FF0000"/>
                </a:solidFill>
              </a:rPr>
            </a:b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- Tour </a:t>
            </a:r>
            <a:r>
              <a:rPr lang="de-DE" sz="1600" b="0" dirty="0" err="1">
                <a:solidFill>
                  <a:schemeClr val="tx1"/>
                </a:solidFill>
              </a:rPr>
              <a:t>donne</a:t>
            </a:r>
            <a:r>
              <a:rPr lang="de-DE" sz="1600" b="0" dirty="0">
                <a:solidFill>
                  <a:schemeClr val="tx1"/>
                </a:solidFill>
              </a:rPr>
              <a:t> &amp; </a:t>
            </a:r>
            <a:r>
              <a:rPr lang="de-DE" sz="1600" b="0" dirty="0" err="1">
                <a:solidFill>
                  <a:schemeClr val="tx1"/>
                </a:solidFill>
              </a:rPr>
              <a:t>tecnica</a:t>
            </a:r>
            <a:r>
              <a:rPr lang="de-DE" sz="1600" b="0" dirty="0">
                <a:solidFill>
                  <a:schemeClr val="tx1"/>
                </a:solidFill>
              </a:rPr>
              <a:t> </a:t>
            </a:r>
            <a:br>
              <a:rPr lang="de-DE" sz="1600" b="0" dirty="0">
                <a:solidFill>
                  <a:schemeClr val="tx1"/>
                </a:solidFill>
              </a:rPr>
            </a:br>
            <a:br>
              <a:rPr lang="de-DE" sz="1600" b="0" dirty="0">
                <a:solidFill>
                  <a:schemeClr val="tx1"/>
                </a:solidFill>
              </a:rPr>
            </a:br>
            <a:r>
              <a:rPr lang="de-DE" sz="1600" b="0" dirty="0">
                <a:solidFill>
                  <a:schemeClr val="tx1"/>
                </a:solidFill>
              </a:rPr>
              <a:t>- Fair Image Award </a:t>
            </a:r>
            <a:br>
              <a:rPr lang="de-DE" sz="1800" b="0" dirty="0">
                <a:solidFill>
                  <a:schemeClr val="tx1"/>
                </a:solidFill>
              </a:rPr>
            </a:br>
            <a:r>
              <a:rPr lang="de-DE" sz="1800" b="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Bildplatzhalter 5" descr="rotes abstraktes Bild">
            <a:extLst>
              <a:ext uri="{FF2B5EF4-FFF2-40B4-BE49-F238E27FC236}">
                <a16:creationId xmlns:a16="http://schemas.microsoft.com/office/drawing/2014/main" id="{1D287659-9DB1-C84A-9E42-4CCE0445FA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6842234" y="560568"/>
            <a:ext cx="4856820" cy="2301930"/>
          </a:xfrm>
        </p:spPr>
      </p:pic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15</a:t>
            </a:fld>
            <a:endParaRPr lang="de-DE" dirty="0"/>
          </a:p>
        </p:txBody>
      </p:sp>
      <p:sp>
        <p:nvSpPr>
          <p:cNvPr id="7" name="Textplatzhalt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88255" y="2979571"/>
            <a:ext cx="5564778" cy="1528935"/>
          </a:xfrm>
        </p:spPr>
        <p:txBody>
          <a:bodyPr rtlCol="0"/>
          <a:lstStyle/>
          <a:p>
            <a:pPr algn="ctr">
              <a:buNone/>
            </a:pPr>
            <a:r>
              <a:rPr lang="en-US" dirty="0">
                <a:sym typeface="Symbol"/>
              </a:rPr>
              <a:t></a:t>
            </a:r>
            <a:r>
              <a:rPr lang="de-DE" dirty="0"/>
              <a:t>UN Women – #InternationalWomensDay2021</a:t>
            </a:r>
          </a:p>
          <a:p>
            <a:pPr lvl="0" algn="ctr">
              <a:buNone/>
            </a:pPr>
            <a:r>
              <a:rPr lang="de-DE" b="1" i="1" dirty="0"/>
              <a:t>„Women in </a:t>
            </a:r>
            <a:r>
              <a:rPr lang="de-DE" b="1" i="1" dirty="0" err="1"/>
              <a:t>leadership</a:t>
            </a:r>
            <a:r>
              <a:rPr lang="de-DE" b="1" i="1" dirty="0"/>
              <a:t> – </a:t>
            </a:r>
            <a:br>
              <a:rPr lang="de-DE" b="1" i="1" dirty="0"/>
            </a:br>
            <a:r>
              <a:rPr lang="de-DE" b="1" i="1" dirty="0" err="1"/>
              <a:t>achieving</a:t>
            </a:r>
            <a:r>
              <a:rPr lang="de-DE" b="1" i="1" dirty="0"/>
              <a:t> an </a:t>
            </a:r>
            <a:r>
              <a:rPr lang="de-DE" b="1" i="1" dirty="0" err="1"/>
              <a:t>equal</a:t>
            </a:r>
            <a:r>
              <a:rPr lang="de-DE" b="1" i="1" dirty="0"/>
              <a:t> </a:t>
            </a:r>
            <a:r>
              <a:rPr lang="de-DE" b="1" i="1" dirty="0" err="1"/>
              <a:t>future</a:t>
            </a:r>
            <a:r>
              <a:rPr lang="de-DE" b="1" i="1" dirty="0"/>
              <a:t> in a Covid19-world“  </a:t>
            </a:r>
            <a:endParaRPr lang="de-DE" i="1" dirty="0"/>
          </a:p>
          <a:p>
            <a:pPr algn="ctr">
              <a:buNone/>
            </a:pPr>
            <a:endParaRPr lang="de-DE" dirty="0"/>
          </a:p>
        </p:txBody>
      </p:sp>
      <p:pic>
        <p:nvPicPr>
          <p:cNvPr id="9" name="Bild 1" descr="http://www.provincia.bz.it/pariopportunita/in-primo-piano.asp?aktuelles_action=300&amp;aktuelles_image_id=108154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20" y="2065284"/>
            <a:ext cx="3870107" cy="2348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Bild 1" descr="https://www.tageszeitung.it/wp-content/uploads/2018/08/lfv_2915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14" y="4073768"/>
            <a:ext cx="3298935" cy="1994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el 16">
            <a:extLst>
              <a:ext uri="{FF2B5EF4-FFF2-40B4-BE49-F238E27FC236}">
                <a16:creationId xmlns:a16="http://schemas.microsoft.com/office/drawing/2014/main" id="{66408F83-9620-46FB-8928-4113F5184A75}"/>
              </a:ext>
            </a:extLst>
          </p:cNvPr>
          <p:cNvSpPr txBox="1">
            <a:spLocks/>
          </p:cNvSpPr>
          <p:nvPr/>
        </p:nvSpPr>
        <p:spPr>
          <a:xfrm>
            <a:off x="300441" y="504420"/>
            <a:ext cx="5910095" cy="5801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kern="1200" dirty="0">
                <a:solidFill>
                  <a:schemeClr val="accent2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dirty="0"/>
              <a:t>Dare </a:t>
            </a:r>
            <a:r>
              <a:rPr lang="de-DE" sz="3600" dirty="0" err="1"/>
              <a:t>visibilità</a:t>
            </a:r>
            <a:r>
              <a:rPr lang="de-DE" sz="3600" dirty="0"/>
              <a:t> alle </a:t>
            </a:r>
            <a:r>
              <a:rPr lang="de-DE" sz="3600" dirty="0" err="1"/>
              <a:t>donne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4420"/>
            <a:ext cx="8440859" cy="997810"/>
          </a:xfrm>
        </p:spPr>
        <p:txBody>
          <a:bodyPr rtlCol="0"/>
          <a:lstStyle/>
          <a:p>
            <a:pPr rtl="0"/>
            <a:r>
              <a:rPr lang="de-DE" sz="3600" dirty="0"/>
              <a:t>Uno </a:t>
            </a:r>
            <a:r>
              <a:rPr lang="de-DE" sz="3600" dirty="0" err="1"/>
              <a:t>dei</a:t>
            </a:r>
            <a:r>
              <a:rPr lang="de-DE" sz="3600" dirty="0"/>
              <a:t> </a:t>
            </a:r>
            <a:r>
              <a:rPr lang="de-DE" sz="3600" dirty="0" err="1"/>
              <a:t>tanti</a:t>
            </a:r>
            <a:r>
              <a:rPr lang="de-DE" sz="3600" dirty="0"/>
              <a:t> </a:t>
            </a:r>
            <a:r>
              <a:rPr lang="de-DE" sz="3600" dirty="0" err="1"/>
              <a:t>interventi</a:t>
            </a:r>
            <a:r>
              <a:rPr lang="de-DE" sz="3600" dirty="0"/>
              <a:t> </a:t>
            </a:r>
            <a:r>
              <a:rPr lang="de-DE" sz="3600" dirty="0" err="1"/>
              <a:t>contro</a:t>
            </a:r>
            <a:r>
              <a:rPr lang="de-DE" sz="3600" dirty="0"/>
              <a:t> la </a:t>
            </a:r>
            <a:r>
              <a:rPr lang="de-DE" sz="3600" dirty="0" err="1"/>
              <a:t>pubblicità</a:t>
            </a:r>
            <a:r>
              <a:rPr lang="de-DE" sz="3600" dirty="0"/>
              <a:t> </a:t>
            </a:r>
            <a:r>
              <a:rPr lang="de-DE" sz="3600" dirty="0" err="1"/>
              <a:t>sessista</a:t>
            </a:r>
            <a:endParaRPr lang="de-DE" sz="3600" dirty="0"/>
          </a:p>
        </p:txBody>
      </p:sp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16</a:t>
            </a:fld>
            <a:endParaRPr lang="de-DE" dirty="0"/>
          </a:p>
        </p:txBody>
      </p:sp>
      <p:pic>
        <p:nvPicPr>
          <p:cNvPr id="6" name="Bild 1" descr="https://www.tageszeitung.it/wp-content/uploads/2017/11/pizzacall-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9" y="2349062"/>
            <a:ext cx="5533696" cy="3050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6E62E09-7004-4A2E-958A-28DD809A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4420"/>
            <a:ext cx="7573755" cy="746726"/>
          </a:xfrm>
        </p:spPr>
        <p:txBody>
          <a:bodyPr rtlCol="0"/>
          <a:lstStyle/>
          <a:p>
            <a:r>
              <a:rPr lang="de-DE" sz="3600" dirty="0"/>
              <a:t>Donne </a:t>
            </a:r>
            <a:r>
              <a:rPr lang="de-DE" sz="3600" dirty="0" err="1"/>
              <a:t>nell'anno</a:t>
            </a:r>
            <a:r>
              <a:rPr lang="de-DE" sz="3600" dirty="0"/>
              <a:t> del </a:t>
            </a:r>
            <a:r>
              <a:rPr lang="de-DE" sz="3600" dirty="0" err="1"/>
              <a:t>Coronavirus</a:t>
            </a:r>
            <a:endParaRPr lang="de-DE" sz="3600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DB21A584-7071-4718-B256-83681FB5F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" y="2489548"/>
            <a:ext cx="5666128" cy="2445059"/>
          </a:xfrm>
        </p:spPr>
        <p:txBody>
          <a:bodyPr rtlCol="0">
            <a:normAutofit/>
          </a:bodyPr>
          <a:lstStyle/>
          <a:p>
            <a:pPr algn="just" rtl="0"/>
            <a:r>
              <a:rPr lang="de-DE" sz="3200" b="1" dirty="0">
                <a:latin typeface="Century Gothic" panose="020B0502020202020204" pitchFamily="34" charset="0"/>
              </a:rPr>
              <a:t>2021 - Anno delle </a:t>
            </a:r>
            <a:r>
              <a:rPr lang="de-DE" sz="3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pari</a:t>
            </a:r>
            <a:r>
              <a:rPr lang="de-DE" sz="3200" b="1" dirty="0">
                <a:latin typeface="Century Gothic" panose="020B0502020202020204" pitchFamily="34" charset="0"/>
              </a:rPr>
              <a:t> </a:t>
            </a:r>
            <a:r>
              <a:rPr lang="de-DE" sz="32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opportunità</a:t>
            </a:r>
            <a:r>
              <a:rPr lang="de-DE" sz="3200" b="1" dirty="0">
                <a:latin typeface="Century Gothic" panose="020B0502020202020204" pitchFamily="34" charset="0"/>
              </a:rPr>
              <a:t> in Alto </a:t>
            </a:r>
            <a:r>
              <a:rPr lang="de-DE" sz="3200" b="1" dirty="0" err="1">
                <a:latin typeface="Century Gothic" panose="020B0502020202020204" pitchFamily="34" charset="0"/>
              </a:rPr>
              <a:t>Adige</a:t>
            </a:r>
            <a:endParaRPr lang="de-DE" sz="3200" b="1" dirty="0">
              <a:latin typeface="Century Gothic" panose="020B0502020202020204" pitchFamily="34" charset="0"/>
            </a:endParaRPr>
          </a:p>
          <a:p>
            <a:pPr rtl="0"/>
            <a:endParaRPr lang="de-DE" sz="4000" dirty="0"/>
          </a:p>
          <a:p>
            <a:pPr rtl="0"/>
            <a:endParaRPr lang="de-DE" sz="4000" dirty="0"/>
          </a:p>
        </p:txBody>
      </p:sp>
      <p:pic>
        <p:nvPicPr>
          <p:cNvPr id="6" name="Bildplatzhalter 5" descr="Person mit Regenschirm vor einer roten Tür">
            <a:extLst>
              <a:ext uri="{FF2B5EF4-FFF2-40B4-BE49-F238E27FC236}">
                <a16:creationId xmlns:a16="http://schemas.microsoft.com/office/drawing/2014/main" id="{293AAE8D-77DF-48AD-9316-297E522678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0" b="280"/>
          <a:stretch>
            <a:fillRect/>
          </a:stretch>
        </p:blipFill>
        <p:spPr>
          <a:xfrm>
            <a:off x="6259190" y="1828800"/>
            <a:ext cx="5932809" cy="5018734"/>
          </a:xfrm>
        </p:spPr>
      </p:pic>
    </p:spTree>
    <p:extLst>
      <p:ext uri="{BB962C8B-B14F-4D97-AF65-F5344CB8AC3E}">
        <p14:creationId xmlns:p14="http://schemas.microsoft.com/office/powerpoint/2010/main" val="339671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 descr="verstreute Herzen">
            <a:extLst>
              <a:ext uri="{FF2B5EF4-FFF2-40B4-BE49-F238E27FC236}">
                <a16:creationId xmlns:a16="http://schemas.microsoft.com/office/drawing/2014/main" id="{92BB8B2D-E401-2647-9892-95951D9CF0B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88605" y="1013274"/>
            <a:ext cx="4495380" cy="4276416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E34323A-4440-4925-884C-BF32AF9696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0526" y="2307228"/>
            <a:ext cx="2088931" cy="569624"/>
          </a:xfrm>
        </p:spPr>
        <p:txBody>
          <a:bodyPr rtlCol="0"/>
          <a:lstStyle/>
          <a:p>
            <a:pPr rtl="0"/>
            <a:r>
              <a:rPr lang="de-DE" sz="3200" dirty="0" err="1"/>
              <a:t>Contatti</a:t>
            </a:r>
            <a:endParaRPr lang="de-DE" sz="3200" dirty="0"/>
          </a:p>
        </p:txBody>
      </p:sp>
      <p:sp>
        <p:nvSpPr>
          <p:cNvPr id="47" name="Textplatzhalter 46">
            <a:extLst>
              <a:ext uri="{FF2B5EF4-FFF2-40B4-BE49-F238E27FC236}">
                <a16:creationId xmlns:a16="http://schemas.microsoft.com/office/drawing/2014/main" id="{4D95FE79-CFF8-4D94-9DEC-570635FF4F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92357" y="3103392"/>
            <a:ext cx="3695206" cy="276999"/>
          </a:xfrm>
        </p:spPr>
        <p:txBody>
          <a:bodyPr rtlCol="0"/>
          <a:lstStyle/>
          <a:p>
            <a:pPr rtl="0"/>
            <a:r>
              <a:rPr lang="de-DE" dirty="0" err="1"/>
              <a:t>Commissione</a:t>
            </a:r>
            <a:r>
              <a:rPr lang="de-DE" dirty="0"/>
              <a:t> pari </a:t>
            </a:r>
            <a:r>
              <a:rPr lang="de-DE" dirty="0" err="1"/>
              <a:t>opportunità</a:t>
            </a:r>
            <a:r>
              <a:rPr lang="de-DE" dirty="0"/>
              <a:t> – Servizio </a:t>
            </a:r>
            <a:r>
              <a:rPr lang="de-DE" dirty="0" err="1"/>
              <a:t>donna</a:t>
            </a:r>
            <a:endParaRPr lang="de-DE" dirty="0"/>
          </a:p>
        </p:txBody>
      </p:sp>
      <p:pic>
        <p:nvPicPr>
          <p:cNvPr id="27" name="Grafik 26" descr="Smartphone">
            <a:extLst>
              <a:ext uri="{FF2B5EF4-FFF2-40B4-BE49-F238E27FC236}">
                <a16:creationId xmlns:a16="http://schemas.microsoft.com/office/drawing/2014/main" id="{7F57AED0-2F73-4435-986B-E6D6B090FB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92357" y="4888322"/>
            <a:ext cx="218900" cy="218900"/>
          </a:xfrm>
          <a:prstGeom prst="rect">
            <a:avLst/>
          </a:prstGeom>
        </p:spPr>
      </p:pic>
      <p:sp>
        <p:nvSpPr>
          <p:cNvPr id="48" name="Textplatzhalter 47">
            <a:extLst>
              <a:ext uri="{FF2B5EF4-FFF2-40B4-BE49-F238E27FC236}">
                <a16:creationId xmlns:a16="http://schemas.microsoft.com/office/drawing/2014/main" id="{06FFB8C8-0373-4CC1-AEBD-2339FD8075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192357" y="3502265"/>
            <a:ext cx="3695206" cy="475832"/>
          </a:xfrm>
        </p:spPr>
        <p:txBody>
          <a:bodyPr rtlCol="0"/>
          <a:lstStyle/>
          <a:p>
            <a:pPr rtl="0"/>
            <a:r>
              <a:rPr lang="de-DE" dirty="0"/>
              <a:t>Tel. 0471 416970</a:t>
            </a:r>
          </a:p>
          <a:p>
            <a:r>
              <a:rPr lang="de-DE" dirty="0"/>
              <a:t>www.provincia.bz.it/pariopportunita</a:t>
            </a:r>
          </a:p>
          <a:p>
            <a:pPr rtl="0"/>
            <a:endParaRPr lang="de-DE" dirty="0"/>
          </a:p>
        </p:txBody>
      </p:sp>
      <p:pic>
        <p:nvPicPr>
          <p:cNvPr id="26" name="Grafik 25" descr="Umschlag">
            <a:extLst>
              <a:ext uri="{FF2B5EF4-FFF2-40B4-BE49-F238E27FC236}">
                <a16:creationId xmlns:a16="http://schemas.microsoft.com/office/drawing/2014/main" id="{D4984F9A-48C8-4F0D-AFBE-978FEBD86F1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92357" y="5324822"/>
            <a:ext cx="218900" cy="218900"/>
          </a:xfrm>
          <a:prstGeom prst="rect">
            <a:avLst/>
          </a:prstGeom>
        </p:spPr>
      </p:pic>
      <p:sp>
        <p:nvSpPr>
          <p:cNvPr id="49" name="Textplatzhalter 48">
            <a:extLst>
              <a:ext uri="{FF2B5EF4-FFF2-40B4-BE49-F238E27FC236}">
                <a16:creationId xmlns:a16="http://schemas.microsoft.com/office/drawing/2014/main" id="{471D5D2B-28B9-4922-9CA2-09EE845FC8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de-DE" dirty="0"/>
              <a:t>frauenbuero@provinz.bz.it</a:t>
            </a:r>
          </a:p>
        </p:txBody>
      </p:sp>
      <p:pic>
        <p:nvPicPr>
          <p:cNvPr id="28" name="Grafik 27" descr="Link">
            <a:extLst>
              <a:ext uri="{FF2B5EF4-FFF2-40B4-BE49-F238E27FC236}">
                <a16:creationId xmlns:a16="http://schemas.microsoft.com/office/drawing/2014/main" id="{73A362A9-D05E-4043-BA3E-8CCCD7280B5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79414" y="5748378"/>
            <a:ext cx="244786" cy="244786"/>
          </a:xfrm>
          <a:prstGeom prst="rect">
            <a:avLst/>
          </a:prstGeom>
        </p:spPr>
      </p:pic>
      <p:sp>
        <p:nvSpPr>
          <p:cNvPr id="50" name="Textplatzhalter 49">
            <a:extLst>
              <a:ext uri="{FF2B5EF4-FFF2-40B4-BE49-F238E27FC236}">
                <a16:creationId xmlns:a16="http://schemas.microsoft.com/office/drawing/2014/main" id="{62E8D0D1-0417-4634-A042-83CCE253F30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de-DE" dirty="0"/>
              <a:t>www.provinz.bz.it/chancengleichheit</a:t>
            </a:r>
          </a:p>
        </p:txBody>
      </p:sp>
      <p:cxnSp>
        <p:nvCxnSpPr>
          <p:cNvPr id="24" name="Gerader Verbinder 23" descr="Trennlinie">
            <a:extLst>
              <a:ext uri="{FF2B5EF4-FFF2-40B4-BE49-F238E27FC236}">
                <a16:creationId xmlns:a16="http://schemas.microsoft.com/office/drawing/2014/main" id="{88ABE268-9B2A-4899-AC85-147AE076489C}"/>
              </a:ext>
            </a:extLst>
          </p:cNvPr>
          <p:cNvCxnSpPr/>
          <p:nvPr/>
        </p:nvCxnSpPr>
        <p:spPr>
          <a:xfrm>
            <a:off x="4516210" y="4422773"/>
            <a:ext cx="0" cy="1586498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2" y="204950"/>
            <a:ext cx="3473967" cy="91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3043646"/>
            <a:ext cx="6756816" cy="2044945"/>
          </a:xfrm>
        </p:spPr>
        <p:txBody>
          <a:bodyPr rtlCol="0"/>
          <a:lstStyle/>
          <a:p>
            <a:pPr rtl="0"/>
            <a:r>
              <a:rPr lang="de-DE" sz="3600" spc="-170" dirty="0"/>
              <a:t>Pari </a:t>
            </a:r>
            <a:r>
              <a:rPr lang="de-DE" sz="3600" spc="-170" dirty="0" err="1"/>
              <a:t>opportunità</a:t>
            </a:r>
            <a:r>
              <a:rPr lang="de-DE" sz="3600" spc="-170" dirty="0"/>
              <a:t> in Alto </a:t>
            </a:r>
            <a:r>
              <a:rPr lang="de-DE" sz="3600" spc="-170" dirty="0" err="1"/>
              <a:t>Adige</a:t>
            </a:r>
            <a:endParaRPr lang="de-DE" sz="3600" spc="-170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034" y="5164363"/>
            <a:ext cx="9154450" cy="1512334"/>
          </a:xfrm>
        </p:spPr>
        <p:txBody>
          <a:bodyPr rtlCol="0"/>
          <a:lstStyle/>
          <a:p>
            <a:pPr algn="just"/>
            <a:r>
              <a:rPr lang="it-IT" spc="0" dirty="0"/>
              <a:t>La Commissione provinciale per le pari opportunità per le donne è stata istituita nel 1989 come </a:t>
            </a:r>
            <a:r>
              <a:rPr lang="it-IT" b="1" spc="0" dirty="0"/>
              <a:t>organo consultivo della Giunta provinciale</a:t>
            </a:r>
            <a:r>
              <a:rPr lang="it-IT" spc="0" dirty="0"/>
              <a:t> in materia di parificazione dei generi e di promozione della donna ed è regolamentata dalla </a:t>
            </a:r>
            <a:r>
              <a:rPr lang="it-IT" b="1" u="sng" spc="0" dirty="0">
                <a:hlinkClick r:id="rId3"/>
              </a:rPr>
              <a:t>Legge provinciale 8 marzo 2010, n. 5</a:t>
            </a:r>
            <a:r>
              <a:rPr lang="it-IT" b="1" spc="0" dirty="0"/>
              <a:t>. </a:t>
            </a:r>
          </a:p>
          <a:p>
            <a:r>
              <a:rPr lang="it-IT" spc="0" dirty="0"/>
              <a:t>La Commissione resta in carica per la durata di una legislatura.</a:t>
            </a:r>
            <a:endParaRPr lang="de-DE" b="1" spc="0" dirty="0">
              <a:latin typeface="+mn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2" y="118241"/>
            <a:ext cx="4709609" cy="1246909"/>
          </a:xfrm>
          <a:prstGeom prst="rect">
            <a:avLst/>
          </a:prstGeom>
        </p:spPr>
      </p:pic>
      <p:pic>
        <p:nvPicPr>
          <p:cNvPr id="12" name="Grafik 4" descr="Ein Bild, das Person, darstellend, Gruppe, stehend enthält.&#10;&#10;Automatisch generierte Beschreibung"/>
          <p:cNvPicPr>
            <a:picLocks noGrp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1" b="4201"/>
          <a:stretch>
            <a:fillRect/>
          </a:stretch>
        </p:blipFill>
        <p:spPr>
          <a:xfrm>
            <a:off x="5218386" y="913013"/>
            <a:ext cx="6429649" cy="34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eck: Abgerundete Ecken 32">
            <a:extLst>
              <a:ext uri="{FF2B5EF4-FFF2-40B4-BE49-F238E27FC236}">
                <a16:creationId xmlns:a16="http://schemas.microsoft.com/office/drawing/2014/main" id="{A033A0FF-37A3-4191-A81D-E09755B8C68B}"/>
              </a:ext>
            </a:extLst>
          </p:cNvPr>
          <p:cNvSpPr/>
          <p:nvPr/>
        </p:nvSpPr>
        <p:spPr>
          <a:xfrm>
            <a:off x="474715" y="2464454"/>
            <a:ext cx="5713250" cy="655928"/>
          </a:xfrm>
          <a:prstGeom prst="roundRect">
            <a:avLst>
              <a:gd name="adj" fmla="val 8785"/>
            </a:avLst>
          </a:prstGeom>
          <a:solidFill>
            <a:srgbClr val="F2F2F2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Legge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provinciale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08 </a:t>
            </a:r>
            <a:r>
              <a:rPr lang="de-DE" sz="2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marzo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2010, n. 5</a:t>
            </a:r>
          </a:p>
        </p:txBody>
      </p:sp>
      <p:sp>
        <p:nvSpPr>
          <p:cNvPr id="22" name="Titel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8" y="4390697"/>
            <a:ext cx="7489191" cy="697894"/>
          </a:xfrm>
        </p:spPr>
        <p:txBody>
          <a:bodyPr rtlCol="0"/>
          <a:lstStyle/>
          <a:p>
            <a:pPr rtl="0"/>
            <a:r>
              <a:rPr lang="de-DE" sz="3600" spc="-170" dirty="0" err="1"/>
              <a:t>Legge</a:t>
            </a:r>
            <a:r>
              <a:rPr lang="de-DE" sz="3600" spc="-170" dirty="0"/>
              <a:t> pari </a:t>
            </a:r>
            <a:r>
              <a:rPr lang="de-DE" sz="3600" spc="-170" dirty="0" err="1"/>
              <a:t>opportunità</a:t>
            </a:r>
            <a:endParaRPr lang="de-DE" sz="3600" spc="-170" dirty="0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5164363"/>
            <a:ext cx="10284642" cy="1471567"/>
          </a:xfrm>
        </p:spPr>
        <p:txBody>
          <a:bodyPr rtlCol="0"/>
          <a:lstStyle/>
          <a:p>
            <a:pPr rtl="0"/>
            <a:r>
              <a:rPr lang="de-DE" spc="0" dirty="0"/>
              <a:t>Art 1. </a:t>
            </a:r>
            <a:r>
              <a:rPr lang="de-DE" spc="0" dirty="0" err="1"/>
              <a:t>Finalità</a:t>
            </a:r>
            <a:endParaRPr lang="de-DE" spc="0" dirty="0"/>
          </a:p>
          <a:p>
            <a:pPr algn="just"/>
            <a:r>
              <a:rPr lang="it-IT" spc="0" dirty="0"/>
              <a:t>Obiettivo della presente legge è </a:t>
            </a:r>
            <a:r>
              <a:rPr lang="it-IT" b="1" u="sng" spc="0" dirty="0"/>
              <a:t>promuovere</a:t>
            </a:r>
            <a:r>
              <a:rPr lang="it-IT" spc="0" dirty="0"/>
              <a:t> la </a:t>
            </a:r>
            <a:r>
              <a:rPr lang="it-IT" b="1" spc="0" dirty="0"/>
              <a:t>parificazione</a:t>
            </a:r>
            <a:r>
              <a:rPr lang="it-IT" spc="0" dirty="0"/>
              <a:t> fra donne e uomini </a:t>
            </a:r>
            <a:r>
              <a:rPr lang="it-IT" b="1" spc="0" dirty="0"/>
              <a:t>in ogni ambito sociale</a:t>
            </a:r>
            <a:r>
              <a:rPr lang="it-IT" spc="0" dirty="0"/>
              <a:t>, </a:t>
            </a:r>
            <a:r>
              <a:rPr lang="it-IT" b="1" u="sng" spc="0" dirty="0"/>
              <a:t>rimuovere</a:t>
            </a:r>
            <a:r>
              <a:rPr lang="it-IT" spc="0" dirty="0"/>
              <a:t> gli </a:t>
            </a:r>
            <a:r>
              <a:rPr lang="it-IT" b="1" spc="0" dirty="0"/>
              <a:t>svantaggi esistenti </a:t>
            </a:r>
            <a:r>
              <a:rPr lang="it-IT" spc="0" dirty="0"/>
              <a:t>e </a:t>
            </a:r>
            <a:r>
              <a:rPr lang="it-IT" b="1" u="sng" spc="0" dirty="0"/>
              <a:t>rendere</a:t>
            </a:r>
            <a:r>
              <a:rPr lang="it-IT" spc="0" dirty="0"/>
              <a:t> </a:t>
            </a:r>
            <a:r>
              <a:rPr lang="it-IT" b="1" spc="0" dirty="0"/>
              <a:t>più compatibili famiglia e lavoro </a:t>
            </a:r>
            <a:r>
              <a:rPr lang="it-IT" spc="0" dirty="0"/>
              <a:t>per le donne e gli uomini.</a:t>
            </a:r>
          </a:p>
          <a:p>
            <a:br>
              <a:rPr lang="it-IT" dirty="0"/>
            </a:br>
            <a:br>
              <a:rPr lang="de-DE" dirty="0"/>
            </a:br>
            <a:endParaRPr lang="de-DE" dirty="0"/>
          </a:p>
        </p:txBody>
      </p:sp>
      <p:pic>
        <p:nvPicPr>
          <p:cNvPr id="8" name="Bildplatzhalter 9" descr="Nahaufnahme modernes Gebäude">
            <a:extLst>
              <a:ext uri="{FF2B5EF4-FFF2-40B4-BE49-F238E27FC236}">
                <a16:creationId xmlns:a16="http://schemas.microsoft.com/office/drawing/2014/main" id="{F4D18FF8-AA04-4E4F-9ABD-D7320616C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3781" y="1817835"/>
            <a:ext cx="1131557" cy="1765229"/>
          </a:xfrm>
          <a:prstGeom prst="ellipse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49" y="164347"/>
            <a:ext cx="4749023" cy="12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8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0904" y="2404242"/>
            <a:ext cx="5434944" cy="740979"/>
          </a:xfrm>
        </p:spPr>
        <p:txBody>
          <a:bodyPr/>
          <a:lstStyle/>
          <a:p>
            <a:r>
              <a:rPr lang="de-DE" sz="3600" dirty="0" err="1"/>
              <a:t>Composizione</a:t>
            </a:r>
            <a:r>
              <a:rPr lang="de-DE" sz="3600" dirty="0"/>
              <a:t> CPO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0904" y="3602422"/>
            <a:ext cx="10062123" cy="3011214"/>
          </a:xfrm>
        </p:spPr>
        <p:txBody>
          <a:bodyPr/>
          <a:lstStyle/>
          <a:p>
            <a:pPr algn="just"/>
            <a:r>
              <a:rPr lang="it-IT" spc="0" dirty="0"/>
              <a:t>La Commissione provinciale è composta da </a:t>
            </a:r>
            <a:r>
              <a:rPr lang="it-IT" b="1" spc="0" dirty="0"/>
              <a:t>15 donne </a:t>
            </a:r>
            <a:r>
              <a:rPr lang="it-IT" spc="0" dirty="0"/>
              <a:t>e viene nominata dalla Giunta provinciale scegliendo fra due nominativi proposti dalle organizzazioni economiche, sociali, sindacali e politiche, che si rivolgono </a:t>
            </a:r>
            <a:r>
              <a:rPr lang="it-IT" b="1" spc="0" dirty="0"/>
              <a:t>esclusivamente o preferibilmente a donne</a:t>
            </a:r>
            <a:r>
              <a:rPr lang="it-IT" spc="0" dirty="0"/>
              <a:t>. </a:t>
            </a:r>
          </a:p>
          <a:p>
            <a:pPr algn="just"/>
            <a:r>
              <a:rPr lang="it-IT" spc="0" dirty="0"/>
              <a:t>Inoltre sono componenti di diritto la </a:t>
            </a:r>
            <a:r>
              <a:rPr lang="it-IT" b="1" spc="0" dirty="0"/>
              <a:t>consigliera di parità </a:t>
            </a:r>
            <a:r>
              <a:rPr lang="it-IT" spc="0" dirty="0"/>
              <a:t>e </a:t>
            </a:r>
            <a:r>
              <a:rPr lang="it-IT" b="1" spc="0" dirty="0"/>
              <a:t>l’assessore</a:t>
            </a:r>
            <a:r>
              <a:rPr lang="it-IT" spc="0" dirty="0"/>
              <a:t> </a:t>
            </a:r>
            <a:r>
              <a:rPr lang="it-IT" b="1" spc="0" dirty="0"/>
              <a:t>oppure l’assessora con delega alle pari opportunità </a:t>
            </a:r>
            <a:r>
              <a:rPr lang="it-IT" spc="0" dirty="0"/>
              <a:t>oppure chi lo o la sostituisce. </a:t>
            </a:r>
          </a:p>
          <a:p>
            <a:pPr algn="just"/>
            <a:r>
              <a:rPr lang="it-IT" b="1" spc="0" dirty="0"/>
              <a:t>Tre componenti </a:t>
            </a:r>
            <a:r>
              <a:rPr lang="it-IT" spc="0" dirty="0"/>
              <a:t>della Commissione provinciale vengono designate dalle forze di </a:t>
            </a:r>
            <a:r>
              <a:rPr lang="it-IT" b="1" spc="0" dirty="0"/>
              <a:t>minoranza presenti nel Consiglio provinciale</a:t>
            </a:r>
            <a:r>
              <a:rPr lang="it-IT" spc="0" dirty="0"/>
              <a:t>. </a:t>
            </a:r>
          </a:p>
          <a:p>
            <a:pPr algn="just"/>
            <a:r>
              <a:rPr lang="it-IT" spc="0" dirty="0"/>
              <a:t>Nel 2019 è stata nominata la </a:t>
            </a:r>
            <a:r>
              <a:rPr lang="it-IT" b="1" spc="0" dirty="0"/>
              <a:t>settima Commissione</a:t>
            </a:r>
            <a:r>
              <a:rPr lang="it-IT" spc="0" dirty="0"/>
              <a:t> provinciale dalla Giunta provinciale.</a:t>
            </a:r>
            <a:endParaRPr lang="de-DE" spc="0" dirty="0"/>
          </a:p>
        </p:txBody>
      </p:sp>
      <p:pic>
        <p:nvPicPr>
          <p:cNvPr id="1026" name="Picture 2" descr="Presidente Ulrike Oberham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279" y="1169689"/>
            <a:ext cx="2067362" cy="153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cepresidente Donatella Calif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076" y="1169690"/>
            <a:ext cx="1489841" cy="153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966278" y="2841792"/>
            <a:ext cx="2161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Presidente </a:t>
            </a:r>
          </a:p>
          <a:p>
            <a:r>
              <a:rPr lang="de-DE" sz="1200" dirty="0"/>
              <a:t>Ulrike Oberhammer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9475076" y="2850804"/>
            <a:ext cx="1682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Vicepresidente</a:t>
            </a:r>
            <a:r>
              <a:rPr lang="de-DE" sz="1200" dirty="0"/>
              <a:t> Donatella Califano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2" y="204950"/>
            <a:ext cx="4685962" cy="124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45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49" y="1828799"/>
            <a:ext cx="4851620" cy="717333"/>
          </a:xfrm>
        </p:spPr>
        <p:txBody>
          <a:bodyPr/>
          <a:lstStyle/>
          <a:p>
            <a:r>
              <a:rPr lang="de-DE" sz="3600" dirty="0" err="1"/>
              <a:t>Competenze</a:t>
            </a:r>
            <a:endParaRPr lang="de-DE" sz="36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49" y="3198379"/>
            <a:ext cx="10818868" cy="3053560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it-IT" spc="0" dirty="0"/>
              <a:t>elaborare, su incarico della Giunta provinciale o di singole consigliere o consiglieri, </a:t>
            </a:r>
            <a:r>
              <a:rPr lang="it-IT" b="1" spc="0" dirty="0"/>
              <a:t>pareri su disegni di legge e proposte di regolamenti provinciali</a:t>
            </a:r>
            <a:r>
              <a:rPr lang="it-IT" spc="0" dirty="0"/>
              <a:t>, nella misura in cui essi siano pertinenti agli obiettivi della presente legge;</a:t>
            </a:r>
          </a:p>
          <a:p>
            <a:pPr marL="285750" indent="-285750" algn="just">
              <a:buFontTx/>
              <a:buChar char="-"/>
            </a:pPr>
            <a:r>
              <a:rPr lang="it-IT" spc="0" dirty="0"/>
              <a:t>elaborare </a:t>
            </a:r>
            <a:r>
              <a:rPr lang="it-IT" b="1" spc="0" dirty="0"/>
              <a:t>proposte per armonizzare normativa, regolamenti e programmi vigenti in ogni settore di competenza provinciale </a:t>
            </a:r>
            <a:r>
              <a:rPr lang="it-IT" spc="0" dirty="0"/>
              <a:t>con la finalità di un’effettiva parificazione;</a:t>
            </a:r>
          </a:p>
          <a:p>
            <a:pPr marL="285750" indent="-285750" algn="just">
              <a:buFontTx/>
              <a:buChar char="-"/>
            </a:pPr>
            <a:r>
              <a:rPr lang="it-IT" spc="0" dirty="0"/>
              <a:t>elaborare</a:t>
            </a:r>
            <a:r>
              <a:rPr lang="it-IT" b="1" spc="0" dirty="0"/>
              <a:t> annualmente un piano di lavoro nei limiti del bilancio ad essa assegnato</a:t>
            </a:r>
            <a:r>
              <a:rPr lang="it-IT" spc="0" dirty="0"/>
              <a:t> dalla Giunta provinciale; </a:t>
            </a:r>
          </a:p>
          <a:p>
            <a:pPr marL="285750" indent="-285750" algn="just">
              <a:buFontTx/>
              <a:buChar char="-"/>
            </a:pPr>
            <a:r>
              <a:rPr lang="it-IT" spc="0" dirty="0"/>
              <a:t>elaborare </a:t>
            </a:r>
            <a:r>
              <a:rPr lang="it-IT" b="1" spc="0" dirty="0"/>
              <a:t>a cadenza quinquennale</a:t>
            </a:r>
            <a:r>
              <a:rPr lang="it-IT" spc="0" dirty="0"/>
              <a:t>, in collaborazione con l’istituto provinciale di statistica, </a:t>
            </a:r>
            <a:r>
              <a:rPr lang="it-IT" b="1" spc="0" dirty="0"/>
              <a:t>una relazione sulla condizione della donna in Alto Adige, sul rapporto fra i due generi nei diversi ambiti della vita sociale ed economica e sullo sviluppo della parificazione;</a:t>
            </a:r>
          </a:p>
          <a:p>
            <a:pPr marL="285750" indent="-285750" algn="just">
              <a:buFontTx/>
              <a:buChar char="-"/>
            </a:pPr>
            <a:br>
              <a:rPr lang="it-IT" b="1" dirty="0"/>
            </a:br>
            <a:endParaRPr lang="it-IT" b="1" dirty="0"/>
          </a:p>
          <a:p>
            <a:br>
              <a:rPr lang="it-IT" dirty="0"/>
            </a:b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2" y="204950"/>
            <a:ext cx="4607135" cy="121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74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60905" y="3288761"/>
            <a:ext cx="10747923" cy="2829911"/>
          </a:xfrm>
        </p:spPr>
        <p:txBody>
          <a:bodyPr/>
          <a:lstStyle/>
          <a:p>
            <a:pPr marL="285750" indent="-285750" algn="just">
              <a:buFontTx/>
              <a:buChar char="-"/>
            </a:pPr>
            <a:r>
              <a:rPr lang="it-IT" b="1" spc="0" dirty="0"/>
              <a:t>sensibilizzare l’opinione pubblica </a:t>
            </a:r>
            <a:r>
              <a:rPr lang="it-IT" spc="0" dirty="0"/>
              <a:t>sui problemi delle pari opportunità e della parificazione, con adeguate iniziative;</a:t>
            </a:r>
          </a:p>
          <a:p>
            <a:pPr marL="285750" indent="-285750" algn="just">
              <a:buFontTx/>
              <a:buChar char="-"/>
            </a:pPr>
            <a:r>
              <a:rPr lang="it-IT" b="1" spc="0" dirty="0"/>
              <a:t>organizzare convegni e conferenze </a:t>
            </a:r>
            <a:r>
              <a:rPr lang="it-IT" spc="0" dirty="0"/>
              <a:t>e prende ogni altra iniziativa atta a contribuire alla conoscenza della condizione dei due generi;</a:t>
            </a:r>
          </a:p>
          <a:p>
            <a:pPr marL="285750" indent="-285750" algn="just">
              <a:buFontTx/>
              <a:buChar char="-"/>
            </a:pPr>
            <a:r>
              <a:rPr lang="it-IT" b="1" spc="0" dirty="0"/>
              <a:t>sviluppare una rete di rapporti con le realtà associative </a:t>
            </a:r>
            <a:r>
              <a:rPr lang="it-IT" spc="0" dirty="0"/>
              <a:t>che, in Italia e all’estero, si rivolgono prevalentemente alle donne o che si occupano del rapporto fra i due generi, e mantiene un costante collegamento con associazioni, enti e istituti operanti in quest’ambito. In particolare, la commissione provinciale sostiene la creazione di sinergie tra gli attori del territorio che a vario titolo si occupano di tematiche di genere.</a:t>
            </a:r>
            <a:br>
              <a:rPr lang="it-IT" dirty="0"/>
            </a:br>
            <a:endParaRPr lang="it-IT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3" y="204950"/>
            <a:ext cx="4520424" cy="11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3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>
            <a:extLst>
              <a:ext uri="{FF2B5EF4-FFF2-40B4-BE49-F238E27FC236}">
                <a16:creationId xmlns:a16="http://schemas.microsoft.com/office/drawing/2014/main" id="{F635AA92-1D29-4831-89E4-1B49C265F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4235432"/>
            <a:ext cx="6688303" cy="763981"/>
          </a:xfrm>
        </p:spPr>
        <p:txBody>
          <a:bodyPr rtlCol="0"/>
          <a:lstStyle/>
          <a:p>
            <a:pPr rtl="0"/>
            <a:r>
              <a:rPr lang="de-DE" sz="3600" spc="-170" dirty="0"/>
              <a:t>Servizio Donna</a:t>
            </a: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15AFB5E9-384C-4F94-802F-F7BDC044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8" y="5020671"/>
            <a:ext cx="7996842" cy="1510756"/>
          </a:xfrm>
        </p:spPr>
        <p:txBody>
          <a:bodyPr rtlCol="0"/>
          <a:lstStyle/>
          <a:p>
            <a:pPr algn="just"/>
            <a:r>
              <a:rPr lang="de-DE" spc="0" dirty="0">
                <a:latin typeface="Century Gothic" panose="020B0502020202020204" pitchFamily="34" charset="0"/>
              </a:rPr>
              <a:t>Il Servizio Donna </a:t>
            </a:r>
            <a:r>
              <a:rPr lang="de-DE" spc="0" dirty="0" err="1">
                <a:latin typeface="Century Gothic" panose="020B0502020202020204" pitchFamily="34" charset="0"/>
              </a:rPr>
              <a:t>fa</a:t>
            </a:r>
            <a:r>
              <a:rPr lang="de-DE" spc="0" dirty="0">
                <a:latin typeface="Century Gothic" panose="020B0502020202020204" pitchFamily="34" charset="0"/>
              </a:rPr>
              <a:t> </a:t>
            </a:r>
            <a:r>
              <a:rPr lang="de-DE" spc="0" dirty="0" err="1">
                <a:latin typeface="Century Gothic" panose="020B0502020202020204" pitchFamily="34" charset="0"/>
              </a:rPr>
              <a:t>parte</a:t>
            </a:r>
            <a:r>
              <a:rPr lang="de-DE" spc="0" dirty="0">
                <a:latin typeface="Century Gothic" panose="020B0502020202020204" pitchFamily="34" charset="0"/>
              </a:rPr>
              <a:t> della </a:t>
            </a:r>
            <a:r>
              <a:rPr lang="de-DE" spc="0" dirty="0" err="1">
                <a:latin typeface="Century Gothic" panose="020B0502020202020204" pitchFamily="34" charset="0"/>
              </a:rPr>
              <a:t>ripartizione</a:t>
            </a:r>
            <a:r>
              <a:rPr lang="de-DE" spc="0" dirty="0">
                <a:latin typeface="Century Gothic" panose="020B0502020202020204" pitchFamily="34" charset="0"/>
              </a:rPr>
              <a:t> </a:t>
            </a:r>
            <a:r>
              <a:rPr lang="de-DE" spc="0" dirty="0" err="1">
                <a:latin typeface="Century Gothic" panose="020B0502020202020204" pitchFamily="34" charset="0"/>
              </a:rPr>
              <a:t>Presidio</a:t>
            </a:r>
            <a:r>
              <a:rPr lang="de-DE" spc="0" dirty="0">
                <a:latin typeface="Century Gothic" panose="020B0502020202020204" pitchFamily="34" charset="0"/>
              </a:rPr>
              <a:t> </a:t>
            </a:r>
            <a:r>
              <a:rPr lang="de-DE" spc="0" dirty="0" err="1">
                <a:latin typeface="Century Gothic" panose="020B0502020202020204" pitchFamily="34" charset="0"/>
              </a:rPr>
              <a:t>ed</a:t>
            </a:r>
            <a:r>
              <a:rPr lang="de-DE" spc="0" dirty="0">
                <a:latin typeface="Century Gothic" panose="020B0502020202020204" pitchFamily="34" charset="0"/>
              </a:rPr>
              <a:t> é sotto la </a:t>
            </a:r>
            <a:r>
              <a:rPr lang="de-DE" spc="0" dirty="0" err="1">
                <a:latin typeface="Century Gothic" panose="020B0502020202020204" pitchFamily="34" charset="0"/>
              </a:rPr>
              <a:t>responsabilità</a:t>
            </a:r>
            <a:r>
              <a:rPr lang="de-DE" spc="0" dirty="0">
                <a:latin typeface="Century Gothic" panose="020B0502020202020204" pitchFamily="34" charset="0"/>
              </a:rPr>
              <a:t> del Presidente della </a:t>
            </a:r>
            <a:r>
              <a:rPr lang="de-DE" spc="0" dirty="0" err="1">
                <a:latin typeface="Century Gothic" panose="020B0502020202020204" pitchFamily="34" charset="0"/>
              </a:rPr>
              <a:t>Provincia</a:t>
            </a:r>
            <a:r>
              <a:rPr lang="de-DE" spc="0" dirty="0">
                <a:latin typeface="Century Gothic" panose="020B0502020202020204" pitchFamily="34" charset="0"/>
              </a:rPr>
              <a:t> di Bolzano Arno </a:t>
            </a:r>
            <a:r>
              <a:rPr lang="de-DE" spc="0" dirty="0" err="1">
                <a:latin typeface="Century Gothic" panose="020B0502020202020204" pitchFamily="34" charset="0"/>
              </a:rPr>
              <a:t>Kompatscher</a:t>
            </a:r>
            <a:r>
              <a:rPr lang="de-DE" spc="0" dirty="0">
                <a:latin typeface="Century Gothic" panose="020B0502020202020204" pitchFamily="34" charset="0"/>
              </a:rPr>
              <a:t>.</a:t>
            </a:r>
          </a:p>
          <a:p>
            <a:pPr algn="just"/>
            <a:r>
              <a:rPr lang="it-IT" spc="0" dirty="0"/>
              <a:t>Svolge compiti di segreteria, di supporto amministrativo, organizzativo e di esecuzione del programma di attività della commissione provinciale pari opportunità.</a:t>
            </a:r>
            <a:endParaRPr lang="de-DE" spc="0" dirty="0">
              <a:latin typeface="+mn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5" y="130065"/>
            <a:ext cx="4643252" cy="1225722"/>
          </a:xfrm>
          <a:prstGeom prst="rect">
            <a:avLst/>
          </a:prstGeom>
        </p:spPr>
      </p:pic>
      <p:pic>
        <p:nvPicPr>
          <p:cNvPr id="2050" name="Picture 2" descr="Servizio do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141" y="1843890"/>
            <a:ext cx="3097479" cy="206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4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4420"/>
            <a:ext cx="5910095" cy="707692"/>
          </a:xfrm>
        </p:spPr>
        <p:txBody>
          <a:bodyPr rtlCol="0"/>
          <a:lstStyle/>
          <a:p>
            <a:pPr rtl="0"/>
            <a:r>
              <a:rPr lang="de-DE" sz="3600" dirty="0" err="1"/>
              <a:t>Impegno</a:t>
            </a:r>
            <a:r>
              <a:rPr lang="de-DE" sz="3600" dirty="0"/>
              <a:t> di 30 </a:t>
            </a:r>
            <a:r>
              <a:rPr lang="de-DE" sz="3600" dirty="0" err="1"/>
              <a:t>anni</a:t>
            </a:r>
            <a:endParaRPr lang="de-DE" sz="3600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78" y="1592316"/>
            <a:ext cx="7337274" cy="5037083"/>
          </a:xfrm>
        </p:spPr>
        <p:txBody>
          <a:bodyPr rtlCol="0"/>
          <a:lstStyle/>
          <a:p>
            <a:pPr lvl="0" algn="just"/>
            <a:r>
              <a:rPr lang="it-IT" sz="1600" dirty="0">
                <a:latin typeface="Century Gothic" panose="020B0502020202020204" pitchFamily="34" charset="0"/>
              </a:rPr>
              <a:t>Concedere contributi finanziari per progetti e tesi di laurea che contribuiscono alla realizzazione delle pari opportunità fra donna e uomo;</a:t>
            </a:r>
            <a:endParaRPr lang="de-DE" sz="1600" dirty="0">
              <a:latin typeface="Century Gothic" panose="020B0502020202020204" pitchFamily="34" charset="0"/>
            </a:endParaRPr>
          </a:p>
          <a:p>
            <a:pPr lvl="0"/>
            <a:r>
              <a:rPr lang="de-DE" sz="1600" dirty="0" err="1">
                <a:latin typeface="Century Gothic" panose="020B0502020202020204" pitchFamily="34" charset="0"/>
              </a:rPr>
              <a:t>Informare</a:t>
            </a:r>
            <a:r>
              <a:rPr lang="de-DE" sz="1600" dirty="0">
                <a:latin typeface="Century Gothic" panose="020B0502020202020204" pitchFamily="34" charset="0"/>
              </a:rPr>
              <a:t>, </a:t>
            </a:r>
            <a:r>
              <a:rPr lang="de-DE" sz="1600" dirty="0" err="1">
                <a:latin typeface="Century Gothic" panose="020B0502020202020204" pitchFamily="34" charset="0"/>
              </a:rPr>
              <a:t>formare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creare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reti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tra</a:t>
            </a:r>
            <a:r>
              <a:rPr lang="de-DE" sz="1600" dirty="0">
                <a:latin typeface="Century Gothic" panose="020B0502020202020204" pitchFamily="34" charset="0"/>
              </a:rPr>
              <a:t> le </a:t>
            </a:r>
            <a:r>
              <a:rPr lang="de-DE" sz="1600" dirty="0" err="1">
                <a:latin typeface="Century Gothic" panose="020B0502020202020204" pitchFamily="34" charset="0"/>
              </a:rPr>
              <a:t>donne</a:t>
            </a:r>
            <a:r>
              <a:rPr lang="de-DE" sz="1600" dirty="0"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de-DE" sz="1600" dirty="0">
                <a:latin typeface="Century Gothic" panose="020B0502020202020204" pitchFamily="34" charset="0"/>
              </a:rPr>
              <a:t>Lotta </a:t>
            </a:r>
            <a:r>
              <a:rPr lang="de-DE" sz="1600" dirty="0" err="1">
                <a:latin typeface="Century Gothic" panose="020B0502020202020204" pitchFamily="34" charset="0"/>
              </a:rPr>
              <a:t>contro</a:t>
            </a:r>
            <a:r>
              <a:rPr lang="de-DE" sz="1600" dirty="0">
                <a:latin typeface="Century Gothic" panose="020B0502020202020204" pitchFamily="34" charset="0"/>
              </a:rPr>
              <a:t> la </a:t>
            </a:r>
            <a:r>
              <a:rPr lang="de-DE" sz="1600" dirty="0" err="1">
                <a:latin typeface="Century Gothic" panose="020B0502020202020204" pitchFamily="34" charset="0"/>
              </a:rPr>
              <a:t>violenza</a:t>
            </a:r>
            <a:r>
              <a:rPr lang="de-DE" sz="1600" dirty="0">
                <a:latin typeface="Century Gothic" panose="020B0502020202020204" pitchFamily="34" charset="0"/>
              </a:rPr>
              <a:t> alle </a:t>
            </a:r>
            <a:r>
              <a:rPr lang="de-DE" sz="1600" dirty="0" err="1">
                <a:latin typeface="Century Gothic" panose="020B0502020202020204" pitchFamily="34" charset="0"/>
              </a:rPr>
              <a:t>donne</a:t>
            </a:r>
            <a:r>
              <a:rPr lang="de-DE" sz="1600" dirty="0"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de-DE" sz="1600" dirty="0" err="1">
                <a:latin typeface="Century Gothic" panose="020B0502020202020204" pitchFamily="34" charset="0"/>
              </a:rPr>
              <a:t>Migliorare</a:t>
            </a:r>
            <a:r>
              <a:rPr lang="de-DE" sz="1600" dirty="0">
                <a:latin typeface="Century Gothic" panose="020B0502020202020204" pitchFamily="34" charset="0"/>
              </a:rPr>
              <a:t> la </a:t>
            </a:r>
            <a:r>
              <a:rPr lang="de-DE" sz="1600" dirty="0" err="1">
                <a:latin typeface="Century Gothic" panose="020B0502020202020204" pitchFamily="34" charset="0"/>
              </a:rPr>
              <a:t>conciliazione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lavoro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famiglia</a:t>
            </a:r>
            <a:r>
              <a:rPr lang="de-DE" sz="1600" dirty="0">
                <a:latin typeface="Century Gothic" panose="020B0502020202020204" pitchFamily="34" charset="0"/>
              </a:rPr>
              <a:t>; </a:t>
            </a:r>
          </a:p>
          <a:p>
            <a:pPr lvl="0"/>
            <a:r>
              <a:rPr lang="de-DE" sz="1600" dirty="0" err="1">
                <a:latin typeface="Century Gothic" panose="020B0502020202020204" pitchFamily="34" charset="0"/>
              </a:rPr>
              <a:t>Eliminare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il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divario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salariale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pensionistico</a:t>
            </a:r>
            <a:r>
              <a:rPr lang="de-DE" sz="1600" dirty="0">
                <a:latin typeface="Century Gothic" panose="020B0502020202020204" pitchFamily="34" charset="0"/>
              </a:rPr>
              <a:t>;</a:t>
            </a:r>
          </a:p>
          <a:p>
            <a:pPr lvl="0" algn="just"/>
            <a:r>
              <a:rPr lang="de-DE" sz="1600" dirty="0" err="1">
                <a:latin typeface="Century Gothic" panose="020B0502020202020204" pitchFamily="34" charset="0"/>
              </a:rPr>
              <a:t>Aumentare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il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numero</a:t>
            </a:r>
            <a:r>
              <a:rPr lang="de-DE" sz="1600" dirty="0">
                <a:latin typeface="Century Gothic" panose="020B0502020202020204" pitchFamily="34" charset="0"/>
              </a:rPr>
              <a:t> di </a:t>
            </a:r>
            <a:r>
              <a:rPr lang="de-DE" sz="1600" dirty="0" err="1">
                <a:latin typeface="Century Gothic" panose="020B0502020202020204" pitchFamily="34" charset="0"/>
              </a:rPr>
              <a:t>donne</a:t>
            </a:r>
            <a:r>
              <a:rPr lang="de-DE" sz="1600" dirty="0">
                <a:latin typeface="Century Gothic" panose="020B0502020202020204" pitchFamily="34" charset="0"/>
              </a:rPr>
              <a:t> ai </a:t>
            </a:r>
            <a:r>
              <a:rPr lang="de-DE" sz="1600" dirty="0" err="1">
                <a:latin typeface="Century Gothic" panose="020B0502020202020204" pitchFamily="34" charset="0"/>
              </a:rPr>
              <a:t>veritici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dell‘economica</a:t>
            </a:r>
            <a:r>
              <a:rPr lang="de-DE" sz="1600" dirty="0">
                <a:latin typeface="Century Gothic" panose="020B0502020202020204" pitchFamily="34" charset="0"/>
              </a:rPr>
              <a:t>, della </a:t>
            </a:r>
            <a:r>
              <a:rPr lang="de-DE" sz="1600" dirty="0" err="1">
                <a:latin typeface="Century Gothic" panose="020B0502020202020204" pitchFamily="34" charset="0"/>
              </a:rPr>
              <a:t>società</a:t>
            </a:r>
            <a:r>
              <a:rPr lang="de-DE" sz="1600" dirty="0">
                <a:latin typeface="Century Gothic" panose="020B0502020202020204" pitchFamily="34" charset="0"/>
              </a:rPr>
              <a:t> e della </a:t>
            </a:r>
            <a:r>
              <a:rPr lang="de-DE" sz="1600" dirty="0" err="1">
                <a:latin typeface="Century Gothic" panose="020B0502020202020204" pitchFamily="34" charset="0"/>
              </a:rPr>
              <a:t>politica</a:t>
            </a:r>
            <a:r>
              <a:rPr lang="de-DE" sz="1600" dirty="0">
                <a:latin typeface="Century Gothic" panose="020B0502020202020204" pitchFamily="34" charset="0"/>
              </a:rPr>
              <a:t>, </a:t>
            </a:r>
            <a:r>
              <a:rPr lang="de-DE" sz="1600" dirty="0" err="1">
                <a:latin typeface="Century Gothic" panose="020B0502020202020204" pitchFamily="34" charset="0"/>
              </a:rPr>
              <a:t>anche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tramite</a:t>
            </a:r>
            <a:r>
              <a:rPr lang="de-DE" sz="1600" dirty="0">
                <a:latin typeface="Century Gothic" panose="020B0502020202020204" pitchFamily="34" charset="0"/>
              </a:rPr>
              <a:t> le </a:t>
            </a:r>
            <a:r>
              <a:rPr lang="de-DE" sz="1600" dirty="0" err="1">
                <a:latin typeface="Century Gothic" panose="020B0502020202020204" pitchFamily="34" charset="0"/>
              </a:rPr>
              <a:t>quote</a:t>
            </a:r>
            <a:r>
              <a:rPr lang="de-DE" sz="1600" dirty="0">
                <a:latin typeface="Century Gothic" panose="020B0502020202020204" pitchFamily="34" charset="0"/>
              </a:rPr>
              <a:t> di genere; </a:t>
            </a:r>
          </a:p>
          <a:p>
            <a:pPr lvl="0"/>
            <a:r>
              <a:rPr lang="de-DE" sz="1600" dirty="0" err="1">
                <a:latin typeface="Century Gothic" panose="020B0502020202020204" pitchFamily="34" charset="0"/>
              </a:rPr>
              <a:t>Contrastare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gli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stereotipi</a:t>
            </a:r>
            <a:r>
              <a:rPr lang="de-DE" sz="1600" dirty="0">
                <a:latin typeface="Century Gothic" panose="020B0502020202020204" pitchFamily="34" charset="0"/>
              </a:rPr>
              <a:t> di </a:t>
            </a:r>
            <a:r>
              <a:rPr lang="de-DE" sz="1600" dirty="0" err="1">
                <a:latin typeface="Century Gothic" panose="020B0502020202020204" pitchFamily="34" charset="0"/>
              </a:rPr>
              <a:t>genere</a:t>
            </a:r>
            <a:r>
              <a:rPr lang="de-DE" sz="1600" dirty="0">
                <a:latin typeface="Century Gothic" panose="020B0502020202020204" pitchFamily="34" charset="0"/>
              </a:rPr>
              <a:t>; </a:t>
            </a:r>
          </a:p>
          <a:p>
            <a:pPr lvl="0" algn="just"/>
            <a:r>
              <a:rPr lang="de-DE" sz="1600" dirty="0" err="1">
                <a:latin typeface="Century Gothic" panose="020B0502020202020204" pitchFamily="34" charset="0"/>
              </a:rPr>
              <a:t>Adeguata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rappresentazione</a:t>
            </a:r>
            <a:r>
              <a:rPr lang="de-DE" sz="1600" dirty="0">
                <a:latin typeface="Century Gothic" panose="020B0502020202020204" pitchFamily="34" charset="0"/>
              </a:rPr>
              <a:t> della </a:t>
            </a:r>
            <a:r>
              <a:rPr lang="de-DE" sz="1600" dirty="0" err="1">
                <a:latin typeface="Century Gothic" panose="020B0502020202020204" pitchFamily="34" charset="0"/>
              </a:rPr>
              <a:t>donna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nelle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immagini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nel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linguaggio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lotta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contro</a:t>
            </a:r>
            <a:r>
              <a:rPr lang="de-DE" sz="1600" dirty="0">
                <a:latin typeface="Century Gothic" panose="020B0502020202020204" pitchFamily="34" charset="0"/>
              </a:rPr>
              <a:t> la </a:t>
            </a:r>
            <a:r>
              <a:rPr lang="de-DE" sz="1600" dirty="0" err="1">
                <a:latin typeface="Century Gothic" panose="020B0502020202020204" pitchFamily="34" charset="0"/>
              </a:rPr>
              <a:t>pubblicità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sessita</a:t>
            </a:r>
            <a:r>
              <a:rPr lang="de-DE" sz="1600" dirty="0"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de-DE" sz="1600" dirty="0" err="1">
                <a:latin typeface="Century Gothic" panose="020B0502020202020204" pitchFamily="34" charset="0"/>
              </a:rPr>
              <a:t>Medicina</a:t>
            </a:r>
            <a:r>
              <a:rPr lang="de-DE" sz="1600" dirty="0">
                <a:latin typeface="Century Gothic" panose="020B0502020202020204" pitchFamily="34" charset="0"/>
              </a:rPr>
              <a:t> di </a:t>
            </a:r>
            <a:r>
              <a:rPr lang="de-DE" sz="1600" dirty="0" err="1">
                <a:latin typeface="Century Gothic" panose="020B0502020202020204" pitchFamily="34" charset="0"/>
              </a:rPr>
              <a:t>genere</a:t>
            </a:r>
            <a:r>
              <a:rPr lang="de-DE" sz="1600" dirty="0">
                <a:latin typeface="Century Gothic" panose="020B0502020202020204" pitchFamily="34" charset="0"/>
              </a:rPr>
              <a:t>;</a:t>
            </a:r>
          </a:p>
          <a:p>
            <a:pPr lvl="0"/>
            <a:r>
              <a:rPr lang="de-DE" sz="1600" dirty="0">
                <a:latin typeface="Century Gothic" panose="020B0502020202020204" pitchFamily="34" charset="0"/>
              </a:rPr>
              <a:t>Molto </a:t>
            </a:r>
            <a:r>
              <a:rPr lang="de-DE" sz="1600" dirty="0" err="1">
                <a:latin typeface="Century Gothic" panose="020B0502020202020204" pitchFamily="34" charset="0"/>
              </a:rPr>
              <a:t>altro</a:t>
            </a:r>
            <a:r>
              <a:rPr lang="de-DE" sz="1600" dirty="0">
                <a:latin typeface="Century Gothic" panose="020B0502020202020204" pitchFamily="34" charset="0"/>
              </a:rPr>
              <a:t> … </a:t>
            </a:r>
          </a:p>
        </p:txBody>
      </p:sp>
      <p:pic>
        <p:nvPicPr>
          <p:cNvPr id="6" name="Bildplatzhalter 5" descr="rotes abstraktes Bild">
            <a:extLst>
              <a:ext uri="{FF2B5EF4-FFF2-40B4-BE49-F238E27FC236}">
                <a16:creationId xmlns:a16="http://schemas.microsoft.com/office/drawing/2014/main" id="{1D287659-9DB1-C84A-9E42-4CCE0445FA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tretch>
            <a:fillRect/>
          </a:stretch>
        </p:blipFill>
        <p:spPr>
          <a:xfrm>
            <a:off x="8097478" y="1592316"/>
            <a:ext cx="2638839" cy="2481701"/>
          </a:xfrm>
        </p:spPr>
      </p:pic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:a16="http://schemas.microsoft.com/office/drawing/2014/main" id="{96B69F7F-7BDF-4049-AB94-D24D1055C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504420"/>
            <a:ext cx="5910095" cy="997810"/>
          </a:xfrm>
        </p:spPr>
        <p:txBody>
          <a:bodyPr rtlCol="0"/>
          <a:lstStyle/>
          <a:p>
            <a:pPr rtl="0"/>
            <a:r>
              <a:rPr lang="de-DE" sz="3600" dirty="0" err="1"/>
              <a:t>Informazione</a:t>
            </a:r>
            <a:r>
              <a:rPr lang="de-DE" sz="3600" dirty="0"/>
              <a:t>, </a:t>
            </a:r>
            <a:r>
              <a:rPr lang="de-DE" sz="3600" dirty="0" err="1"/>
              <a:t>formazione</a:t>
            </a:r>
            <a:r>
              <a:rPr lang="de-DE" sz="3600" dirty="0"/>
              <a:t> e </a:t>
            </a:r>
            <a:r>
              <a:rPr lang="de-DE" sz="3600" dirty="0" err="1"/>
              <a:t>creazione</a:t>
            </a:r>
            <a:r>
              <a:rPr lang="de-DE" sz="3600" dirty="0"/>
              <a:t> di </a:t>
            </a:r>
            <a:r>
              <a:rPr lang="de-DE" sz="3600" dirty="0" err="1"/>
              <a:t>reti</a:t>
            </a:r>
            <a:endParaRPr lang="de-DE" sz="3600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024D790-0AE9-488A-A1A9-F732CD7A0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079" y="2408429"/>
            <a:ext cx="7021962" cy="2429388"/>
          </a:xfrm>
        </p:spPr>
        <p:txBody>
          <a:bodyPr rtlCol="0"/>
          <a:lstStyle/>
          <a:p>
            <a:pPr lvl="0" algn="just">
              <a:buNone/>
            </a:pPr>
            <a:r>
              <a:rPr lang="de-DE" sz="1600" dirty="0" err="1">
                <a:latin typeface="Century Gothic" panose="020B0502020202020204" pitchFamily="34" charset="0"/>
              </a:rPr>
              <a:t>L‘</a:t>
            </a:r>
            <a:r>
              <a:rPr lang="de-DE" sz="1600" b="1" dirty="0" err="1">
                <a:latin typeface="Century Gothic" panose="020B0502020202020204" pitchFamily="34" charset="0"/>
              </a:rPr>
              <a:t>Accademia</a:t>
            </a:r>
            <a:r>
              <a:rPr lang="de-DE" sz="1600" b="1" dirty="0">
                <a:latin typeface="Century Gothic" panose="020B0502020202020204" pitchFamily="34" charset="0"/>
              </a:rPr>
              <a:t> per le </a:t>
            </a:r>
            <a:r>
              <a:rPr lang="de-DE" sz="1600" b="1" dirty="0" err="1">
                <a:latin typeface="Century Gothic" panose="020B0502020202020204" pitchFamily="34" charset="0"/>
              </a:rPr>
              <a:t>donne</a:t>
            </a:r>
            <a:r>
              <a:rPr lang="de-DE" sz="1600" b="1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offre</a:t>
            </a:r>
            <a:r>
              <a:rPr lang="de-DE" sz="1600" dirty="0">
                <a:latin typeface="Century Gothic" panose="020B0502020202020204" pitchFamily="34" charset="0"/>
              </a:rPr>
              <a:t>: </a:t>
            </a:r>
          </a:p>
          <a:p>
            <a:pPr lvl="0">
              <a:buNone/>
            </a:pPr>
            <a:endParaRPr lang="de-DE" sz="1600" dirty="0">
              <a:latin typeface="Century Gothic" panose="020B0502020202020204" pitchFamily="34" charset="0"/>
            </a:endParaRPr>
          </a:p>
          <a:p>
            <a:pPr lvl="0"/>
            <a:r>
              <a:rPr lang="de-DE" sz="1600" dirty="0">
                <a:latin typeface="Century Gothic" panose="020B0502020202020204" pitchFamily="34" charset="0"/>
              </a:rPr>
              <a:t>Serie di </a:t>
            </a:r>
            <a:r>
              <a:rPr lang="de-DE" sz="1600" dirty="0" err="1">
                <a:latin typeface="Century Gothic" panose="020B0502020202020204" pitchFamily="34" charset="0"/>
              </a:rPr>
              <a:t>conferenze</a:t>
            </a:r>
            <a:r>
              <a:rPr lang="de-DE" sz="1600" dirty="0">
                <a:latin typeface="Century Gothic" panose="020B0502020202020204" pitchFamily="34" charset="0"/>
              </a:rPr>
              <a:t> „</a:t>
            </a:r>
            <a:r>
              <a:rPr lang="de-DE" sz="1600" dirty="0" err="1">
                <a:latin typeface="Century Gothic" panose="020B0502020202020204" pitchFamily="34" charset="0"/>
              </a:rPr>
              <a:t>donne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informate</a:t>
            </a:r>
            <a:r>
              <a:rPr lang="de-DE" sz="1600" dirty="0">
                <a:latin typeface="Century Gothic" panose="020B0502020202020204" pitchFamily="34" charset="0"/>
              </a:rPr>
              <a:t>“ </a:t>
            </a:r>
            <a:r>
              <a:rPr lang="de-DE" sz="1600" dirty="0" err="1">
                <a:latin typeface="Century Gothic" panose="020B0502020202020204" pitchFamily="34" charset="0"/>
              </a:rPr>
              <a:t>su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tutto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il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territorio</a:t>
            </a:r>
            <a:endParaRPr lang="de-DE" sz="1600" dirty="0">
              <a:latin typeface="Century Gothic" panose="020B0502020202020204" pitchFamily="34" charset="0"/>
            </a:endParaRPr>
          </a:p>
          <a:p>
            <a:pPr lvl="0" algn="just"/>
            <a:r>
              <a:rPr lang="de-DE" sz="1600" dirty="0">
                <a:latin typeface="Century Gothic" panose="020B0502020202020204" pitchFamily="34" charset="0"/>
              </a:rPr>
              <a:t>Corso di </a:t>
            </a:r>
            <a:r>
              <a:rPr lang="de-DE" sz="1600" dirty="0" err="1">
                <a:latin typeface="Century Gothic" panose="020B0502020202020204" pitchFamily="34" charset="0"/>
              </a:rPr>
              <a:t>formazione</a:t>
            </a:r>
            <a:r>
              <a:rPr lang="de-DE" sz="1600" dirty="0">
                <a:latin typeface="Century Gothic" panose="020B0502020202020204" pitchFamily="34" charset="0"/>
              </a:rPr>
              <a:t> per </a:t>
            </a:r>
            <a:r>
              <a:rPr lang="de-DE" sz="1600" dirty="0" err="1">
                <a:latin typeface="Century Gothic" panose="020B0502020202020204" pitchFamily="34" charset="0"/>
              </a:rPr>
              <a:t>Consigliere</a:t>
            </a:r>
            <a:r>
              <a:rPr lang="de-DE" sz="1600" dirty="0">
                <a:latin typeface="Century Gothic" panose="020B0502020202020204" pitchFamily="34" charset="0"/>
              </a:rPr>
              <a:t> di </a:t>
            </a:r>
            <a:r>
              <a:rPr lang="de-DE" sz="1600" dirty="0" err="1">
                <a:latin typeface="Century Gothic" panose="020B0502020202020204" pitchFamily="34" charset="0"/>
              </a:rPr>
              <a:t>amministrazione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con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il</a:t>
            </a:r>
            <a:r>
              <a:rPr lang="de-DE" sz="1600" dirty="0">
                <a:latin typeface="Century Gothic" panose="020B0502020202020204" pitchFamily="34" charset="0"/>
              </a:rPr>
              <a:t> Wifi, la </a:t>
            </a:r>
            <a:r>
              <a:rPr lang="de-DE" sz="1600" dirty="0" err="1">
                <a:latin typeface="Century Gothic" panose="020B0502020202020204" pitchFamily="34" charset="0"/>
              </a:rPr>
              <a:t>Camera</a:t>
            </a:r>
            <a:r>
              <a:rPr lang="de-DE" sz="1600" dirty="0">
                <a:latin typeface="Century Gothic" panose="020B0502020202020204" pitchFamily="34" charset="0"/>
              </a:rPr>
              <a:t> di </a:t>
            </a:r>
            <a:r>
              <a:rPr lang="de-DE" sz="1600" dirty="0" err="1">
                <a:latin typeface="Century Gothic" panose="020B0502020202020204" pitchFamily="34" charset="0"/>
              </a:rPr>
              <a:t>Commercio</a:t>
            </a:r>
            <a:r>
              <a:rPr lang="de-DE" sz="1600" dirty="0">
                <a:latin typeface="Century Gothic" panose="020B0502020202020204" pitchFamily="34" charset="0"/>
              </a:rPr>
              <a:t> e </a:t>
            </a:r>
            <a:r>
              <a:rPr lang="de-DE" sz="1600" dirty="0" err="1">
                <a:latin typeface="Century Gothic" panose="020B0502020202020204" pitchFamily="34" charset="0"/>
              </a:rPr>
              <a:t>con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il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sostegno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dell‘Ordine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degli</a:t>
            </a:r>
            <a:r>
              <a:rPr lang="de-DE" sz="1600" dirty="0">
                <a:latin typeface="Century Gothic" panose="020B0502020202020204" pitchFamily="34" charset="0"/>
              </a:rPr>
              <a:t> </a:t>
            </a:r>
            <a:r>
              <a:rPr lang="de-DE" sz="1600" dirty="0" err="1">
                <a:latin typeface="Century Gothic" panose="020B0502020202020204" pitchFamily="34" charset="0"/>
              </a:rPr>
              <a:t>avvocati</a:t>
            </a:r>
            <a:r>
              <a:rPr lang="de-DE" sz="1600" dirty="0">
                <a:latin typeface="Century Gothic" panose="020B0502020202020204" pitchFamily="34" charset="0"/>
              </a:rPr>
              <a:t> di Bolzano </a:t>
            </a:r>
          </a:p>
        </p:txBody>
      </p:sp>
      <p:sp>
        <p:nvSpPr>
          <p:cNvPr id="53" name="Foliennummernplatzhalter 52">
            <a:extLst>
              <a:ext uri="{FF2B5EF4-FFF2-40B4-BE49-F238E27FC236}">
                <a16:creationId xmlns:a16="http://schemas.microsoft.com/office/drawing/2014/main" id="{D674A398-A2D9-421A-AAC4-14E16A9A148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30806" y="6327866"/>
            <a:ext cx="389686" cy="393610"/>
          </a:xfrm>
        </p:spPr>
        <p:txBody>
          <a:bodyPr rtlCol="0"/>
          <a:lstStyle/>
          <a:p>
            <a:pPr rtl="0"/>
            <a:fld id="{DCB4E619-4CA9-4A22-920F-20396BF50470}" type="slidenum">
              <a:rPr lang="de-DE" smtClean="0"/>
              <a:pPr rtl="0"/>
              <a:t>9</a:t>
            </a:fld>
            <a:endParaRPr lang="de-DE" dirty="0"/>
          </a:p>
        </p:txBody>
      </p:sp>
      <p:pic>
        <p:nvPicPr>
          <p:cNvPr id="10" name="Grafik 9" descr="Logo-Frauenakadem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6130" y="1837285"/>
            <a:ext cx="2980187" cy="179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9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Custom 28">
      <a:dk1>
        <a:srgbClr val="000000"/>
      </a:dk1>
      <a:lt1>
        <a:srgbClr val="FFFFFF"/>
      </a:lt1>
      <a:dk2>
        <a:srgbClr val="44546A"/>
      </a:dk2>
      <a:lt2>
        <a:srgbClr val="D9D9D9"/>
      </a:lt2>
      <a:accent1>
        <a:srgbClr val="FFC000"/>
      </a:accent1>
      <a:accent2>
        <a:srgbClr val="C00000"/>
      </a:accent2>
      <a:accent3>
        <a:srgbClr val="8A0000"/>
      </a:accent3>
      <a:accent4>
        <a:srgbClr val="462340"/>
      </a:accent4>
      <a:accent5>
        <a:srgbClr val="4A7260"/>
      </a:accent5>
      <a:accent6>
        <a:srgbClr val="70AD47"/>
      </a:accent6>
      <a:hlink>
        <a:srgbClr val="0070C0"/>
      </a:hlink>
      <a:folHlink>
        <a:srgbClr val="954F72"/>
      </a:folHlink>
    </a:clrScheme>
    <a:fontScheme name="Custom 38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8116_TF11580736" id="{4C004B54-5002-4BF8-B3E5-D9328D1F7502}" vid="{5E5E506C-FE24-43A9-8490-A44C7A13FD2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466AFDE-A9D6-4DD8-B471-43BFA03A3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AA3571-52B9-4794-9A69-E71F204CB9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8F95F1-64A1-4047-9BA0-D956C2834297}">
  <ds:schemaRefs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Kreative rote Präsentation</Template>
  <TotalTime>0</TotalTime>
  <Words>991</Words>
  <Application>Microsoft Office PowerPoint</Application>
  <PresentationFormat>Breitbild</PresentationFormat>
  <Paragraphs>104</Paragraphs>
  <Slides>18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Century Gothic</vt:lpstr>
      <vt:lpstr>Office-Design</vt:lpstr>
      <vt:lpstr>08.04.2021</vt:lpstr>
      <vt:lpstr>Pari opportunità in Alto Adige</vt:lpstr>
      <vt:lpstr>Legge pari opportunità</vt:lpstr>
      <vt:lpstr>Composizione CPO</vt:lpstr>
      <vt:lpstr>Competenze</vt:lpstr>
      <vt:lpstr>PowerPoint-Präsentation</vt:lpstr>
      <vt:lpstr>Servizio Donna</vt:lpstr>
      <vt:lpstr>Impegno di 30 anni</vt:lpstr>
      <vt:lpstr>Informazione, formazione e creazione di reti</vt:lpstr>
      <vt:lpstr>Contro la violenza alle donne</vt:lpstr>
      <vt:lpstr>PowerPoint-Präsentation</vt:lpstr>
      <vt:lpstr>Progetto scolastico   „Io dico no!“</vt:lpstr>
      <vt:lpstr>Equal Pay</vt:lpstr>
      <vt:lpstr>Donne ai vertici</vt:lpstr>
      <vt:lpstr>  - Tour donne &amp; tecnica   - Fair Image Award   </vt:lpstr>
      <vt:lpstr>Uno dei tanti interventi contro la pubblicità sessista</vt:lpstr>
      <vt:lpstr>Donne nell'anno del Coronavirus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2021-01-20T13:59:06Z</dcterms:created>
  <dcterms:modified xsi:type="dcterms:W3CDTF">2021-04-08T21:46:59Z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