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006" r:id="rId1"/>
  </p:sldMasterIdLst>
  <p:notesMasterIdLst>
    <p:notesMasterId r:id="rId16"/>
  </p:notesMasterIdLst>
  <p:sldIdLst>
    <p:sldId id="489" r:id="rId2"/>
    <p:sldId id="488" r:id="rId3"/>
    <p:sldId id="267" r:id="rId4"/>
    <p:sldId id="490" r:id="rId5"/>
    <p:sldId id="491" r:id="rId6"/>
    <p:sldId id="492" r:id="rId7"/>
    <p:sldId id="493" r:id="rId8"/>
    <p:sldId id="495" r:id="rId9"/>
    <p:sldId id="494" r:id="rId10"/>
    <p:sldId id="496" r:id="rId11"/>
    <p:sldId id="497" r:id="rId12"/>
    <p:sldId id="498" r:id="rId13"/>
    <p:sldId id="499" r:id="rId14"/>
    <p:sldId id="500" r:id="rId15"/>
  </p:sldIdLst>
  <p:sldSz cx="12192000" cy="6858000"/>
  <p:notesSz cx="7315200" cy="9601200"/>
  <p:custDataLst>
    <p:tags r:id="rId17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>
          <p15:clr>
            <a:srgbClr val="A4A3A4"/>
          </p15:clr>
        </p15:guide>
        <p15:guide id="2" pos="5935">
          <p15:clr>
            <a:srgbClr val="A4A3A4"/>
          </p15:clr>
        </p15:guide>
        <p15:guide id="3" pos="2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BFE4"/>
    <a:srgbClr val="D34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99822" autoAdjust="0"/>
  </p:normalViewPr>
  <p:slideViewPr>
    <p:cSldViewPr snapToGrid="0">
      <p:cViewPr varScale="1">
        <p:scale>
          <a:sx n="116" d="100"/>
          <a:sy n="116" d="100"/>
        </p:scale>
        <p:origin x="528" y="108"/>
      </p:cViewPr>
      <p:guideLst>
        <p:guide orient="horz" pos="890"/>
        <p:guide pos="5935"/>
        <p:guide pos="29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290" y="5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="" xmlns:a16="http://schemas.microsoft.com/office/drawing/2014/main" id="{E85C8F57-576A-4ABD-B652-0AF4504628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138" cy="48102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88913087-E03A-45CD-83A3-593370DBD7C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427" y="1"/>
            <a:ext cx="3170138" cy="48102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BC929D-FD30-483B-A5DE-7D21307E0FF3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="" xmlns:a16="http://schemas.microsoft.com/office/drawing/2014/main" id="{4DC9DF0B-C0BC-42B1-BABD-2D0C0448E4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/>
          </a:p>
        </p:txBody>
      </p:sp>
      <p:sp>
        <p:nvSpPr>
          <p:cNvPr id="5" name="Segnaposto note 4">
            <a:extLst>
              <a:ext uri="{FF2B5EF4-FFF2-40B4-BE49-F238E27FC236}">
                <a16:creationId xmlns="" xmlns:a16="http://schemas.microsoft.com/office/drawing/2014/main" id="{FE79CAB6-54AE-47B1-BBBE-2CE2A106B5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194" y="4621146"/>
            <a:ext cx="5852814" cy="3779718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  <a:endParaRPr lang="en-US" noProof="0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DBAA3CD9-1167-4DE8-A53D-46725FF667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9120172"/>
            <a:ext cx="3170138" cy="481028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8DD09721-7B72-41B3-9521-067CF9CF2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427" y="9120172"/>
            <a:ext cx="3170138" cy="481028"/>
          </a:xfrm>
          <a:prstGeom prst="rect">
            <a:avLst/>
          </a:prstGeom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BA0DA0-FA13-40A1-A221-F3A04CDE925D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6451499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immagine diapositiva 1">
            <a:extLst>
              <a:ext uri="{FF2B5EF4-FFF2-40B4-BE49-F238E27FC236}">
                <a16:creationId xmlns="" xmlns:a16="http://schemas.microsoft.com/office/drawing/2014/main" id="{5065745E-FF6F-45DE-8D36-B0B78BE526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Segnaposto note 2">
            <a:extLst>
              <a:ext uri="{FF2B5EF4-FFF2-40B4-BE49-F238E27FC236}">
                <a16:creationId xmlns="" xmlns:a16="http://schemas.microsoft.com/office/drawing/2014/main" id="{767BAC0C-89F0-47C5-B89E-033C6DDC01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16388" name="Segnaposto numero diapositiva 3">
            <a:extLst>
              <a:ext uri="{FF2B5EF4-FFF2-40B4-BE49-F238E27FC236}">
                <a16:creationId xmlns="" xmlns:a16="http://schemas.microsoft.com/office/drawing/2014/main" id="{B0431F2F-B9FC-496F-86EA-BB50733CA6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CCA8D71-CBAF-453D-81AF-70812F95B1BA}" type="slidenum">
              <a:rPr lang="en-US" altLang="it-IT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it-IT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201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>
            <a:extLst>
              <a:ext uri="{FF2B5EF4-FFF2-40B4-BE49-F238E27FC236}">
                <a16:creationId xmlns="" xmlns:a16="http://schemas.microsoft.com/office/drawing/2014/main" id="{88E108E2-7574-4406-8850-F9BCA57AD3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>
            <a:extLst>
              <a:ext uri="{FF2B5EF4-FFF2-40B4-BE49-F238E27FC236}">
                <a16:creationId xmlns="" xmlns:a16="http://schemas.microsoft.com/office/drawing/2014/main" id="{86A2A34B-0C76-4767-A61A-AEF2AAFF2F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34820" name="Segnaposto numero diapositiva 3">
            <a:extLst>
              <a:ext uri="{FF2B5EF4-FFF2-40B4-BE49-F238E27FC236}">
                <a16:creationId xmlns="" xmlns:a16="http://schemas.microsoft.com/office/drawing/2014/main" id="{5064794D-39AC-4D14-B78B-6AC7B1E3FE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9938" indent="-295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4275" indent="-236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57350" indent="-236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32013" indent="-236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89213" indent="-236538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46413" indent="-236538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3613" indent="-236538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0813" indent="-236538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C63809-D2A4-4949-B216-2B671F7F08AF}" type="slidenum">
              <a:rPr lang="en-US" altLang="it-IT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025923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oleObject" Target="../embeddings/oleObject12.bin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AA2E60F-6FD9-4793-AF31-D839CF94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5DEDE-34DC-47DD-912A-772091F06A6B}" type="datetime1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BFF296A-7406-4E95-84E0-AB59869B0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CE76480-6CC9-4718-B4A2-9A3511685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FB98D-3A98-46E4-9ACB-CDFA4DFDA336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4025741069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getto 7" hidden="1">
            <a:extLst>
              <a:ext uri="{FF2B5EF4-FFF2-40B4-BE49-F238E27FC236}">
                <a16:creationId xmlns="" xmlns:a16="http://schemas.microsoft.com/office/drawing/2014/main" id="{472AE404-4B64-4DBA-AD16-C3A223F78C3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Diapositiva think-cell" r:id="rId4" imgW="216" imgH="216" progId="TCLayout.ActiveDocument.1">
                  <p:embed/>
                </p:oleObj>
              </mc:Choice>
              <mc:Fallback>
                <p:oleObj name="Diapositiva think-cell" r:id="rId4" imgW="216" imgH="216" progId="TCLayout.ActiveDocument.1">
                  <p:embed/>
                  <p:pic>
                    <p:nvPicPr>
                      <p:cNvPr id="9219" name="Oggetto 7" hidden="1">
                        <a:extLst>
                          <a:ext uri="{FF2B5EF4-FFF2-40B4-BE49-F238E27FC236}">
                            <a16:creationId xmlns="" xmlns:a16="http://schemas.microsoft.com/office/drawing/2014/main" id="{1A934215-628B-46F8-84BD-852D3B6176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Connettore 1 16">
            <a:extLst>
              <a:ext uri="{FF2B5EF4-FFF2-40B4-BE49-F238E27FC236}">
                <a16:creationId xmlns="" xmlns:a16="http://schemas.microsoft.com/office/drawing/2014/main" id="{DD445570-67F3-4513-9202-F3D9059DE183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="" xmlns:a16="http://schemas.microsoft.com/office/drawing/2014/main" id="{DF47AA3C-550E-4EEF-94F4-4B2A49CF7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DE79-268F-4C1A-8933-263129D2AF90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="" xmlns:a16="http://schemas.microsoft.com/office/drawing/2014/main" id="{831EDE36-FF59-4356-83A3-234A3CE1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="" xmlns:a16="http://schemas.microsoft.com/office/drawing/2014/main" id="{F4ED73CA-A56E-4D78-8B66-D4875E3B1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2FFD-FC3E-46A8-BFB2-9F3F53B650BF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13" name="Rettangolo 19">
            <a:extLst>
              <a:ext uri="{FF2B5EF4-FFF2-40B4-BE49-F238E27FC236}">
                <a16:creationId xmlns="" xmlns:a16="http://schemas.microsoft.com/office/drawing/2014/main" id="{72B99A8A-E9C8-46E3-AA37-9F27B9F2334D}"/>
              </a:ext>
            </a:extLst>
          </p:cNvPr>
          <p:cNvSpPr/>
          <p:nvPr userDrawn="1"/>
        </p:nvSpPr>
        <p:spPr>
          <a:xfrm>
            <a:off x="0" y="-75304"/>
            <a:ext cx="12231688" cy="111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350" dirty="0"/>
          </a:p>
        </p:txBody>
      </p:sp>
      <p:cxnSp>
        <p:nvCxnSpPr>
          <p:cNvPr id="14" name="Connettore 1 10">
            <a:extLst>
              <a:ext uri="{FF2B5EF4-FFF2-40B4-BE49-F238E27FC236}">
                <a16:creationId xmlns="" xmlns:a16="http://schemas.microsoft.com/office/drawing/2014/main" id="{6596CCB6-F661-4A58-9745-E5D661D3653A}"/>
              </a:ext>
            </a:extLst>
          </p:cNvPr>
          <p:cNvCxnSpPr/>
          <p:nvPr userDrawn="1"/>
        </p:nvCxnSpPr>
        <p:spPr>
          <a:xfrm>
            <a:off x="-4553" y="147638"/>
            <a:ext cx="12218988" cy="79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47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getto 7" hidden="1">
            <a:extLst>
              <a:ext uri="{FF2B5EF4-FFF2-40B4-BE49-F238E27FC236}">
                <a16:creationId xmlns="" xmlns:a16="http://schemas.microsoft.com/office/drawing/2014/main" id="{C3BBC538-7832-44BE-BC2E-746ABBD7342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Diapositiva think-cell" r:id="rId4" imgW="216" imgH="216" progId="TCLayout.ActiveDocument.1">
                  <p:embed/>
                </p:oleObj>
              </mc:Choice>
              <mc:Fallback>
                <p:oleObj name="Diapositiva think-cell" r:id="rId4" imgW="216" imgH="216" progId="TCLayout.ActiveDocument.1">
                  <p:embed/>
                  <p:pic>
                    <p:nvPicPr>
                      <p:cNvPr id="10243" name="Oggetto 7" hidden="1">
                        <a:extLst>
                          <a:ext uri="{FF2B5EF4-FFF2-40B4-BE49-F238E27FC236}">
                            <a16:creationId xmlns="" xmlns:a16="http://schemas.microsoft.com/office/drawing/2014/main" id="{2966B695-8732-4554-A614-85074C726C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Connettore 1 16">
            <a:extLst>
              <a:ext uri="{FF2B5EF4-FFF2-40B4-BE49-F238E27FC236}">
                <a16:creationId xmlns="" xmlns:a16="http://schemas.microsoft.com/office/drawing/2014/main" id="{BCF511AE-CC2E-4A52-910A-9D8AB38B3EB1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="" xmlns:a16="http://schemas.microsoft.com/office/drawing/2014/main" id="{400CEF41-A1A9-4FC4-AE9E-FC57F49D9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DE79-268F-4C1A-8933-263129D2AF90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="" xmlns:a16="http://schemas.microsoft.com/office/drawing/2014/main" id="{2BB09176-1002-40CF-983F-C0167434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="" xmlns:a16="http://schemas.microsoft.com/office/drawing/2014/main" id="{1BB1B738-DC83-40DA-AC1A-D8A18572D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CE1CF-CE6F-4AEF-B224-AF9B365FEA7B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13" name="Rettangolo 19">
            <a:extLst>
              <a:ext uri="{FF2B5EF4-FFF2-40B4-BE49-F238E27FC236}">
                <a16:creationId xmlns="" xmlns:a16="http://schemas.microsoft.com/office/drawing/2014/main" id="{6CFAF83B-A772-4962-A1F3-5759D09140D2}"/>
              </a:ext>
            </a:extLst>
          </p:cNvPr>
          <p:cNvSpPr/>
          <p:nvPr userDrawn="1"/>
        </p:nvSpPr>
        <p:spPr>
          <a:xfrm>
            <a:off x="0" y="-75304"/>
            <a:ext cx="12231688" cy="111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350" dirty="0"/>
          </a:p>
        </p:txBody>
      </p:sp>
      <p:cxnSp>
        <p:nvCxnSpPr>
          <p:cNvPr id="14" name="Connettore 1 10">
            <a:extLst>
              <a:ext uri="{FF2B5EF4-FFF2-40B4-BE49-F238E27FC236}">
                <a16:creationId xmlns="" xmlns:a16="http://schemas.microsoft.com/office/drawing/2014/main" id="{C916206D-3966-4BCA-A85A-37C7B1A501B2}"/>
              </a:ext>
            </a:extLst>
          </p:cNvPr>
          <p:cNvCxnSpPr/>
          <p:nvPr userDrawn="1"/>
        </p:nvCxnSpPr>
        <p:spPr>
          <a:xfrm>
            <a:off x="-4553" y="147638"/>
            <a:ext cx="12218988" cy="79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745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ggetto 6" hidden="1">
            <a:extLst>
              <a:ext uri="{FF2B5EF4-FFF2-40B4-BE49-F238E27FC236}">
                <a16:creationId xmlns="" xmlns:a16="http://schemas.microsoft.com/office/drawing/2014/main" id="{356E2388-9B5E-41E8-9024-0181DE9AB60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Diapositiva think-cell" r:id="rId5" imgW="216" imgH="216" progId="TCLayout.ActiveDocument.1">
                  <p:embed/>
                </p:oleObj>
              </mc:Choice>
              <mc:Fallback>
                <p:oleObj name="Diapositiva think-cell" r:id="rId5" imgW="216" imgH="216" progId="TCLayout.ActiveDocument.1">
                  <p:embed/>
                  <p:pic>
                    <p:nvPicPr>
                      <p:cNvPr id="11266" name="Oggetto 6" hidden="1">
                        <a:extLst>
                          <a:ext uri="{FF2B5EF4-FFF2-40B4-BE49-F238E27FC236}">
                            <a16:creationId xmlns="" xmlns:a16="http://schemas.microsoft.com/office/drawing/2014/main" id="{812C8A3B-6992-4850-9B8B-95B86F8107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ggetto 7" hidden="1">
            <a:extLst>
              <a:ext uri="{FF2B5EF4-FFF2-40B4-BE49-F238E27FC236}">
                <a16:creationId xmlns="" xmlns:a16="http://schemas.microsoft.com/office/drawing/2014/main" id="{AD79E463-67B1-4DFB-9DD6-4EBA43EECE0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Diapositiva think-cell" r:id="rId7" imgW="216" imgH="216" progId="TCLayout.ActiveDocument.1">
                  <p:embed/>
                </p:oleObj>
              </mc:Choice>
              <mc:Fallback>
                <p:oleObj name="Diapositiva think-cell" r:id="rId7" imgW="216" imgH="216" progId="TCLayout.ActiveDocument.1">
                  <p:embed/>
                  <p:pic>
                    <p:nvPicPr>
                      <p:cNvPr id="11267" name="Oggetto 7" hidden="1">
                        <a:extLst>
                          <a:ext uri="{FF2B5EF4-FFF2-40B4-BE49-F238E27FC236}">
                            <a16:creationId xmlns="" xmlns:a16="http://schemas.microsoft.com/office/drawing/2014/main" id="{161D4401-2CDA-4034-8344-B9FA9A72B4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Connettore 1 16">
            <a:extLst>
              <a:ext uri="{FF2B5EF4-FFF2-40B4-BE49-F238E27FC236}">
                <a16:creationId xmlns="" xmlns:a16="http://schemas.microsoft.com/office/drawing/2014/main" id="{93682D83-2503-468A-B793-B1F873BFBCB3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32798A2D-E69D-43F9-95E2-8E1216EF57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301163" y="646430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F37324D-C78F-4828-8A23-F4801441BC05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76B588E5-1628-4AF4-A76B-7B54CDBD7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89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D5517DC-0343-4032-9752-3C04FC2A0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D6296-C80B-4D8A-90D2-268F65975508}" type="datetime1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7200E2E-7A49-4BA3-BBFA-CC5866438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C9621B9-83AE-4635-815A-64AAB120B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8437C-4398-4277-B9E3-5CDFC60DC5A4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383233481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getto 7" hidden="1">
            <a:extLst>
              <a:ext uri="{FF2B5EF4-FFF2-40B4-BE49-F238E27FC236}">
                <a16:creationId xmlns="" xmlns:a16="http://schemas.microsoft.com/office/drawing/2014/main" id="{FFB2983C-8B11-4C3E-A3AF-AB5503D9C66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Diapositiva think-cell" r:id="rId4" imgW="216" imgH="216" progId="TCLayout.ActiveDocument.1">
                  <p:embed/>
                </p:oleObj>
              </mc:Choice>
              <mc:Fallback>
                <p:oleObj name="Diapositiva think-cell" r:id="rId4" imgW="216" imgH="216" progId="TCLayout.ActiveDocument.1">
                  <p:embed/>
                  <p:pic>
                    <p:nvPicPr>
                      <p:cNvPr id="2051" name="Oggetto 7" hidden="1">
                        <a:extLst>
                          <a:ext uri="{FF2B5EF4-FFF2-40B4-BE49-F238E27FC236}">
                            <a16:creationId xmlns="" xmlns:a16="http://schemas.microsoft.com/office/drawing/2014/main" id="{DA193023-AD01-4949-96F4-B9D12FC3BE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Connettore 1 16">
            <a:extLst>
              <a:ext uri="{FF2B5EF4-FFF2-40B4-BE49-F238E27FC236}">
                <a16:creationId xmlns="" xmlns:a16="http://schemas.microsoft.com/office/drawing/2014/main" id="{9F989C7B-8718-4147-BD6F-D8815120609C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rgbClr val="D7204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="" xmlns:a16="http://schemas.microsoft.com/office/drawing/2014/main" id="{A4BE185B-CA91-462B-950F-CC6854BEA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DE79-268F-4C1A-8933-263129D2AF90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="" xmlns:a16="http://schemas.microsoft.com/office/drawing/2014/main" id="{71FE92D2-E22C-4D5D-9342-0356BB310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="" xmlns:a16="http://schemas.microsoft.com/office/drawing/2014/main" id="{EB76C27C-35BA-46EB-AEBF-EDFCCB4AB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E9D1-4E5A-4199-AFBA-EF392713E771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13" name="Rettangolo 19">
            <a:extLst>
              <a:ext uri="{FF2B5EF4-FFF2-40B4-BE49-F238E27FC236}">
                <a16:creationId xmlns="" xmlns:a16="http://schemas.microsoft.com/office/drawing/2014/main" id="{C78EE9EC-5E3D-4D91-AD73-CCFDECB9C24C}"/>
              </a:ext>
            </a:extLst>
          </p:cNvPr>
          <p:cNvSpPr/>
          <p:nvPr userDrawn="1"/>
        </p:nvSpPr>
        <p:spPr>
          <a:xfrm>
            <a:off x="0" y="-75304"/>
            <a:ext cx="12231688" cy="111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350" dirty="0"/>
          </a:p>
        </p:txBody>
      </p:sp>
      <p:cxnSp>
        <p:nvCxnSpPr>
          <p:cNvPr id="14" name="Connettore 1 10">
            <a:extLst>
              <a:ext uri="{FF2B5EF4-FFF2-40B4-BE49-F238E27FC236}">
                <a16:creationId xmlns="" xmlns:a16="http://schemas.microsoft.com/office/drawing/2014/main" id="{DF302619-1621-4C22-82FB-9FAB580C1C07}"/>
              </a:ext>
            </a:extLst>
          </p:cNvPr>
          <p:cNvCxnSpPr/>
          <p:nvPr userDrawn="1"/>
        </p:nvCxnSpPr>
        <p:spPr>
          <a:xfrm>
            <a:off x="-4553" y="147638"/>
            <a:ext cx="12218988" cy="79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724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ggetto 6" hidden="1">
            <a:extLst>
              <a:ext uri="{FF2B5EF4-FFF2-40B4-BE49-F238E27FC236}">
                <a16:creationId xmlns="" xmlns:a16="http://schemas.microsoft.com/office/drawing/2014/main" id="{13F08269-6A32-4175-9854-D1B5207E210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Diapositiva think-cell" r:id="rId4" imgW="216" imgH="216" progId="TCLayout.ActiveDocument.1">
                  <p:embed/>
                </p:oleObj>
              </mc:Choice>
              <mc:Fallback>
                <p:oleObj name="Diapositiva think-cell" r:id="rId4" imgW="216" imgH="216" progId="TCLayout.ActiveDocument.1">
                  <p:embed/>
                  <p:pic>
                    <p:nvPicPr>
                      <p:cNvPr id="3075" name="Oggetto 6" hidden="1">
                        <a:extLst>
                          <a:ext uri="{FF2B5EF4-FFF2-40B4-BE49-F238E27FC236}">
                            <a16:creationId xmlns="" xmlns:a16="http://schemas.microsoft.com/office/drawing/2014/main" id="{01359792-D442-4028-8B1C-DD04D73138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ttangolo 19">
            <a:extLst>
              <a:ext uri="{FF2B5EF4-FFF2-40B4-BE49-F238E27FC236}">
                <a16:creationId xmlns="" xmlns:a16="http://schemas.microsoft.com/office/drawing/2014/main" id="{DD5FA2EA-969E-4C56-ACAA-B7D600AB55B0}"/>
              </a:ext>
            </a:extLst>
          </p:cNvPr>
          <p:cNvSpPr/>
          <p:nvPr userDrawn="1"/>
        </p:nvSpPr>
        <p:spPr>
          <a:xfrm>
            <a:off x="0" y="-75304"/>
            <a:ext cx="12231688" cy="111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350" dirty="0"/>
          </a:p>
        </p:txBody>
      </p:sp>
      <p:cxnSp>
        <p:nvCxnSpPr>
          <p:cNvPr id="7" name="Connettore 1 10">
            <a:extLst>
              <a:ext uri="{FF2B5EF4-FFF2-40B4-BE49-F238E27FC236}">
                <a16:creationId xmlns="" xmlns:a16="http://schemas.microsoft.com/office/drawing/2014/main" id="{890A8FE8-2563-470A-A95D-E56DCB00A746}"/>
              </a:ext>
            </a:extLst>
          </p:cNvPr>
          <p:cNvCxnSpPr/>
          <p:nvPr userDrawn="1"/>
        </p:nvCxnSpPr>
        <p:spPr>
          <a:xfrm>
            <a:off x="-4553" y="147638"/>
            <a:ext cx="12218988" cy="79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16">
            <a:extLst>
              <a:ext uri="{FF2B5EF4-FFF2-40B4-BE49-F238E27FC236}">
                <a16:creationId xmlns="" xmlns:a16="http://schemas.microsoft.com/office/drawing/2014/main" id="{5661C30D-C0CE-4B2C-87E5-D17548596346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Date Placeholder 4">
            <a:extLst>
              <a:ext uri="{FF2B5EF4-FFF2-40B4-BE49-F238E27FC236}">
                <a16:creationId xmlns="" xmlns:a16="http://schemas.microsoft.com/office/drawing/2014/main" id="{159ADE39-3AF3-4A0A-8601-A9749A5ED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DE79-268F-4C1A-8933-263129D2AF90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12" name="Footer Placeholder 5">
            <a:extLst>
              <a:ext uri="{FF2B5EF4-FFF2-40B4-BE49-F238E27FC236}">
                <a16:creationId xmlns="" xmlns:a16="http://schemas.microsoft.com/office/drawing/2014/main" id="{E79FDA94-E76E-4A1C-B139-0FB9909F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033EC548-1C35-4B46-B973-F7B48627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17771-D22D-42DD-B8B1-A7A457F05902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52547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getto 7" hidden="1">
            <a:extLst>
              <a:ext uri="{FF2B5EF4-FFF2-40B4-BE49-F238E27FC236}">
                <a16:creationId xmlns="" xmlns:a16="http://schemas.microsoft.com/office/drawing/2014/main" id="{F5AAF333-BA23-47B4-81ED-44199AC6467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Diapositiva think-cell" r:id="rId4" imgW="216" imgH="216" progId="TCLayout.ActiveDocument.1">
                  <p:embed/>
                </p:oleObj>
              </mc:Choice>
              <mc:Fallback>
                <p:oleObj name="Diapositiva think-cell" r:id="rId4" imgW="216" imgH="216" progId="TCLayout.ActiveDocument.1">
                  <p:embed/>
                  <p:pic>
                    <p:nvPicPr>
                      <p:cNvPr id="4099" name="Oggetto 7" hidden="1">
                        <a:extLst>
                          <a:ext uri="{FF2B5EF4-FFF2-40B4-BE49-F238E27FC236}">
                            <a16:creationId xmlns="" xmlns:a16="http://schemas.microsoft.com/office/drawing/2014/main" id="{17E0D9AB-2BD4-4110-8BAE-E46C2F392E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Connettore 1 16">
            <a:extLst>
              <a:ext uri="{FF2B5EF4-FFF2-40B4-BE49-F238E27FC236}">
                <a16:creationId xmlns="" xmlns:a16="http://schemas.microsoft.com/office/drawing/2014/main" id="{B827223E-19A2-4EEA-9964-7CB9FFC80C82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3" name="Date Placeholder 6">
            <a:extLst>
              <a:ext uri="{FF2B5EF4-FFF2-40B4-BE49-F238E27FC236}">
                <a16:creationId xmlns="" xmlns:a16="http://schemas.microsoft.com/office/drawing/2014/main" id="{E25E8D0C-F90D-4E29-A58C-CC4ED95B5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DE79-268F-4C1A-8933-263129D2AF90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14" name="Footer Placeholder 7">
            <a:extLst>
              <a:ext uri="{FF2B5EF4-FFF2-40B4-BE49-F238E27FC236}">
                <a16:creationId xmlns="" xmlns:a16="http://schemas.microsoft.com/office/drawing/2014/main" id="{E3509312-737F-420B-9403-8DBCB8C95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15" name="Slide Number Placeholder 8">
            <a:extLst>
              <a:ext uri="{FF2B5EF4-FFF2-40B4-BE49-F238E27FC236}">
                <a16:creationId xmlns="" xmlns:a16="http://schemas.microsoft.com/office/drawing/2014/main" id="{0C78010F-BE18-4CA3-816C-DBAF5D592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AD63D-540D-4009-B323-2E8AF507B732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16" name="Rettangolo 19">
            <a:extLst>
              <a:ext uri="{FF2B5EF4-FFF2-40B4-BE49-F238E27FC236}">
                <a16:creationId xmlns="" xmlns:a16="http://schemas.microsoft.com/office/drawing/2014/main" id="{342B429C-ECBD-4A90-AE5A-858B79520F9F}"/>
              </a:ext>
            </a:extLst>
          </p:cNvPr>
          <p:cNvSpPr/>
          <p:nvPr userDrawn="1"/>
        </p:nvSpPr>
        <p:spPr>
          <a:xfrm>
            <a:off x="0" y="-75304"/>
            <a:ext cx="12231688" cy="111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350" dirty="0"/>
          </a:p>
        </p:txBody>
      </p:sp>
      <p:cxnSp>
        <p:nvCxnSpPr>
          <p:cNvPr id="17" name="Connettore 1 10">
            <a:extLst>
              <a:ext uri="{FF2B5EF4-FFF2-40B4-BE49-F238E27FC236}">
                <a16:creationId xmlns="" xmlns:a16="http://schemas.microsoft.com/office/drawing/2014/main" id="{E7AAD6AE-5A4D-4F12-816D-AA1B2A50658E}"/>
              </a:ext>
            </a:extLst>
          </p:cNvPr>
          <p:cNvCxnSpPr/>
          <p:nvPr userDrawn="1"/>
        </p:nvCxnSpPr>
        <p:spPr>
          <a:xfrm>
            <a:off x="-4553" y="147638"/>
            <a:ext cx="12218988" cy="79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28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ggetto 6" hidden="1">
            <a:extLst>
              <a:ext uri="{FF2B5EF4-FFF2-40B4-BE49-F238E27FC236}">
                <a16:creationId xmlns="" xmlns:a16="http://schemas.microsoft.com/office/drawing/2014/main" id="{25127748-F6F9-4648-8BBB-5CEA66284F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Diapositiva think-cell" r:id="rId4" imgW="216" imgH="216" progId="TCLayout.ActiveDocument.1">
                  <p:embed/>
                </p:oleObj>
              </mc:Choice>
              <mc:Fallback>
                <p:oleObj name="Diapositiva think-cell" r:id="rId4" imgW="216" imgH="216" progId="TCLayout.ActiveDocument.1">
                  <p:embed/>
                  <p:pic>
                    <p:nvPicPr>
                      <p:cNvPr id="5123" name="Oggetto 6" hidden="1">
                        <a:extLst>
                          <a:ext uri="{FF2B5EF4-FFF2-40B4-BE49-F238E27FC236}">
                            <a16:creationId xmlns="" xmlns:a16="http://schemas.microsoft.com/office/drawing/2014/main" id="{333FCC4A-25D7-4B08-B215-E739D7E15C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Connettore 1 16">
            <a:extLst>
              <a:ext uri="{FF2B5EF4-FFF2-40B4-BE49-F238E27FC236}">
                <a16:creationId xmlns="" xmlns:a16="http://schemas.microsoft.com/office/drawing/2014/main" id="{3BA36A54-1D41-402C-8F4B-560E86F54BB8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9" name="Date Placeholder 2">
            <a:extLst>
              <a:ext uri="{FF2B5EF4-FFF2-40B4-BE49-F238E27FC236}">
                <a16:creationId xmlns="" xmlns:a16="http://schemas.microsoft.com/office/drawing/2014/main" id="{59DDEE3B-2569-4A09-BAFF-F4824C6E4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DE79-268F-4C1A-8933-263129D2AF90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10" name="Footer Placeholder 3">
            <a:extLst>
              <a:ext uri="{FF2B5EF4-FFF2-40B4-BE49-F238E27FC236}">
                <a16:creationId xmlns="" xmlns:a16="http://schemas.microsoft.com/office/drawing/2014/main" id="{ECD7A843-8A95-49BF-B665-0ED2EC211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11" name="Slide Number Placeholder 4">
            <a:extLst>
              <a:ext uri="{FF2B5EF4-FFF2-40B4-BE49-F238E27FC236}">
                <a16:creationId xmlns="" xmlns:a16="http://schemas.microsoft.com/office/drawing/2014/main" id="{5E1F1886-BBCB-438F-B8C0-4A30DED18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FFFF6-46C0-416E-8547-EEAB6B545E00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12" name="Rettangolo 19">
            <a:extLst>
              <a:ext uri="{FF2B5EF4-FFF2-40B4-BE49-F238E27FC236}">
                <a16:creationId xmlns="" xmlns:a16="http://schemas.microsoft.com/office/drawing/2014/main" id="{A7058D2D-B04A-4778-9019-C35B0F403B84}"/>
              </a:ext>
            </a:extLst>
          </p:cNvPr>
          <p:cNvSpPr/>
          <p:nvPr userDrawn="1"/>
        </p:nvSpPr>
        <p:spPr>
          <a:xfrm>
            <a:off x="0" y="-75304"/>
            <a:ext cx="12231688" cy="111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350" dirty="0"/>
          </a:p>
        </p:txBody>
      </p:sp>
      <p:cxnSp>
        <p:nvCxnSpPr>
          <p:cNvPr id="13" name="Connettore 1 10">
            <a:extLst>
              <a:ext uri="{FF2B5EF4-FFF2-40B4-BE49-F238E27FC236}">
                <a16:creationId xmlns="" xmlns:a16="http://schemas.microsoft.com/office/drawing/2014/main" id="{E21B41E7-7610-465C-9BB7-6C85D0DAC956}"/>
              </a:ext>
            </a:extLst>
          </p:cNvPr>
          <p:cNvCxnSpPr/>
          <p:nvPr userDrawn="1"/>
        </p:nvCxnSpPr>
        <p:spPr>
          <a:xfrm>
            <a:off x="-4553" y="147638"/>
            <a:ext cx="12218988" cy="79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68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6" hidden="1">
            <a:extLst>
              <a:ext uri="{FF2B5EF4-FFF2-40B4-BE49-F238E27FC236}">
                <a16:creationId xmlns="" xmlns:a16="http://schemas.microsoft.com/office/drawing/2014/main" id="{C9F0D065-2416-4914-879F-0A1D5DF013E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Diapositiva think-cell" r:id="rId4" imgW="216" imgH="216" progId="TCLayout.ActiveDocument.1">
                  <p:embed/>
                </p:oleObj>
              </mc:Choice>
              <mc:Fallback>
                <p:oleObj name="Diapositiva think-cell" r:id="rId4" imgW="216" imgH="216" progId="TCLayout.ActiveDocument.1">
                  <p:embed/>
                  <p:pic>
                    <p:nvPicPr>
                      <p:cNvPr id="6147" name="Oggetto 6" hidden="1">
                        <a:extLst>
                          <a:ext uri="{FF2B5EF4-FFF2-40B4-BE49-F238E27FC236}">
                            <a16:creationId xmlns="" xmlns:a16="http://schemas.microsoft.com/office/drawing/2014/main" id="{859B3A8F-9E41-4E29-9CDC-9EB95F0DEF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Connettore 1 16">
            <a:extLst>
              <a:ext uri="{FF2B5EF4-FFF2-40B4-BE49-F238E27FC236}">
                <a16:creationId xmlns="" xmlns:a16="http://schemas.microsoft.com/office/drawing/2014/main" id="{8B28181D-83E1-4798-81D6-50C12D50B1CE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1">
            <a:extLst>
              <a:ext uri="{FF2B5EF4-FFF2-40B4-BE49-F238E27FC236}">
                <a16:creationId xmlns="" xmlns:a16="http://schemas.microsoft.com/office/drawing/2014/main" id="{966BF177-5E61-4989-AC82-86F95821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DE79-268F-4C1A-8933-263129D2AF90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9" name="Footer Placeholder 2">
            <a:extLst>
              <a:ext uri="{FF2B5EF4-FFF2-40B4-BE49-F238E27FC236}">
                <a16:creationId xmlns="" xmlns:a16="http://schemas.microsoft.com/office/drawing/2014/main" id="{502CB1FA-1CD0-48C7-A284-9ADDDA33C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10" name="Slide Number Placeholder 3">
            <a:extLst>
              <a:ext uri="{FF2B5EF4-FFF2-40B4-BE49-F238E27FC236}">
                <a16:creationId xmlns="" xmlns:a16="http://schemas.microsoft.com/office/drawing/2014/main" id="{33ECA1D0-2418-46A1-912C-5A7564A75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D9698-B402-44EE-A709-7F5F26836366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11" name="Rettangolo 19">
            <a:extLst>
              <a:ext uri="{FF2B5EF4-FFF2-40B4-BE49-F238E27FC236}">
                <a16:creationId xmlns="" xmlns:a16="http://schemas.microsoft.com/office/drawing/2014/main" id="{F4CA584D-9FC8-45FC-8758-19E5F6D82738}"/>
              </a:ext>
            </a:extLst>
          </p:cNvPr>
          <p:cNvSpPr/>
          <p:nvPr userDrawn="1"/>
        </p:nvSpPr>
        <p:spPr>
          <a:xfrm>
            <a:off x="0" y="-75304"/>
            <a:ext cx="12231688" cy="111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350" dirty="0"/>
          </a:p>
        </p:txBody>
      </p:sp>
      <p:cxnSp>
        <p:nvCxnSpPr>
          <p:cNvPr id="12" name="Connettore 1 10">
            <a:extLst>
              <a:ext uri="{FF2B5EF4-FFF2-40B4-BE49-F238E27FC236}">
                <a16:creationId xmlns="" xmlns:a16="http://schemas.microsoft.com/office/drawing/2014/main" id="{BC0DBEFB-C4F9-480F-9CE3-69FE9936BCEA}"/>
              </a:ext>
            </a:extLst>
          </p:cNvPr>
          <p:cNvCxnSpPr/>
          <p:nvPr userDrawn="1"/>
        </p:nvCxnSpPr>
        <p:spPr>
          <a:xfrm>
            <a:off x="-4553" y="147638"/>
            <a:ext cx="12218988" cy="79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9473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ggetto 6" hidden="1">
            <a:extLst>
              <a:ext uri="{FF2B5EF4-FFF2-40B4-BE49-F238E27FC236}">
                <a16:creationId xmlns="" xmlns:a16="http://schemas.microsoft.com/office/drawing/2014/main" id="{23B37A11-F15C-4BA6-8064-4A424DC159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Diapositiva think-cell" r:id="rId4" imgW="216" imgH="216" progId="TCLayout.ActiveDocument.1">
                  <p:embed/>
                </p:oleObj>
              </mc:Choice>
              <mc:Fallback>
                <p:oleObj name="Diapositiva think-cell" r:id="rId4" imgW="216" imgH="216" progId="TCLayout.ActiveDocument.1">
                  <p:embed/>
                  <p:pic>
                    <p:nvPicPr>
                      <p:cNvPr id="7171" name="Oggetto 6" hidden="1">
                        <a:extLst>
                          <a:ext uri="{FF2B5EF4-FFF2-40B4-BE49-F238E27FC236}">
                            <a16:creationId xmlns="" xmlns:a16="http://schemas.microsoft.com/office/drawing/2014/main" id="{4D887780-318B-4070-8A16-5289F5164F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Connettore 1 16">
            <a:extLst>
              <a:ext uri="{FF2B5EF4-FFF2-40B4-BE49-F238E27FC236}">
                <a16:creationId xmlns="" xmlns:a16="http://schemas.microsoft.com/office/drawing/2014/main" id="{A8BE7F9E-3AE8-4391-A351-72B43FF7AA36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="" xmlns:a16="http://schemas.microsoft.com/office/drawing/2014/main" id="{42843490-BAAB-4BBC-B3B4-B9257FE8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DE79-268F-4C1A-8933-263129D2AF90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12" name="Footer Placeholder 5">
            <a:extLst>
              <a:ext uri="{FF2B5EF4-FFF2-40B4-BE49-F238E27FC236}">
                <a16:creationId xmlns="" xmlns:a16="http://schemas.microsoft.com/office/drawing/2014/main" id="{10D2209E-15BB-4E4D-BD49-644D6AD1C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04042AF2-AAB7-4B1D-928D-967D6E897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47252-472D-4308-8AC5-8773DD37FA0E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14" name="Rettangolo 19">
            <a:extLst>
              <a:ext uri="{FF2B5EF4-FFF2-40B4-BE49-F238E27FC236}">
                <a16:creationId xmlns="" xmlns:a16="http://schemas.microsoft.com/office/drawing/2014/main" id="{1B102B05-3216-4FF2-BF4F-75E14AE642BB}"/>
              </a:ext>
            </a:extLst>
          </p:cNvPr>
          <p:cNvSpPr/>
          <p:nvPr userDrawn="1"/>
        </p:nvSpPr>
        <p:spPr>
          <a:xfrm>
            <a:off x="0" y="-75304"/>
            <a:ext cx="12231688" cy="111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350" dirty="0"/>
          </a:p>
        </p:txBody>
      </p:sp>
      <p:cxnSp>
        <p:nvCxnSpPr>
          <p:cNvPr id="15" name="Connettore 1 10">
            <a:extLst>
              <a:ext uri="{FF2B5EF4-FFF2-40B4-BE49-F238E27FC236}">
                <a16:creationId xmlns="" xmlns:a16="http://schemas.microsoft.com/office/drawing/2014/main" id="{52FDAF93-B664-4E7B-90C7-BFF7D17BC158}"/>
              </a:ext>
            </a:extLst>
          </p:cNvPr>
          <p:cNvCxnSpPr/>
          <p:nvPr userDrawn="1"/>
        </p:nvCxnSpPr>
        <p:spPr>
          <a:xfrm>
            <a:off x="-4553" y="147638"/>
            <a:ext cx="12218988" cy="79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59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ggetto 6" hidden="1">
            <a:extLst>
              <a:ext uri="{FF2B5EF4-FFF2-40B4-BE49-F238E27FC236}">
                <a16:creationId xmlns="" xmlns:a16="http://schemas.microsoft.com/office/drawing/2014/main" id="{EECE5BF5-BE9A-4AC2-B534-70D73374ED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Diapositiva think-cell" r:id="rId4" imgW="216" imgH="216" progId="TCLayout.ActiveDocument.1">
                  <p:embed/>
                </p:oleObj>
              </mc:Choice>
              <mc:Fallback>
                <p:oleObj name="Diapositiva think-cell" r:id="rId4" imgW="216" imgH="216" progId="TCLayout.ActiveDocument.1">
                  <p:embed/>
                  <p:pic>
                    <p:nvPicPr>
                      <p:cNvPr id="8195" name="Oggetto 6" hidden="1">
                        <a:extLst>
                          <a:ext uri="{FF2B5EF4-FFF2-40B4-BE49-F238E27FC236}">
                            <a16:creationId xmlns="" xmlns:a16="http://schemas.microsoft.com/office/drawing/2014/main" id="{F40AD468-7D93-44AA-8F03-B255CECE4F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Connettore 1 16">
            <a:extLst>
              <a:ext uri="{FF2B5EF4-FFF2-40B4-BE49-F238E27FC236}">
                <a16:creationId xmlns="" xmlns:a16="http://schemas.microsoft.com/office/drawing/2014/main" id="{66A8BD2F-229C-4ADA-BA47-3FF367B54CBA}"/>
              </a:ext>
            </a:extLst>
          </p:cNvPr>
          <p:cNvCxnSpPr/>
          <p:nvPr userDrawn="1"/>
        </p:nvCxnSpPr>
        <p:spPr>
          <a:xfrm flipV="1">
            <a:off x="0" y="6280150"/>
            <a:ext cx="12192000" cy="793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dirty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="" xmlns:a16="http://schemas.microsoft.com/office/drawing/2014/main" id="{B956EB45-D55F-4080-84E3-9179D818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DE79-268F-4C1A-8933-263129D2AF90}" type="datetimeFigureOut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12" name="Footer Placeholder 5">
            <a:extLst>
              <a:ext uri="{FF2B5EF4-FFF2-40B4-BE49-F238E27FC236}">
                <a16:creationId xmlns="" xmlns:a16="http://schemas.microsoft.com/office/drawing/2014/main" id="{2566DFFA-E003-4714-AE44-81205101F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13" name="Slide Number Placeholder 6">
            <a:extLst>
              <a:ext uri="{FF2B5EF4-FFF2-40B4-BE49-F238E27FC236}">
                <a16:creationId xmlns="" xmlns:a16="http://schemas.microsoft.com/office/drawing/2014/main" id="{F9389608-CA73-4E75-A8D8-A50CC0731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7CB22-00F5-4D87-BD59-D7294C98809D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sp>
        <p:nvSpPr>
          <p:cNvPr id="14" name="Rettangolo 19">
            <a:extLst>
              <a:ext uri="{FF2B5EF4-FFF2-40B4-BE49-F238E27FC236}">
                <a16:creationId xmlns="" xmlns:a16="http://schemas.microsoft.com/office/drawing/2014/main" id="{D3E5A57D-843E-46BE-AFD0-FAB6B933B0B9}"/>
              </a:ext>
            </a:extLst>
          </p:cNvPr>
          <p:cNvSpPr/>
          <p:nvPr userDrawn="1"/>
        </p:nvSpPr>
        <p:spPr>
          <a:xfrm>
            <a:off x="0" y="-75304"/>
            <a:ext cx="12231688" cy="111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350" dirty="0"/>
          </a:p>
        </p:txBody>
      </p:sp>
      <p:cxnSp>
        <p:nvCxnSpPr>
          <p:cNvPr id="15" name="Connettore 1 10">
            <a:extLst>
              <a:ext uri="{FF2B5EF4-FFF2-40B4-BE49-F238E27FC236}">
                <a16:creationId xmlns="" xmlns:a16="http://schemas.microsoft.com/office/drawing/2014/main" id="{9FEC09E2-FE11-499D-A795-9C5AD1CACCA0}"/>
              </a:ext>
            </a:extLst>
          </p:cNvPr>
          <p:cNvCxnSpPr/>
          <p:nvPr userDrawn="1"/>
        </p:nvCxnSpPr>
        <p:spPr>
          <a:xfrm>
            <a:off x="-4553" y="147638"/>
            <a:ext cx="12218988" cy="79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19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225A72C3-A43F-411B-878B-37A64E8BD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  <a:endParaRPr lang="en-US" altLang="it-IT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4FE11CC1-7D19-4432-99C8-4DC2F9AE9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99FE938-840F-41BD-9895-94AA53E50F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343044-E13A-4714-B70B-9914782E3352}" type="datetime1">
              <a:rPr lang="en-US"/>
              <a:pPr>
                <a:defRPr/>
              </a:pPr>
              <a:t>3/23/2021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D06F5C3-DB49-4E07-819E-84872A921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t-IT" dirty="0"/>
              <a:t>Pillole di Bilancio e di Fiscalità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2419F81-CF9D-4BB3-A3E6-086E9BDA25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7E7F53-8867-44AA-9B55-F8129D61A2A1}" type="slidenum">
              <a:rPr lang="en-US" altLang="it-IT"/>
              <a:pPr>
                <a:defRPr/>
              </a:pPr>
              <a:t>‹N›</a:t>
            </a:fld>
            <a:endParaRPr lang="en-US" altLang="it-IT" dirty="0"/>
          </a:p>
        </p:txBody>
      </p:sp>
      <p:graphicFrame>
        <p:nvGraphicFramePr>
          <p:cNvPr id="1031" name="Oggetto 6" hidden="1">
            <a:extLst>
              <a:ext uri="{FF2B5EF4-FFF2-40B4-BE49-F238E27FC236}">
                <a16:creationId xmlns="" xmlns:a16="http://schemas.microsoft.com/office/drawing/2014/main" id="{DF59C970-4246-46D6-A6F5-71FC1C9BE64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Diapositiva think-cell" r:id="rId16" imgW="216" imgH="216" progId="TCLayout.ActiveDocument.1">
                  <p:embed/>
                </p:oleObj>
              </mc:Choice>
              <mc:Fallback>
                <p:oleObj name="Diapositiva think-cell" r:id="rId16" imgW="216" imgH="216" progId="TCLayout.ActiveDocument.1">
                  <p:embed/>
                  <p:pic>
                    <p:nvPicPr>
                      <p:cNvPr id="0" name="Oggetto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5270" r:id="rId1"/>
    <p:sldLayoutId id="2147485271" r:id="rId2"/>
    <p:sldLayoutId id="2147485272" r:id="rId3"/>
    <p:sldLayoutId id="2147485273" r:id="rId4"/>
    <p:sldLayoutId id="2147485274" r:id="rId5"/>
    <p:sldLayoutId id="2147485275" r:id="rId6"/>
    <p:sldLayoutId id="2147485276" r:id="rId7"/>
    <p:sldLayoutId id="2147485277" r:id="rId8"/>
    <p:sldLayoutId id="2147485278" r:id="rId9"/>
    <p:sldLayoutId id="2147485279" r:id="rId10"/>
    <p:sldLayoutId id="2147485280" r:id="rId11"/>
    <p:sldLayoutId id="2147485281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4CE8EB3B-C66B-4CA3-A3E9-5BE0FDF8D186}"/>
              </a:ext>
            </a:extLst>
          </p:cNvPr>
          <p:cNvSpPr txBox="1"/>
          <p:nvPr/>
        </p:nvSpPr>
        <p:spPr>
          <a:xfrm>
            <a:off x="520311" y="5532108"/>
            <a:ext cx="10317162" cy="61555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Umberto </a:t>
            </a:r>
            <a:r>
              <a:rPr lang="it-IT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Baisi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>
              <a:defRPr/>
            </a:pPr>
            <a:r>
              <a:rPr lang="it-IT" sz="1600" i="1" kern="1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Commissione Bilancio, ODCEC di Modena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="" xmlns:a16="http://schemas.microsoft.com/office/drawing/2014/main" id="{BA93FA36-1E29-4DA7-A083-70AF6059053E}"/>
              </a:ext>
            </a:extLst>
          </p:cNvPr>
          <p:cNvSpPr txBox="1"/>
          <p:nvPr/>
        </p:nvSpPr>
        <p:spPr>
          <a:xfrm>
            <a:off x="2134469" y="1884304"/>
            <a:ext cx="8241102" cy="1362188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/>
          <a:p>
            <a:pPr algn="ctr" defTabSz="6858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2000" b="1" kern="100" dirty="0">
                <a:solidFill>
                  <a:schemeClr val="bg1">
                    <a:lumMod val="75000"/>
                  </a:schemeClr>
                </a:solidFill>
                <a:latin typeface="Tw Cen MT Condensed Extra Bold" panose="020B0803020202020204" pitchFamily="34" charset="0"/>
                <a:cs typeface="Helvetica" panose="020B0604020202020204" pitchFamily="34" charset="0"/>
              </a:rPr>
              <a:t>WEBINAR</a:t>
            </a:r>
          </a:p>
          <a:p>
            <a:pPr algn="ctr">
              <a:lnSpc>
                <a:spcPct val="150000"/>
              </a:lnSpc>
            </a:pPr>
            <a:r>
              <a:rPr lang="it-IT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Pillole di bilancio e di fiscalità</a:t>
            </a:r>
            <a:endParaRPr lang="it-IT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Bef>
                <a:spcPts val="10"/>
              </a:spcBef>
            </a:pPr>
            <a:r>
              <a:rPr lang="it-IT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 momento di confronto sulle principali novità normative e della prassi contabile </a:t>
            </a:r>
            <a:endParaRPr lang="it-IT" sz="1200" kern="100" dirty="0">
              <a:solidFill>
                <a:srgbClr val="333333"/>
              </a:solidFill>
              <a:latin typeface="Impact" panose="020B080603090205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D83CA8DE-A1B0-450D-9A87-924EB7599CF4}"/>
              </a:ext>
            </a:extLst>
          </p:cNvPr>
          <p:cNvSpPr txBox="1"/>
          <p:nvPr/>
        </p:nvSpPr>
        <p:spPr>
          <a:xfrm>
            <a:off x="378598" y="2254084"/>
            <a:ext cx="1138537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it-IT" sz="3200" b="1" kern="100" noProof="1">
              <a:solidFill>
                <a:srgbClr val="C00000"/>
              </a:solidFill>
              <a:latin typeface="Tw Cen MT Condensed Extra Bold" panose="020B0803020202020204" pitchFamily="34" charset="0"/>
              <a:cs typeface="Helvetica" panose="020B0604020202020204" pitchFamily="34" charset="0"/>
            </a:endParaRPr>
          </a:p>
          <a:p>
            <a:pPr>
              <a:defRPr/>
            </a:pPr>
            <a:endParaRPr lang="it-IT" sz="3200" b="1" kern="100" noProof="1">
              <a:solidFill>
                <a:srgbClr val="C00000"/>
              </a:solidFill>
              <a:latin typeface="Tw Cen MT Condensed Extra Bold" panose="020B0803020202020204" pitchFamily="34" charset="0"/>
              <a:cs typeface="Helvetica" panose="020B0604020202020204" pitchFamily="34" charset="0"/>
            </a:endParaRPr>
          </a:p>
          <a:p>
            <a:pPr algn="ctr">
              <a:defRPr/>
            </a:pPr>
            <a:r>
              <a:rPr lang="it-IT" sz="3200" b="1" kern="100" noProof="1">
                <a:solidFill>
                  <a:schemeClr val="accent1"/>
                </a:solidFill>
                <a:latin typeface="Tw Cen MT Condensed Extra Bold" panose="020B0803020202020204" pitchFamily="34" charset="0"/>
                <a:cs typeface="Helvetica" panose="020B0604020202020204" pitchFamily="34" charset="0"/>
              </a:rPr>
              <a:t>I bonus fiscali per le imprese</a:t>
            </a:r>
            <a:endParaRPr lang="it-IT" sz="2500" b="1" kern="100" noProof="1">
              <a:solidFill>
                <a:schemeClr val="accent1"/>
              </a:solidFill>
              <a:latin typeface="Tw Cen MT Condensed Extra Bold" panose="020B0803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image1.jpeg">
            <a:extLst>
              <a:ext uri="{FF2B5EF4-FFF2-40B4-BE49-F238E27FC236}">
                <a16:creationId xmlns="" xmlns:a16="http://schemas.microsoft.com/office/drawing/2014/main" id="{B6726D3A-1F6E-48A5-803C-FC862229B515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55020" y="576235"/>
            <a:ext cx="3600000" cy="813830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="" xmlns:a16="http://schemas.microsoft.com/office/drawing/2014/main" id="{533A6476-BCC9-4733-AFE9-4625EA461F1B}"/>
              </a:ext>
            </a:extLst>
          </p:cNvPr>
          <p:cNvSpPr txBox="1"/>
          <p:nvPr/>
        </p:nvSpPr>
        <p:spPr>
          <a:xfrm>
            <a:off x="9079453" y="5799104"/>
            <a:ext cx="2592236" cy="3277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85000"/>
              </a:lnSpc>
              <a:defRPr/>
            </a:pPr>
            <a:r>
              <a:rPr lang="it-IT" kern="100" dirty="0">
                <a:solidFill>
                  <a:srgbClr val="333333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it-IT" sz="1800" kern="100" dirty="0">
                <a:solidFill>
                  <a:srgbClr val="333333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marzo 2021</a:t>
            </a:r>
            <a:endParaRPr lang="it-IT" sz="2800" kern="100" dirty="0">
              <a:solidFill>
                <a:srgbClr val="333333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2AE6C3D2-4AF2-4B3F-B6AE-23489BC8EF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10</a:t>
            </a:fld>
            <a:endParaRPr lang="en-US" alt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30C3AF12-6002-4BE3-B8A6-411844BA6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8874233C-BA17-45B7-BDAF-1AA6F4BD7DFD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d’imposta locazioni commerciali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6612BEDE-6901-4532-AAC2-E30F5FC8843D}"/>
              </a:ext>
            </a:extLst>
          </p:cNvPr>
          <p:cNvSpPr txBox="1"/>
          <p:nvPr/>
        </p:nvSpPr>
        <p:spPr>
          <a:xfrm>
            <a:off x="252549" y="827314"/>
            <a:ext cx="116172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solidFill>
                  <a:schemeClr val="accent1"/>
                </a:solidFill>
              </a:rPr>
              <a:t>SOGGETTI                            COMPENSI      CALO DEL                                        AMMONTARE                                                    MENSILITA’                                         UTILIZZO</a:t>
            </a:r>
          </a:p>
          <a:p>
            <a:r>
              <a:rPr lang="it-IT" sz="1400" b="1" dirty="0">
                <a:solidFill>
                  <a:schemeClr val="accent1"/>
                </a:solidFill>
              </a:rPr>
              <a:t>                                               INF. 5 MLN     FATTURATO                           LOCAZIONE         SERVIZI A PREST</a:t>
            </a:r>
          </a:p>
          <a:p>
            <a:r>
              <a:rPr lang="it-IT" sz="1400" b="1" dirty="0">
                <a:solidFill>
                  <a:schemeClr val="accent1"/>
                </a:solidFill>
              </a:rPr>
              <a:t>                                                                                                                    IMMOBILE          COMPLESSE E AFFITTO</a:t>
            </a:r>
          </a:p>
          <a:p>
            <a:r>
              <a:rPr lang="it-IT" sz="1400" b="1" dirty="0">
                <a:solidFill>
                  <a:schemeClr val="accent1"/>
                </a:solidFill>
              </a:rPr>
              <a:t>                                                                                                                       D’AZIENDA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="" xmlns:a16="http://schemas.microsoft.com/office/drawing/2014/main" id="{F8A3E570-81D1-4B7F-928F-E9DD7C3CA976}"/>
              </a:ext>
            </a:extLst>
          </p:cNvPr>
          <p:cNvSpPr txBox="1"/>
          <p:nvPr/>
        </p:nvSpPr>
        <p:spPr>
          <a:xfrm>
            <a:off x="287383" y="1901095"/>
            <a:ext cx="116172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Soggetti all.1 DL                        No                   Si                                            60%                              30%                                     Ottobre, novembre    </a:t>
            </a:r>
          </a:p>
          <a:p>
            <a:r>
              <a:rPr lang="it-IT" sz="1400" dirty="0"/>
              <a:t>137/2020                                                                                                                                                                                              dicembre 2020</a:t>
            </a:r>
          </a:p>
          <a:p>
            <a:r>
              <a:rPr lang="it-IT" sz="1400" dirty="0"/>
              <a:t>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8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252549" y="1781421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ttore 1 15">
            <a:extLst>
              <a:ext uri="{FF2B5EF4-FFF2-40B4-BE49-F238E27FC236}">
                <a16:creationId xmlns="" xmlns:a16="http://schemas.microsoft.com/office/drawing/2014/main" id="{3FB12D6E-9FAD-4BE2-809A-AA102EA9C59D}"/>
              </a:ext>
            </a:extLst>
          </p:cNvPr>
          <p:cNvCxnSpPr>
            <a:cxnSpLocks/>
          </p:cNvCxnSpPr>
          <p:nvPr/>
        </p:nvCxnSpPr>
        <p:spPr>
          <a:xfrm>
            <a:off x="252548" y="2413215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CasellaDiTesto 9">
            <a:extLst>
              <a:ext uri="{FF2B5EF4-FFF2-40B4-BE49-F238E27FC236}">
                <a16:creationId xmlns="" xmlns:a16="http://schemas.microsoft.com/office/drawing/2014/main" id="{55C76CF6-12BD-4DD7-B474-E185251FDD81}"/>
              </a:ext>
            </a:extLst>
          </p:cNvPr>
          <p:cNvSpPr txBox="1"/>
          <p:nvPr/>
        </p:nvSpPr>
        <p:spPr>
          <a:xfrm>
            <a:off x="287383" y="2413215"/>
            <a:ext cx="116172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Soggetti all.2 DL                        No                   Si                                            60%                              30%                                     Ottobre, novembre    </a:t>
            </a:r>
          </a:p>
          <a:p>
            <a:r>
              <a:rPr lang="it-IT" sz="1400" dirty="0"/>
              <a:t>137/2020  sede                                                                                                                                                                                   dicembre 2020</a:t>
            </a:r>
          </a:p>
          <a:p>
            <a:r>
              <a:rPr lang="it-IT" sz="1400" dirty="0"/>
              <a:t>Operativa in zona rossa</a:t>
            </a:r>
          </a:p>
        </p:txBody>
      </p:sp>
      <p:cxnSp>
        <p:nvCxnSpPr>
          <p:cNvPr id="11" name="Connettore 1 15">
            <a:extLst>
              <a:ext uri="{FF2B5EF4-FFF2-40B4-BE49-F238E27FC236}">
                <a16:creationId xmlns="" xmlns:a16="http://schemas.microsoft.com/office/drawing/2014/main" id="{2CC82B86-A5EC-4B46-91E7-18C89BAFB0DD}"/>
              </a:ext>
            </a:extLst>
          </p:cNvPr>
          <p:cNvCxnSpPr>
            <a:cxnSpLocks/>
          </p:cNvCxnSpPr>
          <p:nvPr/>
        </p:nvCxnSpPr>
        <p:spPr>
          <a:xfrm>
            <a:off x="283381" y="3151879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716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11</a:t>
            </a:fld>
            <a:endParaRPr lang="en-US" alt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8874233C-BA17-45B7-BDAF-1AA6F4BD7DFD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</a:t>
            </a:r>
            <a:r>
              <a:rPr lang="it-IT" altLang="en-US" b="1" dirty="0" smtClean="0"/>
              <a:t>d’imposta Ricerca e Sviluppo</a:t>
            </a:r>
            <a:endParaRPr lang="it-IT" altLang="en-US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46663CDF-C6EC-4CB2-85FB-9FC71350B00B}"/>
              </a:ext>
            </a:extLst>
          </p:cNvPr>
          <p:cNvSpPr txBox="1"/>
          <p:nvPr/>
        </p:nvSpPr>
        <p:spPr>
          <a:xfrm>
            <a:off x="661086" y="617839"/>
            <a:ext cx="6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Le novità del credito R&amp;S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661086" y="987171"/>
            <a:ext cx="11383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solidFill>
                  <a:schemeClr val="accent1"/>
                </a:solidFill>
              </a:rPr>
              <a:t>Attività           Spese agevolabili                                                                                                                                              Base imponibile                    </a:t>
            </a:r>
            <a:r>
              <a:rPr lang="it-IT" sz="1400" b="1" dirty="0">
                <a:solidFill>
                  <a:schemeClr val="accent1"/>
                </a:solidFill>
              </a:rPr>
              <a:t>M</a:t>
            </a:r>
            <a:r>
              <a:rPr lang="it-IT" sz="1400" b="1" dirty="0" smtClean="0">
                <a:solidFill>
                  <a:schemeClr val="accent1"/>
                </a:solidFill>
              </a:rPr>
              <a:t>isura del credito</a:t>
            </a:r>
            <a:endParaRPr lang="it-IT" sz="1400" b="1" dirty="0">
              <a:solidFill>
                <a:schemeClr val="accent1"/>
              </a:solidFill>
            </a:endParaRPr>
          </a:p>
        </p:txBody>
      </p:sp>
      <p:cxnSp>
        <p:nvCxnSpPr>
          <p:cNvPr id="9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88794" y="1294948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488794" y="1266702"/>
            <a:ext cx="115912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R&amp;S</a:t>
            </a:r>
            <a:r>
              <a:rPr lang="it-IT" sz="1400" dirty="0" smtClean="0"/>
              <a:t>                       (a.1) Spese personale                                                                       100%                                                                                                         &gt; 20% della base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di calcolo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(a.2) Spese personale avente i seguenti requisiti:                      150%                                                                                                         &gt; limite massimo 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&gt; età non superiore a 35 anni, primo impiego, titolo di dottore di ricerca, o </a:t>
            </a:r>
            <a:r>
              <a:rPr lang="it-IT" sz="1400" dirty="0" err="1" smtClean="0"/>
              <a:t>iscitti</a:t>
            </a:r>
            <a:r>
              <a:rPr lang="it-IT" sz="1400" dirty="0" smtClean="0"/>
              <a:t> a dottorato,                                                         € 4 mln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assunti dall’impresa con contratto di lavoro sub. a tempo indeterminato,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impiegati esclusivamente nelle specifiche attività</a:t>
            </a:r>
          </a:p>
        </p:txBody>
      </p:sp>
      <p:cxnSp>
        <p:nvCxnSpPr>
          <p:cNvPr id="12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878227" y="1735961"/>
            <a:ext cx="871798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804087" y="2651697"/>
            <a:ext cx="8792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488794" y="2777339"/>
            <a:ext cx="114725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</a:t>
            </a:r>
            <a:r>
              <a:rPr lang="it-IT" sz="1400" dirty="0" smtClean="0"/>
              <a:t>                              (b) Quote di ammortamento, i canoni di locazione fin.              30% delle spese per il personale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o di locazione semplice e le altre spese relative ai beni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materiali mobili e ai software utilizzati nei progetti specifici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(importo deducibile)</a:t>
            </a:r>
          </a:p>
        </p:txBody>
      </p:sp>
      <p:cxnSp>
        <p:nvCxnSpPr>
          <p:cNvPr id="17" name="Connettore 1 16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829004" y="3742916"/>
            <a:ext cx="8792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500945" y="3720025"/>
            <a:ext cx="11472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</a:t>
            </a:r>
            <a:r>
              <a:rPr lang="it-IT" sz="1400" dirty="0" smtClean="0"/>
              <a:t>                              (c.1) Contratti extra </a:t>
            </a:r>
            <a:r>
              <a:rPr lang="it-IT" sz="1400" dirty="0" err="1" smtClean="0"/>
              <a:t>muros</a:t>
            </a:r>
            <a:r>
              <a:rPr lang="it-IT" sz="1400" dirty="0" smtClean="0"/>
              <a:t> con università, istituti di ricerca     150%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e start-up innovative aventi sedi in Italia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488792" y="4150912"/>
            <a:ext cx="11472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</a:t>
            </a:r>
            <a:r>
              <a:rPr lang="it-IT" sz="1400" dirty="0" smtClean="0"/>
              <a:t>                              (c.2) Contratti extra </a:t>
            </a:r>
            <a:r>
              <a:rPr lang="it-IT" sz="1400" dirty="0" err="1" smtClean="0"/>
              <a:t>muros</a:t>
            </a:r>
            <a:r>
              <a:rPr lang="it-IT" sz="1400" dirty="0" smtClean="0"/>
              <a:t> con </a:t>
            </a:r>
            <a:r>
              <a:rPr lang="it-IT" sz="1400" dirty="0" err="1" smtClean="0"/>
              <a:t>sogg</a:t>
            </a:r>
            <a:r>
              <a:rPr lang="it-IT" sz="1400" dirty="0" smtClean="0"/>
              <a:t>. Infragruppo                       Si applicano le regole previste per l’attività R&amp;S interna    </a:t>
            </a:r>
          </a:p>
        </p:txBody>
      </p:sp>
      <p:cxnSp>
        <p:nvCxnSpPr>
          <p:cNvPr id="20" name="Connettore 1 19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841155" y="4207396"/>
            <a:ext cx="8792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ttore 1 20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829002" y="4458689"/>
            <a:ext cx="8792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488792" y="4448732"/>
            <a:ext cx="11472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</a:t>
            </a:r>
            <a:r>
              <a:rPr lang="it-IT" sz="1400" dirty="0" smtClean="0"/>
              <a:t>                              (d) Quote di ammortamento di privative industriali                   100% nel limite massimo di € 1 mln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500945" y="4724266"/>
            <a:ext cx="11472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</a:t>
            </a:r>
            <a:r>
              <a:rPr lang="it-IT" sz="1400" dirty="0" smtClean="0"/>
              <a:t>                              (e) Servizi di consulenza ed equivalenti inerenti                          20% delle spese per il personale o per i contratti extra </a:t>
            </a:r>
            <a:r>
              <a:rPr lang="it-IT" sz="1400" dirty="0" err="1" smtClean="0"/>
              <a:t>muros</a:t>
            </a:r>
            <a:endParaRPr lang="it-IT" sz="1400" dirty="0" smtClean="0"/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alle attività R&amp;S</a:t>
            </a:r>
          </a:p>
        </p:txBody>
      </p:sp>
      <p:cxnSp>
        <p:nvCxnSpPr>
          <p:cNvPr id="25" name="Connettore 1 24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829001" y="4756509"/>
            <a:ext cx="8792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nettore 1 25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829001" y="5184832"/>
            <a:ext cx="87921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500945" y="5150494"/>
            <a:ext cx="11472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</a:t>
            </a:r>
            <a:r>
              <a:rPr lang="it-IT" sz="1400" dirty="0" smtClean="0"/>
              <a:t>                              (f) Materiali, forniture e altri progetti analoghi                           </a:t>
            </a:r>
            <a:r>
              <a:rPr lang="it-IT" sz="1400" dirty="0"/>
              <a:t>3</a:t>
            </a:r>
            <a:r>
              <a:rPr lang="it-IT" sz="1400" dirty="0" smtClean="0"/>
              <a:t>0% delle spese per il personale o 30&amp; dei costi per i contratti extra </a:t>
            </a:r>
            <a:r>
              <a:rPr lang="it-IT" sz="1400" dirty="0" err="1" smtClean="0"/>
              <a:t>muros</a:t>
            </a:r>
            <a:endParaRPr lang="it-IT" sz="1400" dirty="0" smtClean="0"/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alle attività R&amp;S</a:t>
            </a:r>
          </a:p>
        </p:txBody>
      </p:sp>
      <p:cxnSp>
        <p:nvCxnSpPr>
          <p:cNvPr id="28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05770" y="5654727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88792" y="1001135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0846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12</a:t>
            </a:fld>
            <a:endParaRPr lang="en-US" alt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8874233C-BA17-45B7-BDAF-1AA6F4BD7DFD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</a:t>
            </a:r>
            <a:r>
              <a:rPr lang="it-IT" altLang="en-US" b="1" dirty="0" smtClean="0"/>
              <a:t>d’imposta Ricerca e Sviluppo</a:t>
            </a:r>
            <a:endParaRPr lang="it-IT" altLang="en-US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46663CDF-C6EC-4CB2-85FB-9FC71350B00B}"/>
              </a:ext>
            </a:extLst>
          </p:cNvPr>
          <p:cNvSpPr txBox="1"/>
          <p:nvPr/>
        </p:nvSpPr>
        <p:spPr>
          <a:xfrm>
            <a:off x="661086" y="617839"/>
            <a:ext cx="6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Le novità del credito R&amp;S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61084" y="904346"/>
            <a:ext cx="11383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solidFill>
                  <a:schemeClr val="accent1"/>
                </a:solidFill>
              </a:rPr>
              <a:t>Attività           Spese agevolabili                                                                                                                                              Base imponibile                    </a:t>
            </a:r>
            <a:r>
              <a:rPr lang="it-IT" sz="1400" b="1" dirty="0">
                <a:solidFill>
                  <a:schemeClr val="accent1"/>
                </a:solidFill>
              </a:rPr>
              <a:t>M</a:t>
            </a:r>
            <a:r>
              <a:rPr lang="it-IT" sz="1400" b="1" dirty="0" smtClean="0">
                <a:solidFill>
                  <a:schemeClr val="accent1"/>
                </a:solidFill>
              </a:rPr>
              <a:t>isura del credito</a:t>
            </a:r>
            <a:endParaRPr lang="it-IT" sz="1400" b="1" dirty="0">
              <a:solidFill>
                <a:schemeClr val="accent1"/>
              </a:solidFill>
            </a:endParaRPr>
          </a:p>
        </p:txBody>
      </p:sp>
      <p:cxnSp>
        <p:nvCxnSpPr>
          <p:cNvPr id="8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88792" y="918757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88792" y="1153534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488792" y="1326292"/>
            <a:ext cx="116373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Innovazione</a:t>
            </a:r>
            <a:r>
              <a:rPr lang="it-IT" sz="1400" dirty="0" smtClean="0"/>
              <a:t>       Spese punto a.1)                                                                                 100%                                                                                   &gt; 10% (progetti ordinari) </a:t>
            </a:r>
          </a:p>
          <a:p>
            <a:r>
              <a:rPr lang="it-IT" sz="1400" b="1" dirty="0" smtClean="0"/>
              <a:t>Tecnologica</a:t>
            </a:r>
            <a:r>
              <a:rPr lang="it-IT" sz="1400" dirty="0" smtClean="0"/>
              <a:t>        Spese punto a.2)                                                                                 150%                                                                                   15% (progetti Transizione 4.0)</a:t>
            </a:r>
          </a:p>
          <a:p>
            <a:r>
              <a:rPr lang="it-IT" sz="1400" dirty="0" smtClean="0"/>
              <a:t>                             Spese punto b)                                                                                     30% delle spese per il personale                                  della base di calcolo limite</a:t>
            </a:r>
          </a:p>
          <a:p>
            <a:r>
              <a:rPr lang="it-IT" sz="1400" dirty="0" smtClean="0"/>
              <a:t>                            Contratti con soggetti infragruppo                                                   Si applicano le regole previste per l’</a:t>
            </a:r>
            <a:r>
              <a:rPr lang="it-IT" sz="1400" dirty="0" err="1" smtClean="0"/>
              <a:t>att</a:t>
            </a:r>
            <a:r>
              <a:rPr lang="it-IT" sz="1400" dirty="0" smtClean="0"/>
              <a:t>. Interna         massimo € 2 mln</a:t>
            </a:r>
          </a:p>
          <a:p>
            <a:r>
              <a:rPr lang="it-IT" sz="1400" dirty="0" smtClean="0"/>
              <a:t>                             Spese punto e)                                                                                     20% delle spese per il personale o per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                                                                                                              i contratti con soggetti infragruppo</a:t>
            </a:r>
          </a:p>
          <a:p>
            <a:r>
              <a:rPr lang="it-IT" sz="1400" dirty="0" smtClean="0"/>
              <a:t>                              Spese punto f)                                                                                     30% delle spese per il personale o 30%</a:t>
            </a:r>
          </a:p>
          <a:p>
            <a:r>
              <a:rPr lang="it-IT" sz="1400" dirty="0" smtClean="0"/>
              <a:t>                                                                                                                                             dei costi relativi ai contratti con soggetti infragruppo</a:t>
            </a:r>
          </a:p>
        </p:txBody>
      </p:sp>
      <p:cxnSp>
        <p:nvCxnSpPr>
          <p:cNvPr id="12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573427" y="1604156"/>
            <a:ext cx="82401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095632" y="1822459"/>
            <a:ext cx="871798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095632" y="2011929"/>
            <a:ext cx="871798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ttore 1 14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095632" y="2238470"/>
            <a:ext cx="871798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095632" y="2650361"/>
            <a:ext cx="871798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488792" y="3332943"/>
            <a:ext cx="116373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/>
              <a:t>Design</a:t>
            </a:r>
            <a:r>
              <a:rPr lang="it-IT" sz="1400" dirty="0" smtClean="0"/>
              <a:t> </a:t>
            </a:r>
            <a:r>
              <a:rPr lang="it-IT" sz="1400" b="1" dirty="0" smtClean="0"/>
              <a:t>e</a:t>
            </a:r>
            <a:r>
              <a:rPr lang="it-IT" sz="1400" dirty="0" smtClean="0"/>
              <a:t>             Spese punto a.1)                                                                                 100%                                                                                   &gt; 10% della base di calcolo</a:t>
            </a:r>
          </a:p>
          <a:p>
            <a:r>
              <a:rPr lang="it-IT" sz="1400" b="1" dirty="0" smtClean="0"/>
              <a:t>ideazione</a:t>
            </a:r>
            <a:r>
              <a:rPr lang="it-IT" sz="1400" dirty="0" smtClean="0"/>
              <a:t>           Spese punto a.2)                                                                                 150%                                                                                   </a:t>
            </a:r>
          </a:p>
          <a:p>
            <a:r>
              <a:rPr lang="it-IT" sz="1400" b="1" dirty="0" smtClean="0"/>
              <a:t>estetica</a:t>
            </a:r>
            <a:r>
              <a:rPr lang="it-IT" sz="1400" dirty="0" smtClean="0"/>
              <a:t>              Spese punto b)                                                                                     30% delle spese per il personale                                  &gt; limite massimo € 2 mln</a:t>
            </a:r>
          </a:p>
          <a:p>
            <a:r>
              <a:rPr lang="it-IT" sz="1400" dirty="0" smtClean="0"/>
              <a:t>                            Contratti con soggetti infragruppo                                                   Si applicano le regole previste per l’</a:t>
            </a:r>
            <a:r>
              <a:rPr lang="it-IT" sz="1400" dirty="0" err="1" smtClean="0"/>
              <a:t>att</a:t>
            </a:r>
            <a:r>
              <a:rPr lang="it-IT" sz="1400" dirty="0" smtClean="0"/>
              <a:t>. Interna       </a:t>
            </a:r>
          </a:p>
          <a:p>
            <a:r>
              <a:rPr lang="it-IT" sz="1400" dirty="0" smtClean="0"/>
              <a:t>                            Spese punto e)                                                                                     20% delle spese per il personale o per</a:t>
            </a:r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                                                                                                                      i contratti con soggetti infragruppo</a:t>
            </a:r>
          </a:p>
          <a:p>
            <a:r>
              <a:rPr lang="it-IT" sz="1400" dirty="0" smtClean="0"/>
              <a:t>                            Spese punto f)                                                                                      30% delle spese per il personale o 30%</a:t>
            </a:r>
          </a:p>
          <a:p>
            <a:r>
              <a:rPr lang="it-IT" sz="1400" dirty="0" smtClean="0"/>
              <a:t>                                                                                                                                            dei costi relativi ai contratti con soggetti infragruppo</a:t>
            </a:r>
          </a:p>
        </p:txBody>
      </p:sp>
      <p:cxnSp>
        <p:nvCxnSpPr>
          <p:cNvPr id="19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318215" y="3142174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692875" y="3618308"/>
            <a:ext cx="82401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692875" y="3811897"/>
            <a:ext cx="82401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692875" y="4050794"/>
            <a:ext cx="82401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692875" y="4240884"/>
            <a:ext cx="82401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1692875" y="4635681"/>
            <a:ext cx="82401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637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13</a:t>
            </a:fld>
            <a:endParaRPr lang="en-US" alt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8874233C-BA17-45B7-BDAF-1AA6F4BD7DFD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</a:t>
            </a:r>
            <a:r>
              <a:rPr lang="it-IT" altLang="en-US" b="1" dirty="0" smtClean="0"/>
              <a:t>d’imposta Pubblicità</a:t>
            </a:r>
            <a:endParaRPr lang="it-IT" altLang="en-US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46663CDF-C6EC-4CB2-85FB-9FC71350B00B}"/>
              </a:ext>
            </a:extLst>
          </p:cNvPr>
          <p:cNvSpPr txBox="1"/>
          <p:nvPr/>
        </p:nvSpPr>
        <p:spPr>
          <a:xfrm>
            <a:off x="661086" y="617839"/>
            <a:ext cx="6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Crediti di imposta per pubblicità, editoria e informazione</a:t>
            </a:r>
            <a:endParaRPr lang="it-IT" dirty="0"/>
          </a:p>
        </p:txBody>
      </p:sp>
      <p:cxnSp>
        <p:nvCxnSpPr>
          <p:cNvPr id="7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88792" y="918757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488792" y="1054443"/>
            <a:ext cx="11555569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it-IT" sz="1400" b="1" dirty="0" smtClean="0"/>
              <a:t>Credito d’imposta  </a:t>
            </a:r>
            <a:r>
              <a:rPr lang="it-IT" sz="1400" dirty="0" smtClean="0"/>
              <a:t>&gt;    La nuova legge di Bilancio ha confermato per il 2021 e il 2022 (comma 608, articolo 1 ) il credito d’imposta del 50% per investimenti </a:t>
            </a:r>
          </a:p>
          <a:p>
            <a:pPr>
              <a:lnSpc>
                <a:spcPts val="1300"/>
              </a:lnSpc>
            </a:pPr>
            <a:r>
              <a:rPr lang="it-IT" sz="1400" b="1" dirty="0" smtClean="0"/>
              <a:t>investimenti in              </a:t>
            </a:r>
            <a:r>
              <a:rPr lang="it-IT" sz="1400" dirty="0" smtClean="0"/>
              <a:t>pubblicitari sulla stampa entro il tetto di spesa di 50 mln per ognuno dei due anni.</a:t>
            </a:r>
          </a:p>
          <a:p>
            <a:pPr>
              <a:lnSpc>
                <a:spcPts val="1300"/>
              </a:lnSpc>
            </a:pPr>
            <a:r>
              <a:rPr lang="it-IT" sz="1400" b="1" dirty="0" smtClean="0"/>
              <a:t>pubblicità </a:t>
            </a:r>
            <a:r>
              <a:rPr lang="it-IT" sz="1400" dirty="0" smtClean="0"/>
              <a:t>                &gt;    La novità riguarda l’esclusione dall’agevolazione per gli investimenti pubblicitari effettuati su emittenti televisive e radiofoniche locali,</a:t>
            </a:r>
          </a:p>
          <a:p>
            <a:pPr>
              <a:lnSpc>
                <a:spcPts val="1300"/>
              </a:lnSpc>
            </a:pPr>
            <a:r>
              <a:rPr lang="it-IT" sz="1400" dirty="0" smtClean="0"/>
              <a:t>                                         analogiche o digitali, mentre nel 2020 erano state ammesse le emittenti nazionali non partecipate dallo stato.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&gt;    Restano ammessi solo gli investimenti effettuati sulla stampa, anche online.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&gt;    Il credito d’imposta è pari al 50% dell’investimento effettuato e non solo sulla parte incrementale rispetto all’esercizio precedente 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      come previsto dal bonus «a regime»; inoltre, non è più richiesto il requisito dell’incremento minimo dell’1% di spesa rispetto all’anno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      precedente.</a:t>
            </a:r>
          </a:p>
          <a:p>
            <a:pPr>
              <a:lnSpc>
                <a:spcPts val="1300"/>
              </a:lnSpc>
            </a:pPr>
            <a:endParaRPr lang="it-IT" sz="1400" dirty="0"/>
          </a:p>
          <a:p>
            <a:pPr>
              <a:lnSpc>
                <a:spcPts val="1300"/>
              </a:lnSpc>
            </a:pPr>
            <a:r>
              <a:rPr lang="it-IT" sz="1400" b="1" dirty="0" err="1" smtClean="0"/>
              <a:t>Tax</a:t>
            </a:r>
            <a:r>
              <a:rPr lang="it-IT" sz="1400" b="1" dirty="0" smtClean="0"/>
              <a:t> credit edicole   </a:t>
            </a:r>
            <a:r>
              <a:rPr lang="it-IT" sz="1400" dirty="0" smtClean="0"/>
              <a:t>&gt;    In favore dei rivenditori al dettaglio di quotidiani, riviste e periodici e alle imprese di distribuzione della stampa che riforniscono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      giornali quotidiani o periodici a rivendite situate nei comuni con popolazione inferiore a 5000 abitanti e nei comuni con un solo 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      punto vendita è prorogato fino al 2022 il </a:t>
            </a:r>
            <a:r>
              <a:rPr lang="it-IT" sz="1400" dirty="0" err="1" smtClean="0"/>
              <a:t>tax</a:t>
            </a:r>
            <a:r>
              <a:rPr lang="it-IT" sz="1400" dirty="0" smtClean="0"/>
              <a:t> credit edicole (comma 609, art.1).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&gt;   L’importo del credito d’imposta è stabilito nella misura massima di 2000 euro.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&gt;   Il bonus si può utilizzare solo in compensazione presentando il modello telematico F24 esclusivamente attraverso i servizi telematici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     dell’Agenzia delle Entrate, a partire dal quinto giorno lavorativo successivo alla pubblicazione dell’elenco dei soggetti beneficiari.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     Il codice tributo da utilizzare è 6913</a:t>
            </a:r>
          </a:p>
          <a:p>
            <a:pPr>
              <a:lnSpc>
                <a:spcPts val="1300"/>
              </a:lnSpc>
            </a:pPr>
            <a:endParaRPr lang="it-IT" sz="1400" dirty="0"/>
          </a:p>
          <a:p>
            <a:pPr>
              <a:lnSpc>
                <a:spcPts val="1300"/>
              </a:lnSpc>
            </a:pPr>
            <a:r>
              <a:rPr lang="it-IT" sz="1400" b="1" dirty="0" smtClean="0"/>
              <a:t>Credito d’imposta  </a:t>
            </a:r>
            <a:r>
              <a:rPr lang="it-IT" sz="1400" dirty="0" smtClean="0"/>
              <a:t>&gt;   Il credito d’imposta in relazione alle spese sostenute per l’acquisizione dei servizi di server, hosting è disciplinato dal comma 610</a:t>
            </a:r>
          </a:p>
          <a:p>
            <a:pPr>
              <a:lnSpc>
                <a:spcPts val="1300"/>
              </a:lnSpc>
            </a:pPr>
            <a:r>
              <a:rPr lang="it-IT" sz="1400" b="1" dirty="0"/>
              <a:t>t</a:t>
            </a:r>
            <a:r>
              <a:rPr lang="it-IT" sz="1400" b="1" dirty="0" smtClean="0"/>
              <a:t>estate edite in            </a:t>
            </a:r>
            <a:r>
              <a:rPr lang="it-IT" sz="1400" dirty="0" smtClean="0"/>
              <a:t>dell’Art. 1 della legge di Bilancio 2021. </a:t>
            </a:r>
          </a:p>
          <a:p>
            <a:pPr>
              <a:lnSpc>
                <a:spcPts val="1300"/>
              </a:lnSpc>
            </a:pPr>
            <a:r>
              <a:rPr lang="it-IT" sz="1400" b="1" dirty="0"/>
              <a:t>f</a:t>
            </a:r>
            <a:r>
              <a:rPr lang="it-IT" sz="1400" b="1" dirty="0" smtClean="0"/>
              <a:t>ormato digitale     </a:t>
            </a:r>
            <a:r>
              <a:rPr lang="it-IT" sz="1400" dirty="0" smtClean="0"/>
              <a:t>&gt;   Anche il credito d’imposta per i servizi digitali è prorogato per gli anni 2021 e 2022, entro il tetto di spesa di 10 mln all’anno.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&gt;   Il bonus è riconosciuto alle imprese editrici di quotidiani e periodici, iscritti al registro degli operatori di comunicazione, con almeno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    un dipendente a tempo indeterminato, nella misura del 30% della spesa effettiva sostenuta nell’anno: per acquisizione dei servizi di</a:t>
            </a:r>
          </a:p>
          <a:p>
            <a:pPr>
              <a:lnSpc>
                <a:spcPts val="1300"/>
              </a:lnSpc>
            </a:pPr>
            <a:r>
              <a:rPr lang="it-IT" sz="1400" dirty="0" smtClean="0"/>
              <a:t>                                       server</a:t>
            </a:r>
            <a:r>
              <a:rPr lang="it-IT" sz="1400" dirty="0"/>
              <a:t>, hosting e manutenzione evolutiva </a:t>
            </a:r>
            <a:r>
              <a:rPr lang="it-IT" sz="1400" dirty="0" smtClean="0"/>
              <a:t>per </a:t>
            </a:r>
            <a:r>
              <a:rPr lang="it-IT" sz="1400" dirty="0"/>
              <a:t>le testate edite in formato digitale; oppure per information </a:t>
            </a:r>
            <a:r>
              <a:rPr lang="it-IT" sz="1400" dirty="0" err="1"/>
              <a:t>technology</a:t>
            </a:r>
            <a:r>
              <a:rPr lang="it-IT" sz="1400" dirty="0"/>
              <a:t> di </a:t>
            </a:r>
            <a:r>
              <a:rPr lang="it-IT" sz="1400" dirty="0" smtClean="0"/>
              <a:t>gestione</a:t>
            </a:r>
          </a:p>
          <a:p>
            <a:pPr>
              <a:lnSpc>
                <a:spcPts val="1300"/>
              </a:lnSpc>
            </a:pPr>
            <a:r>
              <a:rPr lang="it-IT" sz="1400" dirty="0"/>
              <a:t> </a:t>
            </a:r>
            <a:r>
              <a:rPr lang="it-IT" sz="1400" dirty="0" smtClean="0"/>
              <a:t>                                      della connettività.</a:t>
            </a:r>
          </a:p>
          <a:p>
            <a:pPr>
              <a:lnSpc>
                <a:spcPts val="1300"/>
              </a:lnSpc>
            </a:pPr>
            <a:endParaRPr lang="it-IT" sz="1400" b="1" dirty="0"/>
          </a:p>
          <a:p>
            <a:pPr>
              <a:lnSpc>
                <a:spcPts val="1300"/>
              </a:lnSpc>
            </a:pPr>
            <a:r>
              <a:rPr lang="it-IT" sz="1400" b="1" dirty="0" smtClean="0"/>
              <a:t>Credito d’imposta  </a:t>
            </a:r>
            <a:r>
              <a:rPr lang="it-IT" sz="1400" dirty="0" smtClean="0"/>
              <a:t>&gt;  L’Art.1, comma 583, lettera d), legge 178/2020 prevede l’innalzamento dell’aliquota massima del credito d’imposta ex articolo 19 legge</a:t>
            </a:r>
          </a:p>
          <a:p>
            <a:pPr>
              <a:lnSpc>
                <a:spcPts val="1300"/>
              </a:lnSpc>
            </a:pPr>
            <a:r>
              <a:rPr lang="it-IT" sz="1400" b="1" dirty="0"/>
              <a:t>p</a:t>
            </a:r>
            <a:r>
              <a:rPr lang="it-IT" sz="1400" b="1" dirty="0" smtClean="0"/>
              <a:t>er l’attrazione in       </a:t>
            </a:r>
            <a:r>
              <a:rPr lang="it-IT" sz="1400" dirty="0" smtClean="0"/>
              <a:t>220/2016, riconosciuto alle imprese italiane di produzione esecutiva e di post-produzione, in relazione a opere cinematografiche e </a:t>
            </a:r>
          </a:p>
          <a:p>
            <a:pPr>
              <a:lnSpc>
                <a:spcPts val="1300"/>
              </a:lnSpc>
            </a:pPr>
            <a:r>
              <a:rPr lang="it-IT" sz="1400" b="1" dirty="0" smtClean="0"/>
              <a:t>Italia di </a:t>
            </a:r>
            <a:r>
              <a:rPr lang="it-IT" sz="1400" b="1" dirty="0" err="1" smtClean="0"/>
              <a:t>investim</a:t>
            </a:r>
            <a:r>
              <a:rPr lang="it-IT" sz="1400" b="1" dirty="0" smtClean="0"/>
              <a:t>.        </a:t>
            </a:r>
            <a:r>
              <a:rPr lang="it-IT" sz="1400" dirty="0" smtClean="0"/>
              <a:t>Audiovisive o a parti di esse realizzate sul territorio nazionale, su commissione di produzioni estere, dal 30% al 40%.</a:t>
            </a:r>
          </a:p>
          <a:p>
            <a:pPr>
              <a:lnSpc>
                <a:spcPts val="1300"/>
              </a:lnSpc>
            </a:pPr>
            <a:r>
              <a:rPr lang="it-IT" sz="1400" b="1" dirty="0"/>
              <a:t>c</a:t>
            </a:r>
            <a:r>
              <a:rPr lang="it-IT" sz="1400" b="1" dirty="0" smtClean="0"/>
              <a:t>inematografici e </a:t>
            </a:r>
          </a:p>
          <a:p>
            <a:pPr>
              <a:lnSpc>
                <a:spcPts val="1300"/>
              </a:lnSpc>
            </a:pPr>
            <a:r>
              <a:rPr lang="it-IT" sz="1400" b="1" dirty="0" smtClean="0"/>
              <a:t>audiovisivi</a:t>
            </a:r>
            <a:endParaRPr lang="it-IT" sz="1400" b="1" dirty="0"/>
          </a:p>
        </p:txBody>
      </p:sp>
      <p:cxnSp>
        <p:nvCxnSpPr>
          <p:cNvPr id="9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88792" y="2446876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88792" y="3764930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322410" y="5066621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376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14</a:t>
            </a:fld>
            <a:endParaRPr lang="en-US" alt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8874233C-BA17-45B7-BDAF-1AA6F4BD7DFD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</a:t>
            </a:r>
            <a:r>
              <a:rPr lang="it-IT" altLang="en-US" b="1" dirty="0" smtClean="0"/>
              <a:t>SUPERBONUS</a:t>
            </a:r>
            <a:endParaRPr lang="it-IT" altLang="en-US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46663CDF-C6EC-4CB2-85FB-9FC71350B00B}"/>
              </a:ext>
            </a:extLst>
          </p:cNvPr>
          <p:cNvSpPr txBox="1"/>
          <p:nvPr/>
        </p:nvSpPr>
        <p:spPr>
          <a:xfrm>
            <a:off x="661086" y="617839"/>
            <a:ext cx="6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Credito di imposta per interventi di ristrutturazione edili</a:t>
            </a:r>
            <a:endParaRPr lang="it-IT" dirty="0"/>
          </a:p>
        </p:txBody>
      </p:sp>
      <p:cxnSp>
        <p:nvCxnSpPr>
          <p:cNvPr id="7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88792" y="918757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488792" y="1054443"/>
            <a:ext cx="11555569" cy="2426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it-IT" sz="1400" b="1" dirty="0" smtClean="0"/>
              <a:t>Misura della </a:t>
            </a:r>
            <a:r>
              <a:rPr lang="it-IT" sz="1400" b="1" dirty="0" smtClean="0"/>
              <a:t>  </a:t>
            </a:r>
            <a:r>
              <a:rPr lang="it-IT" sz="1400" dirty="0" smtClean="0"/>
              <a:t>&gt; La detrazione spetta nella misura del 110% nelle seguenti misure </a:t>
            </a:r>
          </a:p>
          <a:p>
            <a:pPr>
              <a:lnSpc>
                <a:spcPts val="1300"/>
              </a:lnSpc>
            </a:pPr>
            <a:r>
              <a:rPr lang="it-IT" sz="1400" b="1" dirty="0" smtClean="0"/>
              <a:t>detrazione</a:t>
            </a:r>
            <a:r>
              <a:rPr lang="it-IT" sz="1400" dirty="0" smtClean="0"/>
              <a:t>      &gt; In 5 quote annuali di pari importo per le spese sostenute dal 1 luglio 2020 fino al 31 dicembre 2021</a:t>
            </a:r>
          </a:p>
          <a:p>
            <a:pPr>
              <a:lnSpc>
                <a:spcPts val="1300"/>
              </a:lnSpc>
            </a:pPr>
            <a:r>
              <a:rPr lang="it-IT" sz="1400" dirty="0" smtClean="0"/>
              <a:t>                          &gt; In  4 quote annuali di pari importo per la parte di spesa sostenuta nell’anno 2022 fino al 30 giugno </a:t>
            </a:r>
          </a:p>
          <a:p>
            <a:pPr>
              <a:lnSpc>
                <a:spcPts val="1300"/>
              </a:lnSpc>
            </a:pPr>
            <a:endParaRPr lang="it-IT" sz="1400" dirty="0" smtClean="0"/>
          </a:p>
          <a:p>
            <a:pPr>
              <a:lnSpc>
                <a:spcPts val="1300"/>
              </a:lnSpc>
            </a:pPr>
            <a:r>
              <a:rPr lang="it-IT" sz="1400" dirty="0" smtClean="0"/>
              <a:t>Il </a:t>
            </a:r>
            <a:r>
              <a:rPr lang="it-IT" sz="1400" dirty="0" err="1"/>
              <a:t>S</a:t>
            </a:r>
            <a:r>
              <a:rPr lang="it-IT" sz="1400" dirty="0" err="1" smtClean="0"/>
              <a:t>uperbonus</a:t>
            </a:r>
            <a:r>
              <a:rPr lang="it-IT" sz="1400" dirty="0" smtClean="0"/>
              <a:t> si suddivide in due tipologie di interventi, interventi </a:t>
            </a:r>
            <a:r>
              <a:rPr lang="it-IT" sz="1400" b="1" dirty="0" smtClean="0"/>
              <a:t>trainanti</a:t>
            </a:r>
            <a:r>
              <a:rPr lang="it-IT" sz="1400" dirty="0" smtClean="0"/>
              <a:t> e interventi </a:t>
            </a:r>
            <a:r>
              <a:rPr lang="it-IT" sz="1400" b="1" dirty="0" smtClean="0"/>
              <a:t>trainati</a:t>
            </a:r>
            <a:r>
              <a:rPr lang="it-IT" sz="1400" dirty="0" smtClean="0"/>
              <a:t>. Per i soggetti IRES il beneficio spetta solo nella ipotesi di partecipazioni alle spese per interventi trainanti effettuati sulle parti comuni degli edifici condominiali.</a:t>
            </a:r>
          </a:p>
          <a:p>
            <a:pPr>
              <a:lnSpc>
                <a:spcPts val="1300"/>
              </a:lnSpc>
            </a:pPr>
            <a:endParaRPr lang="it-IT" sz="1400" dirty="0"/>
          </a:p>
          <a:p>
            <a:pPr>
              <a:lnSpc>
                <a:spcPts val="1300"/>
              </a:lnSpc>
            </a:pPr>
            <a:r>
              <a:rPr lang="it-IT" sz="1400" dirty="0" smtClean="0"/>
              <a:t>Per gli interventi che danno diritto al </a:t>
            </a:r>
            <a:r>
              <a:rPr lang="it-IT" sz="1400" dirty="0" err="1" smtClean="0"/>
              <a:t>Superbonus</a:t>
            </a:r>
            <a:r>
              <a:rPr lang="it-IT" sz="1400" dirty="0" smtClean="0"/>
              <a:t>, in caso di esercizio dell’opzione per lo sconto in fattura o la cessione del credito d’imposta, in aggiunte agli adempimenti ordinariamente previsti, il legislatore richiede l’apposizione del visto di conformità ai sensi dell’articolo 35 del decreto legislativo 9 luglio 1997, n. 241 su un’ apposita comunicazione da inoltrare all’AE che attesta la sussistenza dei presupposti che danno diritto alla detrazione d’imposta.</a:t>
            </a:r>
          </a:p>
          <a:p>
            <a:pPr>
              <a:lnSpc>
                <a:spcPts val="1300"/>
              </a:lnSpc>
            </a:pPr>
            <a:endParaRPr lang="it-IT" sz="1400" dirty="0"/>
          </a:p>
          <a:p>
            <a:pPr>
              <a:lnSpc>
                <a:spcPts val="1300"/>
              </a:lnSpc>
            </a:pPr>
            <a:endParaRPr lang="it-IT" sz="1400" dirty="0" smtClean="0"/>
          </a:p>
          <a:p>
            <a:pPr>
              <a:lnSpc>
                <a:spcPts val="1300"/>
              </a:lnSpc>
            </a:pPr>
            <a:endParaRPr lang="it-IT" sz="1400" dirty="0"/>
          </a:p>
          <a:p>
            <a:pPr>
              <a:lnSpc>
                <a:spcPts val="1300"/>
              </a:lnSpc>
            </a:pPr>
            <a:endParaRPr lang="it-IT" sz="1400" dirty="0" smtClean="0"/>
          </a:p>
        </p:txBody>
      </p:sp>
      <p:cxnSp>
        <p:nvCxnSpPr>
          <p:cNvPr id="9" name="Connettore 1 15">
            <a:extLst>
              <a:ext uri="{FF2B5EF4-FFF2-40B4-BE49-F238E27FC236}">
                <a16:creationId xmlns="" xmlns:a16="http://schemas.microsoft.com/office/drawing/2014/main" id="{A38C60F2-6EF1-4A7D-BE93-7C86BA26DD52}"/>
              </a:ext>
            </a:extLst>
          </p:cNvPr>
          <p:cNvCxnSpPr>
            <a:cxnSpLocks/>
          </p:cNvCxnSpPr>
          <p:nvPr/>
        </p:nvCxnSpPr>
        <p:spPr>
          <a:xfrm>
            <a:off x="488792" y="2776390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639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ggetto 1" hidden="1">
            <a:extLst>
              <a:ext uri="{FF2B5EF4-FFF2-40B4-BE49-F238E27FC236}">
                <a16:creationId xmlns="" xmlns:a16="http://schemas.microsoft.com/office/drawing/2014/main" id="{F0B60F4D-3233-4793-B3F0-FBBB3435245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Diapositiva think-cell" r:id="rId5" imgW="216" imgH="216" progId="TCLayout.ActiveDocument.1">
                  <p:embed/>
                </p:oleObj>
              </mc:Choice>
              <mc:Fallback>
                <p:oleObj name="Diapositiva think-cell" r:id="rId5" imgW="216" imgH="216" progId="TCLayout.ActiveDocument.1">
                  <p:embed/>
                  <p:pic>
                    <p:nvPicPr>
                      <p:cNvPr id="0" name="Oggetto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9">
            <a:extLst>
              <a:ext uri="{FF2B5EF4-FFF2-40B4-BE49-F238E27FC236}">
                <a16:creationId xmlns="" xmlns:a16="http://schemas.microsoft.com/office/drawing/2014/main" id="{0B12C970-27D8-48A5-8368-1F74B8A83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988" y="1739900"/>
            <a:ext cx="8445500" cy="33239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defRPr/>
            </a:pPr>
            <a:r>
              <a:rPr lang="it-IT" altLang="en-US" sz="2800" b="1" dirty="0">
                <a:latin typeface="+mn-lt"/>
              </a:rPr>
              <a:t>Credito d’imposta beni strumentali nuovi</a:t>
            </a:r>
          </a:p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defRPr/>
            </a:pPr>
            <a:r>
              <a:rPr lang="it-IT" altLang="en-US" sz="2800" b="1" dirty="0">
                <a:latin typeface="+mn-lt"/>
              </a:rPr>
              <a:t>Credito d’imposta locazioni commerciali</a:t>
            </a:r>
          </a:p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defRPr/>
            </a:pPr>
            <a:r>
              <a:rPr lang="it-IT" altLang="en-US" sz="2800" b="1" dirty="0">
                <a:latin typeface="+mn-lt"/>
              </a:rPr>
              <a:t>Credito d’imposta ricerca e sviluppo </a:t>
            </a:r>
            <a:endParaRPr lang="it-IT" altLang="en-US" sz="2800" dirty="0">
              <a:latin typeface="+mn-lt"/>
            </a:endParaRPr>
          </a:p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defRPr/>
            </a:pPr>
            <a:r>
              <a:rPr lang="it-IT" altLang="en-US" sz="2800" b="1" dirty="0">
                <a:latin typeface="+mn-lt"/>
              </a:rPr>
              <a:t>Credito d’imposta pubblicità</a:t>
            </a:r>
          </a:p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defRPr/>
            </a:pPr>
            <a:r>
              <a:rPr lang="it-IT" altLang="en-US" sz="2800" b="1" dirty="0" err="1">
                <a:latin typeface="+mn-lt"/>
              </a:rPr>
              <a:t>Superbonus</a:t>
            </a:r>
            <a:r>
              <a:rPr lang="it-IT" altLang="en-US" sz="2800" b="1" dirty="0">
                <a:latin typeface="+mn-lt"/>
              </a:rPr>
              <a:t> 110%</a:t>
            </a:r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3C458FC3-AE43-4461-A658-E9FFE996DAEB}"/>
              </a:ext>
            </a:extLst>
          </p:cNvPr>
          <p:cNvSpPr>
            <a:spLocks noGrp="1"/>
          </p:cNvSpPr>
          <p:nvPr/>
        </p:nvSpPr>
        <p:spPr bwMode="auto">
          <a:xfrm>
            <a:off x="644525" y="169863"/>
            <a:ext cx="8445500" cy="11144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altLang="en-US" b="1" dirty="0">
                <a:solidFill>
                  <a:schemeClr val="accent1"/>
                </a:solidFill>
                <a:latin typeface="+mn-lt"/>
              </a:rPr>
              <a:t>Agenda</a:t>
            </a:r>
          </a:p>
        </p:txBody>
      </p:sp>
      <p:sp>
        <p:nvSpPr>
          <p:cNvPr id="15366" name="Footer Placeholder 4">
            <a:extLst>
              <a:ext uri="{FF2B5EF4-FFF2-40B4-BE49-F238E27FC236}">
                <a16:creationId xmlns="" xmlns:a16="http://schemas.microsoft.com/office/drawing/2014/main" id="{8C00860A-F409-42FF-91E7-FD50F9DBA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0" y="6602413"/>
            <a:ext cx="917416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altLang="it-IT" sz="600">
                <a:solidFill>
                  <a:schemeClr val="bg1"/>
                </a:solidFill>
              </a:rPr>
              <a:t>La riproduzione e duplicazione del presente materiale, per qualsiasi finalità e con qualsiasi mezzo, se non espressamente autorizzata da SAF Triveneta, è rigorosamente vietata. </a:t>
            </a:r>
            <a:endParaRPr lang="en-US" altLang="it-IT" sz="600">
              <a:solidFill>
                <a:schemeClr val="bg1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="" xmlns:a16="http://schemas.microsoft.com/office/drawing/2014/main" id="{BAC31B20-DE66-4572-9B7C-F89DE5727F0C}"/>
              </a:ext>
            </a:extLst>
          </p:cNvPr>
          <p:cNvSpPr txBox="1"/>
          <p:nvPr/>
        </p:nvSpPr>
        <p:spPr>
          <a:xfrm>
            <a:off x="4216998" y="6502998"/>
            <a:ext cx="3340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dirty="0"/>
              <a:t>Pillole di Bilancio e di Fiscalità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ggetto 1" hidden="1">
            <a:extLst>
              <a:ext uri="{FF2B5EF4-FFF2-40B4-BE49-F238E27FC236}">
                <a16:creationId xmlns="" xmlns:a16="http://schemas.microsoft.com/office/drawing/2014/main" id="{148E72C8-5582-42CD-9BE1-25D0FE1EAD0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Diapositiva think-cell" r:id="rId5" imgW="216" imgH="216" progId="TCLayout.ActiveDocument.1">
                  <p:embed/>
                </p:oleObj>
              </mc:Choice>
              <mc:Fallback>
                <p:oleObj name="Diapositiva think-cell" r:id="rId5" imgW="216" imgH="216" progId="TCLayout.ActiveDocument.1">
                  <p:embed/>
                  <p:pic>
                    <p:nvPicPr>
                      <p:cNvPr id="0" name="Oggetto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5" name="Slide Number Placeholder 5">
            <a:extLst>
              <a:ext uri="{FF2B5EF4-FFF2-40B4-BE49-F238E27FC236}">
                <a16:creationId xmlns="" xmlns:a16="http://schemas.microsoft.com/office/drawing/2014/main" id="{774AC760-0D1B-40F0-B61D-DFCAE3DB4CC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68E881B7-6EF5-46C0-BCF4-9723118348ED}" type="slidenum">
              <a:rPr lang="en-US" altLang="it-IT" sz="1200" smtClean="0"/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3</a:t>
            </a:fld>
            <a:endParaRPr lang="en-US" altLang="it-IT" sz="1200">
              <a:solidFill>
                <a:schemeClr val="bg1"/>
              </a:solidFill>
            </a:endParaRPr>
          </a:p>
        </p:txBody>
      </p:sp>
      <p:sp>
        <p:nvSpPr>
          <p:cNvPr id="33796" name="Segnaposto contenuto 2">
            <a:extLst>
              <a:ext uri="{FF2B5EF4-FFF2-40B4-BE49-F238E27FC236}">
                <a16:creationId xmlns="" xmlns:a16="http://schemas.microsoft.com/office/drawing/2014/main" id="{47CBBE43-8BC0-4F8D-93B4-D55BAF859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766" y="832022"/>
            <a:ext cx="8229600" cy="5123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>
                <a:solidFill>
                  <a:schemeClr val="accent1"/>
                </a:solidFill>
              </a:rPr>
              <a:t>Ambito soggettivo</a:t>
            </a:r>
            <a:r>
              <a:rPr lang="it-IT" altLang="it-IT" sz="1600" dirty="0">
                <a:solidFill>
                  <a:schemeClr val="accent1"/>
                </a:solidFill>
              </a:rPr>
              <a:t>  </a:t>
            </a:r>
            <a:r>
              <a:rPr lang="it-IT" altLang="it-IT" sz="1600" dirty="0"/>
              <a:t>&gt;  Imprese non in liquidazione o non regolari con norme sicurezza del lavoro e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         versamenti previdenziali e assistenziali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     &gt;  Professionisti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>
                <a:solidFill>
                  <a:schemeClr val="accent1"/>
                </a:solidFill>
              </a:rPr>
              <a:t>Ambito oggettivo    </a:t>
            </a:r>
            <a:r>
              <a:rPr lang="it-IT" altLang="it-IT" sz="1600" dirty="0" smtClean="0"/>
              <a:t>&gt; </a:t>
            </a:r>
            <a:r>
              <a:rPr lang="it-IT" altLang="it-IT" sz="1600" dirty="0"/>
              <a:t>Beni strumentali materiali </a:t>
            </a:r>
            <a:r>
              <a:rPr lang="it-IT" altLang="it-IT" sz="1600" dirty="0" smtClean="0"/>
              <a:t>e immateriali ordinari</a:t>
            </a:r>
            <a:endParaRPr lang="it-IT" altLang="it-IT" sz="1600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     </a:t>
            </a:r>
            <a:r>
              <a:rPr lang="it-IT" altLang="it-IT" sz="1600" dirty="0" smtClean="0"/>
              <a:t>&gt; Beni </a:t>
            </a:r>
            <a:r>
              <a:rPr lang="it-IT" altLang="it-IT" sz="1600" dirty="0"/>
              <a:t>strumentali </a:t>
            </a:r>
            <a:r>
              <a:rPr lang="it-IT" altLang="it-IT" sz="1600" dirty="0" smtClean="0"/>
              <a:t>materiali «</a:t>
            </a:r>
            <a:r>
              <a:rPr lang="it-IT" altLang="it-IT" sz="1600" dirty="0"/>
              <a:t>Industria </a:t>
            </a:r>
            <a:r>
              <a:rPr lang="it-IT" altLang="it-IT" sz="1600" dirty="0" smtClean="0"/>
              <a:t>4.0</a:t>
            </a:r>
            <a:r>
              <a:rPr lang="it-IT" altLang="it-IT" sz="1600" dirty="0"/>
              <a:t>» Esclusi i </a:t>
            </a:r>
            <a:r>
              <a:rPr lang="it-IT" altLang="it-IT" sz="1600" dirty="0" smtClean="0"/>
              <a:t>professionisti  </a:t>
            </a:r>
            <a:endParaRPr lang="it-IT" altLang="it-IT" sz="1600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None/>
            </a:pPr>
            <a:r>
              <a:rPr lang="it-IT" altLang="it-IT" sz="1600" dirty="0"/>
              <a:t> </a:t>
            </a:r>
            <a:r>
              <a:rPr lang="it-IT" altLang="it-IT" sz="1600" dirty="0" smtClean="0"/>
              <a:t>                                   &gt; </a:t>
            </a:r>
            <a:r>
              <a:rPr lang="it-IT" altLang="it-IT" sz="1600" dirty="0"/>
              <a:t>Beni strumentali </a:t>
            </a:r>
            <a:r>
              <a:rPr lang="it-IT" altLang="it-IT" sz="1600" dirty="0" smtClean="0"/>
              <a:t>immateriali </a:t>
            </a:r>
            <a:r>
              <a:rPr lang="it-IT" altLang="it-IT" sz="1600" dirty="0"/>
              <a:t>«Industria </a:t>
            </a:r>
            <a:r>
              <a:rPr lang="it-IT" altLang="it-IT" sz="1600" dirty="0" smtClean="0"/>
              <a:t>4.0</a:t>
            </a:r>
            <a:r>
              <a:rPr lang="it-IT" altLang="it-IT" sz="1600" dirty="0"/>
              <a:t>» Esclusi i professionisti  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dirty="0">
              <a:solidFill>
                <a:schemeClr val="accent1"/>
              </a:solidFill>
            </a:endParaRP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>
                <a:solidFill>
                  <a:schemeClr val="accent1"/>
                </a:solidFill>
              </a:rPr>
              <a:t>Ambito temporale   </a:t>
            </a:r>
            <a:r>
              <a:rPr lang="it-IT" altLang="it-IT" sz="1600" dirty="0"/>
              <a:t>Investimenti effettuati tra il 16.11.2020 ed il 31.12.2022 (o 30.06.2023 se 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     entro il 31,12,2022 l’ordine è accettato dal venditore e sia stato pagato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     almeno il 20% del costo di acquisizione)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b="1" dirty="0">
              <a:solidFill>
                <a:schemeClr val="accent1"/>
              </a:solidFill>
            </a:endParaRP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>
                <a:solidFill>
                  <a:schemeClr val="accent1"/>
                </a:solidFill>
              </a:rPr>
              <a:t>Misura del credito   </a:t>
            </a:r>
            <a:r>
              <a:rPr lang="it-IT" altLang="it-IT" sz="1600" dirty="0"/>
              <a:t>Oscilla tra il 6% ed il 50% in base alla tipologia di bene ed al periodo in cui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/>
              <a:t>                                    </a:t>
            </a:r>
            <a:r>
              <a:rPr lang="it-IT" altLang="it-IT" sz="1600" dirty="0"/>
              <a:t> avviene l’acquisto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b="1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b="1" dirty="0">
              <a:solidFill>
                <a:schemeClr val="accent1"/>
              </a:solidFill>
            </a:endParaRP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>
                <a:solidFill>
                  <a:schemeClr val="accent1"/>
                </a:solidFill>
              </a:rPr>
              <a:t>Utilizzo e </a:t>
            </a:r>
            <a:r>
              <a:rPr lang="it-IT" altLang="it-IT" sz="1600" b="1" dirty="0" err="1">
                <a:solidFill>
                  <a:schemeClr val="accent1"/>
                </a:solidFill>
              </a:rPr>
              <a:t>caratter</a:t>
            </a:r>
            <a:r>
              <a:rPr lang="it-IT" altLang="it-IT" sz="1600" b="1" dirty="0">
                <a:solidFill>
                  <a:schemeClr val="accent1"/>
                </a:solidFill>
              </a:rPr>
              <a:t>.    </a:t>
            </a:r>
            <a:r>
              <a:rPr lang="it-IT" altLang="it-IT" sz="1600" dirty="0"/>
              <a:t>&gt; 3 rate annuali di pari importo o in un’unica soluzione</a:t>
            </a:r>
            <a:endParaRPr lang="it-IT" altLang="it-IT" sz="1600" b="1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>
                <a:solidFill>
                  <a:schemeClr val="accent1"/>
                </a:solidFill>
              </a:rPr>
              <a:t>del credito                 </a:t>
            </a:r>
            <a:r>
              <a:rPr lang="it-IT" altLang="it-IT" sz="1600" dirty="0"/>
              <a:t>&gt;</a:t>
            </a:r>
            <a:r>
              <a:rPr lang="it-IT" altLang="it-IT" sz="1600" b="1" dirty="0"/>
              <a:t>  </a:t>
            </a:r>
            <a:r>
              <a:rPr lang="it-IT" altLang="it-IT" sz="1600" dirty="0"/>
              <a:t>non concorre alla informazione del reddito ai fini </a:t>
            </a:r>
            <a:r>
              <a:rPr lang="it-IT" altLang="it-IT" sz="1600" dirty="0" err="1"/>
              <a:t>irpef</a:t>
            </a:r>
            <a:r>
              <a:rPr lang="it-IT" altLang="it-IT" sz="1600" dirty="0"/>
              <a:t> e </a:t>
            </a:r>
            <a:r>
              <a:rPr lang="it-IT" altLang="it-IT" sz="1600" dirty="0" err="1"/>
              <a:t>Ires</a:t>
            </a:r>
            <a:r>
              <a:rPr lang="it-IT" altLang="it-IT" sz="1600" dirty="0"/>
              <a:t>, e alla 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/>
              <a:t>                                         </a:t>
            </a:r>
            <a:r>
              <a:rPr lang="it-IT" altLang="it-IT" sz="1600" dirty="0"/>
              <a:t>formazione della base imponibile Irap;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/>
              <a:t>                                     </a:t>
            </a:r>
            <a:r>
              <a:rPr lang="it-IT" altLang="it-IT" sz="1600" dirty="0"/>
              <a:t>&gt; non rileva ai fini del rapporto di cui agli articoli 61 e 109, comma 5,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/>
              <a:t>                                        </a:t>
            </a:r>
            <a:r>
              <a:rPr lang="it-IT" altLang="it-IT" sz="1600" dirty="0" err="1"/>
              <a:t>Tuir</a:t>
            </a:r>
            <a:r>
              <a:rPr lang="it-IT" altLang="it-IT" sz="1600" dirty="0"/>
              <a:t>;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/>
              <a:t>                                     </a:t>
            </a:r>
            <a:r>
              <a:rPr lang="it-IT" altLang="it-IT" sz="1600" dirty="0"/>
              <a:t>&gt; E’ cumulabile con altre agevolazioni, </a:t>
            </a:r>
            <a:r>
              <a:rPr lang="it-IT" altLang="it-IT" sz="1600" dirty="0" err="1"/>
              <a:t>purchè</a:t>
            </a:r>
            <a:r>
              <a:rPr lang="it-IT" altLang="it-IT" sz="1600" dirty="0"/>
              <a:t> detto cumulo non superi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/>
              <a:t>                                        </a:t>
            </a:r>
            <a:r>
              <a:rPr lang="it-IT" altLang="it-IT" sz="1600" dirty="0"/>
              <a:t>il valore del costo sostenuto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/>
              <a:t>                                                                                                  </a:t>
            </a:r>
          </a:p>
        </p:txBody>
      </p:sp>
      <p:sp>
        <p:nvSpPr>
          <p:cNvPr id="9" name="Titolo 1">
            <a:extLst>
              <a:ext uri="{FF2B5EF4-FFF2-40B4-BE49-F238E27FC236}">
                <a16:creationId xmlns="" xmlns:a16="http://schemas.microsoft.com/office/drawing/2014/main" id="{EC9BACD5-3C69-40C5-9DE7-324017CE1E4B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d’imposta beni strumentali nuovi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FD7CE460-0AFC-44A5-83A2-CF4D2B61DDAC}"/>
              </a:ext>
            </a:extLst>
          </p:cNvPr>
          <p:cNvSpPr txBox="1"/>
          <p:nvPr/>
        </p:nvSpPr>
        <p:spPr>
          <a:xfrm>
            <a:off x="4216998" y="6502998"/>
            <a:ext cx="3340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dirty="0"/>
              <a:t>Pillole di Bilancio e di Fiscalità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996778" y="1565190"/>
            <a:ext cx="66479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ttore 1 7"/>
          <p:cNvCxnSpPr/>
          <p:nvPr/>
        </p:nvCxnSpPr>
        <p:spPr>
          <a:xfrm>
            <a:off x="996778" y="2405449"/>
            <a:ext cx="66479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996778" y="3377514"/>
            <a:ext cx="66479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>
            <a:off x="996778" y="4118919"/>
            <a:ext cx="66479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4</a:t>
            </a:fld>
            <a:endParaRPr lang="en-US" alt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EC9BACD5-3C69-40C5-9DE7-324017CE1E4B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d’imposta beni strumentali nuovi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="" xmlns:a16="http://schemas.microsoft.com/office/drawing/2014/main" id="{47CBBE43-8BC0-4F8D-93B4-D55BAF859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766" y="832022"/>
            <a:ext cx="8229600" cy="5123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>
                <a:solidFill>
                  <a:schemeClr val="accent1"/>
                </a:solidFill>
              </a:rPr>
              <a:t>Adempimenti</a:t>
            </a:r>
            <a:r>
              <a:rPr lang="it-IT" altLang="it-IT" sz="1600" b="1" dirty="0"/>
              <a:t>  </a:t>
            </a:r>
            <a:r>
              <a:rPr lang="it-IT" altLang="it-IT" sz="1600" dirty="0"/>
              <a:t>&gt;  conservare la documentazione idonea a dimostrare l’effettivo sostenimento e la 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corretta determinazione dei costi agevolabili;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&gt;  Il fornitore dovrebbe indicare nella fattura «Beni agevolabili ai sensi dell’Art. 1,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commi 1054-1058, legge 178 del 30 Dicembre 2020». In assenza di tale  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indicazione il beneficiario può: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   1. stampare il documento di spesa apponendo la predetta scritta indelebile;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   2. realizzare un’integrazione elettronica da unire all’originale e conservare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       insieme allo stesso con le modalità indicate, seppur in tema di inversione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           contabile, nella circolare 14/E del 2019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it-IT" altLang="it-IT" sz="1600" dirty="0"/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dirty="0"/>
              <a:t>                           &gt;  </a:t>
            </a:r>
          </a:p>
          <a:p>
            <a:pPr algn="just" eaLnBrk="1" hangingPunct="1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altLang="it-IT" sz="1600" b="1" dirty="0"/>
              <a:t>                                                                                                 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347783" y="3303373"/>
            <a:ext cx="656555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Con riferimento ai beni </a:t>
            </a:r>
            <a:r>
              <a:rPr lang="it-IT" sz="1600" dirty="0" smtClean="0"/>
              <a:t>4.0</a:t>
            </a:r>
            <a:r>
              <a:rPr lang="it-IT" sz="1600" dirty="0"/>
              <a:t>, le imprese sono tenute a produrre una perizia tecnica semplice rilasciata da un ingegnere o da un perito industriale da cui risulti che i beni:</a:t>
            </a:r>
          </a:p>
          <a:p>
            <a:r>
              <a:rPr lang="it-IT" sz="1600" dirty="0"/>
              <a:t>  1. possiedono caratteristiche tecniche tali da includerli negli elenchi di cui ai richiamati allegati A e B;</a:t>
            </a:r>
          </a:p>
          <a:p>
            <a:r>
              <a:rPr lang="it-IT" sz="1600" dirty="0"/>
              <a:t>  2. sono interconnessi al </a:t>
            </a:r>
            <a:r>
              <a:rPr lang="it-IT" sz="1600" dirty="0" err="1"/>
              <a:t>sitema</a:t>
            </a:r>
            <a:r>
              <a:rPr lang="it-IT" sz="1600" dirty="0"/>
              <a:t> aziendale di gestione della produzione o alla        rete di fornitura</a:t>
            </a:r>
          </a:p>
        </p:txBody>
      </p:sp>
    </p:spTree>
    <p:extLst>
      <p:ext uri="{BB962C8B-B14F-4D97-AF65-F5344CB8AC3E}">
        <p14:creationId xmlns:p14="http://schemas.microsoft.com/office/powerpoint/2010/main" val="593414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5</a:t>
            </a:fld>
            <a:endParaRPr lang="en-US" alt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Pillole di Bilancio e di Fiscalità</a:t>
            </a:r>
            <a:endParaRPr lang="en-US" dirty="0"/>
          </a:p>
        </p:txBody>
      </p:sp>
      <p:sp>
        <p:nvSpPr>
          <p:cNvPr id="9" name="Titolo 1">
            <a:extLst>
              <a:ext uri="{FF2B5EF4-FFF2-40B4-BE49-F238E27FC236}">
                <a16:creationId xmlns="" xmlns:a16="http://schemas.microsoft.com/office/drawing/2014/main" id="{EC9BACD5-3C69-40C5-9DE7-324017CE1E4B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d’imposta beni strumentali nuovi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61086" y="617839"/>
            <a:ext cx="6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Misura del credito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749643" y="1095632"/>
            <a:ext cx="11088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accent1"/>
                </a:solidFill>
              </a:rPr>
              <a:t>BENI                                        DATA                         IMPORTO                 CREDITO</a:t>
            </a:r>
          </a:p>
          <a:p>
            <a:r>
              <a:rPr lang="it-IT" b="1" dirty="0">
                <a:solidFill>
                  <a:schemeClr val="accent1"/>
                </a:solidFill>
              </a:rPr>
              <a:t>                                                 INVESTIMENTO      </a:t>
            </a:r>
            <a:r>
              <a:rPr lang="it-IT" b="1" dirty="0" err="1">
                <a:solidFill>
                  <a:schemeClr val="accent1"/>
                </a:solidFill>
              </a:rPr>
              <a:t>INVESTIMENTO</a:t>
            </a:r>
            <a:r>
              <a:rPr lang="it-IT" b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733168" y="1894703"/>
            <a:ext cx="111128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Beni </a:t>
            </a:r>
            <a:r>
              <a:rPr lang="it-IT" b="1" dirty="0"/>
              <a:t>materiali</a:t>
            </a:r>
            <a:r>
              <a:rPr lang="it-IT" dirty="0"/>
              <a:t>                                                          </a:t>
            </a:r>
            <a:r>
              <a:rPr lang="it-IT" dirty="0" smtClean="0"/>
              <a:t>Fino </a:t>
            </a:r>
            <a:r>
              <a:rPr lang="it-IT" dirty="0"/>
              <a:t>a € 2 mln          </a:t>
            </a:r>
            <a:r>
              <a:rPr lang="it-IT" dirty="0" smtClean="0"/>
              <a:t>10</a:t>
            </a:r>
            <a:r>
              <a:rPr lang="it-IT" dirty="0"/>
              <a:t>% del costo di acquisto o costo sostenuto dal          </a:t>
            </a:r>
          </a:p>
          <a:p>
            <a:r>
              <a:rPr lang="it-IT" dirty="0"/>
              <a:t>Strumentali nuovi </a:t>
            </a:r>
            <a:r>
              <a:rPr lang="it-IT" b="1" dirty="0"/>
              <a:t>diversi</a:t>
            </a:r>
            <a:r>
              <a:rPr lang="it-IT" dirty="0"/>
              <a:t>                                                                          locazione finanziaria (15% per gli investimenti in   </a:t>
            </a:r>
          </a:p>
          <a:p>
            <a:r>
              <a:rPr lang="it-IT" dirty="0"/>
              <a:t>Dall’allegato A                       16.11.2020                                                  </a:t>
            </a:r>
            <a:r>
              <a:rPr lang="it-IT" dirty="0" smtClean="0"/>
              <a:t> strumenti </a:t>
            </a:r>
            <a:r>
              <a:rPr lang="it-IT" dirty="0"/>
              <a:t>e dispositivi tecnologici destinati dall’</a:t>
            </a:r>
          </a:p>
          <a:p>
            <a:r>
              <a:rPr lang="it-IT" dirty="0"/>
              <a:t>legge 232/2016                     31.12.2022                                                 </a:t>
            </a:r>
            <a:r>
              <a:rPr lang="it-IT" dirty="0" smtClean="0"/>
              <a:t> impresa </a:t>
            </a:r>
            <a:r>
              <a:rPr lang="it-IT" dirty="0"/>
              <a:t>alla realizzazione di forme di lavoro agile)</a:t>
            </a:r>
          </a:p>
        </p:txBody>
      </p:sp>
      <p:cxnSp>
        <p:nvCxnSpPr>
          <p:cNvPr id="16" name="Connettore 1 15"/>
          <p:cNvCxnSpPr/>
          <p:nvPr/>
        </p:nvCxnSpPr>
        <p:spPr>
          <a:xfrm>
            <a:off x="749643" y="1741963"/>
            <a:ext cx="10923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ttore 1 18"/>
          <p:cNvCxnSpPr/>
          <p:nvPr/>
        </p:nvCxnSpPr>
        <p:spPr>
          <a:xfrm>
            <a:off x="5025081" y="3171568"/>
            <a:ext cx="66479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CasellaDiTesto 19"/>
          <p:cNvSpPr txBox="1"/>
          <p:nvPr/>
        </p:nvSpPr>
        <p:spPr>
          <a:xfrm>
            <a:off x="749643" y="3245708"/>
            <a:ext cx="10923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                                                                   </a:t>
            </a:r>
            <a:r>
              <a:rPr lang="it-IT" dirty="0" smtClean="0"/>
              <a:t>Oltre </a:t>
            </a:r>
            <a:r>
              <a:rPr lang="it-IT" dirty="0"/>
              <a:t>€ 2 mln            </a:t>
            </a:r>
            <a:r>
              <a:rPr lang="it-IT" dirty="0" smtClean="0"/>
              <a:t> Nessuna </a:t>
            </a:r>
            <a:r>
              <a:rPr lang="it-IT" dirty="0"/>
              <a:t>agevolazione</a:t>
            </a:r>
          </a:p>
        </p:txBody>
      </p:sp>
      <p:cxnSp>
        <p:nvCxnSpPr>
          <p:cNvPr id="22" name="Connettore 1 21"/>
          <p:cNvCxnSpPr/>
          <p:nvPr/>
        </p:nvCxnSpPr>
        <p:spPr>
          <a:xfrm>
            <a:off x="3278659" y="3657600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3278659" y="3748216"/>
            <a:ext cx="8476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 1.1.2022                   Fino </a:t>
            </a:r>
            <a:r>
              <a:rPr lang="it-IT" dirty="0"/>
              <a:t>a € 2mln          </a:t>
            </a:r>
            <a:r>
              <a:rPr lang="it-IT" dirty="0" smtClean="0"/>
              <a:t>  6</a:t>
            </a:r>
            <a:r>
              <a:rPr lang="it-IT" dirty="0"/>
              <a:t>% del costo di acquisto (o costo sostenuto dal</a:t>
            </a:r>
          </a:p>
          <a:p>
            <a:r>
              <a:rPr lang="it-IT" dirty="0" smtClean="0"/>
              <a:t>31.12.2022                                                  </a:t>
            </a:r>
            <a:r>
              <a:rPr lang="it-IT" dirty="0"/>
              <a:t>locatore, in caso di locazione finanziaria)</a:t>
            </a:r>
          </a:p>
        </p:txBody>
      </p:sp>
      <p:cxnSp>
        <p:nvCxnSpPr>
          <p:cNvPr id="24" name="Connettore 1 23"/>
          <p:cNvCxnSpPr/>
          <p:nvPr/>
        </p:nvCxnSpPr>
        <p:spPr>
          <a:xfrm>
            <a:off x="3278659" y="4390428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asellaDiTesto 24"/>
          <p:cNvSpPr txBox="1"/>
          <p:nvPr/>
        </p:nvSpPr>
        <p:spPr>
          <a:xfrm>
            <a:off x="5103340" y="4563762"/>
            <a:ext cx="6491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Oltre € 2 mln          </a:t>
            </a:r>
            <a:r>
              <a:rPr lang="it-IT" dirty="0" smtClean="0"/>
              <a:t>  Nessuna </a:t>
            </a:r>
            <a:r>
              <a:rPr lang="it-IT" dirty="0"/>
              <a:t>agevolazione</a:t>
            </a:r>
          </a:p>
        </p:txBody>
      </p:sp>
      <p:cxnSp>
        <p:nvCxnSpPr>
          <p:cNvPr id="26" name="Connettore 1 25"/>
          <p:cNvCxnSpPr/>
          <p:nvPr/>
        </p:nvCxnSpPr>
        <p:spPr>
          <a:xfrm>
            <a:off x="749643" y="4933094"/>
            <a:ext cx="10923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9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6</a:t>
            </a:fld>
            <a:endParaRPr lang="en-US" alt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EC9BACD5-3C69-40C5-9DE7-324017CE1E4B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d’imposta beni strumentali nuovi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661086" y="617839"/>
            <a:ext cx="6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Misura del credito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49643" y="1095632"/>
            <a:ext cx="11088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accent1"/>
                </a:solidFill>
              </a:rPr>
              <a:t>BENI                                        DATA                         IMPORTO                 CREDITO</a:t>
            </a:r>
          </a:p>
          <a:p>
            <a:r>
              <a:rPr lang="it-IT" b="1" dirty="0">
                <a:solidFill>
                  <a:schemeClr val="accent1"/>
                </a:solidFill>
              </a:rPr>
              <a:t>                                                 INVESTIMENTO      </a:t>
            </a:r>
            <a:r>
              <a:rPr lang="it-IT" b="1" dirty="0" err="1">
                <a:solidFill>
                  <a:schemeClr val="accent1"/>
                </a:solidFill>
              </a:rPr>
              <a:t>INVESTIMENTO</a:t>
            </a:r>
            <a:r>
              <a:rPr lang="it-IT" b="1" dirty="0">
                <a:solidFill>
                  <a:schemeClr val="accent1"/>
                </a:solidFill>
              </a:rPr>
              <a:t> </a:t>
            </a:r>
          </a:p>
        </p:txBody>
      </p:sp>
      <p:cxnSp>
        <p:nvCxnSpPr>
          <p:cNvPr id="8" name="Connettore 1 7"/>
          <p:cNvCxnSpPr/>
          <p:nvPr/>
        </p:nvCxnSpPr>
        <p:spPr>
          <a:xfrm>
            <a:off x="749643" y="1741963"/>
            <a:ext cx="10923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733168" y="1894703"/>
            <a:ext cx="111128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Beni </a:t>
            </a:r>
            <a:r>
              <a:rPr lang="it-IT" b="1" dirty="0"/>
              <a:t>immateriali</a:t>
            </a:r>
            <a:r>
              <a:rPr lang="it-IT" dirty="0"/>
              <a:t>                   16.11.2020           fino a € 1 mln           10% del costo di acquisto o costo sostenuto dal          </a:t>
            </a:r>
          </a:p>
          <a:p>
            <a:r>
              <a:rPr lang="it-IT" dirty="0"/>
              <a:t>Strumentali nuovi </a:t>
            </a:r>
            <a:r>
              <a:rPr lang="it-IT" b="1" dirty="0"/>
              <a:t>diversi</a:t>
            </a:r>
            <a:r>
              <a:rPr lang="it-IT" dirty="0"/>
              <a:t>    </a:t>
            </a:r>
            <a:r>
              <a:rPr lang="it-IT" dirty="0" smtClean="0"/>
              <a:t>31.12.2021                                              </a:t>
            </a:r>
            <a:r>
              <a:rPr lang="it-IT" dirty="0"/>
              <a:t>locatore, in caso di locazione finanziaria (15% per gli     </a:t>
            </a:r>
          </a:p>
          <a:p>
            <a:r>
              <a:rPr lang="it-IT" dirty="0"/>
              <a:t>Dall’allegato B                       16.11.2020                                               investimenti in strumenti e dispositivi tecnologici</a:t>
            </a:r>
          </a:p>
          <a:p>
            <a:r>
              <a:rPr lang="it-IT" dirty="0"/>
              <a:t>legge 232/2016                     31.12.2022                                              destinati impresa alla realizzazione di forme di lavoro</a:t>
            </a:r>
          </a:p>
          <a:p>
            <a:r>
              <a:rPr lang="it-IT" dirty="0"/>
              <a:t>                                                                                                                   alla realizzazione di forme di lavoro agile)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025081" y="3372031"/>
            <a:ext cx="66479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576648" y="3372031"/>
            <a:ext cx="10923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                                                                    oltre € 1 mln            Nessuna agevolazione</a:t>
            </a:r>
          </a:p>
        </p:txBody>
      </p:sp>
      <p:cxnSp>
        <p:nvCxnSpPr>
          <p:cNvPr id="12" name="Connettore 1 11"/>
          <p:cNvCxnSpPr/>
          <p:nvPr/>
        </p:nvCxnSpPr>
        <p:spPr>
          <a:xfrm>
            <a:off x="3278659" y="3733125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3278659" y="3748216"/>
            <a:ext cx="8476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1.1.2022                Fino a € 2mln           6% del costo di acquisto (o costo sostenuto dal</a:t>
            </a:r>
          </a:p>
          <a:p>
            <a:r>
              <a:rPr lang="it-IT" dirty="0"/>
              <a:t>31.12.2022                                               locatore, in caso di locazione finanziaria)</a:t>
            </a:r>
          </a:p>
        </p:txBody>
      </p:sp>
      <p:cxnSp>
        <p:nvCxnSpPr>
          <p:cNvPr id="14" name="Connettore 1 13"/>
          <p:cNvCxnSpPr/>
          <p:nvPr/>
        </p:nvCxnSpPr>
        <p:spPr>
          <a:xfrm>
            <a:off x="3278659" y="4390428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4907692" y="4480027"/>
            <a:ext cx="6491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Oltre € 1 mln          Nessuna agevolazione</a:t>
            </a:r>
          </a:p>
        </p:txBody>
      </p:sp>
      <p:cxnSp>
        <p:nvCxnSpPr>
          <p:cNvPr id="16" name="Connettore 1 15"/>
          <p:cNvCxnSpPr/>
          <p:nvPr/>
        </p:nvCxnSpPr>
        <p:spPr>
          <a:xfrm>
            <a:off x="749643" y="4849359"/>
            <a:ext cx="10923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536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1FE604A-2F3D-4E0A-8558-406E5EEA3C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7</a:t>
            </a:fld>
            <a:endParaRPr lang="en-US" alt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D5F31A36-F137-4264-92F8-CBCD94A20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52CD7732-3790-436B-A126-9E03AB3D6B46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d’imposta beni strumentali nuovi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46663CDF-C6EC-4CB2-85FB-9FC71350B00B}"/>
              </a:ext>
            </a:extLst>
          </p:cNvPr>
          <p:cNvSpPr txBox="1"/>
          <p:nvPr/>
        </p:nvSpPr>
        <p:spPr>
          <a:xfrm>
            <a:off x="661086" y="617839"/>
            <a:ext cx="6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Misura del credito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="" xmlns:a16="http://schemas.microsoft.com/office/drawing/2014/main" id="{FAE0E86B-F019-45A7-B91C-B673C996EDDD}"/>
              </a:ext>
            </a:extLst>
          </p:cNvPr>
          <p:cNvSpPr txBox="1"/>
          <p:nvPr/>
        </p:nvSpPr>
        <p:spPr>
          <a:xfrm>
            <a:off x="749643" y="1095632"/>
            <a:ext cx="11088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accent1"/>
                </a:solidFill>
              </a:rPr>
              <a:t>BENI                                        DATA                         IMPORTO                 CREDITO</a:t>
            </a:r>
          </a:p>
          <a:p>
            <a:r>
              <a:rPr lang="it-IT" b="1" dirty="0">
                <a:solidFill>
                  <a:schemeClr val="accent1"/>
                </a:solidFill>
              </a:rPr>
              <a:t>                                                 INVESTIMENTO      </a:t>
            </a:r>
            <a:r>
              <a:rPr lang="it-IT" b="1" dirty="0" err="1">
                <a:solidFill>
                  <a:schemeClr val="accent1"/>
                </a:solidFill>
              </a:rPr>
              <a:t>INVESTIMENTO</a:t>
            </a:r>
            <a:r>
              <a:rPr lang="it-IT" b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="" xmlns:a16="http://schemas.microsoft.com/office/drawing/2014/main" id="{20BA7A09-10A6-4B20-9346-E2C43CBA8DBF}"/>
              </a:ext>
            </a:extLst>
          </p:cNvPr>
          <p:cNvSpPr txBox="1"/>
          <p:nvPr/>
        </p:nvSpPr>
        <p:spPr>
          <a:xfrm>
            <a:off x="733168" y="1894703"/>
            <a:ext cx="11112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Beni materiali                         16.11.2020           fino a € 2,5 mln           50% del costo di acquisto o costo sostenuto dal          </a:t>
            </a:r>
          </a:p>
          <a:p>
            <a:r>
              <a:rPr lang="it-IT" dirty="0"/>
              <a:t>Strumentali nuovi </a:t>
            </a:r>
            <a:r>
              <a:rPr lang="it-IT" b="1" dirty="0" err="1"/>
              <a:t>all</a:t>
            </a:r>
            <a:r>
              <a:rPr lang="it-IT" b="1" dirty="0"/>
              <a:t>. A</a:t>
            </a:r>
            <a:r>
              <a:rPr lang="it-IT" dirty="0"/>
              <a:t>        31.12.2021                                                  locatore, in caso di locazione finanziaria     </a:t>
            </a:r>
          </a:p>
          <a:p>
            <a:r>
              <a:rPr lang="it-IT" dirty="0"/>
              <a:t>legge 232/2016</a:t>
            </a:r>
          </a:p>
        </p:txBody>
      </p:sp>
      <p:cxnSp>
        <p:nvCxnSpPr>
          <p:cNvPr id="10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3322201" y="2526794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="" xmlns:a16="http://schemas.microsoft.com/office/drawing/2014/main" id="{5E5BEA7A-D279-4185-A6FC-B64680F42B5F}"/>
              </a:ext>
            </a:extLst>
          </p:cNvPr>
          <p:cNvSpPr txBox="1"/>
          <p:nvPr/>
        </p:nvSpPr>
        <p:spPr>
          <a:xfrm>
            <a:off x="749643" y="2649495"/>
            <a:ext cx="10966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                                                                 Oltre € 2,5 mln  </a:t>
            </a:r>
            <a:r>
              <a:rPr lang="it-IT" dirty="0" smtClean="0"/>
              <a:t>          30</a:t>
            </a:r>
            <a:r>
              <a:rPr lang="it-IT" dirty="0"/>
              <a:t>% del costo di acquisto (o costo sostenuto dal</a:t>
            </a:r>
          </a:p>
          <a:p>
            <a:r>
              <a:rPr lang="it-IT" dirty="0"/>
              <a:t>                                                                                fino € 10 mln    </a:t>
            </a:r>
            <a:r>
              <a:rPr lang="it-IT" dirty="0" smtClean="0"/>
              <a:t>            </a:t>
            </a:r>
            <a:r>
              <a:rPr lang="it-IT" dirty="0"/>
              <a:t>locatore in caso di locazione finanziaria</a:t>
            </a:r>
          </a:p>
        </p:txBody>
      </p:sp>
      <p:cxnSp>
        <p:nvCxnSpPr>
          <p:cNvPr id="12" name="Connettore 1 13">
            <a:extLst>
              <a:ext uri="{FF2B5EF4-FFF2-40B4-BE49-F238E27FC236}">
                <a16:creationId xmlns="" xmlns:a16="http://schemas.microsoft.com/office/drawing/2014/main" id="{5CA3FDC1-92E9-44EF-A9E1-744429C9F665}"/>
              </a:ext>
            </a:extLst>
          </p:cNvPr>
          <p:cNvCxnSpPr/>
          <p:nvPr/>
        </p:nvCxnSpPr>
        <p:spPr>
          <a:xfrm>
            <a:off x="3322201" y="3325437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EF1C3ABB-846F-46DA-9E97-0E7C724D9076}"/>
              </a:ext>
            </a:extLst>
          </p:cNvPr>
          <p:cNvSpPr txBox="1"/>
          <p:nvPr/>
        </p:nvSpPr>
        <p:spPr>
          <a:xfrm>
            <a:off x="806130" y="3320421"/>
            <a:ext cx="10966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                                                                </a:t>
            </a:r>
            <a:r>
              <a:rPr lang="it-IT" dirty="0" smtClean="0"/>
              <a:t> Oltre </a:t>
            </a:r>
            <a:r>
              <a:rPr lang="it-IT" dirty="0"/>
              <a:t>€ 10 mln  </a:t>
            </a:r>
            <a:r>
              <a:rPr lang="it-IT" dirty="0" smtClean="0"/>
              <a:t>          10</a:t>
            </a:r>
            <a:r>
              <a:rPr lang="it-IT" dirty="0"/>
              <a:t>% del costo di acquisto (o costo sostenuto dal</a:t>
            </a:r>
          </a:p>
          <a:p>
            <a:r>
              <a:rPr lang="it-IT" dirty="0"/>
              <a:t>                                                                                fino € 20 mln    </a:t>
            </a:r>
            <a:r>
              <a:rPr lang="it-IT" dirty="0" smtClean="0"/>
              <a:t>           </a:t>
            </a:r>
            <a:r>
              <a:rPr lang="it-IT" dirty="0"/>
              <a:t>locatore in caso di locazione finanziaria</a:t>
            </a:r>
          </a:p>
        </p:txBody>
      </p:sp>
      <p:cxnSp>
        <p:nvCxnSpPr>
          <p:cNvPr id="14" name="Connettore 1 13">
            <a:extLst>
              <a:ext uri="{FF2B5EF4-FFF2-40B4-BE49-F238E27FC236}">
                <a16:creationId xmlns="" xmlns:a16="http://schemas.microsoft.com/office/drawing/2014/main" id="{4FF40E65-0F40-4A2B-8AEF-2C579D7C460D}"/>
              </a:ext>
            </a:extLst>
          </p:cNvPr>
          <p:cNvCxnSpPr/>
          <p:nvPr/>
        </p:nvCxnSpPr>
        <p:spPr>
          <a:xfrm>
            <a:off x="3322201" y="3947172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asellaDiTesto 14">
            <a:extLst>
              <a:ext uri="{FF2B5EF4-FFF2-40B4-BE49-F238E27FC236}">
                <a16:creationId xmlns="" xmlns:a16="http://schemas.microsoft.com/office/drawing/2014/main" id="{FACE7905-A97C-42B2-AC6E-0C24DEC3AC9C}"/>
              </a:ext>
            </a:extLst>
          </p:cNvPr>
          <p:cNvSpPr txBox="1"/>
          <p:nvPr/>
        </p:nvSpPr>
        <p:spPr>
          <a:xfrm>
            <a:off x="806131" y="3971768"/>
            <a:ext cx="1096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                                                                 Oltre € 20 mln  </a:t>
            </a:r>
            <a:r>
              <a:rPr lang="it-IT" dirty="0" smtClean="0"/>
              <a:t>          </a:t>
            </a:r>
            <a:r>
              <a:rPr lang="it-IT" dirty="0"/>
              <a:t>Nessuna agevolazione</a:t>
            </a:r>
          </a:p>
        </p:txBody>
      </p:sp>
    </p:spTree>
    <p:extLst>
      <p:ext uri="{BB962C8B-B14F-4D97-AF65-F5344CB8AC3E}">
        <p14:creationId xmlns:p14="http://schemas.microsoft.com/office/powerpoint/2010/main" val="2702030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1FE604A-2F3D-4E0A-8558-406E5EEA3C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8</a:t>
            </a:fld>
            <a:endParaRPr lang="en-US" alt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D5F31A36-F137-4264-92F8-CBCD94A20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52CD7732-3790-436B-A126-9E03AB3D6B46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d’imposta beni strumentali nuovi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46663CDF-C6EC-4CB2-85FB-9FC71350B00B}"/>
              </a:ext>
            </a:extLst>
          </p:cNvPr>
          <p:cNvSpPr txBox="1"/>
          <p:nvPr/>
        </p:nvSpPr>
        <p:spPr>
          <a:xfrm>
            <a:off x="661086" y="617839"/>
            <a:ext cx="6755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Misura del credito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="" xmlns:a16="http://schemas.microsoft.com/office/drawing/2014/main" id="{FAE0E86B-F019-45A7-B91C-B673C996EDDD}"/>
              </a:ext>
            </a:extLst>
          </p:cNvPr>
          <p:cNvSpPr txBox="1"/>
          <p:nvPr/>
        </p:nvSpPr>
        <p:spPr>
          <a:xfrm>
            <a:off x="749643" y="1095632"/>
            <a:ext cx="11088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accent1"/>
                </a:solidFill>
              </a:rPr>
              <a:t>BENI                                        DATA                         IMPORTO                 CREDITO</a:t>
            </a:r>
          </a:p>
          <a:p>
            <a:r>
              <a:rPr lang="it-IT" b="1" dirty="0">
                <a:solidFill>
                  <a:schemeClr val="accent1"/>
                </a:solidFill>
              </a:rPr>
              <a:t>                                                 INVESTIMENTO      </a:t>
            </a:r>
            <a:r>
              <a:rPr lang="it-IT" b="1" dirty="0" err="1">
                <a:solidFill>
                  <a:schemeClr val="accent1"/>
                </a:solidFill>
              </a:rPr>
              <a:t>INVESTIMENTO</a:t>
            </a:r>
            <a:r>
              <a:rPr lang="it-IT" b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="" xmlns:a16="http://schemas.microsoft.com/office/drawing/2014/main" id="{20BA7A09-10A6-4B20-9346-E2C43CBA8DBF}"/>
              </a:ext>
            </a:extLst>
          </p:cNvPr>
          <p:cNvSpPr txBox="1"/>
          <p:nvPr/>
        </p:nvSpPr>
        <p:spPr>
          <a:xfrm>
            <a:off x="733168" y="1894703"/>
            <a:ext cx="11112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Beni materiali                         01.01.2022           fino a € 2,5 mln           40% del costo di acquisto o costo sostenuto dal          </a:t>
            </a:r>
          </a:p>
          <a:p>
            <a:r>
              <a:rPr lang="it-IT" dirty="0"/>
              <a:t>Strumentali nuovi </a:t>
            </a:r>
            <a:r>
              <a:rPr lang="it-IT" b="1" dirty="0" err="1"/>
              <a:t>all</a:t>
            </a:r>
            <a:r>
              <a:rPr lang="it-IT" b="1" dirty="0"/>
              <a:t>. A</a:t>
            </a:r>
            <a:r>
              <a:rPr lang="it-IT" dirty="0"/>
              <a:t>        31.12.2022                                                  locatore, in caso di locazione finanziaria     </a:t>
            </a:r>
          </a:p>
          <a:p>
            <a:r>
              <a:rPr lang="it-IT" dirty="0"/>
              <a:t>legge 232/2016</a:t>
            </a:r>
          </a:p>
        </p:txBody>
      </p:sp>
      <p:cxnSp>
        <p:nvCxnSpPr>
          <p:cNvPr id="10" name="Connettore 1 13">
            <a:extLst>
              <a:ext uri="{FF2B5EF4-FFF2-40B4-BE49-F238E27FC236}">
                <a16:creationId xmlns="" xmlns:a16="http://schemas.microsoft.com/office/drawing/2014/main" id="{5D42AFB6-026C-4181-A03C-27699EAA1A02}"/>
              </a:ext>
            </a:extLst>
          </p:cNvPr>
          <p:cNvCxnSpPr/>
          <p:nvPr/>
        </p:nvCxnSpPr>
        <p:spPr>
          <a:xfrm>
            <a:off x="3322201" y="2526794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="" xmlns:a16="http://schemas.microsoft.com/office/drawing/2014/main" id="{5E5BEA7A-D279-4185-A6FC-B64680F42B5F}"/>
              </a:ext>
            </a:extLst>
          </p:cNvPr>
          <p:cNvSpPr txBox="1"/>
          <p:nvPr/>
        </p:nvSpPr>
        <p:spPr>
          <a:xfrm>
            <a:off x="749643" y="2649495"/>
            <a:ext cx="10966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                                                                 Oltre € 2,5 mln  </a:t>
            </a:r>
            <a:r>
              <a:rPr lang="it-IT" dirty="0" smtClean="0"/>
              <a:t>           20</a:t>
            </a:r>
            <a:r>
              <a:rPr lang="it-IT" dirty="0"/>
              <a:t>% del costo di acquisto (o costo sostenuto dal</a:t>
            </a:r>
          </a:p>
          <a:p>
            <a:r>
              <a:rPr lang="it-IT" dirty="0"/>
              <a:t>                                                                                fino € 10 mln     </a:t>
            </a:r>
            <a:r>
              <a:rPr lang="it-IT" dirty="0" smtClean="0"/>
              <a:t>           locatore </a:t>
            </a:r>
            <a:r>
              <a:rPr lang="it-IT" dirty="0"/>
              <a:t>in caso di locazione finanziaria</a:t>
            </a:r>
          </a:p>
        </p:txBody>
      </p:sp>
      <p:cxnSp>
        <p:nvCxnSpPr>
          <p:cNvPr id="12" name="Connettore 1 13">
            <a:extLst>
              <a:ext uri="{FF2B5EF4-FFF2-40B4-BE49-F238E27FC236}">
                <a16:creationId xmlns="" xmlns:a16="http://schemas.microsoft.com/office/drawing/2014/main" id="{5CA3FDC1-92E9-44EF-A9E1-744429C9F665}"/>
              </a:ext>
            </a:extLst>
          </p:cNvPr>
          <p:cNvCxnSpPr/>
          <p:nvPr/>
        </p:nvCxnSpPr>
        <p:spPr>
          <a:xfrm>
            <a:off x="3322201" y="3325437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="" xmlns:a16="http://schemas.microsoft.com/office/drawing/2014/main" id="{EF1C3ABB-846F-46DA-9E97-0E7C724D9076}"/>
              </a:ext>
            </a:extLst>
          </p:cNvPr>
          <p:cNvSpPr txBox="1"/>
          <p:nvPr/>
        </p:nvSpPr>
        <p:spPr>
          <a:xfrm>
            <a:off x="806130" y="3320421"/>
            <a:ext cx="10966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                                                                </a:t>
            </a:r>
            <a:r>
              <a:rPr lang="it-IT" dirty="0" smtClean="0"/>
              <a:t>Oltre </a:t>
            </a:r>
            <a:r>
              <a:rPr lang="it-IT" dirty="0"/>
              <a:t>€ 10 mln  </a:t>
            </a:r>
            <a:r>
              <a:rPr lang="it-IT" dirty="0" smtClean="0"/>
              <a:t>            10</a:t>
            </a:r>
            <a:r>
              <a:rPr lang="it-IT" dirty="0"/>
              <a:t>% del costo di acquisto (o costo sostenuto dal</a:t>
            </a:r>
          </a:p>
          <a:p>
            <a:r>
              <a:rPr lang="it-IT" dirty="0"/>
              <a:t>                                                                               </a:t>
            </a:r>
            <a:r>
              <a:rPr lang="it-IT" dirty="0" smtClean="0"/>
              <a:t>fino </a:t>
            </a:r>
            <a:r>
              <a:rPr lang="it-IT" dirty="0"/>
              <a:t>€ 20 mln     </a:t>
            </a:r>
            <a:r>
              <a:rPr lang="it-IT" dirty="0" smtClean="0"/>
              <a:t>            locatore </a:t>
            </a:r>
            <a:r>
              <a:rPr lang="it-IT" dirty="0"/>
              <a:t>in caso di locazione finanziaria</a:t>
            </a:r>
          </a:p>
        </p:txBody>
      </p:sp>
      <p:cxnSp>
        <p:nvCxnSpPr>
          <p:cNvPr id="14" name="Connettore 1 13">
            <a:extLst>
              <a:ext uri="{FF2B5EF4-FFF2-40B4-BE49-F238E27FC236}">
                <a16:creationId xmlns="" xmlns:a16="http://schemas.microsoft.com/office/drawing/2014/main" id="{4FF40E65-0F40-4A2B-8AEF-2C579D7C460D}"/>
              </a:ext>
            </a:extLst>
          </p:cNvPr>
          <p:cNvCxnSpPr/>
          <p:nvPr/>
        </p:nvCxnSpPr>
        <p:spPr>
          <a:xfrm>
            <a:off x="3322201" y="3947172"/>
            <a:ext cx="83943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asellaDiTesto 14">
            <a:extLst>
              <a:ext uri="{FF2B5EF4-FFF2-40B4-BE49-F238E27FC236}">
                <a16:creationId xmlns="" xmlns:a16="http://schemas.microsoft.com/office/drawing/2014/main" id="{FACE7905-A97C-42B2-AC6E-0C24DEC3AC9C}"/>
              </a:ext>
            </a:extLst>
          </p:cNvPr>
          <p:cNvSpPr txBox="1"/>
          <p:nvPr/>
        </p:nvSpPr>
        <p:spPr>
          <a:xfrm>
            <a:off x="806131" y="3971768"/>
            <a:ext cx="1096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                                                                </a:t>
            </a:r>
            <a:r>
              <a:rPr lang="it-IT" dirty="0" smtClean="0"/>
              <a:t>Oltre </a:t>
            </a:r>
            <a:r>
              <a:rPr lang="it-IT" dirty="0"/>
              <a:t>€ 20 mln  </a:t>
            </a:r>
            <a:r>
              <a:rPr lang="it-IT" dirty="0" smtClean="0"/>
              <a:t>             </a:t>
            </a:r>
            <a:r>
              <a:rPr lang="it-IT" dirty="0"/>
              <a:t>Nessuna agevolazione</a:t>
            </a:r>
          </a:p>
        </p:txBody>
      </p:sp>
      <p:cxnSp>
        <p:nvCxnSpPr>
          <p:cNvPr id="16" name="Connettore 1 25">
            <a:extLst>
              <a:ext uri="{FF2B5EF4-FFF2-40B4-BE49-F238E27FC236}">
                <a16:creationId xmlns="" xmlns:a16="http://schemas.microsoft.com/office/drawing/2014/main" id="{35BB72E4-37B9-4318-B1B8-0969CC75A3FF}"/>
              </a:ext>
            </a:extLst>
          </p:cNvPr>
          <p:cNvCxnSpPr/>
          <p:nvPr/>
        </p:nvCxnSpPr>
        <p:spPr>
          <a:xfrm>
            <a:off x="749643" y="4371268"/>
            <a:ext cx="10923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ttore 1 25">
            <a:extLst>
              <a:ext uri="{FF2B5EF4-FFF2-40B4-BE49-F238E27FC236}">
                <a16:creationId xmlns="" xmlns:a16="http://schemas.microsoft.com/office/drawing/2014/main" id="{26A8B698-65D3-446A-AA57-A67ED8959D82}"/>
              </a:ext>
            </a:extLst>
          </p:cNvPr>
          <p:cNvCxnSpPr/>
          <p:nvPr/>
        </p:nvCxnSpPr>
        <p:spPr>
          <a:xfrm>
            <a:off x="749643" y="4532499"/>
            <a:ext cx="10923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CasellaDiTesto 17">
            <a:extLst>
              <a:ext uri="{FF2B5EF4-FFF2-40B4-BE49-F238E27FC236}">
                <a16:creationId xmlns="" xmlns:a16="http://schemas.microsoft.com/office/drawing/2014/main" id="{E2501AA3-3905-4314-98D7-2C07C85A60F1}"/>
              </a:ext>
            </a:extLst>
          </p:cNvPr>
          <p:cNvSpPr txBox="1"/>
          <p:nvPr/>
        </p:nvSpPr>
        <p:spPr>
          <a:xfrm>
            <a:off x="603715" y="4619826"/>
            <a:ext cx="11112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Beni </a:t>
            </a:r>
            <a:r>
              <a:rPr lang="it-IT" dirty="0" err="1" smtClean="0"/>
              <a:t>immmateriali</a:t>
            </a:r>
            <a:r>
              <a:rPr lang="it-IT" dirty="0" smtClean="0"/>
              <a:t>                     16.11.2020         </a:t>
            </a:r>
            <a:r>
              <a:rPr lang="it-IT" dirty="0"/>
              <a:t>fino a € 1 mln          </a:t>
            </a:r>
            <a:r>
              <a:rPr lang="it-IT" dirty="0" smtClean="0"/>
              <a:t>       20</a:t>
            </a:r>
            <a:r>
              <a:rPr lang="it-IT" dirty="0"/>
              <a:t>% del costo</a:t>
            </a:r>
          </a:p>
          <a:p>
            <a:r>
              <a:rPr lang="it-IT" dirty="0"/>
              <a:t>Strumentali nuovi ex </a:t>
            </a:r>
            <a:r>
              <a:rPr lang="it-IT" b="1" dirty="0" err="1"/>
              <a:t>all</a:t>
            </a:r>
            <a:r>
              <a:rPr lang="it-IT" b="1" dirty="0"/>
              <a:t>. B</a:t>
            </a:r>
            <a:r>
              <a:rPr lang="it-IT" dirty="0"/>
              <a:t>       31.12.2022   </a:t>
            </a:r>
            <a:r>
              <a:rPr lang="it-IT" dirty="0" smtClean="0"/>
              <a:t>      Oltre </a:t>
            </a:r>
            <a:r>
              <a:rPr lang="it-IT" dirty="0"/>
              <a:t>€ 1 mln mila   </a:t>
            </a:r>
            <a:r>
              <a:rPr lang="it-IT" dirty="0" smtClean="0"/>
              <a:t>       Nessuna </a:t>
            </a:r>
            <a:r>
              <a:rPr lang="it-IT" dirty="0"/>
              <a:t>agevolazione     </a:t>
            </a:r>
          </a:p>
          <a:p>
            <a:r>
              <a:rPr lang="it-IT" dirty="0"/>
              <a:t>legge 232/2016</a:t>
            </a:r>
          </a:p>
        </p:txBody>
      </p:sp>
      <p:cxnSp>
        <p:nvCxnSpPr>
          <p:cNvPr id="19" name="Connettore 1 25">
            <a:extLst>
              <a:ext uri="{FF2B5EF4-FFF2-40B4-BE49-F238E27FC236}">
                <a16:creationId xmlns="" xmlns:a16="http://schemas.microsoft.com/office/drawing/2014/main" id="{7CCCDB52-68EE-4E1D-9D4A-1E655A4F1134}"/>
              </a:ext>
            </a:extLst>
          </p:cNvPr>
          <p:cNvCxnSpPr/>
          <p:nvPr/>
        </p:nvCxnSpPr>
        <p:spPr>
          <a:xfrm>
            <a:off x="733168" y="5543156"/>
            <a:ext cx="10923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601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1971CC1E-899E-43F6-AAC9-52CAB60F4F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37324D-C78F-4828-8A23-F4801441BC05}" type="slidenum">
              <a:rPr lang="en-US" altLang="it-IT" smtClean="0"/>
              <a:pPr>
                <a:defRPr/>
              </a:pPr>
              <a:t>9</a:t>
            </a:fld>
            <a:endParaRPr lang="en-US" alt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4CA097FD-A2C8-4935-91D9-06AEDCDF5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Pillole di Bilancio e di Fiscalità</a:t>
            </a:r>
            <a:endParaRPr lang="en-US" dirty="0"/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ACD7A383-3895-4701-98FF-FF03416E57D7}"/>
              </a:ext>
            </a:extLst>
          </p:cNvPr>
          <p:cNvSpPr>
            <a:spLocks noGrp="1"/>
          </p:cNvSpPr>
          <p:nvPr/>
        </p:nvSpPr>
        <p:spPr bwMode="auto">
          <a:xfrm>
            <a:off x="-607627" y="57666"/>
            <a:ext cx="11399838" cy="64997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250950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it-IT" altLang="en-US" b="1" dirty="0"/>
              <a:t>. Credito d’imposta locazioni commerciali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1B8E9931-DCDB-48E5-9069-F7EBAB46B8C0}"/>
              </a:ext>
            </a:extLst>
          </p:cNvPr>
          <p:cNvSpPr txBox="1"/>
          <p:nvPr/>
        </p:nvSpPr>
        <p:spPr>
          <a:xfrm>
            <a:off x="252549" y="827314"/>
            <a:ext cx="116172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solidFill>
                  <a:schemeClr val="accent1"/>
                </a:solidFill>
              </a:rPr>
              <a:t>SOGGETTI                            COMPENSI      CALO DEL                                        AMMONTARE                                                    MENSILITA’                                         UTILIZZO</a:t>
            </a:r>
          </a:p>
          <a:p>
            <a:r>
              <a:rPr lang="it-IT" sz="1400" b="1" dirty="0">
                <a:solidFill>
                  <a:schemeClr val="accent1"/>
                </a:solidFill>
              </a:rPr>
              <a:t>                                               INF. 5 MLN     FATTURATO                           LOCAZIONE         SERVIZI A PREST</a:t>
            </a:r>
          </a:p>
          <a:p>
            <a:r>
              <a:rPr lang="it-IT" sz="1400" b="1" dirty="0">
                <a:solidFill>
                  <a:schemeClr val="accent1"/>
                </a:solidFill>
              </a:rPr>
              <a:t>                                                                                                                    IMMOBILE          COMPLESSE E AFFITTO</a:t>
            </a:r>
          </a:p>
          <a:p>
            <a:r>
              <a:rPr lang="it-IT" sz="1400" b="1" dirty="0">
                <a:solidFill>
                  <a:schemeClr val="accent1"/>
                </a:solidFill>
              </a:rPr>
              <a:t>                                                                                                                       D’AZIENDA</a:t>
            </a:r>
          </a:p>
        </p:txBody>
      </p:sp>
      <p:cxnSp>
        <p:nvCxnSpPr>
          <p:cNvPr id="8" name="Connettore diritto 7">
            <a:extLst>
              <a:ext uri="{FF2B5EF4-FFF2-40B4-BE49-F238E27FC236}">
                <a16:creationId xmlns="" xmlns:a16="http://schemas.microsoft.com/office/drawing/2014/main" id="{7F3F37D4-E4CE-48EB-8C97-3357B31EB5AD}"/>
              </a:ext>
            </a:extLst>
          </p:cNvPr>
          <p:cNvCxnSpPr>
            <a:cxnSpLocks/>
          </p:cNvCxnSpPr>
          <p:nvPr/>
        </p:nvCxnSpPr>
        <p:spPr>
          <a:xfrm>
            <a:off x="5146766" y="1097280"/>
            <a:ext cx="23726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ttore 1 15">
            <a:extLst>
              <a:ext uri="{FF2B5EF4-FFF2-40B4-BE49-F238E27FC236}">
                <a16:creationId xmlns="" xmlns:a16="http://schemas.microsoft.com/office/drawing/2014/main" id="{7C51448C-F61D-47C8-A8E0-A60A7C0DEE06}"/>
              </a:ext>
            </a:extLst>
          </p:cNvPr>
          <p:cNvCxnSpPr>
            <a:cxnSpLocks/>
          </p:cNvCxnSpPr>
          <p:nvPr/>
        </p:nvCxnSpPr>
        <p:spPr>
          <a:xfrm>
            <a:off x="314214" y="1771397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="" xmlns:a16="http://schemas.microsoft.com/office/drawing/2014/main" id="{960C077F-45C3-4B40-A134-1A7B72372EF4}"/>
              </a:ext>
            </a:extLst>
          </p:cNvPr>
          <p:cNvSpPr txBox="1"/>
          <p:nvPr/>
        </p:nvSpPr>
        <p:spPr>
          <a:xfrm>
            <a:off x="260552" y="1712907"/>
            <a:ext cx="116172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Imprese e </a:t>
            </a:r>
            <a:r>
              <a:rPr lang="it-IT" sz="1400" dirty="0" err="1"/>
              <a:t>profess</a:t>
            </a:r>
            <a:r>
              <a:rPr lang="it-IT" sz="1400" dirty="0"/>
              <a:t>.                   Si                       Si                                            60%                              30%                                     marzo, aprile                         &gt;compensazione</a:t>
            </a:r>
          </a:p>
          <a:p>
            <a:r>
              <a:rPr lang="it-IT" sz="1400" dirty="0"/>
              <a:t>                                                                                                                                                                                                                maggio giugno 2020            &gt;dichiarazione</a:t>
            </a:r>
          </a:p>
          <a:p>
            <a:r>
              <a:rPr lang="it-IT" sz="1400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&gt;cessione ad       </a:t>
            </a:r>
          </a:p>
          <a:p>
            <a:r>
              <a:rPr lang="it-IT" sz="1400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altro soggetto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="" xmlns:a16="http://schemas.microsoft.com/office/drawing/2014/main" id="{4D85350D-29B0-4DCC-B3D8-07C6AB78B376}"/>
              </a:ext>
            </a:extLst>
          </p:cNvPr>
          <p:cNvSpPr txBox="1"/>
          <p:nvPr/>
        </p:nvSpPr>
        <p:spPr>
          <a:xfrm>
            <a:off x="252549" y="2715481"/>
            <a:ext cx="116172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Esercenti attività di comm.    No                    Si                                            20%                               10%                                     marzo, aprile                      </a:t>
            </a:r>
          </a:p>
          <a:p>
            <a:r>
              <a:rPr lang="it-IT" sz="1400" dirty="0"/>
              <a:t> al dettaglio con ricavi                                                                                                                                                                        maggio giugno 2020        </a:t>
            </a:r>
          </a:p>
          <a:p>
            <a:r>
              <a:rPr lang="it-IT" sz="1400" dirty="0"/>
              <a:t> &gt; di € 5 mln nel periodo</a:t>
            </a:r>
          </a:p>
          <a:p>
            <a:r>
              <a:rPr lang="it-IT" sz="1400" dirty="0"/>
              <a:t> d’imposta </a:t>
            </a:r>
            <a:r>
              <a:rPr lang="it-IT" sz="1400" dirty="0" smtClean="0"/>
              <a:t>precedente                                                                                                                                                                                                                     </a:t>
            </a:r>
            <a:endParaRPr lang="it-IT" sz="1400" dirty="0"/>
          </a:p>
        </p:txBody>
      </p:sp>
      <p:cxnSp>
        <p:nvCxnSpPr>
          <p:cNvPr id="13" name="Connettore 1 15">
            <a:extLst>
              <a:ext uri="{FF2B5EF4-FFF2-40B4-BE49-F238E27FC236}">
                <a16:creationId xmlns="" xmlns:a16="http://schemas.microsoft.com/office/drawing/2014/main" id="{D4392020-629E-4FDA-B041-149F133851E8}"/>
              </a:ext>
            </a:extLst>
          </p:cNvPr>
          <p:cNvCxnSpPr>
            <a:cxnSpLocks/>
          </p:cNvCxnSpPr>
          <p:nvPr/>
        </p:nvCxnSpPr>
        <p:spPr>
          <a:xfrm>
            <a:off x="314214" y="2598500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ttore 1 15">
            <a:extLst>
              <a:ext uri="{FF2B5EF4-FFF2-40B4-BE49-F238E27FC236}">
                <a16:creationId xmlns="" xmlns:a16="http://schemas.microsoft.com/office/drawing/2014/main" id="{2BC6B5C8-C2C4-40A4-9F9A-AA6D88985B23}"/>
              </a:ext>
            </a:extLst>
          </p:cNvPr>
          <p:cNvCxnSpPr>
            <a:cxnSpLocks/>
          </p:cNvCxnSpPr>
          <p:nvPr/>
        </p:nvCxnSpPr>
        <p:spPr>
          <a:xfrm>
            <a:off x="283381" y="3669588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asellaDiTesto 14">
            <a:extLst>
              <a:ext uri="{FF2B5EF4-FFF2-40B4-BE49-F238E27FC236}">
                <a16:creationId xmlns="" xmlns:a16="http://schemas.microsoft.com/office/drawing/2014/main" id="{9DF209AE-D176-4B60-ABC5-0C74DE17EF29}"/>
              </a:ext>
            </a:extLst>
          </p:cNvPr>
          <p:cNvSpPr txBox="1"/>
          <p:nvPr/>
        </p:nvSpPr>
        <p:spPr>
          <a:xfrm>
            <a:off x="252548" y="3744068"/>
            <a:ext cx="116172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Imprese turistico/ricettive      No                   Si                                            60%                            &gt;  30% servizi a                     Da aprile 2020      </a:t>
            </a:r>
          </a:p>
          <a:p>
            <a:r>
              <a:rPr lang="it-IT" sz="1400" dirty="0"/>
              <a:t>con attività stagionale                                                                                                                      prestazioni complesse           a aprile 2021   </a:t>
            </a:r>
          </a:p>
          <a:p>
            <a:r>
              <a:rPr lang="it-IT" sz="1400" dirty="0"/>
              <a:t>                                                                                                                                                                &gt; 50% affitto d’azienda                                                           </a:t>
            </a:r>
          </a:p>
        </p:txBody>
      </p:sp>
      <p:cxnSp>
        <p:nvCxnSpPr>
          <p:cNvPr id="16" name="Connettore 1 15">
            <a:extLst>
              <a:ext uri="{FF2B5EF4-FFF2-40B4-BE49-F238E27FC236}">
                <a16:creationId xmlns="" xmlns:a16="http://schemas.microsoft.com/office/drawing/2014/main" id="{AC5B3068-976D-4F6F-A555-8E6ECE00C15A}"/>
              </a:ext>
            </a:extLst>
          </p:cNvPr>
          <p:cNvCxnSpPr>
            <a:cxnSpLocks/>
          </p:cNvCxnSpPr>
          <p:nvPr/>
        </p:nvCxnSpPr>
        <p:spPr>
          <a:xfrm>
            <a:off x="252548" y="4482732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="" xmlns:a16="http://schemas.microsoft.com/office/drawing/2014/main" id="{AC662DE3-18C7-4D87-8BFB-949EA5EB86CE}"/>
              </a:ext>
            </a:extLst>
          </p:cNvPr>
          <p:cNvSpPr txBox="1"/>
          <p:nvPr/>
        </p:nvSpPr>
        <p:spPr>
          <a:xfrm>
            <a:off x="283381" y="4545180"/>
            <a:ext cx="116172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Imprese turistico/ricettive      No                   Si                                            60%                            &gt;  30% servizi a                     Da marzo 2020      </a:t>
            </a:r>
          </a:p>
          <a:p>
            <a:r>
              <a:rPr lang="it-IT" sz="1400" dirty="0"/>
              <a:t>                                                                                                                                                             prestazioni complesse            a aprile 2021   </a:t>
            </a:r>
          </a:p>
          <a:p>
            <a:r>
              <a:rPr lang="it-IT" sz="1400" dirty="0"/>
              <a:t>                                                                                                                                                                 &gt; 50% affitto d’azienda                                                           </a:t>
            </a:r>
          </a:p>
        </p:txBody>
      </p:sp>
      <p:cxnSp>
        <p:nvCxnSpPr>
          <p:cNvPr id="18" name="Connettore 1 15">
            <a:extLst>
              <a:ext uri="{FF2B5EF4-FFF2-40B4-BE49-F238E27FC236}">
                <a16:creationId xmlns="" xmlns:a16="http://schemas.microsoft.com/office/drawing/2014/main" id="{ED16DB04-B050-4032-9246-E634AEB63C4A}"/>
              </a:ext>
            </a:extLst>
          </p:cNvPr>
          <p:cNvCxnSpPr>
            <a:cxnSpLocks/>
          </p:cNvCxnSpPr>
          <p:nvPr/>
        </p:nvCxnSpPr>
        <p:spPr>
          <a:xfrm>
            <a:off x="252547" y="5283844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CasellaDiTesto 18">
            <a:extLst>
              <a:ext uri="{FF2B5EF4-FFF2-40B4-BE49-F238E27FC236}">
                <a16:creationId xmlns="" xmlns:a16="http://schemas.microsoft.com/office/drawing/2014/main" id="{359EC7B0-9F4C-431E-92DB-506AF4B83BCE}"/>
              </a:ext>
            </a:extLst>
          </p:cNvPr>
          <p:cNvSpPr txBox="1"/>
          <p:nvPr/>
        </p:nvSpPr>
        <p:spPr>
          <a:xfrm>
            <a:off x="283381" y="5346291"/>
            <a:ext cx="116172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Agenzie di viaggio/tour           No                   Si                                            60%                              30%                                       Da marzo 2020      </a:t>
            </a:r>
          </a:p>
          <a:p>
            <a:r>
              <a:rPr lang="it-IT" sz="1400" dirty="0"/>
              <a:t>operator                                                                                                                                                                                                 a aprile 2021   </a:t>
            </a:r>
          </a:p>
          <a:p>
            <a:r>
              <a:rPr lang="it-IT" sz="1400" dirty="0"/>
              <a:t>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21" name="Connettore 1 15">
            <a:extLst>
              <a:ext uri="{FF2B5EF4-FFF2-40B4-BE49-F238E27FC236}">
                <a16:creationId xmlns="" xmlns:a16="http://schemas.microsoft.com/office/drawing/2014/main" id="{FCEE9B90-CC91-430E-BDA4-83A2232D12B4}"/>
              </a:ext>
            </a:extLst>
          </p:cNvPr>
          <p:cNvCxnSpPr>
            <a:cxnSpLocks/>
          </p:cNvCxnSpPr>
          <p:nvPr/>
        </p:nvCxnSpPr>
        <p:spPr>
          <a:xfrm>
            <a:off x="252546" y="5960027"/>
            <a:ext cx="115555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3273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2718</TotalTime>
  <Words>2445</Words>
  <Application>Microsoft Office PowerPoint</Application>
  <PresentationFormat>Widescreen</PresentationFormat>
  <Paragraphs>257</Paragraphs>
  <Slides>14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4" baseType="lpstr">
      <vt:lpstr>MS PGothic</vt:lpstr>
      <vt:lpstr>Arial</vt:lpstr>
      <vt:lpstr>Calibri</vt:lpstr>
      <vt:lpstr>Calibri Light</vt:lpstr>
      <vt:lpstr>Helvetica</vt:lpstr>
      <vt:lpstr>Impact</vt:lpstr>
      <vt:lpstr>Times New Roman</vt:lpstr>
      <vt:lpstr>Tw Cen MT Condensed Extra Bold</vt:lpstr>
      <vt:lpstr>Tema di Office</vt:lpstr>
      <vt:lpstr>Diapositiva think-cell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giovpiccoli@virgilio.it</dc:creator>
  <cp:lastModifiedBy>andrea</cp:lastModifiedBy>
  <cp:revision>231</cp:revision>
  <cp:lastPrinted>2020-11-30T17:09:54Z</cp:lastPrinted>
  <dcterms:created xsi:type="dcterms:W3CDTF">2016-09-23T16:47:06Z</dcterms:created>
  <dcterms:modified xsi:type="dcterms:W3CDTF">2021-03-23T07:58:15Z</dcterms:modified>
</cp:coreProperties>
</file>