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66"/>
  </p:notesMasterIdLst>
  <p:sldIdLst>
    <p:sldId id="256" r:id="rId2"/>
    <p:sldId id="798" r:id="rId3"/>
    <p:sldId id="781" r:id="rId4"/>
    <p:sldId id="839" r:id="rId5"/>
    <p:sldId id="840" r:id="rId6"/>
    <p:sldId id="787" r:id="rId7"/>
    <p:sldId id="788" r:id="rId8"/>
    <p:sldId id="842" r:id="rId9"/>
    <p:sldId id="838" r:id="rId10"/>
    <p:sldId id="323" r:id="rId11"/>
    <p:sldId id="789" r:id="rId12"/>
    <p:sldId id="785" r:id="rId13"/>
    <p:sldId id="786" r:id="rId14"/>
    <p:sldId id="752" r:id="rId15"/>
    <p:sldId id="792" r:id="rId16"/>
    <p:sldId id="341" r:id="rId17"/>
    <p:sldId id="817" r:id="rId18"/>
    <p:sldId id="818" r:id="rId19"/>
    <p:sldId id="791" r:id="rId20"/>
    <p:sldId id="858" r:id="rId21"/>
    <p:sldId id="265" r:id="rId22"/>
    <p:sldId id="266" r:id="rId23"/>
    <p:sldId id="750" r:id="rId24"/>
    <p:sldId id="257" r:id="rId25"/>
    <p:sldId id="269" r:id="rId26"/>
    <p:sldId id="267" r:id="rId27"/>
    <p:sldId id="268" r:id="rId28"/>
    <p:sldId id="292" r:id="rId29"/>
    <p:sldId id="859" r:id="rId30"/>
    <p:sldId id="294" r:id="rId31"/>
    <p:sldId id="296" r:id="rId32"/>
    <p:sldId id="298" r:id="rId33"/>
    <p:sldId id="843" r:id="rId34"/>
    <p:sldId id="783" r:id="rId35"/>
    <p:sldId id="819" r:id="rId36"/>
    <p:sldId id="815" r:id="rId37"/>
    <p:sldId id="841" r:id="rId38"/>
    <p:sldId id="844" r:id="rId39"/>
    <p:sldId id="845" r:id="rId40"/>
    <p:sldId id="846" r:id="rId41"/>
    <p:sldId id="821" r:id="rId42"/>
    <p:sldId id="822" r:id="rId43"/>
    <p:sldId id="827" r:id="rId44"/>
    <p:sldId id="847" r:id="rId45"/>
    <p:sldId id="520" r:id="rId46"/>
    <p:sldId id="513" r:id="rId47"/>
    <p:sldId id="848" r:id="rId48"/>
    <p:sldId id="849" r:id="rId49"/>
    <p:sldId id="850" r:id="rId50"/>
    <p:sldId id="852" r:id="rId51"/>
    <p:sldId id="811" r:id="rId52"/>
    <p:sldId id="851" r:id="rId53"/>
    <p:sldId id="831" r:id="rId54"/>
    <p:sldId id="853" r:id="rId55"/>
    <p:sldId id="833" r:id="rId56"/>
    <p:sldId id="834" r:id="rId57"/>
    <p:sldId id="835" r:id="rId58"/>
    <p:sldId id="836" r:id="rId59"/>
    <p:sldId id="837" r:id="rId60"/>
    <p:sldId id="854" r:id="rId61"/>
    <p:sldId id="855" r:id="rId62"/>
    <p:sldId id="856" r:id="rId63"/>
    <p:sldId id="857" r:id="rId64"/>
    <p:sldId id="74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p:restoredTop sz="93098"/>
  </p:normalViewPr>
  <p:slideViewPr>
    <p:cSldViewPr snapToGrid="0" snapToObjects="1">
      <p:cViewPr varScale="1">
        <p:scale>
          <a:sx n="105" d="100"/>
          <a:sy n="105" d="100"/>
        </p:scale>
        <p:origin x="9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gif"/></Relationships>
</file>

<file path=ppt/diagrams/_rels/drawing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9C556-D8D9-8C4E-9B3F-7E8A5AE1B6A6}" type="doc">
      <dgm:prSet loTypeId="urn:microsoft.com/office/officeart/2008/layout/LinedList" loCatId="list" qsTypeId="urn:microsoft.com/office/officeart/2005/8/quickstyle/simple4" qsCatId="simple" csTypeId="urn:microsoft.com/office/officeart/2005/8/colors/colorful2" csCatId="colorful" phldr="1"/>
      <dgm:spPr/>
    </dgm:pt>
    <dgm:pt modelId="{7689595B-4BAA-8D4D-BDAE-ACC6E5EA680F}">
      <dgm:prSet phldrT="[Testo]"/>
      <dgm:spPr/>
      <dgm:t>
        <a:bodyPr/>
        <a:lstStyle/>
        <a:p>
          <a:r>
            <a:rPr lang="it-IT" dirty="0"/>
            <a:t>Le decisioni della Corte UE come casi pilota </a:t>
          </a:r>
        </a:p>
      </dgm:t>
    </dgm:pt>
    <dgm:pt modelId="{F86FFB70-9E45-674F-9E05-0DE31CCD117C}" type="parTrans" cxnId="{79A98174-297C-DF4E-B724-C48B029A5F64}">
      <dgm:prSet/>
      <dgm:spPr/>
      <dgm:t>
        <a:bodyPr/>
        <a:lstStyle/>
        <a:p>
          <a:endParaRPr lang="it-IT"/>
        </a:p>
      </dgm:t>
    </dgm:pt>
    <dgm:pt modelId="{E3AA4728-9AFF-0B44-AEA9-F4016DA7E645}" type="sibTrans" cxnId="{79A98174-297C-DF4E-B724-C48B029A5F64}">
      <dgm:prSet/>
      <dgm:spPr/>
      <dgm:t>
        <a:bodyPr/>
        <a:lstStyle/>
        <a:p>
          <a:endParaRPr lang="it-IT"/>
        </a:p>
      </dgm:t>
    </dgm:pt>
    <dgm:pt modelId="{F29D4B82-8FED-7D4F-B857-05015A1FA0DC}">
      <dgm:prSet phldrT="[Testo]"/>
      <dgm:spPr/>
      <dgm:t>
        <a:bodyPr/>
        <a:lstStyle/>
        <a:p>
          <a:r>
            <a:rPr lang="it-IT" dirty="0"/>
            <a:t>Il circolo virtuoso delle aule giudiziarie </a:t>
          </a:r>
          <a:r>
            <a:rPr lang="it-IT" dirty="0" err="1"/>
            <a:t>multilevel</a:t>
          </a:r>
          <a:r>
            <a:rPr lang="it-IT" dirty="0"/>
            <a:t> </a:t>
          </a:r>
        </a:p>
      </dgm:t>
    </dgm:pt>
    <dgm:pt modelId="{4E11DBB6-163C-C045-B52F-26DAFED26E6B}" type="parTrans" cxnId="{5E972CDC-3B80-2F4E-9E5B-35D056F884DF}">
      <dgm:prSet/>
      <dgm:spPr/>
      <dgm:t>
        <a:bodyPr/>
        <a:lstStyle/>
        <a:p>
          <a:endParaRPr lang="it-IT"/>
        </a:p>
      </dgm:t>
    </dgm:pt>
    <dgm:pt modelId="{DB01F68D-2674-B047-8E97-CE61ABA8821B}" type="sibTrans" cxnId="{5E972CDC-3B80-2F4E-9E5B-35D056F884DF}">
      <dgm:prSet/>
      <dgm:spPr/>
      <dgm:t>
        <a:bodyPr/>
        <a:lstStyle/>
        <a:p>
          <a:endParaRPr lang="it-IT"/>
        </a:p>
      </dgm:t>
    </dgm:pt>
    <dgm:pt modelId="{449EEB02-609F-AA44-BC77-BDA331BACEDA}">
      <dgm:prSet phldrT="[Testo]"/>
      <dgm:spPr/>
      <dgm:t>
        <a:bodyPr/>
        <a:lstStyle/>
        <a:p>
          <a:r>
            <a:rPr lang="it-IT" dirty="0"/>
            <a:t>Gli esercizi trasversali di applicazione del diritto antidiscriminatorio</a:t>
          </a:r>
        </a:p>
      </dgm:t>
    </dgm:pt>
    <dgm:pt modelId="{011D44E7-1E5C-1C4D-930E-27776720007F}" type="parTrans" cxnId="{31A148D4-FC78-434F-98B3-4A2BDC8BCB81}">
      <dgm:prSet/>
      <dgm:spPr/>
    </dgm:pt>
    <dgm:pt modelId="{C696B5D1-3B51-0741-B4C7-91317438EEF4}" type="sibTrans" cxnId="{31A148D4-FC78-434F-98B3-4A2BDC8BCB81}">
      <dgm:prSet/>
      <dgm:spPr/>
    </dgm:pt>
    <dgm:pt modelId="{BA3AE537-1F4F-F540-B190-C60C4CEF099C}" type="pres">
      <dgm:prSet presAssocID="{1FC9C556-D8D9-8C4E-9B3F-7E8A5AE1B6A6}" presName="vert0" presStyleCnt="0">
        <dgm:presLayoutVars>
          <dgm:dir/>
          <dgm:animOne val="branch"/>
          <dgm:animLvl val="lvl"/>
        </dgm:presLayoutVars>
      </dgm:prSet>
      <dgm:spPr/>
    </dgm:pt>
    <dgm:pt modelId="{5BEFB3ED-1DA5-F24A-8AB1-8DD226EC7E41}" type="pres">
      <dgm:prSet presAssocID="{7689595B-4BAA-8D4D-BDAE-ACC6E5EA680F}" presName="thickLine" presStyleLbl="alignNode1" presStyleIdx="0" presStyleCnt="3"/>
      <dgm:spPr/>
    </dgm:pt>
    <dgm:pt modelId="{77FAC3F0-004A-D046-AFBA-32F473FB6601}" type="pres">
      <dgm:prSet presAssocID="{7689595B-4BAA-8D4D-BDAE-ACC6E5EA680F}" presName="horz1" presStyleCnt="0"/>
      <dgm:spPr/>
    </dgm:pt>
    <dgm:pt modelId="{9B0E900E-1359-8346-AB04-1B51DE26313B}" type="pres">
      <dgm:prSet presAssocID="{7689595B-4BAA-8D4D-BDAE-ACC6E5EA680F}" presName="tx1" presStyleLbl="revTx" presStyleIdx="0" presStyleCnt="3"/>
      <dgm:spPr/>
    </dgm:pt>
    <dgm:pt modelId="{BF73B555-CB09-1C4A-AF26-9A73CD77A054}" type="pres">
      <dgm:prSet presAssocID="{7689595B-4BAA-8D4D-BDAE-ACC6E5EA680F}" presName="vert1" presStyleCnt="0"/>
      <dgm:spPr/>
    </dgm:pt>
    <dgm:pt modelId="{12D4BE30-BCB7-5C4D-B032-CF73246E6DA7}" type="pres">
      <dgm:prSet presAssocID="{F29D4B82-8FED-7D4F-B857-05015A1FA0DC}" presName="thickLine" presStyleLbl="alignNode1" presStyleIdx="1" presStyleCnt="3"/>
      <dgm:spPr/>
    </dgm:pt>
    <dgm:pt modelId="{958793F1-D705-D543-B1EB-834090C4F96E}" type="pres">
      <dgm:prSet presAssocID="{F29D4B82-8FED-7D4F-B857-05015A1FA0DC}" presName="horz1" presStyleCnt="0"/>
      <dgm:spPr/>
    </dgm:pt>
    <dgm:pt modelId="{E0DF890B-711A-B347-A0BB-BD115CADC444}" type="pres">
      <dgm:prSet presAssocID="{F29D4B82-8FED-7D4F-B857-05015A1FA0DC}" presName="tx1" presStyleLbl="revTx" presStyleIdx="1" presStyleCnt="3"/>
      <dgm:spPr/>
    </dgm:pt>
    <dgm:pt modelId="{AA72F0A0-EBA7-2248-9A37-C20EB654C6A2}" type="pres">
      <dgm:prSet presAssocID="{F29D4B82-8FED-7D4F-B857-05015A1FA0DC}" presName="vert1" presStyleCnt="0"/>
      <dgm:spPr/>
    </dgm:pt>
    <dgm:pt modelId="{F280ADCD-44F8-764B-AF28-06E961C2D312}" type="pres">
      <dgm:prSet presAssocID="{449EEB02-609F-AA44-BC77-BDA331BACEDA}" presName="thickLine" presStyleLbl="alignNode1" presStyleIdx="2" presStyleCnt="3"/>
      <dgm:spPr/>
    </dgm:pt>
    <dgm:pt modelId="{F1A13C49-917C-AF4B-A5EA-9FC53FE12558}" type="pres">
      <dgm:prSet presAssocID="{449EEB02-609F-AA44-BC77-BDA331BACEDA}" presName="horz1" presStyleCnt="0"/>
      <dgm:spPr/>
    </dgm:pt>
    <dgm:pt modelId="{E6E631F5-1CEC-1244-B1B5-0428B61476A4}" type="pres">
      <dgm:prSet presAssocID="{449EEB02-609F-AA44-BC77-BDA331BACEDA}" presName="tx1" presStyleLbl="revTx" presStyleIdx="2" presStyleCnt="3"/>
      <dgm:spPr/>
    </dgm:pt>
    <dgm:pt modelId="{BDC6D8FB-A426-294A-BB52-B5CE3F122498}" type="pres">
      <dgm:prSet presAssocID="{449EEB02-609F-AA44-BC77-BDA331BACEDA}" presName="vert1" presStyleCnt="0"/>
      <dgm:spPr/>
    </dgm:pt>
  </dgm:ptLst>
  <dgm:cxnLst>
    <dgm:cxn modelId="{E60A8D27-DE27-3B48-9156-54DDB2D5A140}" type="presOf" srcId="{449EEB02-609F-AA44-BC77-BDA331BACEDA}" destId="{E6E631F5-1CEC-1244-B1B5-0428B61476A4}" srcOrd="0" destOrd="0" presId="urn:microsoft.com/office/officeart/2008/layout/LinedList"/>
    <dgm:cxn modelId="{9F36AE4D-6D18-AE45-886F-17C67BF9D7E4}" type="presOf" srcId="{F29D4B82-8FED-7D4F-B857-05015A1FA0DC}" destId="{E0DF890B-711A-B347-A0BB-BD115CADC444}" srcOrd="0" destOrd="0" presId="urn:microsoft.com/office/officeart/2008/layout/LinedList"/>
    <dgm:cxn modelId="{79A98174-297C-DF4E-B724-C48B029A5F64}" srcId="{1FC9C556-D8D9-8C4E-9B3F-7E8A5AE1B6A6}" destId="{7689595B-4BAA-8D4D-BDAE-ACC6E5EA680F}" srcOrd="0" destOrd="0" parTransId="{F86FFB70-9E45-674F-9E05-0DE31CCD117C}" sibTransId="{E3AA4728-9AFF-0B44-AEA9-F4016DA7E645}"/>
    <dgm:cxn modelId="{D78A6AB3-591C-3845-8C25-9649EDAE01B3}" type="presOf" srcId="{7689595B-4BAA-8D4D-BDAE-ACC6E5EA680F}" destId="{9B0E900E-1359-8346-AB04-1B51DE26313B}" srcOrd="0" destOrd="0" presId="urn:microsoft.com/office/officeart/2008/layout/LinedList"/>
    <dgm:cxn modelId="{01634CC7-470D-8C44-9902-8C465CFED85D}" type="presOf" srcId="{1FC9C556-D8D9-8C4E-9B3F-7E8A5AE1B6A6}" destId="{BA3AE537-1F4F-F540-B190-C60C4CEF099C}" srcOrd="0" destOrd="0" presId="urn:microsoft.com/office/officeart/2008/layout/LinedList"/>
    <dgm:cxn modelId="{31A148D4-FC78-434F-98B3-4A2BDC8BCB81}" srcId="{1FC9C556-D8D9-8C4E-9B3F-7E8A5AE1B6A6}" destId="{449EEB02-609F-AA44-BC77-BDA331BACEDA}" srcOrd="2" destOrd="0" parTransId="{011D44E7-1E5C-1C4D-930E-27776720007F}" sibTransId="{C696B5D1-3B51-0741-B4C7-91317438EEF4}"/>
    <dgm:cxn modelId="{5E972CDC-3B80-2F4E-9E5B-35D056F884DF}" srcId="{1FC9C556-D8D9-8C4E-9B3F-7E8A5AE1B6A6}" destId="{F29D4B82-8FED-7D4F-B857-05015A1FA0DC}" srcOrd="1" destOrd="0" parTransId="{4E11DBB6-163C-C045-B52F-26DAFED26E6B}" sibTransId="{DB01F68D-2674-B047-8E97-CE61ABA8821B}"/>
    <dgm:cxn modelId="{73EC1A20-EF9A-1A41-BD32-CFC4C3F4A8B3}" type="presParOf" srcId="{BA3AE537-1F4F-F540-B190-C60C4CEF099C}" destId="{5BEFB3ED-1DA5-F24A-8AB1-8DD226EC7E41}" srcOrd="0" destOrd="0" presId="urn:microsoft.com/office/officeart/2008/layout/LinedList"/>
    <dgm:cxn modelId="{286D85CF-3618-6541-8F25-4433FBF86297}" type="presParOf" srcId="{BA3AE537-1F4F-F540-B190-C60C4CEF099C}" destId="{77FAC3F0-004A-D046-AFBA-32F473FB6601}" srcOrd="1" destOrd="0" presId="urn:microsoft.com/office/officeart/2008/layout/LinedList"/>
    <dgm:cxn modelId="{EB1FD297-5EBC-E24E-8B9E-1F6774A0BBD0}" type="presParOf" srcId="{77FAC3F0-004A-D046-AFBA-32F473FB6601}" destId="{9B0E900E-1359-8346-AB04-1B51DE26313B}" srcOrd="0" destOrd="0" presId="urn:microsoft.com/office/officeart/2008/layout/LinedList"/>
    <dgm:cxn modelId="{C2E97283-1AB6-9C43-AEE1-5C6061AD8E56}" type="presParOf" srcId="{77FAC3F0-004A-D046-AFBA-32F473FB6601}" destId="{BF73B555-CB09-1C4A-AF26-9A73CD77A054}" srcOrd="1" destOrd="0" presId="urn:microsoft.com/office/officeart/2008/layout/LinedList"/>
    <dgm:cxn modelId="{5EE70696-AD11-A143-8369-3F358631B653}" type="presParOf" srcId="{BA3AE537-1F4F-F540-B190-C60C4CEF099C}" destId="{12D4BE30-BCB7-5C4D-B032-CF73246E6DA7}" srcOrd="2" destOrd="0" presId="urn:microsoft.com/office/officeart/2008/layout/LinedList"/>
    <dgm:cxn modelId="{D41E44D0-134B-664C-8005-E17BAC344151}" type="presParOf" srcId="{BA3AE537-1F4F-F540-B190-C60C4CEF099C}" destId="{958793F1-D705-D543-B1EB-834090C4F96E}" srcOrd="3" destOrd="0" presId="urn:microsoft.com/office/officeart/2008/layout/LinedList"/>
    <dgm:cxn modelId="{827F13FC-2E26-194F-A35B-C4A3069D42C4}" type="presParOf" srcId="{958793F1-D705-D543-B1EB-834090C4F96E}" destId="{E0DF890B-711A-B347-A0BB-BD115CADC444}" srcOrd="0" destOrd="0" presId="urn:microsoft.com/office/officeart/2008/layout/LinedList"/>
    <dgm:cxn modelId="{17F9976C-0D12-CD48-A42A-71632D41DC6B}" type="presParOf" srcId="{958793F1-D705-D543-B1EB-834090C4F96E}" destId="{AA72F0A0-EBA7-2248-9A37-C20EB654C6A2}" srcOrd="1" destOrd="0" presId="urn:microsoft.com/office/officeart/2008/layout/LinedList"/>
    <dgm:cxn modelId="{0340358B-5AFD-0B4C-8648-42062307A500}" type="presParOf" srcId="{BA3AE537-1F4F-F540-B190-C60C4CEF099C}" destId="{F280ADCD-44F8-764B-AF28-06E961C2D312}" srcOrd="4" destOrd="0" presId="urn:microsoft.com/office/officeart/2008/layout/LinedList"/>
    <dgm:cxn modelId="{97715974-80B7-5544-A3F2-117D22A26CF6}" type="presParOf" srcId="{BA3AE537-1F4F-F540-B190-C60C4CEF099C}" destId="{F1A13C49-917C-AF4B-A5EA-9FC53FE12558}" srcOrd="5" destOrd="0" presId="urn:microsoft.com/office/officeart/2008/layout/LinedList"/>
    <dgm:cxn modelId="{AF236340-A065-2043-BDCF-88A0E2C9D467}" type="presParOf" srcId="{F1A13C49-917C-AF4B-A5EA-9FC53FE12558}" destId="{E6E631F5-1CEC-1244-B1B5-0428B61476A4}" srcOrd="0" destOrd="0" presId="urn:microsoft.com/office/officeart/2008/layout/LinedList"/>
    <dgm:cxn modelId="{39C52807-67FE-1948-A8C4-1241DC541A14}" type="presParOf" srcId="{F1A13C49-917C-AF4B-A5EA-9FC53FE12558}" destId="{BDC6D8FB-A426-294A-BB52-B5CE3F1224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C3E76E-0551-CB4E-83DD-DF6B1BE3900F}"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DADFCDDE-5BB3-3248-A36F-E071BD245A8A}">
      <dgm:prSet phldrT="[Testo]"/>
      <dgm:spPr>
        <a:solidFill>
          <a:schemeClr val="tx1"/>
        </a:solidFill>
        <a:ln>
          <a:solidFill>
            <a:srgbClr val="C00000"/>
          </a:solidFill>
        </a:ln>
      </dgm:spPr>
      <dgm:t>
        <a:bodyPr/>
        <a:lstStyle/>
        <a:p>
          <a:r>
            <a:rPr lang="it-IT" dirty="0">
              <a:solidFill>
                <a:schemeClr val="bg1"/>
              </a:solidFill>
            </a:rPr>
            <a:t>a) l'accesso al lavoro, alla promozione e alla formazione professionale; </a:t>
          </a:r>
        </a:p>
        <a:p>
          <a:r>
            <a:rPr lang="it-IT" dirty="0">
              <a:solidFill>
                <a:schemeClr val="bg1"/>
              </a:solidFill>
            </a:rPr>
            <a:t>b) le condizioni di lavoro, compresa la retribuzione; </a:t>
          </a:r>
        </a:p>
        <a:p>
          <a:r>
            <a:rPr lang="it-IT" dirty="0">
              <a:solidFill>
                <a:schemeClr val="bg1"/>
              </a:solidFill>
            </a:rPr>
            <a:t>c) i regimi professionali di sicurezza sociale. </a:t>
          </a:r>
        </a:p>
      </dgm:t>
    </dgm:pt>
    <dgm:pt modelId="{C14C0828-47BE-C14B-A572-7E39E3AD4F0A}" type="parTrans" cxnId="{625F0797-B159-0541-898A-6C9DE4A9D7A7}">
      <dgm:prSet/>
      <dgm:spPr/>
      <dgm:t>
        <a:bodyPr/>
        <a:lstStyle/>
        <a:p>
          <a:endParaRPr lang="it-IT"/>
        </a:p>
      </dgm:t>
    </dgm:pt>
    <dgm:pt modelId="{BB60FB2D-B9AC-1247-B56C-01248671F359}" type="sibTrans" cxnId="{625F0797-B159-0541-898A-6C9DE4A9D7A7}">
      <dgm:prSet/>
      <dgm:spPr/>
      <dgm:t>
        <a:bodyPr/>
        <a:lstStyle/>
        <a:p>
          <a:endParaRPr lang="it-IT"/>
        </a:p>
      </dgm:t>
    </dgm:pt>
    <dgm:pt modelId="{0005C785-880D-E040-A577-A048F7197E2B}">
      <dgm:prSet phldrT="[Testo]"/>
      <dgm:spPr>
        <a:solidFill>
          <a:schemeClr val="tx1"/>
        </a:solidFill>
        <a:ln>
          <a:solidFill>
            <a:srgbClr val="C00000"/>
          </a:solidFill>
        </a:ln>
      </dgm:spPr>
      <dgm:t>
        <a:bodyPr/>
        <a:lstStyle/>
        <a:p>
          <a:r>
            <a:rPr lang="it-IT" dirty="0">
              <a:solidFill>
                <a:schemeClr val="bg1"/>
              </a:solidFill>
            </a:rPr>
            <a:t>popolazione attiva, compresi i lavoratori autonomi, i lavoratori la cui </a:t>
          </a:r>
          <a:r>
            <a:rPr lang="it-IT" dirty="0" err="1">
              <a:solidFill>
                <a:schemeClr val="bg1"/>
              </a:solidFill>
            </a:rPr>
            <a:t>attivita</a:t>
          </a:r>
          <a:r>
            <a:rPr lang="it-IT" dirty="0">
              <a:solidFill>
                <a:schemeClr val="bg1"/>
              </a:solidFill>
            </a:rPr>
            <a:t>̀ è interrotta per malattia, </a:t>
          </a:r>
          <a:r>
            <a:rPr lang="it-IT" dirty="0" err="1">
              <a:solidFill>
                <a:schemeClr val="bg1"/>
              </a:solidFill>
            </a:rPr>
            <a:t>maternita</a:t>
          </a:r>
          <a:r>
            <a:rPr lang="it-IT" dirty="0">
              <a:solidFill>
                <a:schemeClr val="bg1"/>
              </a:solidFill>
            </a:rPr>
            <a:t>̀, infortunio o disoccupazione involontaria e le persone in cerca di lavoro, ai lavoratori pensionati e ai lavoratori invalidi, </a:t>
          </a:r>
          <a:r>
            <a:rPr lang="it-IT" dirty="0" err="1">
              <a:solidFill>
                <a:schemeClr val="bg1"/>
              </a:solidFill>
            </a:rPr>
            <a:t>nonche</a:t>
          </a:r>
          <a:r>
            <a:rPr lang="it-IT" dirty="0">
              <a:solidFill>
                <a:schemeClr val="bg1"/>
              </a:solidFill>
            </a:rPr>
            <a:t>́ agli aventi causa di questi lavoratori in base alle normative e/o prassi nazionali </a:t>
          </a:r>
        </a:p>
      </dgm:t>
    </dgm:pt>
    <dgm:pt modelId="{A2047FD6-897C-0448-8023-D4B44EC684B2}" type="parTrans" cxnId="{E8B9D4E7-DAD0-FC4A-8ECB-F2943FDDCBB9}">
      <dgm:prSet/>
      <dgm:spPr/>
      <dgm:t>
        <a:bodyPr/>
        <a:lstStyle/>
        <a:p>
          <a:endParaRPr lang="it-IT"/>
        </a:p>
      </dgm:t>
    </dgm:pt>
    <dgm:pt modelId="{782CA494-27A3-F94B-8148-03B1373BD714}" type="sibTrans" cxnId="{E8B9D4E7-DAD0-FC4A-8ECB-F2943FDDCBB9}">
      <dgm:prSet/>
      <dgm:spPr/>
      <dgm:t>
        <a:bodyPr/>
        <a:lstStyle/>
        <a:p>
          <a:endParaRPr lang="it-IT"/>
        </a:p>
      </dgm:t>
    </dgm:pt>
    <dgm:pt modelId="{6C10FC01-E7A4-2B47-9FF5-952808A323AB}">
      <dgm:prSet phldrT="[Testo]"/>
      <dgm:spPr>
        <a:solidFill>
          <a:schemeClr val="tx1"/>
        </a:solidFill>
        <a:ln>
          <a:solidFill>
            <a:srgbClr val="C00000"/>
          </a:solidFill>
        </a:ln>
      </dgm:spPr>
      <dgm:t>
        <a:bodyPr/>
        <a:lstStyle/>
        <a:p>
          <a:r>
            <a:rPr lang="it-IT" dirty="0">
              <a:solidFill>
                <a:schemeClr val="bg1"/>
              </a:solidFill>
            </a:rPr>
            <a:t>Parità </a:t>
          </a:r>
          <a:r>
            <a:rPr lang="it-IT" dirty="0" err="1">
              <a:solidFill>
                <a:schemeClr val="bg1"/>
              </a:solidFill>
            </a:rPr>
            <a:t>neila</a:t>
          </a:r>
          <a:r>
            <a:rPr lang="it-IT" dirty="0">
              <a:solidFill>
                <a:schemeClr val="bg1"/>
              </a:solidFill>
            </a:rPr>
            <a:t> prestazione di beni e fornitura di servizi</a:t>
          </a:r>
        </a:p>
      </dgm:t>
    </dgm:pt>
    <dgm:pt modelId="{D639BA9B-0EA7-7143-999C-29CF87D72875}" type="parTrans" cxnId="{4FC9EC21-8A03-7741-BCC5-FE3A730883AD}">
      <dgm:prSet/>
      <dgm:spPr/>
      <dgm:t>
        <a:bodyPr/>
        <a:lstStyle/>
        <a:p>
          <a:endParaRPr lang="it-IT"/>
        </a:p>
      </dgm:t>
    </dgm:pt>
    <dgm:pt modelId="{C94EA1F6-11CF-B14C-8F3A-BC8B9075A797}" type="sibTrans" cxnId="{4FC9EC21-8A03-7741-BCC5-FE3A730883AD}">
      <dgm:prSet/>
      <dgm:spPr/>
      <dgm:t>
        <a:bodyPr/>
        <a:lstStyle/>
        <a:p>
          <a:endParaRPr lang="it-IT"/>
        </a:p>
      </dgm:t>
    </dgm:pt>
    <dgm:pt modelId="{2455D773-C030-2E46-B6E7-6461DE91DB4D}">
      <dgm:prSet phldrT="[Testo]"/>
      <dgm:spPr>
        <a:solidFill>
          <a:schemeClr val="tx1"/>
        </a:solidFill>
        <a:ln>
          <a:solidFill>
            <a:srgbClr val="C00000"/>
          </a:solidFill>
        </a:ln>
      </dgm:spPr>
      <dgm:t>
        <a:bodyPr/>
        <a:lstStyle/>
        <a:p>
          <a:r>
            <a:rPr lang="it-IT" dirty="0">
              <a:solidFill>
                <a:schemeClr val="bg1"/>
              </a:solidFill>
            </a:rPr>
            <a:t>La Corte di giustizia ha ritenuto che il campo d'applicazione del principio della </a:t>
          </a:r>
          <a:r>
            <a:rPr lang="it-IT" dirty="0" err="1">
              <a:solidFill>
                <a:schemeClr val="bg1"/>
              </a:solidFill>
            </a:rPr>
            <a:t>parita</a:t>
          </a:r>
          <a:r>
            <a:rPr lang="it-IT" dirty="0">
              <a:solidFill>
                <a:schemeClr val="bg1"/>
              </a:solidFill>
            </a:rPr>
            <a:t>̀ di trattamento tra uomini e donne non possa essere limitato al divieto delle discriminazioni basate sul fatto che una persona appartenga all'uno o all'altro sesso. Tale principio, considerato il suo scopo e data la natura dei diritti che è inteso a salvaguardare, si applica anche alle discriminazioni derivanti da un cambiamento di sesso. </a:t>
          </a:r>
        </a:p>
      </dgm:t>
    </dgm:pt>
    <dgm:pt modelId="{41B25FB3-E1AA-B741-ABDB-1A74141F53C1}" type="parTrans" cxnId="{BD5F1F5B-F799-F44D-BE3B-C5E9FF0F3F1B}">
      <dgm:prSet/>
      <dgm:spPr/>
      <dgm:t>
        <a:bodyPr/>
        <a:lstStyle/>
        <a:p>
          <a:endParaRPr lang="it-IT"/>
        </a:p>
      </dgm:t>
    </dgm:pt>
    <dgm:pt modelId="{0F426254-2D4E-D546-A19E-45960D63B450}" type="sibTrans" cxnId="{BD5F1F5B-F799-F44D-BE3B-C5E9FF0F3F1B}">
      <dgm:prSet/>
      <dgm:spPr/>
      <dgm:t>
        <a:bodyPr/>
        <a:lstStyle/>
        <a:p>
          <a:endParaRPr lang="it-IT"/>
        </a:p>
      </dgm:t>
    </dgm:pt>
    <dgm:pt modelId="{A20B65D7-09E1-0D4B-8178-A3C477527D18}" type="pres">
      <dgm:prSet presAssocID="{1FC3E76E-0551-CB4E-83DD-DF6B1BE3900F}" presName="Name0" presStyleCnt="0">
        <dgm:presLayoutVars>
          <dgm:chMax val="7"/>
          <dgm:chPref val="7"/>
          <dgm:dir/>
        </dgm:presLayoutVars>
      </dgm:prSet>
      <dgm:spPr/>
    </dgm:pt>
    <dgm:pt modelId="{706BF2D8-7A97-0E4F-8A20-50C2EA9E17E0}" type="pres">
      <dgm:prSet presAssocID="{1FC3E76E-0551-CB4E-83DD-DF6B1BE3900F}" presName="Name1" presStyleCnt="0"/>
      <dgm:spPr/>
    </dgm:pt>
    <dgm:pt modelId="{DB1B721E-69FF-BE4B-BBEE-873CD619F60A}" type="pres">
      <dgm:prSet presAssocID="{1FC3E76E-0551-CB4E-83DD-DF6B1BE3900F}" presName="cycle" presStyleCnt="0"/>
      <dgm:spPr/>
    </dgm:pt>
    <dgm:pt modelId="{DFB2D898-A4A2-1D41-81EA-ECA8389EE1DE}" type="pres">
      <dgm:prSet presAssocID="{1FC3E76E-0551-CB4E-83DD-DF6B1BE3900F}" presName="srcNode" presStyleLbl="node1" presStyleIdx="0" presStyleCnt="4"/>
      <dgm:spPr/>
    </dgm:pt>
    <dgm:pt modelId="{9F297616-FEB2-F74A-A18B-C8AB48925306}" type="pres">
      <dgm:prSet presAssocID="{1FC3E76E-0551-CB4E-83DD-DF6B1BE3900F}" presName="conn" presStyleLbl="parChTrans1D2" presStyleIdx="0" presStyleCnt="1"/>
      <dgm:spPr/>
    </dgm:pt>
    <dgm:pt modelId="{487F1A56-3E3A-DF4C-81CF-B69FBF29E6DA}" type="pres">
      <dgm:prSet presAssocID="{1FC3E76E-0551-CB4E-83DD-DF6B1BE3900F}" presName="extraNode" presStyleLbl="node1" presStyleIdx="0" presStyleCnt="4"/>
      <dgm:spPr/>
    </dgm:pt>
    <dgm:pt modelId="{B0898C89-E4B8-4D40-A693-9E8E94AB79E0}" type="pres">
      <dgm:prSet presAssocID="{1FC3E76E-0551-CB4E-83DD-DF6B1BE3900F}" presName="dstNode" presStyleLbl="node1" presStyleIdx="0" presStyleCnt="4"/>
      <dgm:spPr/>
    </dgm:pt>
    <dgm:pt modelId="{E90B2353-01CA-B44A-8390-715018C6F04E}" type="pres">
      <dgm:prSet presAssocID="{DADFCDDE-5BB3-3248-A36F-E071BD245A8A}" presName="text_1" presStyleLbl="node1" presStyleIdx="0" presStyleCnt="4">
        <dgm:presLayoutVars>
          <dgm:bulletEnabled val="1"/>
        </dgm:presLayoutVars>
      </dgm:prSet>
      <dgm:spPr/>
    </dgm:pt>
    <dgm:pt modelId="{092F9B09-3318-D140-BE47-B325804A40F0}" type="pres">
      <dgm:prSet presAssocID="{DADFCDDE-5BB3-3248-A36F-E071BD245A8A}" presName="accent_1" presStyleCnt="0"/>
      <dgm:spPr/>
    </dgm:pt>
    <dgm:pt modelId="{57DA5639-1585-B744-94A4-56FC914ED6F3}" type="pres">
      <dgm:prSet presAssocID="{DADFCDDE-5BB3-3248-A36F-E071BD245A8A}" presName="accentRepeatNode" presStyleLbl="solidFgAcc1" presStyleIdx="0" presStyleCnt="4"/>
      <dgm:spPr/>
    </dgm:pt>
    <dgm:pt modelId="{C13EF9FB-14C9-B046-86A7-32442F7E9B08}" type="pres">
      <dgm:prSet presAssocID="{0005C785-880D-E040-A577-A048F7197E2B}" presName="text_2" presStyleLbl="node1" presStyleIdx="1" presStyleCnt="4">
        <dgm:presLayoutVars>
          <dgm:bulletEnabled val="1"/>
        </dgm:presLayoutVars>
      </dgm:prSet>
      <dgm:spPr/>
    </dgm:pt>
    <dgm:pt modelId="{0601D325-16F6-E143-9322-0025A98C0791}" type="pres">
      <dgm:prSet presAssocID="{0005C785-880D-E040-A577-A048F7197E2B}" presName="accent_2" presStyleCnt="0"/>
      <dgm:spPr/>
    </dgm:pt>
    <dgm:pt modelId="{65F90524-F4B3-6844-B183-6637B5FBBE23}" type="pres">
      <dgm:prSet presAssocID="{0005C785-880D-E040-A577-A048F7197E2B}" presName="accentRepeatNode" presStyleLbl="solidFgAcc1" presStyleIdx="1" presStyleCnt="4"/>
      <dgm:spPr/>
    </dgm:pt>
    <dgm:pt modelId="{283FDC98-B8CA-1546-8A3C-FAF2BAF5B978}" type="pres">
      <dgm:prSet presAssocID="{2455D773-C030-2E46-B6E7-6461DE91DB4D}" presName="text_3" presStyleLbl="node1" presStyleIdx="2" presStyleCnt="4">
        <dgm:presLayoutVars>
          <dgm:bulletEnabled val="1"/>
        </dgm:presLayoutVars>
      </dgm:prSet>
      <dgm:spPr/>
    </dgm:pt>
    <dgm:pt modelId="{9A4E4F0C-3CE7-244B-B074-3EF1ABF6E0CC}" type="pres">
      <dgm:prSet presAssocID="{2455D773-C030-2E46-B6E7-6461DE91DB4D}" presName="accent_3" presStyleCnt="0"/>
      <dgm:spPr/>
    </dgm:pt>
    <dgm:pt modelId="{73AF7473-7018-034A-9AD5-6F1938780DFD}" type="pres">
      <dgm:prSet presAssocID="{2455D773-C030-2E46-B6E7-6461DE91DB4D}" presName="accentRepeatNode" presStyleLbl="solidFgAcc1" presStyleIdx="2" presStyleCnt="4"/>
      <dgm:spPr/>
    </dgm:pt>
    <dgm:pt modelId="{2FAF63FA-21E3-AA49-9F2F-5A04A7DAFC3B}" type="pres">
      <dgm:prSet presAssocID="{6C10FC01-E7A4-2B47-9FF5-952808A323AB}" presName="text_4" presStyleLbl="node1" presStyleIdx="3" presStyleCnt="4">
        <dgm:presLayoutVars>
          <dgm:bulletEnabled val="1"/>
        </dgm:presLayoutVars>
      </dgm:prSet>
      <dgm:spPr/>
    </dgm:pt>
    <dgm:pt modelId="{7D795D63-3D66-CB4A-8C4C-B565D5B9B9A8}" type="pres">
      <dgm:prSet presAssocID="{6C10FC01-E7A4-2B47-9FF5-952808A323AB}" presName="accent_4" presStyleCnt="0"/>
      <dgm:spPr/>
    </dgm:pt>
    <dgm:pt modelId="{35A8D64D-BD2F-F940-A36C-CF9F2CEF2FB7}" type="pres">
      <dgm:prSet presAssocID="{6C10FC01-E7A4-2B47-9FF5-952808A323AB}" presName="accentRepeatNode" presStyleLbl="solidFgAcc1" presStyleIdx="3" presStyleCnt="4"/>
      <dgm:spPr/>
    </dgm:pt>
  </dgm:ptLst>
  <dgm:cxnLst>
    <dgm:cxn modelId="{4FC9EC21-8A03-7741-BCC5-FE3A730883AD}" srcId="{1FC3E76E-0551-CB4E-83DD-DF6B1BE3900F}" destId="{6C10FC01-E7A4-2B47-9FF5-952808A323AB}" srcOrd="3" destOrd="0" parTransId="{D639BA9B-0EA7-7143-999C-29CF87D72875}" sibTransId="{C94EA1F6-11CF-B14C-8F3A-BC8B9075A797}"/>
    <dgm:cxn modelId="{248D6152-7014-7B42-89AC-5D92DE7268E5}" type="presOf" srcId="{1FC3E76E-0551-CB4E-83DD-DF6B1BE3900F}" destId="{A20B65D7-09E1-0D4B-8178-A3C477527D18}" srcOrd="0" destOrd="0" presId="urn:microsoft.com/office/officeart/2008/layout/VerticalCurvedList"/>
    <dgm:cxn modelId="{BD5F1F5B-F799-F44D-BE3B-C5E9FF0F3F1B}" srcId="{1FC3E76E-0551-CB4E-83DD-DF6B1BE3900F}" destId="{2455D773-C030-2E46-B6E7-6461DE91DB4D}" srcOrd="2" destOrd="0" parTransId="{41B25FB3-E1AA-B741-ABDB-1A74141F53C1}" sibTransId="{0F426254-2D4E-D546-A19E-45960D63B450}"/>
    <dgm:cxn modelId="{8C237E62-5D63-244E-900A-797C4A734754}" type="presOf" srcId="{BB60FB2D-B9AC-1247-B56C-01248671F359}" destId="{9F297616-FEB2-F74A-A18B-C8AB48925306}" srcOrd="0" destOrd="0" presId="urn:microsoft.com/office/officeart/2008/layout/VerticalCurvedList"/>
    <dgm:cxn modelId="{04138F62-7264-A249-A3BB-B6D87CD9DC71}" type="presOf" srcId="{DADFCDDE-5BB3-3248-A36F-E071BD245A8A}" destId="{E90B2353-01CA-B44A-8390-715018C6F04E}" srcOrd="0" destOrd="0" presId="urn:microsoft.com/office/officeart/2008/layout/VerticalCurvedList"/>
    <dgm:cxn modelId="{C5CBBB96-B381-BB4A-8454-79D01749FD62}" type="presOf" srcId="{2455D773-C030-2E46-B6E7-6461DE91DB4D}" destId="{283FDC98-B8CA-1546-8A3C-FAF2BAF5B978}" srcOrd="0" destOrd="0" presId="urn:microsoft.com/office/officeart/2008/layout/VerticalCurvedList"/>
    <dgm:cxn modelId="{625F0797-B159-0541-898A-6C9DE4A9D7A7}" srcId="{1FC3E76E-0551-CB4E-83DD-DF6B1BE3900F}" destId="{DADFCDDE-5BB3-3248-A36F-E071BD245A8A}" srcOrd="0" destOrd="0" parTransId="{C14C0828-47BE-C14B-A572-7E39E3AD4F0A}" sibTransId="{BB60FB2D-B9AC-1247-B56C-01248671F359}"/>
    <dgm:cxn modelId="{0E56969C-4EB0-EA42-96A1-B7A3D3E8B7CD}" type="presOf" srcId="{0005C785-880D-E040-A577-A048F7197E2B}" destId="{C13EF9FB-14C9-B046-86A7-32442F7E9B08}" srcOrd="0" destOrd="0" presId="urn:microsoft.com/office/officeart/2008/layout/VerticalCurvedList"/>
    <dgm:cxn modelId="{E8B9D4E7-DAD0-FC4A-8ECB-F2943FDDCBB9}" srcId="{1FC3E76E-0551-CB4E-83DD-DF6B1BE3900F}" destId="{0005C785-880D-E040-A577-A048F7197E2B}" srcOrd="1" destOrd="0" parTransId="{A2047FD6-897C-0448-8023-D4B44EC684B2}" sibTransId="{782CA494-27A3-F94B-8148-03B1373BD714}"/>
    <dgm:cxn modelId="{B069E3F2-4CEB-3943-A6B0-CFB31609302A}" type="presOf" srcId="{6C10FC01-E7A4-2B47-9FF5-952808A323AB}" destId="{2FAF63FA-21E3-AA49-9F2F-5A04A7DAFC3B}" srcOrd="0" destOrd="0" presId="urn:microsoft.com/office/officeart/2008/layout/VerticalCurvedList"/>
    <dgm:cxn modelId="{456D5A41-B5B3-D84F-86CA-EDD0F2BE9063}" type="presParOf" srcId="{A20B65D7-09E1-0D4B-8178-A3C477527D18}" destId="{706BF2D8-7A97-0E4F-8A20-50C2EA9E17E0}" srcOrd="0" destOrd="0" presId="urn:microsoft.com/office/officeart/2008/layout/VerticalCurvedList"/>
    <dgm:cxn modelId="{93A232F7-1A51-BF4E-97AC-820B7B0EA10A}" type="presParOf" srcId="{706BF2D8-7A97-0E4F-8A20-50C2EA9E17E0}" destId="{DB1B721E-69FF-BE4B-BBEE-873CD619F60A}" srcOrd="0" destOrd="0" presId="urn:microsoft.com/office/officeart/2008/layout/VerticalCurvedList"/>
    <dgm:cxn modelId="{17686F51-8224-C245-B24D-9704BBBB7009}" type="presParOf" srcId="{DB1B721E-69FF-BE4B-BBEE-873CD619F60A}" destId="{DFB2D898-A4A2-1D41-81EA-ECA8389EE1DE}" srcOrd="0" destOrd="0" presId="urn:microsoft.com/office/officeart/2008/layout/VerticalCurvedList"/>
    <dgm:cxn modelId="{3D4FB8C2-B5FC-CA44-AA57-8FE2834410F2}" type="presParOf" srcId="{DB1B721E-69FF-BE4B-BBEE-873CD619F60A}" destId="{9F297616-FEB2-F74A-A18B-C8AB48925306}" srcOrd="1" destOrd="0" presId="urn:microsoft.com/office/officeart/2008/layout/VerticalCurvedList"/>
    <dgm:cxn modelId="{79AD708D-A8B2-C445-9909-84AE0E7DC6E2}" type="presParOf" srcId="{DB1B721E-69FF-BE4B-BBEE-873CD619F60A}" destId="{487F1A56-3E3A-DF4C-81CF-B69FBF29E6DA}" srcOrd="2" destOrd="0" presId="urn:microsoft.com/office/officeart/2008/layout/VerticalCurvedList"/>
    <dgm:cxn modelId="{F8B4E3F8-CF5A-2A43-92F8-C4E451C87081}" type="presParOf" srcId="{DB1B721E-69FF-BE4B-BBEE-873CD619F60A}" destId="{B0898C89-E4B8-4D40-A693-9E8E94AB79E0}" srcOrd="3" destOrd="0" presId="urn:microsoft.com/office/officeart/2008/layout/VerticalCurvedList"/>
    <dgm:cxn modelId="{3F6C72EC-BD9F-6B49-A05E-EA0EF0577D42}" type="presParOf" srcId="{706BF2D8-7A97-0E4F-8A20-50C2EA9E17E0}" destId="{E90B2353-01CA-B44A-8390-715018C6F04E}" srcOrd="1" destOrd="0" presId="urn:microsoft.com/office/officeart/2008/layout/VerticalCurvedList"/>
    <dgm:cxn modelId="{D8BF6B33-C969-6543-8BE1-A1B5D564E393}" type="presParOf" srcId="{706BF2D8-7A97-0E4F-8A20-50C2EA9E17E0}" destId="{092F9B09-3318-D140-BE47-B325804A40F0}" srcOrd="2" destOrd="0" presId="urn:microsoft.com/office/officeart/2008/layout/VerticalCurvedList"/>
    <dgm:cxn modelId="{016B524F-076E-0A43-9A15-B76BEA675695}" type="presParOf" srcId="{092F9B09-3318-D140-BE47-B325804A40F0}" destId="{57DA5639-1585-B744-94A4-56FC914ED6F3}" srcOrd="0" destOrd="0" presId="urn:microsoft.com/office/officeart/2008/layout/VerticalCurvedList"/>
    <dgm:cxn modelId="{4EBC6B50-74C5-B542-864D-BE00FB51F21D}" type="presParOf" srcId="{706BF2D8-7A97-0E4F-8A20-50C2EA9E17E0}" destId="{C13EF9FB-14C9-B046-86A7-32442F7E9B08}" srcOrd="3" destOrd="0" presId="urn:microsoft.com/office/officeart/2008/layout/VerticalCurvedList"/>
    <dgm:cxn modelId="{1372F0E2-E964-E544-B8B1-8B6B82FD7A57}" type="presParOf" srcId="{706BF2D8-7A97-0E4F-8A20-50C2EA9E17E0}" destId="{0601D325-16F6-E143-9322-0025A98C0791}" srcOrd="4" destOrd="0" presId="urn:microsoft.com/office/officeart/2008/layout/VerticalCurvedList"/>
    <dgm:cxn modelId="{A23E007D-980E-B14D-BC92-4EF7B1484E2E}" type="presParOf" srcId="{0601D325-16F6-E143-9322-0025A98C0791}" destId="{65F90524-F4B3-6844-B183-6637B5FBBE23}" srcOrd="0" destOrd="0" presId="urn:microsoft.com/office/officeart/2008/layout/VerticalCurvedList"/>
    <dgm:cxn modelId="{A7A2B9D7-2C36-684C-AC9A-F9106E318AE3}" type="presParOf" srcId="{706BF2D8-7A97-0E4F-8A20-50C2EA9E17E0}" destId="{283FDC98-B8CA-1546-8A3C-FAF2BAF5B978}" srcOrd="5" destOrd="0" presId="urn:microsoft.com/office/officeart/2008/layout/VerticalCurvedList"/>
    <dgm:cxn modelId="{4C940226-0CFA-BA45-8B02-265183428D55}" type="presParOf" srcId="{706BF2D8-7A97-0E4F-8A20-50C2EA9E17E0}" destId="{9A4E4F0C-3CE7-244B-B074-3EF1ABF6E0CC}" srcOrd="6" destOrd="0" presId="urn:microsoft.com/office/officeart/2008/layout/VerticalCurvedList"/>
    <dgm:cxn modelId="{9DBFDAD5-8E70-F743-AAF7-7EF8BA469E0E}" type="presParOf" srcId="{9A4E4F0C-3CE7-244B-B074-3EF1ABF6E0CC}" destId="{73AF7473-7018-034A-9AD5-6F1938780DFD}" srcOrd="0" destOrd="0" presId="urn:microsoft.com/office/officeart/2008/layout/VerticalCurvedList"/>
    <dgm:cxn modelId="{1235BCAC-07FA-3C4D-8D57-ED1173228A16}" type="presParOf" srcId="{706BF2D8-7A97-0E4F-8A20-50C2EA9E17E0}" destId="{2FAF63FA-21E3-AA49-9F2F-5A04A7DAFC3B}" srcOrd="7" destOrd="0" presId="urn:microsoft.com/office/officeart/2008/layout/VerticalCurvedList"/>
    <dgm:cxn modelId="{D9BC7C33-75DD-DC41-A8E9-521676F9B2AB}" type="presParOf" srcId="{706BF2D8-7A97-0E4F-8A20-50C2EA9E17E0}" destId="{7D795D63-3D66-CB4A-8C4C-B565D5B9B9A8}" srcOrd="8" destOrd="0" presId="urn:microsoft.com/office/officeart/2008/layout/VerticalCurvedList"/>
    <dgm:cxn modelId="{EBD021CB-AA33-DA46-9108-EC69D978BAB6}" type="presParOf" srcId="{7D795D63-3D66-CB4A-8C4C-B565D5B9B9A8}" destId="{35A8D64D-BD2F-F940-A36C-CF9F2CEF2FB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78631A-0667-7B4A-B495-FC7140AE9A0E}"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it-IT"/>
        </a:p>
      </dgm:t>
    </dgm:pt>
    <dgm:pt modelId="{A3D709B0-C2F6-BE41-91DA-BB1B38D28568}">
      <dgm:prSet phldrT="[Testo]"/>
      <dgm:spPr/>
      <dgm:t>
        <a:bodyPr/>
        <a:lstStyle/>
        <a:p>
          <a:r>
            <a:rPr lang="it-IT" dirty="0"/>
            <a:t>CASO GABRIELLE DEFRENNE V. SABENA</a:t>
          </a:r>
        </a:p>
      </dgm:t>
    </dgm:pt>
    <dgm:pt modelId="{C2562C81-3A0C-E64C-9FE6-8960F63A8FCF}" type="parTrans" cxnId="{99CED40C-E962-9E45-B668-70BD120EDAA0}">
      <dgm:prSet/>
      <dgm:spPr/>
      <dgm:t>
        <a:bodyPr/>
        <a:lstStyle/>
        <a:p>
          <a:endParaRPr lang="it-IT"/>
        </a:p>
      </dgm:t>
    </dgm:pt>
    <dgm:pt modelId="{05704725-5EE6-1B41-AC32-FE7181454E10}" type="sibTrans" cxnId="{99CED40C-E962-9E45-B668-70BD120EDAA0}">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t>
        <a:bodyPr/>
        <a:lstStyle/>
        <a:p>
          <a:endParaRPr lang="it-IT"/>
        </a:p>
      </dgm:t>
    </dgm:pt>
    <dgm:pt modelId="{59B8C543-82E0-E447-91C3-CD495CD1CF68}">
      <dgm:prSet phldrT="[Testo]"/>
      <dgm:spPr/>
      <dgm:t>
        <a:bodyPr/>
        <a:lstStyle/>
        <a:p>
          <a:r>
            <a:rPr lang="it-IT" dirty="0"/>
            <a:t>Ciascuno Stato membro assicura l'applicazione del principio della parità di retribuzione tra lavoratori di</a:t>
          </a:r>
        </a:p>
        <a:p>
          <a:r>
            <a:rPr lang="it-IT" dirty="0"/>
            <a:t>sesso maschile e quelli di sesso femminile per uno stesso lavoro o per un lavoro di pari valore</a:t>
          </a:r>
        </a:p>
      </dgm:t>
    </dgm:pt>
    <dgm:pt modelId="{14E3664D-EA7D-3C4C-AAC3-285666DCBECA}" type="parTrans" cxnId="{1839C4AE-0E78-B84E-9CCB-1683150605C5}">
      <dgm:prSet/>
      <dgm:spPr/>
      <dgm:t>
        <a:bodyPr/>
        <a:lstStyle/>
        <a:p>
          <a:endParaRPr lang="it-IT"/>
        </a:p>
      </dgm:t>
    </dgm:pt>
    <dgm:pt modelId="{E32866B9-4146-B34B-8E82-660016782363}" type="sibTrans" cxnId="{1839C4AE-0E78-B84E-9CCB-1683150605C5}">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it-IT"/>
        </a:p>
      </dgm:t>
    </dgm:pt>
    <dgm:pt modelId="{8AEA7CA5-8099-DD45-82A6-190B265CDFDD}" type="pres">
      <dgm:prSet presAssocID="{0E78631A-0667-7B4A-B495-FC7140AE9A0E}" presName="Name0" presStyleCnt="0">
        <dgm:presLayoutVars>
          <dgm:chMax val="21"/>
          <dgm:chPref val="21"/>
        </dgm:presLayoutVars>
      </dgm:prSet>
      <dgm:spPr/>
    </dgm:pt>
    <dgm:pt modelId="{BCC48F59-4D42-A548-936E-6A290509ED93}" type="pres">
      <dgm:prSet presAssocID="{A3D709B0-C2F6-BE41-91DA-BB1B38D28568}" presName="text1" presStyleCnt="0"/>
      <dgm:spPr/>
    </dgm:pt>
    <dgm:pt modelId="{E133C2F1-3396-C245-BD40-36D1A1308728}" type="pres">
      <dgm:prSet presAssocID="{A3D709B0-C2F6-BE41-91DA-BB1B38D28568}" presName="textRepeatNode" presStyleLbl="alignNode1" presStyleIdx="0" presStyleCnt="2">
        <dgm:presLayoutVars>
          <dgm:chMax val="0"/>
          <dgm:chPref val="0"/>
          <dgm:bulletEnabled val="1"/>
        </dgm:presLayoutVars>
      </dgm:prSet>
      <dgm:spPr/>
    </dgm:pt>
    <dgm:pt modelId="{C3A0E896-9F92-B948-A532-FFA0FFBB8599}" type="pres">
      <dgm:prSet presAssocID="{A3D709B0-C2F6-BE41-91DA-BB1B38D28568}" presName="textaccent1" presStyleCnt="0"/>
      <dgm:spPr/>
    </dgm:pt>
    <dgm:pt modelId="{546465ED-0668-1D4E-A98A-212A5B6D859D}" type="pres">
      <dgm:prSet presAssocID="{A3D709B0-C2F6-BE41-91DA-BB1B38D28568}" presName="accentRepeatNode" presStyleLbl="solidAlignAcc1" presStyleIdx="0" presStyleCnt="4"/>
      <dgm:spPr/>
    </dgm:pt>
    <dgm:pt modelId="{2FA627CD-B7FE-DE4D-92F3-BD7DA0FDFE17}" type="pres">
      <dgm:prSet presAssocID="{05704725-5EE6-1B41-AC32-FE7181454E10}" presName="image1" presStyleCnt="0"/>
      <dgm:spPr/>
    </dgm:pt>
    <dgm:pt modelId="{2D9984AB-B4AF-914D-B251-854D213D3515}" type="pres">
      <dgm:prSet presAssocID="{05704725-5EE6-1B41-AC32-FE7181454E10}" presName="imageRepeatNode" presStyleLbl="alignAcc1" presStyleIdx="0" presStyleCnt="2"/>
      <dgm:spPr/>
    </dgm:pt>
    <dgm:pt modelId="{620A30CE-10C8-E644-9FA5-D8355774276C}" type="pres">
      <dgm:prSet presAssocID="{05704725-5EE6-1B41-AC32-FE7181454E10}" presName="imageaccent1" presStyleCnt="0"/>
      <dgm:spPr/>
    </dgm:pt>
    <dgm:pt modelId="{EE9D4DBC-6A43-2249-A154-C3401B85CF99}" type="pres">
      <dgm:prSet presAssocID="{05704725-5EE6-1B41-AC32-FE7181454E10}" presName="accentRepeatNode" presStyleLbl="solidAlignAcc1" presStyleIdx="1" presStyleCnt="4"/>
      <dgm:spPr/>
    </dgm:pt>
    <dgm:pt modelId="{D6BF3EA5-15D9-E648-891A-6E8B0BAF09F9}" type="pres">
      <dgm:prSet presAssocID="{59B8C543-82E0-E447-91C3-CD495CD1CF68}" presName="text2" presStyleCnt="0"/>
      <dgm:spPr/>
    </dgm:pt>
    <dgm:pt modelId="{6A69FD20-F132-0C40-9443-E1AC5C71B442}" type="pres">
      <dgm:prSet presAssocID="{59B8C543-82E0-E447-91C3-CD495CD1CF68}" presName="textRepeatNode" presStyleLbl="alignNode1" presStyleIdx="1" presStyleCnt="2">
        <dgm:presLayoutVars>
          <dgm:chMax val="0"/>
          <dgm:chPref val="0"/>
          <dgm:bulletEnabled val="1"/>
        </dgm:presLayoutVars>
      </dgm:prSet>
      <dgm:spPr/>
    </dgm:pt>
    <dgm:pt modelId="{5F275C0C-DA0E-F641-958A-8DDAC871A5EB}" type="pres">
      <dgm:prSet presAssocID="{59B8C543-82E0-E447-91C3-CD495CD1CF68}" presName="textaccent2" presStyleCnt="0"/>
      <dgm:spPr/>
    </dgm:pt>
    <dgm:pt modelId="{824D25C7-7A80-7C4D-8136-3EDB6BD3CD65}" type="pres">
      <dgm:prSet presAssocID="{59B8C543-82E0-E447-91C3-CD495CD1CF68}" presName="accentRepeatNode" presStyleLbl="solidAlignAcc1" presStyleIdx="2" presStyleCnt="4"/>
      <dgm:spPr/>
    </dgm:pt>
    <dgm:pt modelId="{A08DB9FB-4A31-744F-A7E9-952583D17AF1}" type="pres">
      <dgm:prSet presAssocID="{E32866B9-4146-B34B-8E82-660016782363}" presName="image2" presStyleCnt="0"/>
      <dgm:spPr/>
    </dgm:pt>
    <dgm:pt modelId="{4043B580-D6B2-7144-A54A-EBDAD46D1063}" type="pres">
      <dgm:prSet presAssocID="{E32866B9-4146-B34B-8E82-660016782363}" presName="imageRepeatNode" presStyleLbl="alignAcc1" presStyleIdx="1" presStyleCnt="2"/>
      <dgm:spPr/>
    </dgm:pt>
    <dgm:pt modelId="{5BC51967-0E03-0B43-A5D5-EAFFF442E4EC}" type="pres">
      <dgm:prSet presAssocID="{E32866B9-4146-B34B-8E82-660016782363}" presName="imageaccent2" presStyleCnt="0"/>
      <dgm:spPr/>
    </dgm:pt>
    <dgm:pt modelId="{D982981C-F735-0445-89D6-908D876B2E5D}" type="pres">
      <dgm:prSet presAssocID="{E32866B9-4146-B34B-8E82-660016782363}" presName="accentRepeatNode" presStyleLbl="solidAlignAcc1" presStyleIdx="3" presStyleCnt="4"/>
      <dgm:spPr/>
    </dgm:pt>
  </dgm:ptLst>
  <dgm:cxnLst>
    <dgm:cxn modelId="{99CED40C-E962-9E45-B668-70BD120EDAA0}" srcId="{0E78631A-0667-7B4A-B495-FC7140AE9A0E}" destId="{A3D709B0-C2F6-BE41-91DA-BB1B38D28568}" srcOrd="0" destOrd="0" parTransId="{C2562C81-3A0C-E64C-9FE6-8960F63A8FCF}" sibTransId="{05704725-5EE6-1B41-AC32-FE7181454E10}"/>
    <dgm:cxn modelId="{DB1DF052-77B6-E04C-934C-24A0DDF37096}" type="presOf" srcId="{0E78631A-0667-7B4A-B495-FC7140AE9A0E}" destId="{8AEA7CA5-8099-DD45-82A6-190B265CDFDD}" srcOrd="0" destOrd="0" presId="urn:microsoft.com/office/officeart/2008/layout/HexagonCluster"/>
    <dgm:cxn modelId="{9087C66A-D676-B64C-A8EE-CC136455A362}" type="presOf" srcId="{E32866B9-4146-B34B-8E82-660016782363}" destId="{4043B580-D6B2-7144-A54A-EBDAD46D1063}" srcOrd="0" destOrd="0" presId="urn:microsoft.com/office/officeart/2008/layout/HexagonCluster"/>
    <dgm:cxn modelId="{1839C4AE-0E78-B84E-9CCB-1683150605C5}" srcId="{0E78631A-0667-7B4A-B495-FC7140AE9A0E}" destId="{59B8C543-82E0-E447-91C3-CD495CD1CF68}" srcOrd="1" destOrd="0" parTransId="{14E3664D-EA7D-3C4C-AAC3-285666DCBECA}" sibTransId="{E32866B9-4146-B34B-8E82-660016782363}"/>
    <dgm:cxn modelId="{AA3172C8-9493-4549-B105-9D569B43F2B6}" type="presOf" srcId="{59B8C543-82E0-E447-91C3-CD495CD1CF68}" destId="{6A69FD20-F132-0C40-9443-E1AC5C71B442}" srcOrd="0" destOrd="0" presId="urn:microsoft.com/office/officeart/2008/layout/HexagonCluster"/>
    <dgm:cxn modelId="{5567B7C8-A20A-CD44-B727-D6F1EFEBB8A7}" type="presOf" srcId="{A3D709B0-C2F6-BE41-91DA-BB1B38D28568}" destId="{E133C2F1-3396-C245-BD40-36D1A1308728}" srcOrd="0" destOrd="0" presId="urn:microsoft.com/office/officeart/2008/layout/HexagonCluster"/>
    <dgm:cxn modelId="{E53E46D4-3C59-1240-908C-742D675C9417}" type="presOf" srcId="{05704725-5EE6-1B41-AC32-FE7181454E10}" destId="{2D9984AB-B4AF-914D-B251-854D213D3515}" srcOrd="0" destOrd="0" presId="urn:microsoft.com/office/officeart/2008/layout/HexagonCluster"/>
    <dgm:cxn modelId="{89B8B5C9-B636-954E-81CD-A71E4AB2A959}" type="presParOf" srcId="{8AEA7CA5-8099-DD45-82A6-190B265CDFDD}" destId="{BCC48F59-4D42-A548-936E-6A290509ED93}" srcOrd="0" destOrd="0" presId="urn:microsoft.com/office/officeart/2008/layout/HexagonCluster"/>
    <dgm:cxn modelId="{1B154EA7-0C7D-B44D-84A9-3F32D2750F4D}" type="presParOf" srcId="{BCC48F59-4D42-A548-936E-6A290509ED93}" destId="{E133C2F1-3396-C245-BD40-36D1A1308728}" srcOrd="0" destOrd="0" presId="urn:microsoft.com/office/officeart/2008/layout/HexagonCluster"/>
    <dgm:cxn modelId="{D548B7A6-E3AE-974C-A8DD-681B15A703DB}" type="presParOf" srcId="{8AEA7CA5-8099-DD45-82A6-190B265CDFDD}" destId="{C3A0E896-9F92-B948-A532-FFA0FFBB8599}" srcOrd="1" destOrd="0" presId="urn:microsoft.com/office/officeart/2008/layout/HexagonCluster"/>
    <dgm:cxn modelId="{70158A82-AA7D-EF4F-81C9-F2D792ED5C8A}" type="presParOf" srcId="{C3A0E896-9F92-B948-A532-FFA0FFBB8599}" destId="{546465ED-0668-1D4E-A98A-212A5B6D859D}" srcOrd="0" destOrd="0" presId="urn:microsoft.com/office/officeart/2008/layout/HexagonCluster"/>
    <dgm:cxn modelId="{C32C163F-3C81-6A4B-80A4-73EFB45D6C69}" type="presParOf" srcId="{8AEA7CA5-8099-DD45-82A6-190B265CDFDD}" destId="{2FA627CD-B7FE-DE4D-92F3-BD7DA0FDFE17}" srcOrd="2" destOrd="0" presId="urn:microsoft.com/office/officeart/2008/layout/HexagonCluster"/>
    <dgm:cxn modelId="{315E97CF-ACFF-3F44-BDF3-32C813D61D89}" type="presParOf" srcId="{2FA627CD-B7FE-DE4D-92F3-BD7DA0FDFE17}" destId="{2D9984AB-B4AF-914D-B251-854D213D3515}" srcOrd="0" destOrd="0" presId="urn:microsoft.com/office/officeart/2008/layout/HexagonCluster"/>
    <dgm:cxn modelId="{0F327A75-F1B6-2E4C-BA2F-7407F59C3DCF}" type="presParOf" srcId="{8AEA7CA5-8099-DD45-82A6-190B265CDFDD}" destId="{620A30CE-10C8-E644-9FA5-D8355774276C}" srcOrd="3" destOrd="0" presId="urn:microsoft.com/office/officeart/2008/layout/HexagonCluster"/>
    <dgm:cxn modelId="{4E139030-BC83-7B40-AF2E-1174DFF221F9}" type="presParOf" srcId="{620A30CE-10C8-E644-9FA5-D8355774276C}" destId="{EE9D4DBC-6A43-2249-A154-C3401B85CF99}" srcOrd="0" destOrd="0" presId="urn:microsoft.com/office/officeart/2008/layout/HexagonCluster"/>
    <dgm:cxn modelId="{EA7404DD-0E60-E145-B932-6408B9D6F0F4}" type="presParOf" srcId="{8AEA7CA5-8099-DD45-82A6-190B265CDFDD}" destId="{D6BF3EA5-15D9-E648-891A-6E8B0BAF09F9}" srcOrd="4" destOrd="0" presId="urn:microsoft.com/office/officeart/2008/layout/HexagonCluster"/>
    <dgm:cxn modelId="{6E54DE0D-05E1-6A4B-973F-C35A0CBDBF98}" type="presParOf" srcId="{D6BF3EA5-15D9-E648-891A-6E8B0BAF09F9}" destId="{6A69FD20-F132-0C40-9443-E1AC5C71B442}" srcOrd="0" destOrd="0" presId="urn:microsoft.com/office/officeart/2008/layout/HexagonCluster"/>
    <dgm:cxn modelId="{4E00FD57-410D-284D-BD3F-04D783F7A549}" type="presParOf" srcId="{8AEA7CA5-8099-DD45-82A6-190B265CDFDD}" destId="{5F275C0C-DA0E-F641-958A-8DDAC871A5EB}" srcOrd="5" destOrd="0" presId="urn:microsoft.com/office/officeart/2008/layout/HexagonCluster"/>
    <dgm:cxn modelId="{755AC5B0-7A41-1948-A373-5EF8B8ACA133}" type="presParOf" srcId="{5F275C0C-DA0E-F641-958A-8DDAC871A5EB}" destId="{824D25C7-7A80-7C4D-8136-3EDB6BD3CD65}" srcOrd="0" destOrd="0" presId="urn:microsoft.com/office/officeart/2008/layout/HexagonCluster"/>
    <dgm:cxn modelId="{A6AC48B7-4888-AD48-A24D-856262463D0C}" type="presParOf" srcId="{8AEA7CA5-8099-DD45-82A6-190B265CDFDD}" destId="{A08DB9FB-4A31-744F-A7E9-952583D17AF1}" srcOrd="6" destOrd="0" presId="urn:microsoft.com/office/officeart/2008/layout/HexagonCluster"/>
    <dgm:cxn modelId="{B87DCD56-2C02-F045-A097-944AF7896DB6}" type="presParOf" srcId="{A08DB9FB-4A31-744F-A7E9-952583D17AF1}" destId="{4043B580-D6B2-7144-A54A-EBDAD46D1063}" srcOrd="0" destOrd="0" presId="urn:microsoft.com/office/officeart/2008/layout/HexagonCluster"/>
    <dgm:cxn modelId="{6C595863-C678-0245-BAC0-8DD3563E6F23}" type="presParOf" srcId="{8AEA7CA5-8099-DD45-82A6-190B265CDFDD}" destId="{5BC51967-0E03-0B43-A5D5-EAFFF442E4EC}" srcOrd="7" destOrd="0" presId="urn:microsoft.com/office/officeart/2008/layout/HexagonCluster"/>
    <dgm:cxn modelId="{8DDF663D-CEAA-DE41-8450-8DD6691D27D6}" type="presParOf" srcId="{5BC51967-0E03-0B43-A5D5-EAFFF442E4EC}" destId="{D982981C-F735-0445-89D6-908D876B2E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A64C38-C37F-AB45-AC98-FF5CC06CFA1A}" type="doc">
      <dgm:prSet loTypeId="urn:microsoft.com/office/officeart/2005/8/layout/arrow2" loCatId="" qsTypeId="urn:microsoft.com/office/officeart/2005/8/quickstyle/simple4" qsCatId="simple" csTypeId="urn:microsoft.com/office/officeart/2005/8/colors/accent1_2" csCatId="accent1" phldr="1"/>
      <dgm:spPr/>
    </dgm:pt>
    <dgm:pt modelId="{DFFB3807-FD11-8B40-B4FD-934AD0928C24}">
      <dgm:prSet phldrT="[Testo]" custT="1"/>
      <dgm:spPr/>
      <dgm:t>
        <a:bodyPr/>
        <a:lstStyle/>
        <a:p>
          <a:pPr algn="ctr">
            <a:lnSpc>
              <a:spcPct val="100000"/>
            </a:lnSpc>
            <a:spcAft>
              <a:spcPts val="0"/>
            </a:spcAft>
          </a:pPr>
          <a:r>
            <a:rPr lang="it-IT" sz="1400" dirty="0"/>
            <a:t>Dalle pronunce CGUE </a:t>
          </a:r>
        </a:p>
        <a:p>
          <a:pPr algn="ctr">
            <a:lnSpc>
              <a:spcPct val="100000"/>
            </a:lnSpc>
            <a:spcAft>
              <a:spcPts val="0"/>
            </a:spcAft>
          </a:pPr>
          <a:r>
            <a:rPr lang="it-IT" sz="1400" b="1" i="1" dirty="0" err="1"/>
            <a:t>Defrenne</a:t>
          </a:r>
          <a:r>
            <a:rPr lang="it-IT" sz="1400" i="1" dirty="0"/>
            <a:t> </a:t>
          </a:r>
        </a:p>
        <a:p>
          <a:pPr algn="ctr">
            <a:lnSpc>
              <a:spcPct val="100000"/>
            </a:lnSpc>
            <a:spcAft>
              <a:spcPts val="0"/>
            </a:spcAft>
          </a:pPr>
          <a:r>
            <a:rPr lang="it-IT" sz="1100" dirty="0"/>
            <a:t>Causa 80/70 del 25-5-71</a:t>
          </a:r>
        </a:p>
        <a:p>
          <a:pPr algn="ctr">
            <a:lnSpc>
              <a:spcPct val="100000"/>
            </a:lnSpc>
            <a:spcAft>
              <a:spcPts val="0"/>
            </a:spcAft>
          </a:pPr>
          <a:r>
            <a:rPr lang="it-IT" sz="1100" dirty="0"/>
            <a:t>Causa 43/75 del 8-4-76</a:t>
          </a:r>
        </a:p>
        <a:p>
          <a:pPr algn="ctr">
            <a:lnSpc>
              <a:spcPct val="100000"/>
            </a:lnSpc>
            <a:spcAft>
              <a:spcPts val="0"/>
            </a:spcAft>
          </a:pPr>
          <a:r>
            <a:rPr lang="it-IT" sz="1100" dirty="0"/>
            <a:t>Causa 149/77 del 15-6-78 </a:t>
          </a:r>
        </a:p>
      </dgm:t>
    </dgm:pt>
    <dgm:pt modelId="{3BA2A165-ED88-094A-8C07-9818CAD965DA}" type="parTrans" cxnId="{CD011B26-E976-6944-85C1-E6F37DCC0B84}">
      <dgm:prSet/>
      <dgm:spPr/>
      <dgm:t>
        <a:bodyPr/>
        <a:lstStyle/>
        <a:p>
          <a:endParaRPr lang="it-IT"/>
        </a:p>
      </dgm:t>
    </dgm:pt>
    <dgm:pt modelId="{EBEA6589-C8B7-F845-8804-C8F305BCA8EE}" type="sibTrans" cxnId="{CD011B26-E976-6944-85C1-E6F37DCC0B84}">
      <dgm:prSet/>
      <dgm:spPr/>
      <dgm:t>
        <a:bodyPr/>
        <a:lstStyle/>
        <a:p>
          <a:endParaRPr lang="it-IT"/>
        </a:p>
      </dgm:t>
    </dgm:pt>
    <dgm:pt modelId="{6D85820B-7156-9445-AFB6-70D4476301EA}">
      <dgm:prSet phldrT="[Testo]" custT="1"/>
      <dgm:spPr/>
      <dgm:t>
        <a:bodyPr/>
        <a:lstStyle/>
        <a:p>
          <a:pPr algn="ctr">
            <a:lnSpc>
              <a:spcPct val="100000"/>
            </a:lnSpc>
            <a:spcAft>
              <a:spcPts val="0"/>
            </a:spcAft>
          </a:pPr>
          <a:r>
            <a:rPr lang="it-IT" sz="1400" dirty="0"/>
            <a:t>Attraverso il caso </a:t>
          </a:r>
          <a:r>
            <a:rPr lang="it-IT" sz="1400" b="1" i="1" dirty="0"/>
            <a:t>P-S </a:t>
          </a:r>
        </a:p>
        <a:p>
          <a:pPr algn="ctr">
            <a:lnSpc>
              <a:spcPct val="100000"/>
            </a:lnSpc>
            <a:spcAft>
              <a:spcPts val="0"/>
            </a:spcAft>
          </a:pPr>
          <a:r>
            <a:rPr lang="it-IT" sz="1100" i="0" dirty="0"/>
            <a:t>Causa 13-94 del 30-4-96</a:t>
          </a:r>
        </a:p>
        <a:p>
          <a:pPr algn="l">
            <a:lnSpc>
              <a:spcPct val="90000"/>
            </a:lnSpc>
            <a:spcAft>
              <a:spcPct val="35000"/>
            </a:spcAft>
          </a:pPr>
          <a:endParaRPr lang="it-IT" sz="2300" i="1" dirty="0"/>
        </a:p>
      </dgm:t>
    </dgm:pt>
    <dgm:pt modelId="{2E2D589D-CB96-0241-AF4D-38E00AA55FAC}" type="parTrans" cxnId="{B8C9357D-02BF-5840-A7EB-86C92AFB4DE0}">
      <dgm:prSet/>
      <dgm:spPr/>
      <dgm:t>
        <a:bodyPr/>
        <a:lstStyle/>
        <a:p>
          <a:endParaRPr lang="it-IT"/>
        </a:p>
      </dgm:t>
    </dgm:pt>
    <dgm:pt modelId="{055D1B0F-6D4B-F645-942D-7DE2A8454B74}" type="sibTrans" cxnId="{B8C9357D-02BF-5840-A7EB-86C92AFB4DE0}">
      <dgm:prSet/>
      <dgm:spPr/>
      <dgm:t>
        <a:bodyPr/>
        <a:lstStyle/>
        <a:p>
          <a:endParaRPr lang="it-IT"/>
        </a:p>
      </dgm:t>
    </dgm:pt>
    <dgm:pt modelId="{53DE34AD-C8DB-B948-AFAC-94E3E3FC7034}">
      <dgm:prSet phldrT="[Testo]"/>
      <dgm:spPr/>
      <dgm:t>
        <a:bodyPr/>
        <a:lstStyle/>
        <a:p>
          <a:endParaRPr lang="it-IT" dirty="0"/>
        </a:p>
      </dgm:t>
    </dgm:pt>
    <dgm:pt modelId="{07346D4A-D38B-D642-97C1-51F18CD2EB1C}" type="parTrans" cxnId="{B4DC1CE9-4288-7C40-B510-955EB1704BCB}">
      <dgm:prSet/>
      <dgm:spPr/>
      <dgm:t>
        <a:bodyPr/>
        <a:lstStyle/>
        <a:p>
          <a:endParaRPr lang="it-IT"/>
        </a:p>
      </dgm:t>
    </dgm:pt>
    <dgm:pt modelId="{FBB4D61F-F938-7F4D-A9B4-523FDAD495DF}" type="sibTrans" cxnId="{B4DC1CE9-4288-7C40-B510-955EB1704BCB}">
      <dgm:prSet/>
      <dgm:spPr/>
      <dgm:t>
        <a:bodyPr/>
        <a:lstStyle/>
        <a:p>
          <a:endParaRPr lang="it-IT"/>
        </a:p>
      </dgm:t>
    </dgm:pt>
    <dgm:pt modelId="{B806B48C-8010-E444-856F-06F9C70AD6AA}" type="pres">
      <dgm:prSet presAssocID="{89A64C38-C37F-AB45-AC98-FF5CC06CFA1A}" presName="arrowDiagram" presStyleCnt="0">
        <dgm:presLayoutVars>
          <dgm:chMax val="5"/>
          <dgm:dir/>
          <dgm:resizeHandles val="exact"/>
        </dgm:presLayoutVars>
      </dgm:prSet>
      <dgm:spPr/>
    </dgm:pt>
    <dgm:pt modelId="{016FD514-A2B8-F740-8E1C-EE7212D805AD}" type="pres">
      <dgm:prSet presAssocID="{89A64C38-C37F-AB45-AC98-FF5CC06CFA1A}" presName="arrow" presStyleLbl="bgShp" presStyleIdx="0" presStyleCnt="1"/>
      <dgm:spPr/>
    </dgm:pt>
    <dgm:pt modelId="{6B0381B5-C89D-9B4A-B7B3-04C858C16017}" type="pres">
      <dgm:prSet presAssocID="{89A64C38-C37F-AB45-AC98-FF5CC06CFA1A}" presName="arrowDiagram3" presStyleCnt="0"/>
      <dgm:spPr/>
    </dgm:pt>
    <dgm:pt modelId="{242372EF-9F06-A84B-83BC-477F3D914578}" type="pres">
      <dgm:prSet presAssocID="{DFFB3807-FD11-8B40-B4FD-934AD0928C24}" presName="bullet3a" presStyleLbl="node1" presStyleIdx="0" presStyleCnt="3"/>
      <dgm:spPr/>
    </dgm:pt>
    <dgm:pt modelId="{57344CFB-D286-324B-B894-D8F18F6C403C}" type="pres">
      <dgm:prSet presAssocID="{DFFB3807-FD11-8B40-B4FD-934AD0928C24}" presName="textBox3a" presStyleLbl="revTx" presStyleIdx="0" presStyleCnt="3" custScaleX="121504" custScaleY="93437" custLinFactNeighborY="1289">
        <dgm:presLayoutVars>
          <dgm:bulletEnabled val="1"/>
        </dgm:presLayoutVars>
      </dgm:prSet>
      <dgm:spPr/>
    </dgm:pt>
    <dgm:pt modelId="{6B08551B-9523-3442-999D-820C1C9B2B9B}" type="pres">
      <dgm:prSet presAssocID="{6D85820B-7156-9445-AFB6-70D4476301EA}" presName="bullet3b" presStyleLbl="node1" presStyleIdx="1" presStyleCnt="3"/>
      <dgm:spPr/>
    </dgm:pt>
    <dgm:pt modelId="{83718E31-4758-E24E-B349-880058CC4720}" type="pres">
      <dgm:prSet presAssocID="{6D85820B-7156-9445-AFB6-70D4476301EA}" presName="textBox3b" presStyleLbl="revTx" presStyleIdx="1" presStyleCnt="3" custScaleX="75422" custScaleY="68569">
        <dgm:presLayoutVars>
          <dgm:bulletEnabled val="1"/>
        </dgm:presLayoutVars>
      </dgm:prSet>
      <dgm:spPr/>
    </dgm:pt>
    <dgm:pt modelId="{5D7753ED-226D-F74E-9370-1ABA3D65A1EC}" type="pres">
      <dgm:prSet presAssocID="{53DE34AD-C8DB-B948-AFAC-94E3E3FC7034}" presName="bullet3c" presStyleLbl="node1" presStyleIdx="2" presStyleCnt="3"/>
      <dgm:spPr/>
    </dgm:pt>
    <dgm:pt modelId="{96E8AE83-0BBF-0243-9F6B-CDDAD15EF98D}" type="pres">
      <dgm:prSet presAssocID="{53DE34AD-C8DB-B948-AFAC-94E3E3FC7034}" presName="textBox3c" presStyleLbl="revTx" presStyleIdx="2" presStyleCnt="3">
        <dgm:presLayoutVars>
          <dgm:bulletEnabled val="1"/>
        </dgm:presLayoutVars>
      </dgm:prSet>
      <dgm:spPr/>
    </dgm:pt>
  </dgm:ptLst>
  <dgm:cxnLst>
    <dgm:cxn modelId="{A90AB00F-4048-C545-954E-CC2F29A57EF3}" type="presOf" srcId="{6D85820B-7156-9445-AFB6-70D4476301EA}" destId="{83718E31-4758-E24E-B349-880058CC4720}" srcOrd="0" destOrd="0" presId="urn:microsoft.com/office/officeart/2005/8/layout/arrow2"/>
    <dgm:cxn modelId="{CD011B26-E976-6944-85C1-E6F37DCC0B84}" srcId="{89A64C38-C37F-AB45-AC98-FF5CC06CFA1A}" destId="{DFFB3807-FD11-8B40-B4FD-934AD0928C24}" srcOrd="0" destOrd="0" parTransId="{3BA2A165-ED88-094A-8C07-9818CAD965DA}" sibTransId="{EBEA6589-C8B7-F845-8804-C8F305BCA8EE}"/>
    <dgm:cxn modelId="{0460D754-C391-464B-A294-2D5AA931E6F9}" type="presOf" srcId="{53DE34AD-C8DB-B948-AFAC-94E3E3FC7034}" destId="{96E8AE83-0BBF-0243-9F6B-CDDAD15EF98D}" srcOrd="0" destOrd="0" presId="urn:microsoft.com/office/officeart/2005/8/layout/arrow2"/>
    <dgm:cxn modelId="{B8C9357D-02BF-5840-A7EB-86C92AFB4DE0}" srcId="{89A64C38-C37F-AB45-AC98-FF5CC06CFA1A}" destId="{6D85820B-7156-9445-AFB6-70D4476301EA}" srcOrd="1" destOrd="0" parTransId="{2E2D589D-CB96-0241-AF4D-38E00AA55FAC}" sibTransId="{055D1B0F-6D4B-F645-942D-7DE2A8454B74}"/>
    <dgm:cxn modelId="{4964C789-F2FA-4249-BC80-8E29925213B3}" type="presOf" srcId="{DFFB3807-FD11-8B40-B4FD-934AD0928C24}" destId="{57344CFB-D286-324B-B894-D8F18F6C403C}" srcOrd="0" destOrd="0" presId="urn:microsoft.com/office/officeart/2005/8/layout/arrow2"/>
    <dgm:cxn modelId="{B4DC1CE9-4288-7C40-B510-955EB1704BCB}" srcId="{89A64C38-C37F-AB45-AC98-FF5CC06CFA1A}" destId="{53DE34AD-C8DB-B948-AFAC-94E3E3FC7034}" srcOrd="2" destOrd="0" parTransId="{07346D4A-D38B-D642-97C1-51F18CD2EB1C}" sibTransId="{FBB4D61F-F938-7F4D-A9B4-523FDAD495DF}"/>
    <dgm:cxn modelId="{E3669AF4-C0F0-1844-8668-DD894175C28B}" type="presOf" srcId="{89A64C38-C37F-AB45-AC98-FF5CC06CFA1A}" destId="{B806B48C-8010-E444-856F-06F9C70AD6AA}" srcOrd="0" destOrd="0" presId="urn:microsoft.com/office/officeart/2005/8/layout/arrow2"/>
    <dgm:cxn modelId="{16F6EB0F-E374-9945-93F5-F97AE6BB305E}" type="presParOf" srcId="{B806B48C-8010-E444-856F-06F9C70AD6AA}" destId="{016FD514-A2B8-F740-8E1C-EE7212D805AD}" srcOrd="0" destOrd="0" presId="urn:microsoft.com/office/officeart/2005/8/layout/arrow2"/>
    <dgm:cxn modelId="{815FCA09-C5F3-6746-8C24-0DA978786917}" type="presParOf" srcId="{B806B48C-8010-E444-856F-06F9C70AD6AA}" destId="{6B0381B5-C89D-9B4A-B7B3-04C858C16017}" srcOrd="1" destOrd="0" presId="urn:microsoft.com/office/officeart/2005/8/layout/arrow2"/>
    <dgm:cxn modelId="{0688D146-8FC7-E840-AC68-52BDE43D149B}" type="presParOf" srcId="{6B0381B5-C89D-9B4A-B7B3-04C858C16017}" destId="{242372EF-9F06-A84B-83BC-477F3D914578}" srcOrd="0" destOrd="0" presId="urn:microsoft.com/office/officeart/2005/8/layout/arrow2"/>
    <dgm:cxn modelId="{4874AEEA-A624-D340-AAEC-5AE819B0643D}" type="presParOf" srcId="{6B0381B5-C89D-9B4A-B7B3-04C858C16017}" destId="{57344CFB-D286-324B-B894-D8F18F6C403C}" srcOrd="1" destOrd="0" presId="urn:microsoft.com/office/officeart/2005/8/layout/arrow2"/>
    <dgm:cxn modelId="{74FDED57-F7E7-914C-8126-25393683463A}" type="presParOf" srcId="{6B0381B5-C89D-9B4A-B7B3-04C858C16017}" destId="{6B08551B-9523-3442-999D-820C1C9B2B9B}" srcOrd="2" destOrd="0" presId="urn:microsoft.com/office/officeart/2005/8/layout/arrow2"/>
    <dgm:cxn modelId="{E25C5B8F-8EEC-B347-81FD-E0A2575B9778}" type="presParOf" srcId="{6B0381B5-C89D-9B4A-B7B3-04C858C16017}" destId="{83718E31-4758-E24E-B349-880058CC4720}" srcOrd="3" destOrd="0" presId="urn:microsoft.com/office/officeart/2005/8/layout/arrow2"/>
    <dgm:cxn modelId="{C67757DD-2D90-DB4B-9117-2DEFB5EC7712}" type="presParOf" srcId="{6B0381B5-C89D-9B4A-B7B3-04C858C16017}" destId="{5D7753ED-226D-F74E-9370-1ABA3D65A1EC}" srcOrd="4" destOrd="0" presId="urn:microsoft.com/office/officeart/2005/8/layout/arrow2"/>
    <dgm:cxn modelId="{4C501666-E555-0E40-A618-42E01E8B746B}" type="presParOf" srcId="{6B0381B5-C89D-9B4A-B7B3-04C858C16017}" destId="{96E8AE83-0BBF-0243-9F6B-CDDAD15EF98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6AA4CA-C2D8-224E-9CCD-8CD8A0DCE78B}"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it-IT"/>
        </a:p>
      </dgm:t>
    </dgm:pt>
    <dgm:pt modelId="{FABF9D9B-CC2C-E44B-B921-F42EFA9CA54A}">
      <dgm:prSet custT="1"/>
      <dgm:spPr>
        <a:solidFill>
          <a:srgbClr val="FF9523"/>
        </a:solidFill>
      </dgm:spPr>
      <dgm:t>
        <a:bodyPr/>
        <a:lstStyle/>
        <a:p>
          <a:pPr rtl="0"/>
          <a:r>
            <a:rPr lang="it-IT" sz="2400" b="1" dirty="0">
              <a:solidFill>
                <a:schemeClr val="tx1"/>
              </a:solidFill>
              <a:latin typeface="+mj-lt"/>
            </a:rPr>
            <a:t>Legame tra principi di non discriminazione e diritti fondamentali dopo la Carta </a:t>
          </a:r>
        </a:p>
      </dgm:t>
    </dgm:pt>
    <dgm:pt modelId="{4C714EC8-8EB6-4D4B-A6D9-D3F3DDDB8E7E}" type="parTrans" cxnId="{FBEDD620-D276-A544-A7FA-CE6A7A4B7E24}">
      <dgm:prSet/>
      <dgm:spPr/>
      <dgm:t>
        <a:bodyPr/>
        <a:lstStyle/>
        <a:p>
          <a:endParaRPr lang="it-IT"/>
        </a:p>
      </dgm:t>
    </dgm:pt>
    <dgm:pt modelId="{8134F142-69E4-7A46-A1B2-F5E48A8AF5FB}" type="sibTrans" cxnId="{FBEDD620-D276-A544-A7FA-CE6A7A4B7E24}">
      <dgm:prSet/>
      <dgm:spPr/>
      <dgm:t>
        <a:bodyPr/>
        <a:lstStyle/>
        <a:p>
          <a:endParaRPr lang="it-IT"/>
        </a:p>
      </dgm:t>
    </dgm:pt>
    <dgm:pt modelId="{7871220F-FEDD-794B-9BF7-694ED4F61223}">
      <dgm:prSet custT="1"/>
      <dgm:spPr>
        <a:solidFill>
          <a:srgbClr val="FF9523"/>
        </a:solidFill>
      </dgm:spPr>
      <dgm:t>
        <a:bodyPr/>
        <a:lstStyle/>
        <a:p>
          <a:pPr rtl="0"/>
          <a:r>
            <a:rPr lang="it-IT" sz="2000" dirty="0">
              <a:solidFill>
                <a:schemeClr val="tx1"/>
              </a:solidFill>
              <a:latin typeface="+mj-lt"/>
            </a:rPr>
            <a:t>Divieti correlati a fattori soggettivi: sono riconosciuti dall’art. 21 della Carta</a:t>
          </a:r>
        </a:p>
      </dgm:t>
    </dgm:pt>
    <dgm:pt modelId="{28E30DBB-EDC6-C540-B339-88AEE220F1B5}" type="parTrans" cxnId="{34DAD1F0-1684-3B4C-9DC8-AF7739727351}">
      <dgm:prSet/>
      <dgm:spPr/>
      <dgm:t>
        <a:bodyPr/>
        <a:lstStyle/>
        <a:p>
          <a:endParaRPr lang="it-IT"/>
        </a:p>
      </dgm:t>
    </dgm:pt>
    <dgm:pt modelId="{AFE5186C-86C5-CA41-BE44-132D446F89F9}" type="sibTrans" cxnId="{34DAD1F0-1684-3B4C-9DC8-AF7739727351}">
      <dgm:prSet/>
      <dgm:spPr/>
      <dgm:t>
        <a:bodyPr/>
        <a:lstStyle/>
        <a:p>
          <a:endParaRPr lang="it-IT"/>
        </a:p>
      </dgm:t>
    </dgm:pt>
    <dgm:pt modelId="{AC283E4C-2BA3-7848-9433-2D07C1940F1D}">
      <dgm:prSet custT="1"/>
      <dgm:spPr>
        <a:solidFill>
          <a:srgbClr val="FF9523"/>
        </a:solidFill>
      </dgm:spPr>
      <dgm:t>
        <a:bodyPr/>
        <a:lstStyle/>
        <a:p>
          <a:pPr algn="just" rtl="0"/>
          <a:r>
            <a:rPr lang="it-IT" sz="1800" dirty="0">
              <a:solidFill>
                <a:schemeClr val="tx1"/>
              </a:solidFill>
              <a:latin typeface="+mj-lt"/>
            </a:rPr>
            <a:t>Divieti correlati alle direttive sul lavoro </a:t>
          </a:r>
          <a:r>
            <a:rPr lang="it-IT" sz="1800" i="1" dirty="0">
              <a:solidFill>
                <a:schemeClr val="tx1"/>
              </a:solidFill>
              <a:latin typeface="+mj-lt"/>
            </a:rPr>
            <a:t>non standard </a:t>
          </a:r>
          <a:r>
            <a:rPr lang="it-IT" sz="1800" dirty="0">
              <a:solidFill>
                <a:schemeClr val="tx1"/>
              </a:solidFill>
              <a:latin typeface="+mj-lt"/>
            </a:rPr>
            <a:t>sono stati definiti come “principi di diritto sociale comunitario” (CGCE Del Cerro Alonso), anche se dal punto di vista del funzionamento la Corte li tratta nello stesso modo … </a:t>
          </a:r>
        </a:p>
      </dgm:t>
    </dgm:pt>
    <dgm:pt modelId="{77DA29C0-7913-9F43-BAD1-9CD0547B87F9}" type="parTrans" cxnId="{C97D1604-07B8-BA4B-8124-B20EF33EBA97}">
      <dgm:prSet/>
      <dgm:spPr/>
      <dgm:t>
        <a:bodyPr/>
        <a:lstStyle/>
        <a:p>
          <a:endParaRPr lang="it-IT"/>
        </a:p>
      </dgm:t>
    </dgm:pt>
    <dgm:pt modelId="{DD59BC67-3F33-444C-BD5F-4903CE0518A6}" type="sibTrans" cxnId="{C97D1604-07B8-BA4B-8124-B20EF33EBA97}">
      <dgm:prSet/>
      <dgm:spPr/>
      <dgm:t>
        <a:bodyPr/>
        <a:lstStyle/>
        <a:p>
          <a:endParaRPr lang="it-IT"/>
        </a:p>
      </dgm:t>
    </dgm:pt>
    <dgm:pt modelId="{68C744B2-AF72-934C-81F2-88277BB7A9F3}" type="pres">
      <dgm:prSet presAssocID="{AB6AA4CA-C2D8-224E-9CCD-8CD8A0DCE78B}" presName="Name0" presStyleCnt="0">
        <dgm:presLayoutVars>
          <dgm:dir/>
          <dgm:animLvl val="lvl"/>
          <dgm:resizeHandles val="exact"/>
        </dgm:presLayoutVars>
      </dgm:prSet>
      <dgm:spPr/>
    </dgm:pt>
    <dgm:pt modelId="{D4DC2E68-420A-BA4E-A661-BE29D3E23BBF}" type="pres">
      <dgm:prSet presAssocID="{AC283E4C-2BA3-7848-9433-2D07C1940F1D}" presName="boxAndChildren" presStyleCnt="0"/>
      <dgm:spPr/>
    </dgm:pt>
    <dgm:pt modelId="{DAF536D9-5FCF-DF49-93A9-DB46DA305524}" type="pres">
      <dgm:prSet presAssocID="{AC283E4C-2BA3-7848-9433-2D07C1940F1D}" presName="parentTextBox" presStyleLbl="node1" presStyleIdx="0" presStyleCnt="3"/>
      <dgm:spPr/>
    </dgm:pt>
    <dgm:pt modelId="{2AB3938C-300D-D04D-9C7E-9B4DAF00A699}" type="pres">
      <dgm:prSet presAssocID="{AFE5186C-86C5-CA41-BE44-132D446F89F9}" presName="sp" presStyleCnt="0"/>
      <dgm:spPr/>
    </dgm:pt>
    <dgm:pt modelId="{6825F8BC-0CE8-FB41-8BC9-585FD4DA63A4}" type="pres">
      <dgm:prSet presAssocID="{7871220F-FEDD-794B-9BF7-694ED4F61223}" presName="arrowAndChildren" presStyleCnt="0"/>
      <dgm:spPr/>
    </dgm:pt>
    <dgm:pt modelId="{DC82B5F8-458E-8040-B6F8-8AF060494048}" type="pres">
      <dgm:prSet presAssocID="{7871220F-FEDD-794B-9BF7-694ED4F61223}" presName="parentTextArrow" presStyleLbl="node1" presStyleIdx="1" presStyleCnt="3"/>
      <dgm:spPr/>
    </dgm:pt>
    <dgm:pt modelId="{06A8F72B-8F26-9A4F-99B9-35AEF2744ABC}" type="pres">
      <dgm:prSet presAssocID="{8134F142-69E4-7A46-A1B2-F5E48A8AF5FB}" presName="sp" presStyleCnt="0"/>
      <dgm:spPr/>
    </dgm:pt>
    <dgm:pt modelId="{64F6C3DF-CC67-AA48-8C5F-FCB85BE3E259}" type="pres">
      <dgm:prSet presAssocID="{FABF9D9B-CC2C-E44B-B921-F42EFA9CA54A}" presName="arrowAndChildren" presStyleCnt="0"/>
      <dgm:spPr/>
    </dgm:pt>
    <dgm:pt modelId="{B27B61C3-41FA-8B4C-B726-CD895A43808B}" type="pres">
      <dgm:prSet presAssocID="{FABF9D9B-CC2C-E44B-B921-F42EFA9CA54A}" presName="parentTextArrow" presStyleLbl="node1" presStyleIdx="2" presStyleCnt="3"/>
      <dgm:spPr/>
    </dgm:pt>
  </dgm:ptLst>
  <dgm:cxnLst>
    <dgm:cxn modelId="{C97D1604-07B8-BA4B-8124-B20EF33EBA97}" srcId="{AB6AA4CA-C2D8-224E-9CCD-8CD8A0DCE78B}" destId="{AC283E4C-2BA3-7848-9433-2D07C1940F1D}" srcOrd="2" destOrd="0" parTransId="{77DA29C0-7913-9F43-BAD1-9CD0547B87F9}" sibTransId="{DD59BC67-3F33-444C-BD5F-4903CE0518A6}"/>
    <dgm:cxn modelId="{A0FFEC11-405A-8040-A759-1B8BF3FC149C}" type="presOf" srcId="{AC283E4C-2BA3-7848-9433-2D07C1940F1D}" destId="{DAF536D9-5FCF-DF49-93A9-DB46DA305524}" srcOrd="0" destOrd="0" presId="urn:microsoft.com/office/officeart/2005/8/layout/process4"/>
    <dgm:cxn modelId="{FBEDD620-D276-A544-A7FA-CE6A7A4B7E24}" srcId="{AB6AA4CA-C2D8-224E-9CCD-8CD8A0DCE78B}" destId="{FABF9D9B-CC2C-E44B-B921-F42EFA9CA54A}" srcOrd="0" destOrd="0" parTransId="{4C714EC8-8EB6-4D4B-A6D9-D3F3DDDB8E7E}" sibTransId="{8134F142-69E4-7A46-A1B2-F5E48A8AF5FB}"/>
    <dgm:cxn modelId="{10024067-33DC-1748-9D33-5DA58E699271}" type="presOf" srcId="{AB6AA4CA-C2D8-224E-9CCD-8CD8A0DCE78B}" destId="{68C744B2-AF72-934C-81F2-88277BB7A9F3}" srcOrd="0" destOrd="0" presId="urn:microsoft.com/office/officeart/2005/8/layout/process4"/>
    <dgm:cxn modelId="{FA8ACD71-D238-D444-8046-D94BC18501B8}" type="presOf" srcId="{FABF9D9B-CC2C-E44B-B921-F42EFA9CA54A}" destId="{B27B61C3-41FA-8B4C-B726-CD895A43808B}" srcOrd="0" destOrd="0" presId="urn:microsoft.com/office/officeart/2005/8/layout/process4"/>
    <dgm:cxn modelId="{7DA0AB96-C84D-424A-B110-532D92CD27B6}" type="presOf" srcId="{7871220F-FEDD-794B-9BF7-694ED4F61223}" destId="{DC82B5F8-458E-8040-B6F8-8AF060494048}" srcOrd="0" destOrd="0" presId="urn:microsoft.com/office/officeart/2005/8/layout/process4"/>
    <dgm:cxn modelId="{34DAD1F0-1684-3B4C-9DC8-AF7739727351}" srcId="{AB6AA4CA-C2D8-224E-9CCD-8CD8A0DCE78B}" destId="{7871220F-FEDD-794B-9BF7-694ED4F61223}" srcOrd="1" destOrd="0" parTransId="{28E30DBB-EDC6-C540-B339-88AEE220F1B5}" sibTransId="{AFE5186C-86C5-CA41-BE44-132D446F89F9}"/>
    <dgm:cxn modelId="{7CA66F94-B019-CA41-A944-6AC77BCACE81}" type="presParOf" srcId="{68C744B2-AF72-934C-81F2-88277BB7A9F3}" destId="{D4DC2E68-420A-BA4E-A661-BE29D3E23BBF}" srcOrd="0" destOrd="0" presId="urn:microsoft.com/office/officeart/2005/8/layout/process4"/>
    <dgm:cxn modelId="{0E950F6B-0EE9-114D-ADA5-DA43C963E265}" type="presParOf" srcId="{D4DC2E68-420A-BA4E-A661-BE29D3E23BBF}" destId="{DAF536D9-5FCF-DF49-93A9-DB46DA305524}" srcOrd="0" destOrd="0" presId="urn:microsoft.com/office/officeart/2005/8/layout/process4"/>
    <dgm:cxn modelId="{19DE2CC6-28A9-E740-8A70-F62AEE7EBD84}" type="presParOf" srcId="{68C744B2-AF72-934C-81F2-88277BB7A9F3}" destId="{2AB3938C-300D-D04D-9C7E-9B4DAF00A699}" srcOrd="1" destOrd="0" presId="urn:microsoft.com/office/officeart/2005/8/layout/process4"/>
    <dgm:cxn modelId="{5A55FC62-D9B5-694C-ACB3-C19B67C1E837}" type="presParOf" srcId="{68C744B2-AF72-934C-81F2-88277BB7A9F3}" destId="{6825F8BC-0CE8-FB41-8BC9-585FD4DA63A4}" srcOrd="2" destOrd="0" presId="urn:microsoft.com/office/officeart/2005/8/layout/process4"/>
    <dgm:cxn modelId="{0AEE08D4-E732-0B4D-B737-E78BD5A4BF93}" type="presParOf" srcId="{6825F8BC-0CE8-FB41-8BC9-585FD4DA63A4}" destId="{DC82B5F8-458E-8040-B6F8-8AF060494048}" srcOrd="0" destOrd="0" presId="urn:microsoft.com/office/officeart/2005/8/layout/process4"/>
    <dgm:cxn modelId="{2D529955-443E-3348-A871-C6C6A6396972}" type="presParOf" srcId="{68C744B2-AF72-934C-81F2-88277BB7A9F3}" destId="{06A8F72B-8F26-9A4F-99B9-35AEF2744ABC}" srcOrd="3" destOrd="0" presId="urn:microsoft.com/office/officeart/2005/8/layout/process4"/>
    <dgm:cxn modelId="{153870C8-A5F4-C74B-95DF-9340F9E163B6}" type="presParOf" srcId="{68C744B2-AF72-934C-81F2-88277BB7A9F3}" destId="{64F6C3DF-CC67-AA48-8C5F-FCB85BE3E259}" srcOrd="4" destOrd="0" presId="urn:microsoft.com/office/officeart/2005/8/layout/process4"/>
    <dgm:cxn modelId="{32852BBC-A649-4C48-9D73-36ABDDE39B45}" type="presParOf" srcId="{64F6C3DF-CC67-AA48-8C5F-FCB85BE3E259}" destId="{B27B61C3-41FA-8B4C-B726-CD895A43808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70FB7D-6756-9A4E-AEE8-919779BA9A5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it-IT"/>
        </a:p>
      </dgm:t>
    </dgm:pt>
    <dgm:pt modelId="{97B4A96D-039D-6643-987B-ADB3958C0329}">
      <dgm:prSet/>
      <dgm:spPr/>
      <dgm:t>
        <a:bodyPr/>
        <a:lstStyle/>
        <a:p>
          <a:pPr rtl="0"/>
          <a:r>
            <a:rPr lang="it-IT" b="1" dirty="0"/>
            <a:t>Interpretazione conforme </a:t>
          </a:r>
          <a:endParaRPr lang="it-IT" dirty="0"/>
        </a:p>
      </dgm:t>
    </dgm:pt>
    <dgm:pt modelId="{EBE44157-93FC-6D4F-808E-E683B6152CDD}" type="parTrans" cxnId="{DEB9AA96-4C97-A94F-9ED8-DE8994494C93}">
      <dgm:prSet/>
      <dgm:spPr/>
      <dgm:t>
        <a:bodyPr/>
        <a:lstStyle/>
        <a:p>
          <a:endParaRPr lang="it-IT"/>
        </a:p>
      </dgm:t>
    </dgm:pt>
    <dgm:pt modelId="{F277C7EC-A9CC-CE44-B45F-0B2AA379D29C}" type="sibTrans" cxnId="{DEB9AA96-4C97-A94F-9ED8-DE8994494C93}">
      <dgm:prSet/>
      <dgm:spPr/>
      <dgm:t>
        <a:bodyPr/>
        <a:lstStyle/>
        <a:p>
          <a:endParaRPr lang="it-IT"/>
        </a:p>
      </dgm:t>
    </dgm:pt>
    <dgm:pt modelId="{8F14693A-4A5E-1C49-AD0F-164B617C1030}">
      <dgm:prSet/>
      <dgm:spPr/>
      <dgm:t>
        <a:bodyPr/>
        <a:lstStyle/>
        <a:p>
          <a:pPr rtl="0"/>
          <a:r>
            <a:rPr lang="it-IT" b="1" dirty="0"/>
            <a:t>rinvio pregiudiziale, disapplicazione</a:t>
          </a:r>
          <a:endParaRPr lang="it-IT" dirty="0"/>
        </a:p>
      </dgm:t>
    </dgm:pt>
    <dgm:pt modelId="{5E159F49-DE61-1441-9FE6-6F0D43BD1037}" type="parTrans" cxnId="{C8B15999-3282-5E44-8F65-F7566B3C0B3E}">
      <dgm:prSet/>
      <dgm:spPr/>
      <dgm:t>
        <a:bodyPr/>
        <a:lstStyle/>
        <a:p>
          <a:endParaRPr lang="it-IT"/>
        </a:p>
      </dgm:t>
    </dgm:pt>
    <dgm:pt modelId="{6A79D29D-174C-5D4E-844C-328E4FDEF945}" type="sibTrans" cxnId="{C8B15999-3282-5E44-8F65-F7566B3C0B3E}">
      <dgm:prSet/>
      <dgm:spPr/>
      <dgm:t>
        <a:bodyPr/>
        <a:lstStyle/>
        <a:p>
          <a:endParaRPr lang="it-IT"/>
        </a:p>
      </dgm:t>
    </dgm:pt>
    <dgm:pt modelId="{0E6132A4-285F-3F4B-853D-9066B9465EA5}">
      <dgm:prSet/>
      <dgm:spPr/>
      <dgm:t>
        <a:bodyPr/>
        <a:lstStyle/>
        <a:p>
          <a:pPr rtl="0"/>
          <a:r>
            <a:rPr lang="it-IT" dirty="0"/>
            <a:t>Precisazioni: dai casi alle tecniche!</a:t>
          </a:r>
        </a:p>
      </dgm:t>
    </dgm:pt>
    <dgm:pt modelId="{0DC636C6-79C7-2140-8ABF-E165255BEC1D}" type="parTrans" cxnId="{2C4DFA4C-393F-7C41-A5D3-0A194EE65DFF}">
      <dgm:prSet/>
      <dgm:spPr/>
      <dgm:t>
        <a:bodyPr/>
        <a:lstStyle/>
        <a:p>
          <a:endParaRPr lang="it-IT"/>
        </a:p>
      </dgm:t>
    </dgm:pt>
    <dgm:pt modelId="{F3D0C162-0893-D24E-BC47-D021D5BB3CB0}" type="sibTrans" cxnId="{2C4DFA4C-393F-7C41-A5D3-0A194EE65DFF}">
      <dgm:prSet/>
      <dgm:spPr/>
      <dgm:t>
        <a:bodyPr/>
        <a:lstStyle/>
        <a:p>
          <a:endParaRPr lang="it-IT"/>
        </a:p>
      </dgm:t>
    </dgm:pt>
    <dgm:pt modelId="{0456021E-8FC1-2641-89AA-8633F458162F}" type="pres">
      <dgm:prSet presAssocID="{A470FB7D-6756-9A4E-AEE8-919779BA9A52}" presName="Name0" presStyleCnt="0">
        <dgm:presLayoutVars>
          <dgm:chPref val="1"/>
          <dgm:dir/>
          <dgm:animOne val="branch"/>
          <dgm:animLvl val="lvl"/>
          <dgm:resizeHandles/>
        </dgm:presLayoutVars>
      </dgm:prSet>
      <dgm:spPr/>
    </dgm:pt>
    <dgm:pt modelId="{01E2EF77-9204-424D-AE8E-47EEF6333986}" type="pres">
      <dgm:prSet presAssocID="{97B4A96D-039D-6643-987B-ADB3958C0329}" presName="vertOne" presStyleCnt="0"/>
      <dgm:spPr/>
    </dgm:pt>
    <dgm:pt modelId="{FC133D84-6993-EF4C-AD2C-B92113FA5E0C}" type="pres">
      <dgm:prSet presAssocID="{97B4A96D-039D-6643-987B-ADB3958C0329}" presName="txOne" presStyleLbl="node0" presStyleIdx="0" presStyleCnt="3">
        <dgm:presLayoutVars>
          <dgm:chPref val="3"/>
        </dgm:presLayoutVars>
      </dgm:prSet>
      <dgm:spPr/>
    </dgm:pt>
    <dgm:pt modelId="{F695941F-E340-754B-9D6F-289396DA05F2}" type="pres">
      <dgm:prSet presAssocID="{97B4A96D-039D-6643-987B-ADB3958C0329}" presName="horzOne" presStyleCnt="0"/>
      <dgm:spPr/>
    </dgm:pt>
    <dgm:pt modelId="{63747A58-50D6-7D41-B5C9-629B5B850C92}" type="pres">
      <dgm:prSet presAssocID="{F277C7EC-A9CC-CE44-B45F-0B2AA379D29C}" presName="sibSpaceOne" presStyleCnt="0"/>
      <dgm:spPr/>
    </dgm:pt>
    <dgm:pt modelId="{F81B58DA-08AA-C14C-87DC-F3693B6F0FE3}" type="pres">
      <dgm:prSet presAssocID="{8F14693A-4A5E-1C49-AD0F-164B617C1030}" presName="vertOne" presStyleCnt="0"/>
      <dgm:spPr/>
    </dgm:pt>
    <dgm:pt modelId="{79C71001-4AEA-3D46-9795-8DF6F290583E}" type="pres">
      <dgm:prSet presAssocID="{8F14693A-4A5E-1C49-AD0F-164B617C1030}" presName="txOne" presStyleLbl="node0" presStyleIdx="1" presStyleCnt="3" custLinFactNeighborY="592">
        <dgm:presLayoutVars>
          <dgm:chPref val="3"/>
        </dgm:presLayoutVars>
      </dgm:prSet>
      <dgm:spPr/>
    </dgm:pt>
    <dgm:pt modelId="{3B0E6FD2-30F7-4B48-B052-53F7C1B14AA3}" type="pres">
      <dgm:prSet presAssocID="{8F14693A-4A5E-1C49-AD0F-164B617C1030}" presName="horzOne" presStyleCnt="0"/>
      <dgm:spPr/>
    </dgm:pt>
    <dgm:pt modelId="{1AB92778-15F1-F34A-AAFE-F0E75A4DD85E}" type="pres">
      <dgm:prSet presAssocID="{6A79D29D-174C-5D4E-844C-328E4FDEF945}" presName="sibSpaceOne" presStyleCnt="0"/>
      <dgm:spPr/>
    </dgm:pt>
    <dgm:pt modelId="{B2FD9467-FB9A-1342-9C6E-C22D7A8F7E7C}" type="pres">
      <dgm:prSet presAssocID="{0E6132A4-285F-3F4B-853D-9066B9465EA5}" presName="vertOne" presStyleCnt="0"/>
      <dgm:spPr/>
    </dgm:pt>
    <dgm:pt modelId="{A8A94A26-85F0-CC48-B9C7-F0E57361B61E}" type="pres">
      <dgm:prSet presAssocID="{0E6132A4-285F-3F4B-853D-9066B9465EA5}" presName="txOne" presStyleLbl="node0" presStyleIdx="2" presStyleCnt="3">
        <dgm:presLayoutVars>
          <dgm:chPref val="3"/>
        </dgm:presLayoutVars>
      </dgm:prSet>
      <dgm:spPr/>
    </dgm:pt>
    <dgm:pt modelId="{E897BABC-8030-354A-88E4-E133DA1E71BD}" type="pres">
      <dgm:prSet presAssocID="{0E6132A4-285F-3F4B-853D-9066B9465EA5}" presName="horzOne" presStyleCnt="0"/>
      <dgm:spPr/>
    </dgm:pt>
  </dgm:ptLst>
  <dgm:cxnLst>
    <dgm:cxn modelId="{5EED1833-F6FA-4D41-B971-8D4F8A4F2285}" type="presOf" srcId="{97B4A96D-039D-6643-987B-ADB3958C0329}" destId="{FC133D84-6993-EF4C-AD2C-B92113FA5E0C}" srcOrd="0" destOrd="0" presId="urn:microsoft.com/office/officeart/2005/8/layout/hierarchy4"/>
    <dgm:cxn modelId="{2C4DFA4C-393F-7C41-A5D3-0A194EE65DFF}" srcId="{A470FB7D-6756-9A4E-AEE8-919779BA9A52}" destId="{0E6132A4-285F-3F4B-853D-9066B9465EA5}" srcOrd="2" destOrd="0" parTransId="{0DC636C6-79C7-2140-8ABF-E165255BEC1D}" sibTransId="{F3D0C162-0893-D24E-BC47-D021D5BB3CB0}"/>
    <dgm:cxn modelId="{D3096A86-2B1E-6C49-951C-02248B23162A}" type="presOf" srcId="{0E6132A4-285F-3F4B-853D-9066B9465EA5}" destId="{A8A94A26-85F0-CC48-B9C7-F0E57361B61E}" srcOrd="0" destOrd="0" presId="urn:microsoft.com/office/officeart/2005/8/layout/hierarchy4"/>
    <dgm:cxn modelId="{DEB9AA96-4C97-A94F-9ED8-DE8994494C93}" srcId="{A470FB7D-6756-9A4E-AEE8-919779BA9A52}" destId="{97B4A96D-039D-6643-987B-ADB3958C0329}" srcOrd="0" destOrd="0" parTransId="{EBE44157-93FC-6D4F-808E-E683B6152CDD}" sibTransId="{F277C7EC-A9CC-CE44-B45F-0B2AA379D29C}"/>
    <dgm:cxn modelId="{C8B15999-3282-5E44-8F65-F7566B3C0B3E}" srcId="{A470FB7D-6756-9A4E-AEE8-919779BA9A52}" destId="{8F14693A-4A5E-1C49-AD0F-164B617C1030}" srcOrd="1" destOrd="0" parTransId="{5E159F49-DE61-1441-9FE6-6F0D43BD1037}" sibTransId="{6A79D29D-174C-5D4E-844C-328E4FDEF945}"/>
    <dgm:cxn modelId="{827A79B5-91EA-094F-935D-8E9B9C8BDB96}" type="presOf" srcId="{A470FB7D-6756-9A4E-AEE8-919779BA9A52}" destId="{0456021E-8FC1-2641-89AA-8633F458162F}" srcOrd="0" destOrd="0" presId="urn:microsoft.com/office/officeart/2005/8/layout/hierarchy4"/>
    <dgm:cxn modelId="{0CA892EA-6E93-AC47-A52D-FCF90F6143DE}" type="presOf" srcId="{8F14693A-4A5E-1C49-AD0F-164B617C1030}" destId="{79C71001-4AEA-3D46-9795-8DF6F290583E}" srcOrd="0" destOrd="0" presId="urn:microsoft.com/office/officeart/2005/8/layout/hierarchy4"/>
    <dgm:cxn modelId="{BC0E874B-E82F-CC44-8665-ECBE56BFFC11}" type="presParOf" srcId="{0456021E-8FC1-2641-89AA-8633F458162F}" destId="{01E2EF77-9204-424D-AE8E-47EEF6333986}" srcOrd="0" destOrd="0" presId="urn:microsoft.com/office/officeart/2005/8/layout/hierarchy4"/>
    <dgm:cxn modelId="{8DA4EBAA-B342-4940-B5D7-36765D2E893D}" type="presParOf" srcId="{01E2EF77-9204-424D-AE8E-47EEF6333986}" destId="{FC133D84-6993-EF4C-AD2C-B92113FA5E0C}" srcOrd="0" destOrd="0" presId="urn:microsoft.com/office/officeart/2005/8/layout/hierarchy4"/>
    <dgm:cxn modelId="{81991015-AD1E-8C4C-8B6E-F7BA96B61F21}" type="presParOf" srcId="{01E2EF77-9204-424D-AE8E-47EEF6333986}" destId="{F695941F-E340-754B-9D6F-289396DA05F2}" srcOrd="1" destOrd="0" presId="urn:microsoft.com/office/officeart/2005/8/layout/hierarchy4"/>
    <dgm:cxn modelId="{0FF1AAE0-8EDE-4846-A92F-9A2AB8C5CF60}" type="presParOf" srcId="{0456021E-8FC1-2641-89AA-8633F458162F}" destId="{63747A58-50D6-7D41-B5C9-629B5B850C92}" srcOrd="1" destOrd="0" presId="urn:microsoft.com/office/officeart/2005/8/layout/hierarchy4"/>
    <dgm:cxn modelId="{11501E63-91FE-624B-86C1-1C43CBE5F592}" type="presParOf" srcId="{0456021E-8FC1-2641-89AA-8633F458162F}" destId="{F81B58DA-08AA-C14C-87DC-F3693B6F0FE3}" srcOrd="2" destOrd="0" presId="urn:microsoft.com/office/officeart/2005/8/layout/hierarchy4"/>
    <dgm:cxn modelId="{B7B7C699-DD0D-5C44-A077-5268526C1BFE}" type="presParOf" srcId="{F81B58DA-08AA-C14C-87DC-F3693B6F0FE3}" destId="{79C71001-4AEA-3D46-9795-8DF6F290583E}" srcOrd="0" destOrd="0" presId="urn:microsoft.com/office/officeart/2005/8/layout/hierarchy4"/>
    <dgm:cxn modelId="{45179659-6AB4-D14A-BBEA-D584F90BCF03}" type="presParOf" srcId="{F81B58DA-08AA-C14C-87DC-F3693B6F0FE3}" destId="{3B0E6FD2-30F7-4B48-B052-53F7C1B14AA3}" srcOrd="1" destOrd="0" presId="urn:microsoft.com/office/officeart/2005/8/layout/hierarchy4"/>
    <dgm:cxn modelId="{F68E29A6-CC8A-D941-8369-2A1B55164642}" type="presParOf" srcId="{0456021E-8FC1-2641-89AA-8633F458162F}" destId="{1AB92778-15F1-F34A-AAFE-F0E75A4DD85E}" srcOrd="3" destOrd="0" presId="urn:microsoft.com/office/officeart/2005/8/layout/hierarchy4"/>
    <dgm:cxn modelId="{71C04FEC-10FD-8444-A443-DDE1A2502106}" type="presParOf" srcId="{0456021E-8FC1-2641-89AA-8633F458162F}" destId="{B2FD9467-FB9A-1342-9C6E-C22D7A8F7E7C}" srcOrd="4" destOrd="0" presId="urn:microsoft.com/office/officeart/2005/8/layout/hierarchy4"/>
    <dgm:cxn modelId="{CFD46D48-D030-3C42-94B6-137B9F995E2A}" type="presParOf" srcId="{B2FD9467-FB9A-1342-9C6E-C22D7A8F7E7C}" destId="{A8A94A26-85F0-CC48-B9C7-F0E57361B61E}" srcOrd="0" destOrd="0" presId="urn:microsoft.com/office/officeart/2005/8/layout/hierarchy4"/>
    <dgm:cxn modelId="{CA00D9BD-8909-8D49-BD8E-D7A54B85AA92}" type="presParOf" srcId="{B2FD9467-FB9A-1342-9C6E-C22D7A8F7E7C}" destId="{E897BABC-8030-354A-88E4-E133DA1E71B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FC142E-5048-3D48-898B-417A126776C5}"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it-IT"/>
        </a:p>
      </dgm:t>
    </dgm:pt>
    <dgm:pt modelId="{08ACF6E2-A62D-924B-AEA2-2614CDE0C396}">
      <dgm:prSet/>
      <dgm:spPr/>
      <dgm:t>
        <a:bodyPr/>
        <a:lstStyle/>
        <a:p>
          <a:pPr algn="just" rtl="0"/>
          <a:r>
            <a:rPr lang="it-IT" b="1" dirty="0"/>
            <a:t>Corte di giustizia 24 novembre 2016, C-443/15 </a:t>
          </a:r>
          <a:r>
            <a:rPr lang="it-IT" b="1" dirty="0" err="1"/>
            <a:t>Parris</a:t>
          </a:r>
          <a:r>
            <a:rPr lang="it-IT" b="1" dirty="0"/>
            <a:t> v. </a:t>
          </a:r>
          <a:r>
            <a:rPr lang="it-IT" b="1" dirty="0" err="1"/>
            <a:t>Trinity</a:t>
          </a:r>
          <a:r>
            <a:rPr lang="it-IT" b="1" dirty="0"/>
            <a:t> College:</a:t>
          </a:r>
        </a:p>
        <a:p>
          <a:pPr algn="just" rtl="0"/>
          <a:r>
            <a:rPr lang="it-IT" b="0" dirty="0"/>
            <a:t>discriminazioni per orientamento sessuale, per età e intersezionali </a:t>
          </a:r>
          <a:r>
            <a:rPr lang="mr-IN" b="0" dirty="0"/>
            <a:t>–</a:t>
          </a:r>
          <a:r>
            <a:rPr lang="it-IT" b="0" dirty="0"/>
            <a:t> la legittimità del limite e l’irretroattività delle regole</a:t>
          </a:r>
        </a:p>
      </dgm:t>
    </dgm:pt>
    <dgm:pt modelId="{64DE394C-30D1-994A-9643-52AD4BDC5E10}" type="parTrans" cxnId="{27D43A93-14DC-854C-9586-5BDEB5029006}">
      <dgm:prSet/>
      <dgm:spPr/>
      <dgm:t>
        <a:bodyPr/>
        <a:lstStyle/>
        <a:p>
          <a:endParaRPr lang="it-IT"/>
        </a:p>
      </dgm:t>
    </dgm:pt>
    <dgm:pt modelId="{7B058BAD-8D6A-364B-A065-D38CE1318C2A}" type="sibTrans" cxnId="{27D43A93-14DC-854C-9586-5BDEB5029006}">
      <dgm:prSet/>
      <dgm:spPr/>
      <dgm:t>
        <a:bodyPr/>
        <a:lstStyle/>
        <a:p>
          <a:endParaRPr lang="it-IT"/>
        </a:p>
      </dgm:t>
    </dgm:pt>
    <dgm:pt modelId="{290DBCB4-B596-6B41-8A37-1ACD43F95649}" type="pres">
      <dgm:prSet presAssocID="{F5FC142E-5048-3D48-898B-417A126776C5}" presName="Name0" presStyleCnt="0">
        <dgm:presLayoutVars>
          <dgm:chPref val="1"/>
          <dgm:dir/>
          <dgm:animOne val="branch"/>
          <dgm:animLvl val="lvl"/>
          <dgm:resizeHandles/>
        </dgm:presLayoutVars>
      </dgm:prSet>
      <dgm:spPr/>
    </dgm:pt>
    <dgm:pt modelId="{CBB9804F-173E-F945-AB0B-907204381282}" type="pres">
      <dgm:prSet presAssocID="{08ACF6E2-A62D-924B-AEA2-2614CDE0C396}" presName="vertOne" presStyleCnt="0"/>
      <dgm:spPr/>
    </dgm:pt>
    <dgm:pt modelId="{36D7311A-8562-F840-9313-3C64362D5990}" type="pres">
      <dgm:prSet presAssocID="{08ACF6E2-A62D-924B-AEA2-2614CDE0C396}" presName="txOne" presStyleLbl="node0" presStyleIdx="0" presStyleCnt="1">
        <dgm:presLayoutVars>
          <dgm:chPref val="3"/>
        </dgm:presLayoutVars>
      </dgm:prSet>
      <dgm:spPr/>
    </dgm:pt>
    <dgm:pt modelId="{9BCDB202-6EE3-8F4A-A483-A43340D2AAEB}" type="pres">
      <dgm:prSet presAssocID="{08ACF6E2-A62D-924B-AEA2-2614CDE0C396}" presName="horzOne" presStyleCnt="0"/>
      <dgm:spPr/>
    </dgm:pt>
  </dgm:ptLst>
  <dgm:cxnLst>
    <dgm:cxn modelId="{751CEE8D-6C0E-B544-968A-89EAD6E24545}" type="presOf" srcId="{F5FC142E-5048-3D48-898B-417A126776C5}" destId="{290DBCB4-B596-6B41-8A37-1ACD43F95649}" srcOrd="0" destOrd="0" presId="urn:microsoft.com/office/officeart/2005/8/layout/hierarchy4"/>
    <dgm:cxn modelId="{27D43A93-14DC-854C-9586-5BDEB5029006}" srcId="{F5FC142E-5048-3D48-898B-417A126776C5}" destId="{08ACF6E2-A62D-924B-AEA2-2614CDE0C396}" srcOrd="0" destOrd="0" parTransId="{64DE394C-30D1-994A-9643-52AD4BDC5E10}" sibTransId="{7B058BAD-8D6A-364B-A065-D38CE1318C2A}"/>
    <dgm:cxn modelId="{BE05DA94-3350-C340-A4D3-E566E2443E9F}" type="presOf" srcId="{08ACF6E2-A62D-924B-AEA2-2614CDE0C396}" destId="{36D7311A-8562-F840-9313-3C64362D5990}" srcOrd="0" destOrd="0" presId="urn:microsoft.com/office/officeart/2005/8/layout/hierarchy4"/>
    <dgm:cxn modelId="{A8074D5C-9656-7C4B-982A-4C0756C94598}" type="presParOf" srcId="{290DBCB4-B596-6B41-8A37-1ACD43F95649}" destId="{CBB9804F-173E-F945-AB0B-907204381282}" srcOrd="0" destOrd="0" presId="urn:microsoft.com/office/officeart/2005/8/layout/hierarchy4"/>
    <dgm:cxn modelId="{386BEB74-3AAC-1949-9C38-22961E14173B}" type="presParOf" srcId="{CBB9804F-173E-F945-AB0B-907204381282}" destId="{36D7311A-8562-F840-9313-3C64362D5990}" srcOrd="0" destOrd="0" presId="urn:microsoft.com/office/officeart/2005/8/layout/hierarchy4"/>
    <dgm:cxn modelId="{3EBB9F1C-7640-6045-8DD7-59809A644F6E}" type="presParOf" srcId="{CBB9804F-173E-F945-AB0B-907204381282}" destId="{9BCDB202-6EE3-8F4A-A483-A43340D2AAE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FC142E-5048-3D48-898B-417A126776C5}"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it-IT"/>
        </a:p>
      </dgm:t>
    </dgm:pt>
    <dgm:pt modelId="{994957B4-942A-084E-88B2-2B050A570F79}">
      <dgm:prSet/>
      <dgm:spPr/>
      <dgm:t>
        <a:bodyPr/>
        <a:lstStyle/>
        <a:p>
          <a:pPr rtl="0"/>
          <a:r>
            <a:rPr lang="it-IT" b="0" dirty="0">
              <a:latin typeface="+mn-lt"/>
            </a:rPr>
            <a:t>Il caso ACCEPT (C-81/12) del 25 aprile 2013</a:t>
          </a:r>
        </a:p>
      </dgm:t>
    </dgm:pt>
    <dgm:pt modelId="{CEA92648-FFF4-0E40-9946-87AB89285B7A}" type="parTrans" cxnId="{D9AFBB87-A42B-F64F-B6CE-3E28394581A0}">
      <dgm:prSet/>
      <dgm:spPr/>
      <dgm:t>
        <a:bodyPr/>
        <a:lstStyle/>
        <a:p>
          <a:endParaRPr lang="it-IT"/>
        </a:p>
      </dgm:t>
    </dgm:pt>
    <dgm:pt modelId="{D51D8233-8D96-9B4B-BB0E-E9B861BBF980}" type="sibTrans" cxnId="{D9AFBB87-A42B-F64F-B6CE-3E28394581A0}">
      <dgm:prSet/>
      <dgm:spPr/>
      <dgm:t>
        <a:bodyPr/>
        <a:lstStyle/>
        <a:p>
          <a:endParaRPr lang="it-IT"/>
        </a:p>
      </dgm:t>
    </dgm:pt>
    <dgm:pt modelId="{08ACF6E2-A62D-924B-AEA2-2614CDE0C396}">
      <dgm:prSet/>
      <dgm:spPr/>
      <dgm:t>
        <a:bodyPr/>
        <a:lstStyle/>
        <a:p>
          <a:pPr rtl="0"/>
          <a:r>
            <a:rPr lang="it-IT" dirty="0">
              <a:solidFill>
                <a:schemeClr val="tx1"/>
              </a:solidFill>
            </a:rPr>
            <a:t>Interpretazione conforme del diritto nazionale rumeno (sanzioni in materia di discriminazioni per orientamento sessuale) al diritto UE (sanzioni effettive, proporzionate, dissuasive)</a:t>
          </a:r>
        </a:p>
      </dgm:t>
    </dgm:pt>
    <dgm:pt modelId="{64DE394C-30D1-994A-9643-52AD4BDC5E10}" type="parTrans" cxnId="{27D43A93-14DC-854C-9586-5BDEB5029006}">
      <dgm:prSet/>
      <dgm:spPr/>
      <dgm:t>
        <a:bodyPr/>
        <a:lstStyle/>
        <a:p>
          <a:endParaRPr lang="it-IT"/>
        </a:p>
      </dgm:t>
    </dgm:pt>
    <dgm:pt modelId="{7B058BAD-8D6A-364B-A065-D38CE1318C2A}" type="sibTrans" cxnId="{27D43A93-14DC-854C-9586-5BDEB5029006}">
      <dgm:prSet/>
      <dgm:spPr/>
      <dgm:t>
        <a:bodyPr/>
        <a:lstStyle/>
        <a:p>
          <a:endParaRPr lang="it-IT"/>
        </a:p>
      </dgm:t>
    </dgm:pt>
    <dgm:pt modelId="{B5F14CB3-A7D1-394D-82F0-96FFF7922CEF}">
      <dgm:prSet/>
      <dgm:spPr/>
      <dgm:t>
        <a:bodyPr/>
        <a:lstStyle/>
        <a:p>
          <a:pPr rtl="0"/>
          <a:r>
            <a:rPr lang="it-IT" dirty="0">
              <a:solidFill>
                <a:schemeClr val="tx1"/>
              </a:solidFill>
            </a:rPr>
            <a:t>- La costruzione del concetto di datore di lavoro “percepito” ai fini della responsabilità per le discriminazioni</a:t>
          </a:r>
        </a:p>
        <a:p>
          <a:pPr rtl="0"/>
          <a:r>
            <a:rPr lang="it-IT" dirty="0">
              <a:solidFill>
                <a:schemeClr val="tx1"/>
              </a:solidFill>
            </a:rPr>
            <a:t>- l’accesso alla giustizia da parte di un’associazione rappresentativa degli interessi</a:t>
          </a:r>
        </a:p>
        <a:p>
          <a:pPr rtl="0"/>
          <a:r>
            <a:rPr lang="it-IT" dirty="0">
              <a:solidFill>
                <a:schemeClr val="tx1"/>
              </a:solidFill>
            </a:rPr>
            <a:t>- Il valore della comunicazione al pubblico ai fini del perfezionamento della discriminazione</a:t>
          </a:r>
        </a:p>
      </dgm:t>
    </dgm:pt>
    <dgm:pt modelId="{D57F3596-D452-994A-BD75-38BE0FBB2A85}" type="parTrans" cxnId="{C4DB32ED-A709-BA44-A4D7-2E06802CF7B5}">
      <dgm:prSet/>
      <dgm:spPr/>
      <dgm:t>
        <a:bodyPr/>
        <a:lstStyle/>
        <a:p>
          <a:endParaRPr lang="it-IT"/>
        </a:p>
      </dgm:t>
    </dgm:pt>
    <dgm:pt modelId="{2D45D9BF-B58B-5246-8C20-C5EBE1C6FBD8}" type="sibTrans" cxnId="{C4DB32ED-A709-BA44-A4D7-2E06802CF7B5}">
      <dgm:prSet/>
      <dgm:spPr/>
      <dgm:t>
        <a:bodyPr/>
        <a:lstStyle/>
        <a:p>
          <a:endParaRPr lang="it-IT"/>
        </a:p>
      </dgm:t>
    </dgm:pt>
    <dgm:pt modelId="{290DBCB4-B596-6B41-8A37-1ACD43F95649}" type="pres">
      <dgm:prSet presAssocID="{F5FC142E-5048-3D48-898B-417A126776C5}" presName="Name0" presStyleCnt="0">
        <dgm:presLayoutVars>
          <dgm:chPref val="1"/>
          <dgm:dir/>
          <dgm:animOne val="branch"/>
          <dgm:animLvl val="lvl"/>
          <dgm:resizeHandles/>
        </dgm:presLayoutVars>
      </dgm:prSet>
      <dgm:spPr/>
    </dgm:pt>
    <dgm:pt modelId="{3A6C4226-C1C8-294E-BBAF-CC8A9DE327D3}" type="pres">
      <dgm:prSet presAssocID="{994957B4-942A-084E-88B2-2B050A570F79}" presName="vertOne" presStyleCnt="0"/>
      <dgm:spPr/>
    </dgm:pt>
    <dgm:pt modelId="{1856CE3E-071A-864B-B4CB-F3F384A1A6CE}" type="pres">
      <dgm:prSet presAssocID="{994957B4-942A-084E-88B2-2B050A570F79}" presName="txOne" presStyleLbl="node0" presStyleIdx="0" presStyleCnt="3">
        <dgm:presLayoutVars>
          <dgm:chPref val="3"/>
        </dgm:presLayoutVars>
      </dgm:prSet>
      <dgm:spPr/>
    </dgm:pt>
    <dgm:pt modelId="{F2FA4EF2-9214-C340-ADD9-E958F0555D9C}" type="pres">
      <dgm:prSet presAssocID="{994957B4-942A-084E-88B2-2B050A570F79}" presName="horzOne" presStyleCnt="0"/>
      <dgm:spPr/>
    </dgm:pt>
    <dgm:pt modelId="{E78F1B87-273A-3243-93A5-D1A4737E9785}" type="pres">
      <dgm:prSet presAssocID="{D51D8233-8D96-9B4B-BB0E-E9B861BBF980}" presName="sibSpaceOne" presStyleCnt="0"/>
      <dgm:spPr/>
    </dgm:pt>
    <dgm:pt modelId="{CBB9804F-173E-F945-AB0B-907204381282}" type="pres">
      <dgm:prSet presAssocID="{08ACF6E2-A62D-924B-AEA2-2614CDE0C396}" presName="vertOne" presStyleCnt="0"/>
      <dgm:spPr/>
    </dgm:pt>
    <dgm:pt modelId="{36D7311A-8562-F840-9313-3C64362D5990}" type="pres">
      <dgm:prSet presAssocID="{08ACF6E2-A62D-924B-AEA2-2614CDE0C396}" presName="txOne" presStyleLbl="node0" presStyleIdx="1" presStyleCnt="3">
        <dgm:presLayoutVars>
          <dgm:chPref val="3"/>
        </dgm:presLayoutVars>
      </dgm:prSet>
      <dgm:spPr/>
    </dgm:pt>
    <dgm:pt modelId="{9BCDB202-6EE3-8F4A-A483-A43340D2AAEB}" type="pres">
      <dgm:prSet presAssocID="{08ACF6E2-A62D-924B-AEA2-2614CDE0C396}" presName="horzOne" presStyleCnt="0"/>
      <dgm:spPr/>
    </dgm:pt>
    <dgm:pt modelId="{B28BD490-CDF2-4D40-8953-DC1C6046A1F6}" type="pres">
      <dgm:prSet presAssocID="{7B058BAD-8D6A-364B-A065-D38CE1318C2A}" presName="sibSpaceOne" presStyleCnt="0"/>
      <dgm:spPr/>
    </dgm:pt>
    <dgm:pt modelId="{A5109F41-8C09-6B47-8C50-7F07ADF4A352}" type="pres">
      <dgm:prSet presAssocID="{B5F14CB3-A7D1-394D-82F0-96FFF7922CEF}" presName="vertOne" presStyleCnt="0"/>
      <dgm:spPr/>
    </dgm:pt>
    <dgm:pt modelId="{156940E5-6FD8-F545-B3B9-2F4E7EEE4CD0}" type="pres">
      <dgm:prSet presAssocID="{B5F14CB3-A7D1-394D-82F0-96FFF7922CEF}" presName="txOne" presStyleLbl="node0" presStyleIdx="2" presStyleCnt="3">
        <dgm:presLayoutVars>
          <dgm:chPref val="3"/>
        </dgm:presLayoutVars>
      </dgm:prSet>
      <dgm:spPr/>
    </dgm:pt>
    <dgm:pt modelId="{E456A0B6-E238-8945-9BE5-D4BA2B21DC68}" type="pres">
      <dgm:prSet presAssocID="{B5F14CB3-A7D1-394D-82F0-96FFF7922CEF}" presName="horzOne" presStyleCnt="0"/>
      <dgm:spPr/>
    </dgm:pt>
  </dgm:ptLst>
  <dgm:cxnLst>
    <dgm:cxn modelId="{D083C620-D106-A947-9BC7-C8B4A72C87F2}" type="presOf" srcId="{B5F14CB3-A7D1-394D-82F0-96FFF7922CEF}" destId="{156940E5-6FD8-F545-B3B9-2F4E7EEE4CD0}" srcOrd="0" destOrd="0" presId="urn:microsoft.com/office/officeart/2005/8/layout/hierarchy4"/>
    <dgm:cxn modelId="{A2BB1E36-75C3-F747-B35F-496DFBAD244B}" type="presOf" srcId="{994957B4-942A-084E-88B2-2B050A570F79}" destId="{1856CE3E-071A-864B-B4CB-F3F384A1A6CE}" srcOrd="0" destOrd="0" presId="urn:microsoft.com/office/officeart/2005/8/layout/hierarchy4"/>
    <dgm:cxn modelId="{BB87785D-2090-AF49-B5B8-E4C5021D014A}" type="presOf" srcId="{F5FC142E-5048-3D48-898B-417A126776C5}" destId="{290DBCB4-B596-6B41-8A37-1ACD43F95649}" srcOrd="0" destOrd="0" presId="urn:microsoft.com/office/officeart/2005/8/layout/hierarchy4"/>
    <dgm:cxn modelId="{D9AFBB87-A42B-F64F-B6CE-3E28394581A0}" srcId="{F5FC142E-5048-3D48-898B-417A126776C5}" destId="{994957B4-942A-084E-88B2-2B050A570F79}" srcOrd="0" destOrd="0" parTransId="{CEA92648-FFF4-0E40-9946-87AB89285B7A}" sibTransId="{D51D8233-8D96-9B4B-BB0E-E9B861BBF980}"/>
    <dgm:cxn modelId="{27D43A93-14DC-854C-9586-5BDEB5029006}" srcId="{F5FC142E-5048-3D48-898B-417A126776C5}" destId="{08ACF6E2-A62D-924B-AEA2-2614CDE0C396}" srcOrd="1" destOrd="0" parTransId="{64DE394C-30D1-994A-9643-52AD4BDC5E10}" sibTransId="{7B058BAD-8D6A-364B-A065-D38CE1318C2A}"/>
    <dgm:cxn modelId="{24E3B4CB-3894-5949-B1E2-F42E19842E4D}" type="presOf" srcId="{08ACF6E2-A62D-924B-AEA2-2614CDE0C396}" destId="{36D7311A-8562-F840-9313-3C64362D5990}" srcOrd="0" destOrd="0" presId="urn:microsoft.com/office/officeart/2005/8/layout/hierarchy4"/>
    <dgm:cxn modelId="{C4DB32ED-A709-BA44-A4D7-2E06802CF7B5}" srcId="{F5FC142E-5048-3D48-898B-417A126776C5}" destId="{B5F14CB3-A7D1-394D-82F0-96FFF7922CEF}" srcOrd="2" destOrd="0" parTransId="{D57F3596-D452-994A-BD75-38BE0FBB2A85}" sibTransId="{2D45D9BF-B58B-5246-8C20-C5EBE1C6FBD8}"/>
    <dgm:cxn modelId="{71E92173-B874-8342-BD36-EB63A19F8567}" type="presParOf" srcId="{290DBCB4-B596-6B41-8A37-1ACD43F95649}" destId="{3A6C4226-C1C8-294E-BBAF-CC8A9DE327D3}" srcOrd="0" destOrd="0" presId="urn:microsoft.com/office/officeart/2005/8/layout/hierarchy4"/>
    <dgm:cxn modelId="{EE14AE8D-6729-0A4F-81EE-F074AA0F17EC}" type="presParOf" srcId="{3A6C4226-C1C8-294E-BBAF-CC8A9DE327D3}" destId="{1856CE3E-071A-864B-B4CB-F3F384A1A6CE}" srcOrd="0" destOrd="0" presId="urn:microsoft.com/office/officeart/2005/8/layout/hierarchy4"/>
    <dgm:cxn modelId="{8CE7860A-7085-B74F-8A7E-93266CB6165C}" type="presParOf" srcId="{3A6C4226-C1C8-294E-BBAF-CC8A9DE327D3}" destId="{F2FA4EF2-9214-C340-ADD9-E958F0555D9C}" srcOrd="1" destOrd="0" presId="urn:microsoft.com/office/officeart/2005/8/layout/hierarchy4"/>
    <dgm:cxn modelId="{584D3BC2-B31D-FD42-8752-C3E302EA1A68}" type="presParOf" srcId="{290DBCB4-B596-6B41-8A37-1ACD43F95649}" destId="{E78F1B87-273A-3243-93A5-D1A4737E9785}" srcOrd="1" destOrd="0" presId="urn:microsoft.com/office/officeart/2005/8/layout/hierarchy4"/>
    <dgm:cxn modelId="{CC1A4EA4-752C-ED43-BF3D-2D45BC771995}" type="presParOf" srcId="{290DBCB4-B596-6B41-8A37-1ACD43F95649}" destId="{CBB9804F-173E-F945-AB0B-907204381282}" srcOrd="2" destOrd="0" presId="urn:microsoft.com/office/officeart/2005/8/layout/hierarchy4"/>
    <dgm:cxn modelId="{D2FBD780-B7F2-4C4E-9791-3166836E3FE2}" type="presParOf" srcId="{CBB9804F-173E-F945-AB0B-907204381282}" destId="{36D7311A-8562-F840-9313-3C64362D5990}" srcOrd="0" destOrd="0" presId="urn:microsoft.com/office/officeart/2005/8/layout/hierarchy4"/>
    <dgm:cxn modelId="{AB53CFC7-7326-6546-907B-ED32E681D2F3}" type="presParOf" srcId="{CBB9804F-173E-F945-AB0B-907204381282}" destId="{9BCDB202-6EE3-8F4A-A483-A43340D2AAEB}" srcOrd="1" destOrd="0" presId="urn:microsoft.com/office/officeart/2005/8/layout/hierarchy4"/>
    <dgm:cxn modelId="{0A80DA17-D568-9847-A1AB-80F9B17F0F67}" type="presParOf" srcId="{290DBCB4-B596-6B41-8A37-1ACD43F95649}" destId="{B28BD490-CDF2-4D40-8953-DC1C6046A1F6}" srcOrd="3" destOrd="0" presId="urn:microsoft.com/office/officeart/2005/8/layout/hierarchy4"/>
    <dgm:cxn modelId="{C3886C72-BA1C-1A48-9E83-B6F5A9145C43}" type="presParOf" srcId="{290DBCB4-B596-6B41-8A37-1ACD43F95649}" destId="{A5109F41-8C09-6B47-8C50-7F07ADF4A352}" srcOrd="4" destOrd="0" presId="urn:microsoft.com/office/officeart/2005/8/layout/hierarchy4"/>
    <dgm:cxn modelId="{E7E85297-7367-F841-9A39-E98BEE6B2A8A}" type="presParOf" srcId="{A5109F41-8C09-6B47-8C50-7F07ADF4A352}" destId="{156940E5-6FD8-F545-B3B9-2F4E7EEE4CD0}" srcOrd="0" destOrd="0" presId="urn:microsoft.com/office/officeart/2005/8/layout/hierarchy4"/>
    <dgm:cxn modelId="{D86CFE70-BA5E-1046-B979-0ECDD0DAACD8}" type="presParOf" srcId="{A5109F41-8C09-6B47-8C50-7F07ADF4A352}" destId="{E456A0B6-E238-8945-9BE5-D4BA2B21DC6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5DB1C8-B3F3-B547-86E4-9AC064DFE7E1}" type="doc">
      <dgm:prSet loTypeId="urn:microsoft.com/office/officeart/2005/8/layout/hProcess3" loCatId="" qsTypeId="urn:microsoft.com/office/officeart/2005/8/quickstyle/simple1" qsCatId="simple" csTypeId="urn:microsoft.com/office/officeart/2005/8/colors/accent1_2" csCatId="accent1" phldr="1"/>
      <dgm:spPr/>
    </dgm:pt>
    <dgm:pt modelId="{B19D425B-8EC7-2349-978F-F7CD941EDF34}">
      <dgm:prSet phldrT="[Testo]"/>
      <dgm:spPr/>
      <dgm:t>
        <a:bodyPr/>
        <a:lstStyle/>
        <a:p>
          <a:r>
            <a:rPr lang="it-IT" dirty="0"/>
            <a:t>Genitorialità biologica e intenzionale</a:t>
          </a:r>
        </a:p>
      </dgm:t>
    </dgm:pt>
    <dgm:pt modelId="{64D80A02-1E4E-FE41-ABFF-60E9516137AB}" type="parTrans" cxnId="{72EFF17D-E681-2B42-80DA-6052FC0EF639}">
      <dgm:prSet/>
      <dgm:spPr/>
      <dgm:t>
        <a:bodyPr/>
        <a:lstStyle/>
        <a:p>
          <a:endParaRPr lang="it-IT"/>
        </a:p>
      </dgm:t>
    </dgm:pt>
    <dgm:pt modelId="{BDBEE533-D708-584C-A476-A9539956C3A8}" type="sibTrans" cxnId="{72EFF17D-E681-2B42-80DA-6052FC0EF639}">
      <dgm:prSet/>
      <dgm:spPr/>
      <dgm:t>
        <a:bodyPr/>
        <a:lstStyle/>
        <a:p>
          <a:endParaRPr lang="it-IT"/>
        </a:p>
      </dgm:t>
    </dgm:pt>
    <dgm:pt modelId="{2A930202-6DDA-9748-A135-8C6268A78701}">
      <dgm:prSet phldrT="[Testo]"/>
      <dgm:spPr/>
      <dgm:t>
        <a:bodyPr/>
        <a:lstStyle/>
        <a:p>
          <a:r>
            <a:rPr lang="it-IT" dirty="0"/>
            <a:t>Rigetto della richiesta </a:t>
          </a:r>
        </a:p>
      </dgm:t>
    </dgm:pt>
    <dgm:pt modelId="{0B0B7172-702D-4845-9858-46ED80121FA8}" type="parTrans" cxnId="{B09DFEBD-BD5E-D741-A79D-87A06EDFABCE}">
      <dgm:prSet/>
      <dgm:spPr/>
      <dgm:t>
        <a:bodyPr/>
        <a:lstStyle/>
        <a:p>
          <a:endParaRPr lang="it-IT"/>
        </a:p>
      </dgm:t>
    </dgm:pt>
    <dgm:pt modelId="{4CB8609C-8F8B-124C-BE2A-6E239AB82850}" type="sibTrans" cxnId="{B09DFEBD-BD5E-D741-A79D-87A06EDFABCE}">
      <dgm:prSet/>
      <dgm:spPr/>
      <dgm:t>
        <a:bodyPr/>
        <a:lstStyle/>
        <a:p>
          <a:endParaRPr lang="it-IT"/>
        </a:p>
      </dgm:t>
    </dgm:pt>
    <dgm:pt modelId="{11A3F6B8-BBF7-5D46-8A76-F3EDB2D19148}">
      <dgm:prSet phldrT="[Testo]"/>
      <dgm:spPr/>
      <dgm:t>
        <a:bodyPr/>
        <a:lstStyle/>
        <a:p>
          <a:r>
            <a:rPr lang="it-IT" dirty="0" err="1"/>
            <a:t>Discriminatorietà</a:t>
          </a:r>
          <a:r>
            <a:rPr lang="it-IT" dirty="0"/>
            <a:t> in base alla dir. 2000/78 trasposta nel d.lgs. 216/2003</a:t>
          </a:r>
        </a:p>
      </dgm:t>
    </dgm:pt>
    <dgm:pt modelId="{55014136-8882-284F-9787-5FF8EEC18BE6}" type="parTrans" cxnId="{42F7A8FF-00AA-F24D-9172-1682E4A1A32F}">
      <dgm:prSet/>
      <dgm:spPr/>
      <dgm:t>
        <a:bodyPr/>
        <a:lstStyle/>
        <a:p>
          <a:endParaRPr lang="it-IT"/>
        </a:p>
      </dgm:t>
    </dgm:pt>
    <dgm:pt modelId="{13810507-7A98-F143-9792-E7F2EAD6C03E}" type="sibTrans" cxnId="{42F7A8FF-00AA-F24D-9172-1682E4A1A32F}">
      <dgm:prSet/>
      <dgm:spPr/>
      <dgm:t>
        <a:bodyPr/>
        <a:lstStyle/>
        <a:p>
          <a:endParaRPr lang="it-IT"/>
        </a:p>
      </dgm:t>
    </dgm:pt>
    <dgm:pt modelId="{CD7E9D74-1D79-7443-BB96-07EBF6C3CB11}" type="pres">
      <dgm:prSet presAssocID="{545DB1C8-B3F3-B547-86E4-9AC064DFE7E1}" presName="Name0" presStyleCnt="0">
        <dgm:presLayoutVars>
          <dgm:dir/>
          <dgm:animLvl val="lvl"/>
          <dgm:resizeHandles val="exact"/>
        </dgm:presLayoutVars>
      </dgm:prSet>
      <dgm:spPr/>
    </dgm:pt>
    <dgm:pt modelId="{BC00E507-039C-0547-BE4B-C46F13C595D2}" type="pres">
      <dgm:prSet presAssocID="{545DB1C8-B3F3-B547-86E4-9AC064DFE7E1}" presName="dummy" presStyleCnt="0"/>
      <dgm:spPr/>
    </dgm:pt>
    <dgm:pt modelId="{DEB0CAED-AEBB-9042-8870-FB45CE692700}" type="pres">
      <dgm:prSet presAssocID="{545DB1C8-B3F3-B547-86E4-9AC064DFE7E1}" presName="linH" presStyleCnt="0"/>
      <dgm:spPr/>
    </dgm:pt>
    <dgm:pt modelId="{E896FC0B-21B2-B743-8E72-0DC00D18E149}" type="pres">
      <dgm:prSet presAssocID="{545DB1C8-B3F3-B547-86E4-9AC064DFE7E1}" presName="padding1" presStyleCnt="0"/>
      <dgm:spPr/>
    </dgm:pt>
    <dgm:pt modelId="{FA05EC03-8585-B348-B4D9-5FEDE527A683}" type="pres">
      <dgm:prSet presAssocID="{B19D425B-8EC7-2349-978F-F7CD941EDF34}" presName="linV" presStyleCnt="0"/>
      <dgm:spPr/>
    </dgm:pt>
    <dgm:pt modelId="{2D713E71-1A22-EA46-B36F-B769752F97E8}" type="pres">
      <dgm:prSet presAssocID="{B19D425B-8EC7-2349-978F-F7CD941EDF34}" presName="spVertical1" presStyleCnt="0"/>
      <dgm:spPr/>
    </dgm:pt>
    <dgm:pt modelId="{F65A69C4-872B-454C-8FD0-0ED434E13227}" type="pres">
      <dgm:prSet presAssocID="{B19D425B-8EC7-2349-978F-F7CD941EDF34}" presName="parTx" presStyleLbl="revTx" presStyleIdx="0" presStyleCnt="3">
        <dgm:presLayoutVars>
          <dgm:chMax val="0"/>
          <dgm:chPref val="0"/>
          <dgm:bulletEnabled val="1"/>
        </dgm:presLayoutVars>
      </dgm:prSet>
      <dgm:spPr/>
    </dgm:pt>
    <dgm:pt modelId="{A422D7EB-4AAF-7640-85CF-92BA3C49E2FD}" type="pres">
      <dgm:prSet presAssocID="{B19D425B-8EC7-2349-978F-F7CD941EDF34}" presName="spVertical2" presStyleCnt="0"/>
      <dgm:spPr/>
    </dgm:pt>
    <dgm:pt modelId="{9A83B1F5-0C1F-0B4E-98FB-4D22C8EA3C87}" type="pres">
      <dgm:prSet presAssocID="{B19D425B-8EC7-2349-978F-F7CD941EDF34}" presName="spVertical3" presStyleCnt="0"/>
      <dgm:spPr/>
    </dgm:pt>
    <dgm:pt modelId="{6E19D169-54C9-CF42-98B2-179A68213C65}" type="pres">
      <dgm:prSet presAssocID="{BDBEE533-D708-584C-A476-A9539956C3A8}" presName="space" presStyleCnt="0"/>
      <dgm:spPr/>
    </dgm:pt>
    <dgm:pt modelId="{002A31CE-8BE7-9F4B-A39F-3226CB20EC1F}" type="pres">
      <dgm:prSet presAssocID="{2A930202-6DDA-9748-A135-8C6268A78701}" presName="linV" presStyleCnt="0"/>
      <dgm:spPr/>
    </dgm:pt>
    <dgm:pt modelId="{38920E8B-99A5-EB44-A7ED-AAE3B0ED6151}" type="pres">
      <dgm:prSet presAssocID="{2A930202-6DDA-9748-A135-8C6268A78701}" presName="spVertical1" presStyleCnt="0"/>
      <dgm:spPr/>
    </dgm:pt>
    <dgm:pt modelId="{16874D18-AAA4-1E4B-95F2-29D9F02F9D62}" type="pres">
      <dgm:prSet presAssocID="{2A930202-6DDA-9748-A135-8C6268A78701}" presName="parTx" presStyleLbl="revTx" presStyleIdx="1" presStyleCnt="3">
        <dgm:presLayoutVars>
          <dgm:chMax val="0"/>
          <dgm:chPref val="0"/>
          <dgm:bulletEnabled val="1"/>
        </dgm:presLayoutVars>
      </dgm:prSet>
      <dgm:spPr/>
    </dgm:pt>
    <dgm:pt modelId="{3AC9E518-556C-B042-A6DB-AF569F09AE45}" type="pres">
      <dgm:prSet presAssocID="{2A930202-6DDA-9748-A135-8C6268A78701}" presName="spVertical2" presStyleCnt="0"/>
      <dgm:spPr/>
    </dgm:pt>
    <dgm:pt modelId="{A756EA53-13EA-6547-8AFE-3B947F6E8ECD}" type="pres">
      <dgm:prSet presAssocID="{2A930202-6DDA-9748-A135-8C6268A78701}" presName="spVertical3" presStyleCnt="0"/>
      <dgm:spPr/>
    </dgm:pt>
    <dgm:pt modelId="{08B190B8-27E6-8346-86B1-18758F71F523}" type="pres">
      <dgm:prSet presAssocID="{4CB8609C-8F8B-124C-BE2A-6E239AB82850}" presName="space" presStyleCnt="0"/>
      <dgm:spPr/>
    </dgm:pt>
    <dgm:pt modelId="{4BFE96F4-96A3-2B4F-8586-513391DE662B}" type="pres">
      <dgm:prSet presAssocID="{11A3F6B8-BBF7-5D46-8A76-F3EDB2D19148}" presName="linV" presStyleCnt="0"/>
      <dgm:spPr/>
    </dgm:pt>
    <dgm:pt modelId="{A7D32D01-54D8-394C-B437-844BD39627FC}" type="pres">
      <dgm:prSet presAssocID="{11A3F6B8-BBF7-5D46-8A76-F3EDB2D19148}" presName="spVertical1" presStyleCnt="0"/>
      <dgm:spPr/>
    </dgm:pt>
    <dgm:pt modelId="{D2B3BB17-E81A-B840-8B6B-207FC4059334}" type="pres">
      <dgm:prSet presAssocID="{11A3F6B8-BBF7-5D46-8A76-F3EDB2D19148}" presName="parTx" presStyleLbl="revTx" presStyleIdx="2" presStyleCnt="3">
        <dgm:presLayoutVars>
          <dgm:chMax val="0"/>
          <dgm:chPref val="0"/>
          <dgm:bulletEnabled val="1"/>
        </dgm:presLayoutVars>
      </dgm:prSet>
      <dgm:spPr/>
    </dgm:pt>
    <dgm:pt modelId="{26330F43-408D-5D43-AEC9-EBBECAE93237}" type="pres">
      <dgm:prSet presAssocID="{11A3F6B8-BBF7-5D46-8A76-F3EDB2D19148}" presName="spVertical2" presStyleCnt="0"/>
      <dgm:spPr/>
    </dgm:pt>
    <dgm:pt modelId="{AB4CC6A7-71E3-EF4B-9360-D9856D66E880}" type="pres">
      <dgm:prSet presAssocID="{11A3F6B8-BBF7-5D46-8A76-F3EDB2D19148}" presName="spVertical3" presStyleCnt="0"/>
      <dgm:spPr/>
    </dgm:pt>
    <dgm:pt modelId="{60E37533-C9B4-2A49-9D42-E3BCED65D429}" type="pres">
      <dgm:prSet presAssocID="{545DB1C8-B3F3-B547-86E4-9AC064DFE7E1}" presName="padding2" presStyleCnt="0"/>
      <dgm:spPr/>
    </dgm:pt>
    <dgm:pt modelId="{8C37FCB9-2DAC-624E-9162-6CDD6A5BDA71}" type="pres">
      <dgm:prSet presAssocID="{545DB1C8-B3F3-B547-86E4-9AC064DFE7E1}" presName="negArrow" presStyleCnt="0"/>
      <dgm:spPr/>
    </dgm:pt>
    <dgm:pt modelId="{E13D1FF2-97BE-A347-8EA1-2374C3C2556C}" type="pres">
      <dgm:prSet presAssocID="{545DB1C8-B3F3-B547-86E4-9AC064DFE7E1}" presName="backgroundArrow" presStyleLbl="node1" presStyleIdx="0" presStyleCnt="1"/>
      <dgm:spPr/>
    </dgm:pt>
  </dgm:ptLst>
  <dgm:cxnLst>
    <dgm:cxn modelId="{31E6543C-A581-FC4A-94D5-506DD2BD0EE6}" type="presOf" srcId="{11A3F6B8-BBF7-5D46-8A76-F3EDB2D19148}" destId="{D2B3BB17-E81A-B840-8B6B-207FC4059334}" srcOrd="0" destOrd="0" presId="urn:microsoft.com/office/officeart/2005/8/layout/hProcess3"/>
    <dgm:cxn modelId="{57D52C55-282F-F043-8D8E-6917A89C5785}" type="presOf" srcId="{545DB1C8-B3F3-B547-86E4-9AC064DFE7E1}" destId="{CD7E9D74-1D79-7443-BB96-07EBF6C3CB11}" srcOrd="0" destOrd="0" presId="urn:microsoft.com/office/officeart/2005/8/layout/hProcess3"/>
    <dgm:cxn modelId="{C8BF9E56-383B-FD4C-B3F6-1C224511CB66}" type="presOf" srcId="{2A930202-6DDA-9748-A135-8C6268A78701}" destId="{16874D18-AAA4-1E4B-95F2-29D9F02F9D62}" srcOrd="0" destOrd="0" presId="urn:microsoft.com/office/officeart/2005/8/layout/hProcess3"/>
    <dgm:cxn modelId="{72EFF17D-E681-2B42-80DA-6052FC0EF639}" srcId="{545DB1C8-B3F3-B547-86E4-9AC064DFE7E1}" destId="{B19D425B-8EC7-2349-978F-F7CD941EDF34}" srcOrd="0" destOrd="0" parTransId="{64D80A02-1E4E-FE41-ABFF-60E9516137AB}" sibTransId="{BDBEE533-D708-584C-A476-A9539956C3A8}"/>
    <dgm:cxn modelId="{B09DFEBD-BD5E-D741-A79D-87A06EDFABCE}" srcId="{545DB1C8-B3F3-B547-86E4-9AC064DFE7E1}" destId="{2A930202-6DDA-9748-A135-8C6268A78701}" srcOrd="1" destOrd="0" parTransId="{0B0B7172-702D-4845-9858-46ED80121FA8}" sibTransId="{4CB8609C-8F8B-124C-BE2A-6E239AB82850}"/>
    <dgm:cxn modelId="{B0F844CB-E5C9-924C-BA54-3F89E57E75E5}" type="presOf" srcId="{B19D425B-8EC7-2349-978F-F7CD941EDF34}" destId="{F65A69C4-872B-454C-8FD0-0ED434E13227}" srcOrd="0" destOrd="0" presId="urn:microsoft.com/office/officeart/2005/8/layout/hProcess3"/>
    <dgm:cxn modelId="{42F7A8FF-00AA-F24D-9172-1682E4A1A32F}" srcId="{545DB1C8-B3F3-B547-86E4-9AC064DFE7E1}" destId="{11A3F6B8-BBF7-5D46-8A76-F3EDB2D19148}" srcOrd="2" destOrd="0" parTransId="{55014136-8882-284F-9787-5FF8EEC18BE6}" sibTransId="{13810507-7A98-F143-9792-E7F2EAD6C03E}"/>
    <dgm:cxn modelId="{43E45AD5-8EA0-664A-88F7-A462047AF90B}" type="presParOf" srcId="{CD7E9D74-1D79-7443-BB96-07EBF6C3CB11}" destId="{BC00E507-039C-0547-BE4B-C46F13C595D2}" srcOrd="0" destOrd="0" presId="urn:microsoft.com/office/officeart/2005/8/layout/hProcess3"/>
    <dgm:cxn modelId="{7DC2AB35-A282-B148-A845-7F5ECBF30C38}" type="presParOf" srcId="{CD7E9D74-1D79-7443-BB96-07EBF6C3CB11}" destId="{DEB0CAED-AEBB-9042-8870-FB45CE692700}" srcOrd="1" destOrd="0" presId="urn:microsoft.com/office/officeart/2005/8/layout/hProcess3"/>
    <dgm:cxn modelId="{6B80F4E3-FADA-5B40-AFEE-B138C8B3C386}" type="presParOf" srcId="{DEB0CAED-AEBB-9042-8870-FB45CE692700}" destId="{E896FC0B-21B2-B743-8E72-0DC00D18E149}" srcOrd="0" destOrd="0" presId="urn:microsoft.com/office/officeart/2005/8/layout/hProcess3"/>
    <dgm:cxn modelId="{76D40F36-F65E-0B4A-B339-0CF3EF74BC45}" type="presParOf" srcId="{DEB0CAED-AEBB-9042-8870-FB45CE692700}" destId="{FA05EC03-8585-B348-B4D9-5FEDE527A683}" srcOrd="1" destOrd="0" presId="urn:microsoft.com/office/officeart/2005/8/layout/hProcess3"/>
    <dgm:cxn modelId="{BC142807-3DC4-2B4B-88E3-10E695A9DFBF}" type="presParOf" srcId="{FA05EC03-8585-B348-B4D9-5FEDE527A683}" destId="{2D713E71-1A22-EA46-B36F-B769752F97E8}" srcOrd="0" destOrd="0" presId="urn:microsoft.com/office/officeart/2005/8/layout/hProcess3"/>
    <dgm:cxn modelId="{80D667E7-6E15-BF44-8CC2-132DE7F12A01}" type="presParOf" srcId="{FA05EC03-8585-B348-B4D9-5FEDE527A683}" destId="{F65A69C4-872B-454C-8FD0-0ED434E13227}" srcOrd="1" destOrd="0" presId="urn:microsoft.com/office/officeart/2005/8/layout/hProcess3"/>
    <dgm:cxn modelId="{8860F86B-8038-4440-9F02-37D72ED534D1}" type="presParOf" srcId="{FA05EC03-8585-B348-B4D9-5FEDE527A683}" destId="{A422D7EB-4AAF-7640-85CF-92BA3C49E2FD}" srcOrd="2" destOrd="0" presId="urn:microsoft.com/office/officeart/2005/8/layout/hProcess3"/>
    <dgm:cxn modelId="{C22143CC-2CC0-CD49-8A32-C0C94CEC2E89}" type="presParOf" srcId="{FA05EC03-8585-B348-B4D9-5FEDE527A683}" destId="{9A83B1F5-0C1F-0B4E-98FB-4D22C8EA3C87}" srcOrd="3" destOrd="0" presId="urn:microsoft.com/office/officeart/2005/8/layout/hProcess3"/>
    <dgm:cxn modelId="{48B03857-2B53-DC42-A245-8E9E40BAC5E1}" type="presParOf" srcId="{DEB0CAED-AEBB-9042-8870-FB45CE692700}" destId="{6E19D169-54C9-CF42-98B2-179A68213C65}" srcOrd="2" destOrd="0" presId="urn:microsoft.com/office/officeart/2005/8/layout/hProcess3"/>
    <dgm:cxn modelId="{45FF0371-2C31-1041-86B9-98B510C9AADA}" type="presParOf" srcId="{DEB0CAED-AEBB-9042-8870-FB45CE692700}" destId="{002A31CE-8BE7-9F4B-A39F-3226CB20EC1F}" srcOrd="3" destOrd="0" presId="urn:microsoft.com/office/officeart/2005/8/layout/hProcess3"/>
    <dgm:cxn modelId="{B4474A40-1CA6-CB4A-9944-A73C53F22523}" type="presParOf" srcId="{002A31CE-8BE7-9F4B-A39F-3226CB20EC1F}" destId="{38920E8B-99A5-EB44-A7ED-AAE3B0ED6151}" srcOrd="0" destOrd="0" presId="urn:microsoft.com/office/officeart/2005/8/layout/hProcess3"/>
    <dgm:cxn modelId="{6237E63F-ABFD-FA4A-8B22-72E9335905C6}" type="presParOf" srcId="{002A31CE-8BE7-9F4B-A39F-3226CB20EC1F}" destId="{16874D18-AAA4-1E4B-95F2-29D9F02F9D62}" srcOrd="1" destOrd="0" presId="urn:microsoft.com/office/officeart/2005/8/layout/hProcess3"/>
    <dgm:cxn modelId="{FB8830B2-2D5A-1242-AAA9-61C556CB7699}" type="presParOf" srcId="{002A31CE-8BE7-9F4B-A39F-3226CB20EC1F}" destId="{3AC9E518-556C-B042-A6DB-AF569F09AE45}" srcOrd="2" destOrd="0" presId="urn:microsoft.com/office/officeart/2005/8/layout/hProcess3"/>
    <dgm:cxn modelId="{6B80A6DA-6F82-3A46-A181-F60BC318076C}" type="presParOf" srcId="{002A31CE-8BE7-9F4B-A39F-3226CB20EC1F}" destId="{A756EA53-13EA-6547-8AFE-3B947F6E8ECD}" srcOrd="3" destOrd="0" presId="urn:microsoft.com/office/officeart/2005/8/layout/hProcess3"/>
    <dgm:cxn modelId="{4BF4FBF6-B1FB-C14B-9FD6-C58863847156}" type="presParOf" srcId="{DEB0CAED-AEBB-9042-8870-FB45CE692700}" destId="{08B190B8-27E6-8346-86B1-18758F71F523}" srcOrd="4" destOrd="0" presId="urn:microsoft.com/office/officeart/2005/8/layout/hProcess3"/>
    <dgm:cxn modelId="{C2319104-952E-604E-9E32-82E4860D33A6}" type="presParOf" srcId="{DEB0CAED-AEBB-9042-8870-FB45CE692700}" destId="{4BFE96F4-96A3-2B4F-8586-513391DE662B}" srcOrd="5" destOrd="0" presId="urn:microsoft.com/office/officeart/2005/8/layout/hProcess3"/>
    <dgm:cxn modelId="{EFAEDE4A-DFDE-364B-8E12-5C88E9442077}" type="presParOf" srcId="{4BFE96F4-96A3-2B4F-8586-513391DE662B}" destId="{A7D32D01-54D8-394C-B437-844BD39627FC}" srcOrd="0" destOrd="0" presId="urn:microsoft.com/office/officeart/2005/8/layout/hProcess3"/>
    <dgm:cxn modelId="{A81CDEAA-71E3-C74F-9A6E-32C6C985C656}" type="presParOf" srcId="{4BFE96F4-96A3-2B4F-8586-513391DE662B}" destId="{D2B3BB17-E81A-B840-8B6B-207FC4059334}" srcOrd="1" destOrd="0" presId="urn:microsoft.com/office/officeart/2005/8/layout/hProcess3"/>
    <dgm:cxn modelId="{0617A2A8-A57F-D44F-AA04-E355765A4B85}" type="presParOf" srcId="{4BFE96F4-96A3-2B4F-8586-513391DE662B}" destId="{26330F43-408D-5D43-AEC9-EBBECAE93237}" srcOrd="2" destOrd="0" presId="urn:microsoft.com/office/officeart/2005/8/layout/hProcess3"/>
    <dgm:cxn modelId="{F924EB86-9C68-B447-9633-36F184BD92DB}" type="presParOf" srcId="{4BFE96F4-96A3-2B4F-8586-513391DE662B}" destId="{AB4CC6A7-71E3-EF4B-9360-D9856D66E880}" srcOrd="3" destOrd="0" presId="urn:microsoft.com/office/officeart/2005/8/layout/hProcess3"/>
    <dgm:cxn modelId="{3ECA262C-8C83-554C-863F-2313006B058B}" type="presParOf" srcId="{DEB0CAED-AEBB-9042-8870-FB45CE692700}" destId="{60E37533-C9B4-2A49-9D42-E3BCED65D429}" srcOrd="6" destOrd="0" presId="urn:microsoft.com/office/officeart/2005/8/layout/hProcess3"/>
    <dgm:cxn modelId="{9D228BDC-61A0-E04E-8633-76510058F909}" type="presParOf" srcId="{DEB0CAED-AEBB-9042-8870-FB45CE692700}" destId="{8C37FCB9-2DAC-624E-9162-6CDD6A5BDA71}" srcOrd="7" destOrd="0" presId="urn:microsoft.com/office/officeart/2005/8/layout/hProcess3"/>
    <dgm:cxn modelId="{3BA76E9B-1691-D94B-B94B-088742D7A30C}" type="presParOf" srcId="{DEB0CAED-AEBB-9042-8870-FB45CE692700}" destId="{E13D1FF2-97BE-A347-8EA1-2374C3C2556C}"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1544-0C5E-AA40-B4FB-851A6E9E4A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8B72577-C5FC-6E43-B32C-DF67DB943392}">
      <dgm:prSet phldrT="[Testo]"/>
      <dgm:spPr/>
      <dgm:t>
        <a:bodyPr/>
        <a:lstStyle/>
        <a:p>
          <a:r>
            <a:rPr lang="it-IT" dirty="0"/>
            <a:t>Preso atto dell’evoluzione delle regole nel corso del tempo</a:t>
          </a:r>
        </a:p>
      </dgm:t>
    </dgm:pt>
    <dgm:pt modelId="{10841927-81F0-804E-A2F7-3B5075B8DD4B}" type="parTrans" cxnId="{783F88C7-4B83-DE47-A95C-B6E2C6ADAB24}">
      <dgm:prSet/>
      <dgm:spPr/>
      <dgm:t>
        <a:bodyPr/>
        <a:lstStyle/>
        <a:p>
          <a:endParaRPr lang="it-IT"/>
        </a:p>
      </dgm:t>
    </dgm:pt>
    <dgm:pt modelId="{F8BD5625-269C-E349-AB69-9B894B8D6C55}" type="sibTrans" cxnId="{783F88C7-4B83-DE47-A95C-B6E2C6ADAB24}">
      <dgm:prSet/>
      <dgm:spPr/>
      <dgm:t>
        <a:bodyPr/>
        <a:lstStyle/>
        <a:p>
          <a:endParaRPr lang="it-IT"/>
        </a:p>
      </dgm:t>
    </dgm:pt>
    <dgm:pt modelId="{B90CBF08-9EB5-3F4A-9FA4-67F5AEE3A50C}">
      <dgm:prSet phldrT="[Testo]"/>
      <dgm:spPr/>
      <dgm:t>
        <a:bodyPr/>
        <a:lstStyle/>
        <a:p>
          <a:r>
            <a:rPr lang="it-IT" dirty="0"/>
            <a:t>Considerato il funzionamento </a:t>
          </a:r>
          <a:r>
            <a:rPr lang="it-IT" dirty="0" err="1"/>
            <a:t>multilevel</a:t>
          </a:r>
          <a:r>
            <a:rPr lang="it-IT" dirty="0"/>
            <a:t> del diritto </a:t>
          </a:r>
        </a:p>
      </dgm:t>
    </dgm:pt>
    <dgm:pt modelId="{FB97598D-AB44-AE4A-B410-2384370EAFC4}" type="parTrans" cxnId="{66C46DA7-67FD-4149-A1A3-683F08FCE788}">
      <dgm:prSet/>
      <dgm:spPr/>
      <dgm:t>
        <a:bodyPr/>
        <a:lstStyle/>
        <a:p>
          <a:endParaRPr lang="it-IT"/>
        </a:p>
      </dgm:t>
    </dgm:pt>
    <dgm:pt modelId="{80D0D7E6-A45C-6D47-9CF2-1A6D204BA626}" type="sibTrans" cxnId="{66C46DA7-67FD-4149-A1A3-683F08FCE788}">
      <dgm:prSet/>
      <dgm:spPr/>
      <dgm:t>
        <a:bodyPr/>
        <a:lstStyle/>
        <a:p>
          <a:endParaRPr lang="it-IT"/>
        </a:p>
      </dgm:t>
    </dgm:pt>
    <dgm:pt modelId="{EB29514B-D4A2-7440-B034-FEE0E3F55281}" type="pres">
      <dgm:prSet presAssocID="{98471544-0C5E-AA40-B4FB-851A6E9E4A36}" presName="linear" presStyleCnt="0">
        <dgm:presLayoutVars>
          <dgm:dir/>
          <dgm:animLvl val="lvl"/>
          <dgm:resizeHandles val="exact"/>
        </dgm:presLayoutVars>
      </dgm:prSet>
      <dgm:spPr/>
    </dgm:pt>
    <dgm:pt modelId="{688D6862-85D1-1B48-BAD0-354D0B4EB62A}" type="pres">
      <dgm:prSet presAssocID="{E8B72577-C5FC-6E43-B32C-DF67DB943392}" presName="parentLin" presStyleCnt="0"/>
      <dgm:spPr/>
    </dgm:pt>
    <dgm:pt modelId="{C89C54DC-02C2-2D45-A346-08A5FB521AE2}" type="pres">
      <dgm:prSet presAssocID="{E8B72577-C5FC-6E43-B32C-DF67DB943392}" presName="parentLeftMargin" presStyleLbl="node1" presStyleIdx="0" presStyleCnt="2"/>
      <dgm:spPr/>
    </dgm:pt>
    <dgm:pt modelId="{FF8FF0F5-5B56-2242-9D94-8B640C905F83}" type="pres">
      <dgm:prSet presAssocID="{E8B72577-C5FC-6E43-B32C-DF67DB943392}" presName="parentText" presStyleLbl="node1" presStyleIdx="0" presStyleCnt="2">
        <dgm:presLayoutVars>
          <dgm:chMax val="0"/>
          <dgm:bulletEnabled val="1"/>
        </dgm:presLayoutVars>
      </dgm:prSet>
      <dgm:spPr/>
    </dgm:pt>
    <dgm:pt modelId="{E410E044-B8DC-E648-A951-50E47CFE0F77}" type="pres">
      <dgm:prSet presAssocID="{E8B72577-C5FC-6E43-B32C-DF67DB943392}" presName="negativeSpace" presStyleCnt="0"/>
      <dgm:spPr/>
    </dgm:pt>
    <dgm:pt modelId="{E1045000-A3A6-B84D-961D-6F0618086A20}" type="pres">
      <dgm:prSet presAssocID="{E8B72577-C5FC-6E43-B32C-DF67DB943392}" presName="childText" presStyleLbl="conFgAcc1" presStyleIdx="0" presStyleCnt="2">
        <dgm:presLayoutVars>
          <dgm:bulletEnabled val="1"/>
        </dgm:presLayoutVars>
      </dgm:prSet>
      <dgm:spPr/>
    </dgm:pt>
    <dgm:pt modelId="{DF1CC5C6-5148-F44E-83CA-BB7494E3A512}" type="pres">
      <dgm:prSet presAssocID="{F8BD5625-269C-E349-AB69-9B894B8D6C55}" presName="spaceBetweenRectangles" presStyleCnt="0"/>
      <dgm:spPr/>
    </dgm:pt>
    <dgm:pt modelId="{EAA700D1-214A-F74E-AA3E-F3E42CEEC3A2}" type="pres">
      <dgm:prSet presAssocID="{B90CBF08-9EB5-3F4A-9FA4-67F5AEE3A50C}" presName="parentLin" presStyleCnt="0"/>
      <dgm:spPr/>
    </dgm:pt>
    <dgm:pt modelId="{8269E0A2-D580-2846-B663-00AB6C81C955}" type="pres">
      <dgm:prSet presAssocID="{B90CBF08-9EB5-3F4A-9FA4-67F5AEE3A50C}" presName="parentLeftMargin" presStyleLbl="node1" presStyleIdx="0" presStyleCnt="2"/>
      <dgm:spPr/>
    </dgm:pt>
    <dgm:pt modelId="{5B53414A-1AD3-1B45-99ED-92BE4F9CD6DA}" type="pres">
      <dgm:prSet presAssocID="{B90CBF08-9EB5-3F4A-9FA4-67F5AEE3A50C}" presName="parentText" presStyleLbl="node1" presStyleIdx="1" presStyleCnt="2">
        <dgm:presLayoutVars>
          <dgm:chMax val="0"/>
          <dgm:bulletEnabled val="1"/>
        </dgm:presLayoutVars>
      </dgm:prSet>
      <dgm:spPr/>
    </dgm:pt>
    <dgm:pt modelId="{979FD62E-F765-3C4E-A20D-EC7037D43FEE}" type="pres">
      <dgm:prSet presAssocID="{B90CBF08-9EB5-3F4A-9FA4-67F5AEE3A50C}" presName="negativeSpace" presStyleCnt="0"/>
      <dgm:spPr/>
    </dgm:pt>
    <dgm:pt modelId="{C3A0D2DF-CFDF-A74C-BA24-56CBF6BB662C}" type="pres">
      <dgm:prSet presAssocID="{B90CBF08-9EB5-3F4A-9FA4-67F5AEE3A50C}" presName="childText" presStyleLbl="conFgAcc1" presStyleIdx="1" presStyleCnt="2">
        <dgm:presLayoutVars>
          <dgm:bulletEnabled val="1"/>
        </dgm:presLayoutVars>
      </dgm:prSet>
      <dgm:spPr/>
    </dgm:pt>
  </dgm:ptLst>
  <dgm:cxnLst>
    <dgm:cxn modelId="{86372D1C-49EC-064E-AD1B-02AA43D0BA76}" type="presOf" srcId="{B90CBF08-9EB5-3F4A-9FA4-67F5AEE3A50C}" destId="{8269E0A2-D580-2846-B663-00AB6C81C955}" srcOrd="0" destOrd="0" presId="urn:microsoft.com/office/officeart/2005/8/layout/list1"/>
    <dgm:cxn modelId="{69022133-DBD6-8040-978D-517B236DD8BE}" type="presOf" srcId="{B90CBF08-9EB5-3F4A-9FA4-67F5AEE3A50C}" destId="{5B53414A-1AD3-1B45-99ED-92BE4F9CD6DA}" srcOrd="1" destOrd="0" presId="urn:microsoft.com/office/officeart/2005/8/layout/list1"/>
    <dgm:cxn modelId="{FC445590-D527-B240-94B6-E7D942681CF5}" type="presOf" srcId="{E8B72577-C5FC-6E43-B32C-DF67DB943392}" destId="{FF8FF0F5-5B56-2242-9D94-8B640C905F83}" srcOrd="1" destOrd="0" presId="urn:microsoft.com/office/officeart/2005/8/layout/list1"/>
    <dgm:cxn modelId="{8155BFA5-EE0E-DA43-B11A-4A9AAA5DF09D}" type="presOf" srcId="{98471544-0C5E-AA40-B4FB-851A6E9E4A36}" destId="{EB29514B-D4A2-7440-B034-FEE0E3F55281}" srcOrd="0" destOrd="0" presId="urn:microsoft.com/office/officeart/2005/8/layout/list1"/>
    <dgm:cxn modelId="{66C46DA7-67FD-4149-A1A3-683F08FCE788}" srcId="{98471544-0C5E-AA40-B4FB-851A6E9E4A36}" destId="{B90CBF08-9EB5-3F4A-9FA4-67F5AEE3A50C}" srcOrd="1" destOrd="0" parTransId="{FB97598D-AB44-AE4A-B410-2384370EAFC4}" sibTransId="{80D0D7E6-A45C-6D47-9CF2-1A6D204BA626}"/>
    <dgm:cxn modelId="{783F88C7-4B83-DE47-A95C-B6E2C6ADAB24}" srcId="{98471544-0C5E-AA40-B4FB-851A6E9E4A36}" destId="{E8B72577-C5FC-6E43-B32C-DF67DB943392}" srcOrd="0" destOrd="0" parTransId="{10841927-81F0-804E-A2F7-3B5075B8DD4B}" sibTransId="{F8BD5625-269C-E349-AB69-9B894B8D6C55}"/>
    <dgm:cxn modelId="{E1FEE3D5-691F-2944-BEDE-EBB08B0B478B}" type="presOf" srcId="{E8B72577-C5FC-6E43-B32C-DF67DB943392}" destId="{C89C54DC-02C2-2D45-A346-08A5FB521AE2}" srcOrd="0" destOrd="0" presId="urn:microsoft.com/office/officeart/2005/8/layout/list1"/>
    <dgm:cxn modelId="{65DFE2E6-94C3-DA41-B6AB-23C42A5463DC}" type="presParOf" srcId="{EB29514B-D4A2-7440-B034-FEE0E3F55281}" destId="{688D6862-85D1-1B48-BAD0-354D0B4EB62A}" srcOrd="0" destOrd="0" presId="urn:microsoft.com/office/officeart/2005/8/layout/list1"/>
    <dgm:cxn modelId="{5F45C346-D8CA-FC44-A5D5-49D2DD66E925}" type="presParOf" srcId="{688D6862-85D1-1B48-BAD0-354D0B4EB62A}" destId="{C89C54DC-02C2-2D45-A346-08A5FB521AE2}" srcOrd="0" destOrd="0" presId="urn:microsoft.com/office/officeart/2005/8/layout/list1"/>
    <dgm:cxn modelId="{21920F6F-CD0A-5F48-861D-90C527163E3F}" type="presParOf" srcId="{688D6862-85D1-1B48-BAD0-354D0B4EB62A}" destId="{FF8FF0F5-5B56-2242-9D94-8B640C905F83}" srcOrd="1" destOrd="0" presId="urn:microsoft.com/office/officeart/2005/8/layout/list1"/>
    <dgm:cxn modelId="{7C3516FE-8F0C-3E44-8CA9-7A8ECEC27AF7}" type="presParOf" srcId="{EB29514B-D4A2-7440-B034-FEE0E3F55281}" destId="{E410E044-B8DC-E648-A951-50E47CFE0F77}" srcOrd="1" destOrd="0" presId="urn:microsoft.com/office/officeart/2005/8/layout/list1"/>
    <dgm:cxn modelId="{88589584-CE27-104D-A6FE-AE3E35248881}" type="presParOf" srcId="{EB29514B-D4A2-7440-B034-FEE0E3F55281}" destId="{E1045000-A3A6-B84D-961D-6F0618086A20}" srcOrd="2" destOrd="0" presId="urn:microsoft.com/office/officeart/2005/8/layout/list1"/>
    <dgm:cxn modelId="{DFAB0EB9-6609-B24E-ABC3-A1D5B78CE30B}" type="presParOf" srcId="{EB29514B-D4A2-7440-B034-FEE0E3F55281}" destId="{DF1CC5C6-5148-F44E-83CA-BB7494E3A512}" srcOrd="3" destOrd="0" presId="urn:microsoft.com/office/officeart/2005/8/layout/list1"/>
    <dgm:cxn modelId="{5CE3BCF5-AA2D-7B45-A031-1DB2C4D59495}" type="presParOf" srcId="{EB29514B-D4A2-7440-B034-FEE0E3F55281}" destId="{EAA700D1-214A-F74E-AA3E-F3E42CEEC3A2}" srcOrd="4" destOrd="0" presId="urn:microsoft.com/office/officeart/2005/8/layout/list1"/>
    <dgm:cxn modelId="{4CFE5AB2-9313-504A-A173-7748A9C61DE3}" type="presParOf" srcId="{EAA700D1-214A-F74E-AA3E-F3E42CEEC3A2}" destId="{8269E0A2-D580-2846-B663-00AB6C81C955}" srcOrd="0" destOrd="0" presId="urn:microsoft.com/office/officeart/2005/8/layout/list1"/>
    <dgm:cxn modelId="{AEDC7363-4767-9742-A468-778EF20622BD}" type="presParOf" srcId="{EAA700D1-214A-F74E-AA3E-F3E42CEEC3A2}" destId="{5B53414A-1AD3-1B45-99ED-92BE4F9CD6DA}" srcOrd="1" destOrd="0" presId="urn:microsoft.com/office/officeart/2005/8/layout/list1"/>
    <dgm:cxn modelId="{9E33F152-BC2C-D642-BFFD-A2FB303AA099}" type="presParOf" srcId="{EB29514B-D4A2-7440-B034-FEE0E3F55281}" destId="{979FD62E-F765-3C4E-A20D-EC7037D43FEE}" srcOrd="5" destOrd="0" presId="urn:microsoft.com/office/officeart/2005/8/layout/list1"/>
    <dgm:cxn modelId="{EAE08199-F998-B745-B71B-B4604DB634A1}" type="presParOf" srcId="{EB29514B-D4A2-7440-B034-FEE0E3F55281}" destId="{C3A0D2DF-CFDF-A74C-BA24-56CBF6BB662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DF51B-0452-A042-86C8-6337120B50B5}"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it-IT"/>
        </a:p>
      </dgm:t>
    </dgm:pt>
    <dgm:pt modelId="{4E56623E-4383-E24F-A3EA-866D02BBB38E}">
      <dgm:prSet phldrT="[Testo]"/>
      <dgm:spPr/>
      <dgm:t>
        <a:bodyPr/>
        <a:lstStyle/>
        <a:p>
          <a:r>
            <a:rPr lang="it-IT" dirty="0"/>
            <a:t>Il diritto antidiscriminatorio e (non solo) il diritto del lavoro </a:t>
          </a:r>
        </a:p>
      </dgm:t>
    </dgm:pt>
    <dgm:pt modelId="{A0CF192A-3ECC-3D47-8237-9E8FF6A56D06}" type="parTrans" cxnId="{7471DF2B-F9B4-A44F-B523-129CED46D36D}">
      <dgm:prSet/>
      <dgm:spPr/>
      <dgm:t>
        <a:bodyPr/>
        <a:lstStyle/>
        <a:p>
          <a:endParaRPr lang="it-IT"/>
        </a:p>
      </dgm:t>
    </dgm:pt>
    <dgm:pt modelId="{8630DD4C-D7A6-ED47-9B09-5186D81A4A2B}" type="sibTrans" cxnId="{7471DF2B-F9B4-A44F-B523-129CED46D36D}">
      <dgm:prSet/>
      <dgm:spPr/>
      <dgm:t>
        <a:bodyPr/>
        <a:lstStyle/>
        <a:p>
          <a:endParaRPr lang="it-IT"/>
        </a:p>
      </dgm:t>
    </dgm:pt>
    <dgm:pt modelId="{AC621F06-B2B6-0540-B221-539183C3EA91}">
      <dgm:prSet phldrT="[Testo]"/>
      <dgm:spPr/>
      <dgm:t>
        <a:bodyPr/>
        <a:lstStyle/>
        <a:p>
          <a:r>
            <a:rPr lang="it-IT" dirty="0"/>
            <a:t>Il modello regolativo e l’assetto </a:t>
          </a:r>
          <a:r>
            <a:rPr lang="it-IT" dirty="0" err="1"/>
            <a:t>multilevel</a:t>
          </a:r>
          <a:r>
            <a:rPr lang="it-IT" dirty="0"/>
            <a:t> delle regole</a:t>
          </a:r>
        </a:p>
      </dgm:t>
    </dgm:pt>
    <dgm:pt modelId="{0695E06C-2D45-AC41-9473-514B3EFFBC64}" type="parTrans" cxnId="{B20F345C-E961-A646-9F39-C00D91981AEA}">
      <dgm:prSet/>
      <dgm:spPr/>
      <dgm:t>
        <a:bodyPr/>
        <a:lstStyle/>
        <a:p>
          <a:endParaRPr lang="it-IT"/>
        </a:p>
      </dgm:t>
    </dgm:pt>
    <dgm:pt modelId="{E2B139F9-05BA-904E-A2DC-85B3D5C0955D}" type="sibTrans" cxnId="{B20F345C-E961-A646-9F39-C00D91981AEA}">
      <dgm:prSet/>
      <dgm:spPr/>
      <dgm:t>
        <a:bodyPr/>
        <a:lstStyle/>
        <a:p>
          <a:endParaRPr lang="it-IT"/>
        </a:p>
      </dgm:t>
    </dgm:pt>
    <dgm:pt modelId="{BE4EC3FB-1ECD-D24C-A043-976EAADD4882}" type="pres">
      <dgm:prSet presAssocID="{8ECDF51B-0452-A042-86C8-6337120B50B5}" presName="diagram" presStyleCnt="0">
        <dgm:presLayoutVars>
          <dgm:dir/>
          <dgm:resizeHandles val="exact"/>
        </dgm:presLayoutVars>
      </dgm:prSet>
      <dgm:spPr/>
    </dgm:pt>
    <dgm:pt modelId="{6F923994-1DE2-474E-B265-49947608A369}" type="pres">
      <dgm:prSet presAssocID="{4E56623E-4383-E24F-A3EA-866D02BBB38E}" presName="arrow" presStyleLbl="node1" presStyleIdx="0" presStyleCnt="2">
        <dgm:presLayoutVars>
          <dgm:bulletEnabled val="1"/>
        </dgm:presLayoutVars>
      </dgm:prSet>
      <dgm:spPr/>
    </dgm:pt>
    <dgm:pt modelId="{EBFCFC64-B34D-4C47-AB31-9E9966F554D1}" type="pres">
      <dgm:prSet presAssocID="{AC621F06-B2B6-0540-B221-539183C3EA91}" presName="arrow" presStyleLbl="node1" presStyleIdx="1" presStyleCnt="2">
        <dgm:presLayoutVars>
          <dgm:bulletEnabled val="1"/>
        </dgm:presLayoutVars>
      </dgm:prSet>
      <dgm:spPr/>
    </dgm:pt>
  </dgm:ptLst>
  <dgm:cxnLst>
    <dgm:cxn modelId="{059C7120-2E68-2646-BDC3-17DC07F215E2}" type="presOf" srcId="{4E56623E-4383-E24F-A3EA-866D02BBB38E}" destId="{6F923994-1DE2-474E-B265-49947608A369}" srcOrd="0" destOrd="0" presId="urn:microsoft.com/office/officeart/2005/8/layout/arrow5"/>
    <dgm:cxn modelId="{7471DF2B-F9B4-A44F-B523-129CED46D36D}" srcId="{8ECDF51B-0452-A042-86C8-6337120B50B5}" destId="{4E56623E-4383-E24F-A3EA-866D02BBB38E}" srcOrd="0" destOrd="0" parTransId="{A0CF192A-3ECC-3D47-8237-9E8FF6A56D06}" sibTransId="{8630DD4C-D7A6-ED47-9B09-5186D81A4A2B}"/>
    <dgm:cxn modelId="{57ADEA4E-E763-FF4C-A4B1-1EA0D97E2D83}" type="presOf" srcId="{AC621F06-B2B6-0540-B221-539183C3EA91}" destId="{EBFCFC64-B34D-4C47-AB31-9E9966F554D1}" srcOrd="0" destOrd="0" presId="urn:microsoft.com/office/officeart/2005/8/layout/arrow5"/>
    <dgm:cxn modelId="{B20F345C-E961-A646-9F39-C00D91981AEA}" srcId="{8ECDF51B-0452-A042-86C8-6337120B50B5}" destId="{AC621F06-B2B6-0540-B221-539183C3EA91}" srcOrd="1" destOrd="0" parTransId="{0695E06C-2D45-AC41-9473-514B3EFFBC64}" sibTransId="{E2B139F9-05BA-904E-A2DC-85B3D5C0955D}"/>
    <dgm:cxn modelId="{C21F3BDB-77AC-C34F-8F6B-66C2B214F1B2}" type="presOf" srcId="{8ECDF51B-0452-A042-86C8-6337120B50B5}" destId="{BE4EC3FB-1ECD-D24C-A043-976EAADD4882}" srcOrd="0" destOrd="0" presId="urn:microsoft.com/office/officeart/2005/8/layout/arrow5"/>
    <dgm:cxn modelId="{A11CF3AC-2E93-9A48-8059-021333CB520A}" type="presParOf" srcId="{BE4EC3FB-1ECD-D24C-A043-976EAADD4882}" destId="{6F923994-1DE2-474E-B265-49947608A369}" srcOrd="0" destOrd="0" presId="urn:microsoft.com/office/officeart/2005/8/layout/arrow5"/>
    <dgm:cxn modelId="{F13B6645-029A-3F4A-9C81-22E372C1F094}" type="presParOf" srcId="{BE4EC3FB-1ECD-D24C-A043-976EAADD4882}" destId="{EBFCFC64-B34D-4C47-AB31-9E9966F554D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F88785-6173-CE48-890A-DEF672A31C6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EC45A4C3-3071-6D4F-ADF9-745730CE153A}">
      <dgm:prSet phldrT="[Testo]"/>
      <dgm:spPr/>
      <dgm:t>
        <a:bodyPr/>
        <a:lstStyle/>
        <a:p>
          <a:r>
            <a:rPr lang="it-IT" dirty="0"/>
            <a:t>Parità</a:t>
          </a:r>
          <a:r>
            <a:rPr lang="it-IT" baseline="0" dirty="0"/>
            <a:t> e inderogabilità</a:t>
          </a:r>
          <a:endParaRPr lang="it-IT" dirty="0"/>
        </a:p>
      </dgm:t>
    </dgm:pt>
    <dgm:pt modelId="{5730A60B-6D83-0844-A60D-8CF217EF2BE7}" type="parTrans" cxnId="{C140D4A9-B3FF-5448-BAAC-C45E51177ED7}">
      <dgm:prSet/>
      <dgm:spPr/>
      <dgm:t>
        <a:bodyPr/>
        <a:lstStyle/>
        <a:p>
          <a:endParaRPr lang="it-IT"/>
        </a:p>
      </dgm:t>
    </dgm:pt>
    <dgm:pt modelId="{CCA371BA-EA2F-3E43-8DDE-F22F2160D1EC}" type="sibTrans" cxnId="{C140D4A9-B3FF-5448-BAAC-C45E51177ED7}">
      <dgm:prSet/>
      <dgm:spPr/>
      <dgm:t>
        <a:bodyPr/>
        <a:lstStyle/>
        <a:p>
          <a:endParaRPr lang="it-IT"/>
        </a:p>
      </dgm:t>
    </dgm:pt>
    <dgm:pt modelId="{1AB28334-F2AC-E944-AA05-03BD8E970630}">
      <dgm:prSet phldrT="[Testo]"/>
      <dgm:spPr/>
      <dgm:t>
        <a:bodyPr/>
        <a:lstStyle/>
        <a:p>
          <a:r>
            <a:rPr lang="it-IT" dirty="0"/>
            <a:t>Conflitto e prevenzione </a:t>
          </a:r>
        </a:p>
      </dgm:t>
    </dgm:pt>
    <dgm:pt modelId="{DA6D1864-A6B8-3F44-8B4C-F4A52A1BDB7E}" type="parTrans" cxnId="{2818B4B4-3D05-584C-914F-906F9664CD10}">
      <dgm:prSet/>
      <dgm:spPr/>
      <dgm:t>
        <a:bodyPr/>
        <a:lstStyle/>
        <a:p>
          <a:endParaRPr lang="it-IT"/>
        </a:p>
      </dgm:t>
    </dgm:pt>
    <dgm:pt modelId="{8D78181F-AFA9-7B42-AD02-54DB22FE1D91}" type="sibTrans" cxnId="{2818B4B4-3D05-584C-914F-906F9664CD10}">
      <dgm:prSet/>
      <dgm:spPr/>
      <dgm:t>
        <a:bodyPr/>
        <a:lstStyle/>
        <a:p>
          <a:endParaRPr lang="it-IT"/>
        </a:p>
      </dgm:t>
    </dgm:pt>
    <dgm:pt modelId="{A46EAA41-C469-CC46-831C-4C3A9CA1AB92}">
      <dgm:prSet phldrT="[Testo]"/>
      <dgm:spPr/>
      <dgm:t>
        <a:bodyPr/>
        <a:lstStyle/>
        <a:p>
          <a:r>
            <a:rPr lang="it-IT" dirty="0"/>
            <a:t>Lavoro e oltre il lavoro </a:t>
          </a:r>
        </a:p>
      </dgm:t>
    </dgm:pt>
    <dgm:pt modelId="{E3C4E2A5-EAEA-CC44-9222-2859FB59A6C2}" type="parTrans" cxnId="{3D5F0D9C-D020-6841-9CD3-8C219A0BC548}">
      <dgm:prSet/>
      <dgm:spPr/>
      <dgm:t>
        <a:bodyPr/>
        <a:lstStyle/>
        <a:p>
          <a:endParaRPr lang="it-IT"/>
        </a:p>
      </dgm:t>
    </dgm:pt>
    <dgm:pt modelId="{BC057943-043A-6D4E-8812-3C7DA54CDA75}" type="sibTrans" cxnId="{3D5F0D9C-D020-6841-9CD3-8C219A0BC548}">
      <dgm:prSet/>
      <dgm:spPr/>
      <dgm:t>
        <a:bodyPr/>
        <a:lstStyle/>
        <a:p>
          <a:endParaRPr lang="it-IT"/>
        </a:p>
      </dgm:t>
    </dgm:pt>
    <dgm:pt modelId="{17228E7D-C04F-2745-BF9E-0CF8AEAD5650}">
      <dgm:prSet phldrT="[Testo]"/>
      <dgm:spPr/>
      <dgm:t>
        <a:bodyPr/>
        <a:lstStyle/>
        <a:p>
          <a:r>
            <a:rPr lang="it-IT" dirty="0"/>
            <a:t>Individuale e collettivo</a:t>
          </a:r>
        </a:p>
      </dgm:t>
    </dgm:pt>
    <dgm:pt modelId="{196FC724-07D3-4847-BE38-6EA64D4E6F89}" type="parTrans" cxnId="{86CC0615-AD14-5B43-BACB-BB745F85CDFC}">
      <dgm:prSet/>
      <dgm:spPr/>
      <dgm:t>
        <a:bodyPr/>
        <a:lstStyle/>
        <a:p>
          <a:endParaRPr lang="it-IT"/>
        </a:p>
      </dgm:t>
    </dgm:pt>
    <dgm:pt modelId="{49E5CFD1-BED9-F447-83DC-26C4C762D68E}" type="sibTrans" cxnId="{86CC0615-AD14-5B43-BACB-BB745F85CDFC}">
      <dgm:prSet/>
      <dgm:spPr/>
      <dgm:t>
        <a:bodyPr/>
        <a:lstStyle/>
        <a:p>
          <a:endParaRPr lang="it-IT"/>
        </a:p>
      </dgm:t>
    </dgm:pt>
    <dgm:pt modelId="{97BE187E-219B-684D-ADDB-65DD14E50E9B}">
      <dgm:prSet phldrT="[Testo]"/>
      <dgm:spPr/>
      <dgm:t>
        <a:bodyPr/>
        <a:lstStyle/>
        <a:p>
          <a:r>
            <a:rPr lang="it-IT" dirty="0"/>
            <a:t>Ascesa e declino del </a:t>
          </a:r>
          <a:r>
            <a:rPr lang="it-IT"/>
            <a:t>diritto antidiscriminatorio</a:t>
          </a:r>
          <a:r>
            <a:rPr lang="it-IT" dirty="0"/>
            <a:t>?</a:t>
          </a:r>
        </a:p>
      </dgm:t>
    </dgm:pt>
    <dgm:pt modelId="{7B901D13-B061-6F4B-A4AE-035DB80957FF}" type="parTrans" cxnId="{2603E347-2425-4A40-B277-5765D09889E2}">
      <dgm:prSet/>
      <dgm:spPr/>
      <dgm:t>
        <a:bodyPr/>
        <a:lstStyle/>
        <a:p>
          <a:endParaRPr lang="it-IT"/>
        </a:p>
      </dgm:t>
    </dgm:pt>
    <dgm:pt modelId="{7330E831-2A2D-7948-818B-93FEB056A1C2}" type="sibTrans" cxnId="{2603E347-2425-4A40-B277-5765D09889E2}">
      <dgm:prSet/>
      <dgm:spPr/>
      <dgm:t>
        <a:bodyPr/>
        <a:lstStyle/>
        <a:p>
          <a:endParaRPr lang="it-IT"/>
        </a:p>
      </dgm:t>
    </dgm:pt>
    <dgm:pt modelId="{ADD30309-44C9-7044-B40F-CFBB3886F9D0}" type="pres">
      <dgm:prSet presAssocID="{C3F88785-6173-CE48-890A-DEF672A31C6D}" presName="diagram" presStyleCnt="0">
        <dgm:presLayoutVars>
          <dgm:dir/>
          <dgm:resizeHandles val="exact"/>
        </dgm:presLayoutVars>
      </dgm:prSet>
      <dgm:spPr/>
    </dgm:pt>
    <dgm:pt modelId="{89AAE672-13AA-CE4C-8785-288CDEC915C6}" type="pres">
      <dgm:prSet presAssocID="{EC45A4C3-3071-6D4F-ADF9-745730CE153A}" presName="node" presStyleLbl="node1" presStyleIdx="0" presStyleCnt="5">
        <dgm:presLayoutVars>
          <dgm:bulletEnabled val="1"/>
        </dgm:presLayoutVars>
      </dgm:prSet>
      <dgm:spPr/>
    </dgm:pt>
    <dgm:pt modelId="{70425144-3FEE-394D-BFD5-4B9662641990}" type="pres">
      <dgm:prSet presAssocID="{CCA371BA-EA2F-3E43-8DDE-F22F2160D1EC}" presName="sibTrans" presStyleCnt="0"/>
      <dgm:spPr/>
    </dgm:pt>
    <dgm:pt modelId="{ECD34EBA-D555-8044-A80A-4E5C92C900AE}" type="pres">
      <dgm:prSet presAssocID="{1AB28334-F2AC-E944-AA05-03BD8E970630}" presName="node" presStyleLbl="node1" presStyleIdx="1" presStyleCnt="5">
        <dgm:presLayoutVars>
          <dgm:bulletEnabled val="1"/>
        </dgm:presLayoutVars>
      </dgm:prSet>
      <dgm:spPr/>
    </dgm:pt>
    <dgm:pt modelId="{1274EC9A-8AB6-EB48-BADD-186F02C1198A}" type="pres">
      <dgm:prSet presAssocID="{8D78181F-AFA9-7B42-AD02-54DB22FE1D91}" presName="sibTrans" presStyleCnt="0"/>
      <dgm:spPr/>
    </dgm:pt>
    <dgm:pt modelId="{288E62EC-A6AB-3C41-A0DE-B7D7E7117F3B}" type="pres">
      <dgm:prSet presAssocID="{A46EAA41-C469-CC46-831C-4C3A9CA1AB92}" presName="node" presStyleLbl="node1" presStyleIdx="2" presStyleCnt="5">
        <dgm:presLayoutVars>
          <dgm:bulletEnabled val="1"/>
        </dgm:presLayoutVars>
      </dgm:prSet>
      <dgm:spPr/>
    </dgm:pt>
    <dgm:pt modelId="{5907A1C2-4B6F-BA4F-AFCE-E1E99AA1CE3E}" type="pres">
      <dgm:prSet presAssocID="{BC057943-043A-6D4E-8812-3C7DA54CDA75}" presName="sibTrans" presStyleCnt="0"/>
      <dgm:spPr/>
    </dgm:pt>
    <dgm:pt modelId="{DD23EE3E-1E46-E942-9EB3-1EAB2B188A41}" type="pres">
      <dgm:prSet presAssocID="{17228E7D-C04F-2745-BF9E-0CF8AEAD5650}" presName="node" presStyleLbl="node1" presStyleIdx="3" presStyleCnt="5">
        <dgm:presLayoutVars>
          <dgm:bulletEnabled val="1"/>
        </dgm:presLayoutVars>
      </dgm:prSet>
      <dgm:spPr/>
    </dgm:pt>
    <dgm:pt modelId="{F268BE3A-BD16-E74B-AE95-2941129EBB18}" type="pres">
      <dgm:prSet presAssocID="{49E5CFD1-BED9-F447-83DC-26C4C762D68E}" presName="sibTrans" presStyleCnt="0"/>
      <dgm:spPr/>
    </dgm:pt>
    <dgm:pt modelId="{D993CEE3-5E6E-5D4B-B0A3-D5300363276E}" type="pres">
      <dgm:prSet presAssocID="{97BE187E-219B-684D-ADDB-65DD14E50E9B}" presName="node" presStyleLbl="node1" presStyleIdx="4" presStyleCnt="5">
        <dgm:presLayoutVars>
          <dgm:bulletEnabled val="1"/>
        </dgm:presLayoutVars>
      </dgm:prSet>
      <dgm:spPr/>
    </dgm:pt>
  </dgm:ptLst>
  <dgm:cxnLst>
    <dgm:cxn modelId="{86CC0615-AD14-5B43-BACB-BB745F85CDFC}" srcId="{C3F88785-6173-CE48-890A-DEF672A31C6D}" destId="{17228E7D-C04F-2745-BF9E-0CF8AEAD5650}" srcOrd="3" destOrd="0" parTransId="{196FC724-07D3-4847-BE38-6EA64D4E6F89}" sibTransId="{49E5CFD1-BED9-F447-83DC-26C4C762D68E}"/>
    <dgm:cxn modelId="{E6C09442-F748-D041-A80C-5CE885C9ED37}" type="presOf" srcId="{EC45A4C3-3071-6D4F-ADF9-745730CE153A}" destId="{89AAE672-13AA-CE4C-8785-288CDEC915C6}" srcOrd="0" destOrd="0" presId="urn:microsoft.com/office/officeart/2005/8/layout/default"/>
    <dgm:cxn modelId="{39AE6445-76C9-8A49-B536-B84D10A325A7}" type="presOf" srcId="{97BE187E-219B-684D-ADDB-65DD14E50E9B}" destId="{D993CEE3-5E6E-5D4B-B0A3-D5300363276E}" srcOrd="0" destOrd="0" presId="urn:microsoft.com/office/officeart/2005/8/layout/default"/>
    <dgm:cxn modelId="{04A24946-5852-4041-92FA-D86388AFA017}" type="presOf" srcId="{A46EAA41-C469-CC46-831C-4C3A9CA1AB92}" destId="{288E62EC-A6AB-3C41-A0DE-B7D7E7117F3B}" srcOrd="0" destOrd="0" presId="urn:microsoft.com/office/officeart/2005/8/layout/default"/>
    <dgm:cxn modelId="{2603E347-2425-4A40-B277-5765D09889E2}" srcId="{C3F88785-6173-CE48-890A-DEF672A31C6D}" destId="{97BE187E-219B-684D-ADDB-65DD14E50E9B}" srcOrd="4" destOrd="0" parTransId="{7B901D13-B061-6F4B-A4AE-035DB80957FF}" sibTransId="{7330E831-2A2D-7948-818B-93FEB056A1C2}"/>
    <dgm:cxn modelId="{B3273848-1CEC-EE4C-B53E-1094EBBF420F}" type="presOf" srcId="{1AB28334-F2AC-E944-AA05-03BD8E970630}" destId="{ECD34EBA-D555-8044-A80A-4E5C92C900AE}" srcOrd="0" destOrd="0" presId="urn:microsoft.com/office/officeart/2005/8/layout/default"/>
    <dgm:cxn modelId="{E6D0127B-4A27-1D40-9EE4-E4433D584808}" type="presOf" srcId="{C3F88785-6173-CE48-890A-DEF672A31C6D}" destId="{ADD30309-44C9-7044-B40F-CFBB3886F9D0}" srcOrd="0" destOrd="0" presId="urn:microsoft.com/office/officeart/2005/8/layout/default"/>
    <dgm:cxn modelId="{5D96A18D-D3E6-6642-B2A7-868D9EB0BFFD}" type="presOf" srcId="{17228E7D-C04F-2745-BF9E-0CF8AEAD5650}" destId="{DD23EE3E-1E46-E942-9EB3-1EAB2B188A41}" srcOrd="0" destOrd="0" presId="urn:microsoft.com/office/officeart/2005/8/layout/default"/>
    <dgm:cxn modelId="{3D5F0D9C-D020-6841-9CD3-8C219A0BC548}" srcId="{C3F88785-6173-CE48-890A-DEF672A31C6D}" destId="{A46EAA41-C469-CC46-831C-4C3A9CA1AB92}" srcOrd="2" destOrd="0" parTransId="{E3C4E2A5-EAEA-CC44-9222-2859FB59A6C2}" sibTransId="{BC057943-043A-6D4E-8812-3C7DA54CDA75}"/>
    <dgm:cxn modelId="{C140D4A9-B3FF-5448-BAAC-C45E51177ED7}" srcId="{C3F88785-6173-CE48-890A-DEF672A31C6D}" destId="{EC45A4C3-3071-6D4F-ADF9-745730CE153A}" srcOrd="0" destOrd="0" parTransId="{5730A60B-6D83-0844-A60D-8CF217EF2BE7}" sibTransId="{CCA371BA-EA2F-3E43-8DDE-F22F2160D1EC}"/>
    <dgm:cxn modelId="{2818B4B4-3D05-584C-914F-906F9664CD10}" srcId="{C3F88785-6173-CE48-890A-DEF672A31C6D}" destId="{1AB28334-F2AC-E944-AA05-03BD8E970630}" srcOrd="1" destOrd="0" parTransId="{DA6D1864-A6B8-3F44-8B4C-F4A52A1BDB7E}" sibTransId="{8D78181F-AFA9-7B42-AD02-54DB22FE1D91}"/>
    <dgm:cxn modelId="{A9D2EFE8-20F3-E14F-B33A-0EF3CC306B27}" type="presParOf" srcId="{ADD30309-44C9-7044-B40F-CFBB3886F9D0}" destId="{89AAE672-13AA-CE4C-8785-288CDEC915C6}" srcOrd="0" destOrd="0" presId="urn:microsoft.com/office/officeart/2005/8/layout/default"/>
    <dgm:cxn modelId="{8CF74CA1-AFB0-2845-A0F8-E96A85B49AE9}" type="presParOf" srcId="{ADD30309-44C9-7044-B40F-CFBB3886F9D0}" destId="{70425144-3FEE-394D-BFD5-4B9662641990}" srcOrd="1" destOrd="0" presId="urn:microsoft.com/office/officeart/2005/8/layout/default"/>
    <dgm:cxn modelId="{032B504E-66DF-D74C-8BA4-494774530677}" type="presParOf" srcId="{ADD30309-44C9-7044-B40F-CFBB3886F9D0}" destId="{ECD34EBA-D555-8044-A80A-4E5C92C900AE}" srcOrd="2" destOrd="0" presId="urn:microsoft.com/office/officeart/2005/8/layout/default"/>
    <dgm:cxn modelId="{5915298E-8604-ED46-9FE8-223911FDD77C}" type="presParOf" srcId="{ADD30309-44C9-7044-B40F-CFBB3886F9D0}" destId="{1274EC9A-8AB6-EB48-BADD-186F02C1198A}" srcOrd="3" destOrd="0" presId="urn:microsoft.com/office/officeart/2005/8/layout/default"/>
    <dgm:cxn modelId="{E4DCC763-334C-0746-92C9-8E9E72ADBA91}" type="presParOf" srcId="{ADD30309-44C9-7044-B40F-CFBB3886F9D0}" destId="{288E62EC-A6AB-3C41-A0DE-B7D7E7117F3B}" srcOrd="4" destOrd="0" presId="urn:microsoft.com/office/officeart/2005/8/layout/default"/>
    <dgm:cxn modelId="{1EEE275E-9441-0A48-BF42-345E3BBD74F9}" type="presParOf" srcId="{ADD30309-44C9-7044-B40F-CFBB3886F9D0}" destId="{5907A1C2-4B6F-BA4F-AFCE-E1E99AA1CE3E}" srcOrd="5" destOrd="0" presId="urn:microsoft.com/office/officeart/2005/8/layout/default"/>
    <dgm:cxn modelId="{87659DDA-8F44-4248-AC99-7DE55B2783A5}" type="presParOf" srcId="{ADD30309-44C9-7044-B40F-CFBB3886F9D0}" destId="{DD23EE3E-1E46-E942-9EB3-1EAB2B188A41}" srcOrd="6" destOrd="0" presId="urn:microsoft.com/office/officeart/2005/8/layout/default"/>
    <dgm:cxn modelId="{D280C708-3AA6-F045-A4FD-3678D44423A7}" type="presParOf" srcId="{ADD30309-44C9-7044-B40F-CFBB3886F9D0}" destId="{F268BE3A-BD16-E74B-AE95-2941129EBB18}" srcOrd="7" destOrd="0" presId="urn:microsoft.com/office/officeart/2005/8/layout/default"/>
    <dgm:cxn modelId="{9239A27A-0785-DD48-ACF8-79BD285BCE03}" type="presParOf" srcId="{ADD30309-44C9-7044-B40F-CFBB3886F9D0}" destId="{D993CEE3-5E6E-5D4B-B0A3-D530036327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BC5EF5-270F-4B4A-BB3C-382D7B0D3182}"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it-IT"/>
        </a:p>
      </dgm:t>
    </dgm:pt>
    <dgm:pt modelId="{11838899-65B0-E442-9F13-D9385B7F2994}">
      <dgm:prSet phldrT="[Testo]"/>
      <dgm:spPr>
        <a:solidFill>
          <a:schemeClr val="bg2"/>
        </a:solidFill>
      </dgm:spPr>
      <dgm:t>
        <a:bodyPr/>
        <a:lstStyle/>
        <a:p>
          <a:r>
            <a:rPr lang="it-IT" dirty="0">
              <a:solidFill>
                <a:schemeClr val="tx1"/>
              </a:solidFill>
            </a:rPr>
            <a:t>Il diritto antidiscriminatorio (e l’interazione necessaria con il diritto UE che presuppone</a:t>
          </a:r>
          <a:r>
            <a:rPr lang="it-IT" dirty="0"/>
            <a:t>)</a:t>
          </a:r>
        </a:p>
      </dgm:t>
    </dgm:pt>
    <dgm:pt modelId="{44DFD730-AE0C-2143-90C0-D63EB08279C0}" type="parTrans" cxnId="{A82E7145-BEE3-464B-BA11-91B1A45C2B65}">
      <dgm:prSet/>
      <dgm:spPr/>
      <dgm:t>
        <a:bodyPr/>
        <a:lstStyle/>
        <a:p>
          <a:endParaRPr lang="it-IT"/>
        </a:p>
      </dgm:t>
    </dgm:pt>
    <dgm:pt modelId="{86C3C9DF-914F-FB48-B895-2EE27CC9EFC1}" type="sibTrans" cxnId="{A82E7145-BEE3-464B-BA11-91B1A45C2B65}">
      <dgm:prSet/>
      <dgm:spPr/>
      <dgm:t>
        <a:bodyPr/>
        <a:lstStyle/>
        <a:p>
          <a:endParaRPr lang="it-IT"/>
        </a:p>
      </dgm:t>
    </dgm:pt>
    <dgm:pt modelId="{64FAB9EE-9732-9547-BAA7-FCCCD09E20B3}">
      <dgm:prSet phldrT="[Testo]"/>
      <dgm:spPr>
        <a:solidFill>
          <a:schemeClr val="bg2"/>
        </a:solidFill>
      </dgm:spPr>
      <dgm:t>
        <a:bodyPr/>
        <a:lstStyle/>
        <a:p>
          <a:r>
            <a:rPr lang="it-IT" dirty="0">
              <a:solidFill>
                <a:schemeClr val="tx1"/>
              </a:solidFill>
            </a:rPr>
            <a:t>Questioni di tecnica del diritto (anche processuale</a:t>
          </a:r>
          <a:r>
            <a:rPr lang="it-IT" dirty="0"/>
            <a:t>) </a:t>
          </a:r>
        </a:p>
      </dgm:t>
    </dgm:pt>
    <dgm:pt modelId="{32471B93-2CE1-624F-BCD6-A11BFA536B15}" type="parTrans" cxnId="{308643AA-DA8A-D64E-A20C-9DD4FC606214}">
      <dgm:prSet/>
      <dgm:spPr>
        <a:solidFill>
          <a:schemeClr val="bg2"/>
        </a:solidFill>
      </dgm:spPr>
      <dgm:t>
        <a:bodyPr/>
        <a:lstStyle/>
        <a:p>
          <a:endParaRPr lang="it-IT"/>
        </a:p>
      </dgm:t>
    </dgm:pt>
    <dgm:pt modelId="{345552DE-6CFD-464B-858A-09E9ACB7E050}" type="sibTrans" cxnId="{308643AA-DA8A-D64E-A20C-9DD4FC606214}">
      <dgm:prSet/>
      <dgm:spPr/>
      <dgm:t>
        <a:bodyPr/>
        <a:lstStyle/>
        <a:p>
          <a:endParaRPr lang="it-IT"/>
        </a:p>
      </dgm:t>
    </dgm:pt>
    <dgm:pt modelId="{B5BC0214-A99D-4745-941B-09E89D47C4CC}">
      <dgm:prSet phldrT="[Testo]"/>
      <dgm:spPr>
        <a:solidFill>
          <a:schemeClr val="bg2"/>
        </a:solidFill>
      </dgm:spPr>
      <dgm:t>
        <a:bodyPr/>
        <a:lstStyle/>
        <a:p>
          <a:r>
            <a:rPr lang="it-IT" dirty="0">
              <a:solidFill>
                <a:schemeClr val="tx1"/>
              </a:solidFill>
            </a:rPr>
            <a:t>Dal </a:t>
          </a:r>
          <a:r>
            <a:rPr lang="it-IT" dirty="0" err="1">
              <a:solidFill>
                <a:schemeClr val="tx1"/>
              </a:solidFill>
            </a:rPr>
            <a:t>metamodello</a:t>
          </a:r>
          <a:r>
            <a:rPr lang="it-IT" dirty="0">
              <a:solidFill>
                <a:schemeClr val="tx1"/>
              </a:solidFill>
            </a:rPr>
            <a:t> agli altri fattori di rischio (ivi comprese le condizioni contrattuali)</a:t>
          </a:r>
        </a:p>
      </dgm:t>
    </dgm:pt>
    <dgm:pt modelId="{4343B602-C711-9244-BE50-1B6FF2043542}" type="parTrans" cxnId="{33F02CB9-D2B3-D14E-BA97-5263F23D568F}">
      <dgm:prSet/>
      <dgm:spPr>
        <a:solidFill>
          <a:schemeClr val="bg2"/>
        </a:solidFill>
      </dgm:spPr>
      <dgm:t>
        <a:bodyPr/>
        <a:lstStyle/>
        <a:p>
          <a:endParaRPr lang="it-IT"/>
        </a:p>
      </dgm:t>
    </dgm:pt>
    <dgm:pt modelId="{8D29152A-F33D-0743-8E83-987FE727A36C}" type="sibTrans" cxnId="{33F02CB9-D2B3-D14E-BA97-5263F23D568F}">
      <dgm:prSet/>
      <dgm:spPr/>
      <dgm:t>
        <a:bodyPr/>
        <a:lstStyle/>
        <a:p>
          <a:endParaRPr lang="it-IT"/>
        </a:p>
      </dgm:t>
    </dgm:pt>
    <dgm:pt modelId="{CBCF121E-BEA6-7741-B575-B7F8D91EC882}" type="pres">
      <dgm:prSet presAssocID="{3FBC5EF5-270F-4B4A-BB3C-382D7B0D3182}" presName="cycle" presStyleCnt="0">
        <dgm:presLayoutVars>
          <dgm:chMax val="1"/>
          <dgm:dir/>
          <dgm:animLvl val="ctr"/>
          <dgm:resizeHandles val="exact"/>
        </dgm:presLayoutVars>
      </dgm:prSet>
      <dgm:spPr/>
    </dgm:pt>
    <dgm:pt modelId="{A2D87552-17E5-E64B-84E7-9094F303B2E9}" type="pres">
      <dgm:prSet presAssocID="{11838899-65B0-E442-9F13-D9385B7F2994}" presName="centerShape" presStyleLbl="node0" presStyleIdx="0" presStyleCnt="1"/>
      <dgm:spPr/>
    </dgm:pt>
    <dgm:pt modelId="{55033E20-DEAE-6D43-84FE-1123BF2B5867}" type="pres">
      <dgm:prSet presAssocID="{32471B93-2CE1-624F-BCD6-A11BFA536B15}" presName="parTrans" presStyleLbl="bgSibTrans2D1" presStyleIdx="0" presStyleCnt="2" custLinFactNeighborX="3900"/>
      <dgm:spPr/>
    </dgm:pt>
    <dgm:pt modelId="{10D7375F-1789-904B-B690-6B937C42FD0B}" type="pres">
      <dgm:prSet presAssocID="{64FAB9EE-9732-9547-BAA7-FCCCD09E20B3}" presName="node" presStyleLbl="node1" presStyleIdx="0" presStyleCnt="2">
        <dgm:presLayoutVars>
          <dgm:bulletEnabled val="1"/>
        </dgm:presLayoutVars>
      </dgm:prSet>
      <dgm:spPr/>
    </dgm:pt>
    <dgm:pt modelId="{016FE170-8E1D-8042-80D7-7A59C8CC2F0A}" type="pres">
      <dgm:prSet presAssocID="{4343B602-C711-9244-BE50-1B6FF2043542}" presName="parTrans" presStyleLbl="bgSibTrans2D1" presStyleIdx="1" presStyleCnt="2" custLinFactNeighborY="17632"/>
      <dgm:spPr/>
    </dgm:pt>
    <dgm:pt modelId="{3D08F72A-EBC2-B247-A128-8762DDECD3D7}" type="pres">
      <dgm:prSet presAssocID="{B5BC0214-A99D-4745-941B-09E89D47C4CC}" presName="node" presStyleLbl="node1" presStyleIdx="1" presStyleCnt="2">
        <dgm:presLayoutVars>
          <dgm:bulletEnabled val="1"/>
        </dgm:presLayoutVars>
      </dgm:prSet>
      <dgm:spPr/>
    </dgm:pt>
  </dgm:ptLst>
  <dgm:cxnLst>
    <dgm:cxn modelId="{76993340-C788-8045-A50B-BA2A53A6540D}" type="presOf" srcId="{B5BC0214-A99D-4745-941B-09E89D47C4CC}" destId="{3D08F72A-EBC2-B247-A128-8762DDECD3D7}" srcOrd="0" destOrd="0" presId="urn:microsoft.com/office/officeart/2005/8/layout/radial4"/>
    <dgm:cxn modelId="{A82E7145-BEE3-464B-BA11-91B1A45C2B65}" srcId="{3FBC5EF5-270F-4B4A-BB3C-382D7B0D3182}" destId="{11838899-65B0-E442-9F13-D9385B7F2994}" srcOrd="0" destOrd="0" parTransId="{44DFD730-AE0C-2143-90C0-D63EB08279C0}" sibTransId="{86C3C9DF-914F-FB48-B895-2EE27CC9EFC1}"/>
    <dgm:cxn modelId="{D6FF735D-D5DA-3149-818B-480B6DA3FEBD}" type="presOf" srcId="{3FBC5EF5-270F-4B4A-BB3C-382D7B0D3182}" destId="{CBCF121E-BEA6-7741-B575-B7F8D91EC882}" srcOrd="0" destOrd="0" presId="urn:microsoft.com/office/officeart/2005/8/layout/radial4"/>
    <dgm:cxn modelId="{1E3C837E-C1D5-114D-A341-4AE6DBEBA75A}" type="presOf" srcId="{4343B602-C711-9244-BE50-1B6FF2043542}" destId="{016FE170-8E1D-8042-80D7-7A59C8CC2F0A}" srcOrd="0" destOrd="0" presId="urn:microsoft.com/office/officeart/2005/8/layout/radial4"/>
    <dgm:cxn modelId="{E029F77E-F1FC-0740-9439-70E61FF7164F}" type="presOf" srcId="{32471B93-2CE1-624F-BCD6-A11BFA536B15}" destId="{55033E20-DEAE-6D43-84FE-1123BF2B5867}" srcOrd="0" destOrd="0" presId="urn:microsoft.com/office/officeart/2005/8/layout/radial4"/>
    <dgm:cxn modelId="{B0D7F680-4505-2B4D-A9E5-CE6E8E434D1E}" type="presOf" srcId="{64FAB9EE-9732-9547-BAA7-FCCCD09E20B3}" destId="{10D7375F-1789-904B-B690-6B937C42FD0B}" srcOrd="0" destOrd="0" presId="urn:microsoft.com/office/officeart/2005/8/layout/radial4"/>
    <dgm:cxn modelId="{4604768C-DEBA-7F47-A3CD-F79F862ABB1E}" type="presOf" srcId="{11838899-65B0-E442-9F13-D9385B7F2994}" destId="{A2D87552-17E5-E64B-84E7-9094F303B2E9}" srcOrd="0" destOrd="0" presId="urn:microsoft.com/office/officeart/2005/8/layout/radial4"/>
    <dgm:cxn modelId="{308643AA-DA8A-D64E-A20C-9DD4FC606214}" srcId="{11838899-65B0-E442-9F13-D9385B7F2994}" destId="{64FAB9EE-9732-9547-BAA7-FCCCD09E20B3}" srcOrd="0" destOrd="0" parTransId="{32471B93-2CE1-624F-BCD6-A11BFA536B15}" sibTransId="{345552DE-6CFD-464B-858A-09E9ACB7E050}"/>
    <dgm:cxn modelId="{33F02CB9-D2B3-D14E-BA97-5263F23D568F}" srcId="{11838899-65B0-E442-9F13-D9385B7F2994}" destId="{B5BC0214-A99D-4745-941B-09E89D47C4CC}" srcOrd="1" destOrd="0" parTransId="{4343B602-C711-9244-BE50-1B6FF2043542}" sibTransId="{8D29152A-F33D-0743-8E83-987FE727A36C}"/>
    <dgm:cxn modelId="{6778F2BF-E56B-D04D-B215-20ABEE39004C}" type="presParOf" srcId="{CBCF121E-BEA6-7741-B575-B7F8D91EC882}" destId="{A2D87552-17E5-E64B-84E7-9094F303B2E9}" srcOrd="0" destOrd="0" presId="urn:microsoft.com/office/officeart/2005/8/layout/radial4"/>
    <dgm:cxn modelId="{ADBD23F5-1025-8A48-B53D-5405B97E4672}" type="presParOf" srcId="{CBCF121E-BEA6-7741-B575-B7F8D91EC882}" destId="{55033E20-DEAE-6D43-84FE-1123BF2B5867}" srcOrd="1" destOrd="0" presId="urn:microsoft.com/office/officeart/2005/8/layout/radial4"/>
    <dgm:cxn modelId="{70009B7E-E118-0546-8321-ADBCEB388E5C}" type="presParOf" srcId="{CBCF121E-BEA6-7741-B575-B7F8D91EC882}" destId="{10D7375F-1789-904B-B690-6B937C42FD0B}" srcOrd="2" destOrd="0" presId="urn:microsoft.com/office/officeart/2005/8/layout/radial4"/>
    <dgm:cxn modelId="{86DEED54-37A6-A745-B15F-E2BA6A961B1F}" type="presParOf" srcId="{CBCF121E-BEA6-7741-B575-B7F8D91EC882}" destId="{016FE170-8E1D-8042-80D7-7A59C8CC2F0A}" srcOrd="3" destOrd="0" presId="urn:microsoft.com/office/officeart/2005/8/layout/radial4"/>
    <dgm:cxn modelId="{CB515387-8373-A44B-8495-136AB634C81E}" type="presParOf" srcId="{CBCF121E-BEA6-7741-B575-B7F8D91EC882}" destId="{3D08F72A-EBC2-B247-A128-8762DDECD3D7}"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5530C4-EE12-9941-83FF-A087EF007AEB}" type="doc">
      <dgm:prSet loTypeId="urn:microsoft.com/office/officeart/2005/8/layout/hProcess3" loCatId="" qsTypeId="urn:microsoft.com/office/officeart/2005/8/quickstyle/simple4" qsCatId="simple" csTypeId="urn:microsoft.com/office/officeart/2005/8/colors/accent1_2" csCatId="accent1" phldr="1"/>
      <dgm:spPr/>
      <dgm:t>
        <a:bodyPr/>
        <a:lstStyle/>
        <a:p>
          <a:endParaRPr lang="it-IT"/>
        </a:p>
      </dgm:t>
    </dgm:pt>
    <dgm:pt modelId="{767BDE9D-481E-974F-9536-3D4187C1D17F}">
      <dgm:prSet/>
      <dgm:spPr>
        <a:solidFill>
          <a:schemeClr val="bg2"/>
        </a:solidFill>
      </dgm:spPr>
      <dgm:t>
        <a:bodyPr/>
        <a:lstStyle/>
        <a:p>
          <a:pPr rtl="0"/>
          <a:r>
            <a:rPr lang="it-IT" dirty="0"/>
            <a:t>Dal principio di parità di trattamento tra donne e uomini alla non discriminazione come diritto fondamentale</a:t>
          </a:r>
        </a:p>
      </dgm:t>
    </dgm:pt>
    <dgm:pt modelId="{DBD77C1B-119C-BD45-9E6F-DAE9C90113F2}" type="parTrans" cxnId="{5EE30CCC-7A40-3D42-B40A-C64C6A13BCB8}">
      <dgm:prSet/>
      <dgm:spPr/>
      <dgm:t>
        <a:bodyPr/>
        <a:lstStyle/>
        <a:p>
          <a:endParaRPr lang="it-IT"/>
        </a:p>
      </dgm:t>
    </dgm:pt>
    <dgm:pt modelId="{A258EDD1-1721-964F-A9DF-EDD1AE120706}" type="sibTrans" cxnId="{5EE30CCC-7A40-3D42-B40A-C64C6A13BCB8}">
      <dgm:prSet/>
      <dgm:spPr/>
      <dgm:t>
        <a:bodyPr/>
        <a:lstStyle/>
        <a:p>
          <a:endParaRPr lang="it-IT"/>
        </a:p>
      </dgm:t>
    </dgm:pt>
    <dgm:pt modelId="{F819602F-A4E9-9A4A-AE71-4B70376C3F63}" type="pres">
      <dgm:prSet presAssocID="{175530C4-EE12-9941-83FF-A087EF007AEB}" presName="Name0" presStyleCnt="0">
        <dgm:presLayoutVars>
          <dgm:dir/>
          <dgm:animLvl val="lvl"/>
          <dgm:resizeHandles val="exact"/>
        </dgm:presLayoutVars>
      </dgm:prSet>
      <dgm:spPr/>
    </dgm:pt>
    <dgm:pt modelId="{C3A1974C-EE6B-A741-BE85-15800801C86B}" type="pres">
      <dgm:prSet presAssocID="{175530C4-EE12-9941-83FF-A087EF007AEB}" presName="dummy" presStyleCnt="0"/>
      <dgm:spPr/>
    </dgm:pt>
    <dgm:pt modelId="{E1CD7279-61ED-3545-957A-4974A1230CF3}" type="pres">
      <dgm:prSet presAssocID="{175530C4-EE12-9941-83FF-A087EF007AEB}" presName="linH" presStyleCnt="0"/>
      <dgm:spPr/>
    </dgm:pt>
    <dgm:pt modelId="{BB054129-6196-C743-85DA-C321AE85ABB2}" type="pres">
      <dgm:prSet presAssocID="{175530C4-EE12-9941-83FF-A087EF007AEB}" presName="padding1" presStyleCnt="0"/>
      <dgm:spPr/>
    </dgm:pt>
    <dgm:pt modelId="{B7A359BE-0C12-AB4D-B0BD-ED714C55FEAF}" type="pres">
      <dgm:prSet presAssocID="{767BDE9D-481E-974F-9536-3D4187C1D17F}" presName="linV" presStyleCnt="0"/>
      <dgm:spPr/>
    </dgm:pt>
    <dgm:pt modelId="{27AD3695-EA21-C24F-9A44-8BFE5137C159}" type="pres">
      <dgm:prSet presAssocID="{767BDE9D-481E-974F-9536-3D4187C1D17F}" presName="spVertical1" presStyleCnt="0"/>
      <dgm:spPr/>
    </dgm:pt>
    <dgm:pt modelId="{4EB9C3D3-CBAA-A948-A194-14FD15918EE0}" type="pres">
      <dgm:prSet presAssocID="{767BDE9D-481E-974F-9536-3D4187C1D17F}" presName="parTx" presStyleLbl="revTx" presStyleIdx="0" presStyleCnt="1">
        <dgm:presLayoutVars>
          <dgm:chMax val="0"/>
          <dgm:chPref val="0"/>
          <dgm:bulletEnabled val="1"/>
        </dgm:presLayoutVars>
      </dgm:prSet>
      <dgm:spPr/>
    </dgm:pt>
    <dgm:pt modelId="{F035871F-E0E6-814C-B6B5-4BFBAA6F0AD1}" type="pres">
      <dgm:prSet presAssocID="{767BDE9D-481E-974F-9536-3D4187C1D17F}" presName="spVertical2" presStyleCnt="0"/>
      <dgm:spPr/>
    </dgm:pt>
    <dgm:pt modelId="{D9AAE59B-DEB2-D64D-999D-B1AB2E9CF537}" type="pres">
      <dgm:prSet presAssocID="{767BDE9D-481E-974F-9536-3D4187C1D17F}" presName="spVertical3" presStyleCnt="0"/>
      <dgm:spPr/>
    </dgm:pt>
    <dgm:pt modelId="{9FD4AF0E-32AF-B543-B74E-29F829F58028}" type="pres">
      <dgm:prSet presAssocID="{175530C4-EE12-9941-83FF-A087EF007AEB}" presName="padding2" presStyleCnt="0"/>
      <dgm:spPr/>
    </dgm:pt>
    <dgm:pt modelId="{B2B94834-0086-9D4C-9074-B1BCD502C3E2}" type="pres">
      <dgm:prSet presAssocID="{175530C4-EE12-9941-83FF-A087EF007AEB}" presName="negArrow" presStyleCnt="0"/>
      <dgm:spPr/>
    </dgm:pt>
    <dgm:pt modelId="{FBE0F34C-5867-7243-B771-60D7D1F415F9}" type="pres">
      <dgm:prSet presAssocID="{175530C4-EE12-9941-83FF-A087EF007AEB}" presName="backgroundArrow" presStyleLbl="node1" presStyleIdx="0" presStyleCnt="1"/>
      <dgm:spPr>
        <a:solidFill>
          <a:schemeClr val="bg2"/>
        </a:solidFill>
      </dgm:spPr>
    </dgm:pt>
  </dgm:ptLst>
  <dgm:cxnLst>
    <dgm:cxn modelId="{0B61FF5C-E700-F14B-8C73-7193D9AC4E44}" type="presOf" srcId="{767BDE9D-481E-974F-9536-3D4187C1D17F}" destId="{4EB9C3D3-CBAA-A948-A194-14FD15918EE0}" srcOrd="0" destOrd="0" presId="urn:microsoft.com/office/officeart/2005/8/layout/hProcess3"/>
    <dgm:cxn modelId="{781BB8BA-18AB-D646-A75A-B061F9EFF80D}" type="presOf" srcId="{175530C4-EE12-9941-83FF-A087EF007AEB}" destId="{F819602F-A4E9-9A4A-AE71-4B70376C3F63}" srcOrd="0" destOrd="0" presId="urn:microsoft.com/office/officeart/2005/8/layout/hProcess3"/>
    <dgm:cxn modelId="{5EE30CCC-7A40-3D42-B40A-C64C6A13BCB8}" srcId="{175530C4-EE12-9941-83FF-A087EF007AEB}" destId="{767BDE9D-481E-974F-9536-3D4187C1D17F}" srcOrd="0" destOrd="0" parTransId="{DBD77C1B-119C-BD45-9E6F-DAE9C90113F2}" sibTransId="{A258EDD1-1721-964F-A9DF-EDD1AE120706}"/>
    <dgm:cxn modelId="{15F3610C-89F2-594F-B5F0-C64769DBA59E}" type="presParOf" srcId="{F819602F-A4E9-9A4A-AE71-4B70376C3F63}" destId="{C3A1974C-EE6B-A741-BE85-15800801C86B}" srcOrd="0" destOrd="0" presId="urn:microsoft.com/office/officeart/2005/8/layout/hProcess3"/>
    <dgm:cxn modelId="{8E4D80C8-3C24-D34C-BF1A-7A35EC19CF5E}" type="presParOf" srcId="{F819602F-A4E9-9A4A-AE71-4B70376C3F63}" destId="{E1CD7279-61ED-3545-957A-4974A1230CF3}" srcOrd="1" destOrd="0" presId="urn:microsoft.com/office/officeart/2005/8/layout/hProcess3"/>
    <dgm:cxn modelId="{3566A70A-53E3-4A4B-8694-AFE82614D42C}" type="presParOf" srcId="{E1CD7279-61ED-3545-957A-4974A1230CF3}" destId="{BB054129-6196-C743-85DA-C321AE85ABB2}" srcOrd="0" destOrd="0" presId="urn:microsoft.com/office/officeart/2005/8/layout/hProcess3"/>
    <dgm:cxn modelId="{E53D9339-74D8-CF43-9361-8BB980981B56}" type="presParOf" srcId="{E1CD7279-61ED-3545-957A-4974A1230CF3}" destId="{B7A359BE-0C12-AB4D-B0BD-ED714C55FEAF}" srcOrd="1" destOrd="0" presId="urn:microsoft.com/office/officeart/2005/8/layout/hProcess3"/>
    <dgm:cxn modelId="{2282BD2F-0BED-BD41-A0AA-F5F968C91115}" type="presParOf" srcId="{B7A359BE-0C12-AB4D-B0BD-ED714C55FEAF}" destId="{27AD3695-EA21-C24F-9A44-8BFE5137C159}" srcOrd="0" destOrd="0" presId="urn:microsoft.com/office/officeart/2005/8/layout/hProcess3"/>
    <dgm:cxn modelId="{6744A97B-CAE9-0341-9FA9-512550DF2B38}" type="presParOf" srcId="{B7A359BE-0C12-AB4D-B0BD-ED714C55FEAF}" destId="{4EB9C3D3-CBAA-A948-A194-14FD15918EE0}" srcOrd="1" destOrd="0" presId="urn:microsoft.com/office/officeart/2005/8/layout/hProcess3"/>
    <dgm:cxn modelId="{16CFB143-18B6-B245-B115-A327B7F62816}" type="presParOf" srcId="{B7A359BE-0C12-AB4D-B0BD-ED714C55FEAF}" destId="{F035871F-E0E6-814C-B6B5-4BFBAA6F0AD1}" srcOrd="2" destOrd="0" presId="urn:microsoft.com/office/officeart/2005/8/layout/hProcess3"/>
    <dgm:cxn modelId="{1FDBCC99-C541-1345-AEC0-3352F86412BB}" type="presParOf" srcId="{B7A359BE-0C12-AB4D-B0BD-ED714C55FEAF}" destId="{D9AAE59B-DEB2-D64D-999D-B1AB2E9CF537}" srcOrd="3" destOrd="0" presId="urn:microsoft.com/office/officeart/2005/8/layout/hProcess3"/>
    <dgm:cxn modelId="{E8A2763C-F3D2-AB4A-8BE1-0D2C14EF3185}" type="presParOf" srcId="{E1CD7279-61ED-3545-957A-4974A1230CF3}" destId="{9FD4AF0E-32AF-B543-B74E-29F829F58028}" srcOrd="2" destOrd="0" presId="urn:microsoft.com/office/officeart/2005/8/layout/hProcess3"/>
    <dgm:cxn modelId="{A37803B7-C6DE-294C-8017-329F5BDCB5FE}" type="presParOf" srcId="{E1CD7279-61ED-3545-957A-4974A1230CF3}" destId="{B2B94834-0086-9D4C-9074-B1BCD502C3E2}" srcOrd="3" destOrd="0" presId="urn:microsoft.com/office/officeart/2005/8/layout/hProcess3"/>
    <dgm:cxn modelId="{9E6005FD-8B68-9749-B63D-6F6DC6E0787B}" type="presParOf" srcId="{E1CD7279-61ED-3545-957A-4974A1230CF3}" destId="{FBE0F34C-5867-7243-B771-60D7D1F415F9}"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27B55C-6CAD-5847-ACE3-C056D820E8ED}" type="doc">
      <dgm:prSet loTypeId="urn:microsoft.com/office/officeart/2005/8/layout/radial4" loCatId="list" qsTypeId="urn:microsoft.com/office/officeart/2005/8/quickstyle/simple1" qsCatId="simple" csTypeId="urn:microsoft.com/office/officeart/2005/8/colors/accent1_2" csCatId="accent1" phldr="1"/>
      <dgm:spPr/>
      <dgm:t>
        <a:bodyPr/>
        <a:lstStyle/>
        <a:p>
          <a:endParaRPr lang="it-IT"/>
        </a:p>
      </dgm:t>
    </dgm:pt>
    <dgm:pt modelId="{27D39309-ED91-C341-A7D1-CC6091711454}">
      <dgm:prSet phldrT="[Testo]"/>
      <dgm:spPr/>
      <dgm:t>
        <a:bodyPr/>
        <a:lstStyle/>
        <a:p>
          <a:r>
            <a:rPr lang="it-IT" dirty="0"/>
            <a:t>Fattori di rischio </a:t>
          </a:r>
        </a:p>
      </dgm:t>
    </dgm:pt>
    <dgm:pt modelId="{21F70465-318C-9342-9500-288523BC48BD}" type="parTrans" cxnId="{0F5007C2-0FB2-D64E-BB58-976974DCCE81}">
      <dgm:prSet/>
      <dgm:spPr/>
      <dgm:t>
        <a:bodyPr/>
        <a:lstStyle/>
        <a:p>
          <a:endParaRPr lang="it-IT"/>
        </a:p>
      </dgm:t>
    </dgm:pt>
    <dgm:pt modelId="{51BE3ACC-9615-B841-B207-D79116EC05B8}" type="sibTrans" cxnId="{0F5007C2-0FB2-D64E-BB58-976974DCCE81}">
      <dgm:prSet/>
      <dgm:spPr/>
      <dgm:t>
        <a:bodyPr/>
        <a:lstStyle/>
        <a:p>
          <a:endParaRPr lang="it-IT"/>
        </a:p>
      </dgm:t>
    </dgm:pt>
    <dgm:pt modelId="{F006E832-A245-564B-9044-1B4909E7C70E}">
      <dgm:prSet phldrT="[Testo]"/>
      <dgm:spPr/>
      <dgm:t>
        <a:bodyPr/>
        <a:lstStyle/>
        <a:p>
          <a:r>
            <a:rPr lang="it-IT" dirty="0"/>
            <a:t>Ascritti: attribuiti in modo involontario dalla nascita</a:t>
          </a:r>
        </a:p>
      </dgm:t>
    </dgm:pt>
    <dgm:pt modelId="{B8DEFA43-6FA7-A647-A802-AC93361A8D34}" type="parTrans" cxnId="{84C395A2-4D77-5D49-A410-6539F2792575}">
      <dgm:prSet/>
      <dgm:spPr/>
      <dgm:t>
        <a:bodyPr/>
        <a:lstStyle/>
        <a:p>
          <a:endParaRPr lang="it-IT"/>
        </a:p>
      </dgm:t>
    </dgm:pt>
    <dgm:pt modelId="{DEFDD835-F1BB-4342-84CE-FA80BD8DDBC6}" type="sibTrans" cxnId="{84C395A2-4D77-5D49-A410-6539F2792575}">
      <dgm:prSet/>
      <dgm:spPr/>
      <dgm:t>
        <a:bodyPr/>
        <a:lstStyle/>
        <a:p>
          <a:endParaRPr lang="it-IT"/>
        </a:p>
      </dgm:t>
    </dgm:pt>
    <dgm:pt modelId="{D918F7AC-A324-E44D-9E3F-6945C9DF8AF9}">
      <dgm:prSet phldrT="[Testo]"/>
      <dgm:spPr/>
      <dgm:t>
        <a:bodyPr/>
        <a:lstStyle/>
        <a:p>
          <a:r>
            <a:rPr lang="it-IT" dirty="0"/>
            <a:t>Frutto di un’opzione almeno in parte volontaria tutelata dall’ordinamento</a:t>
          </a:r>
        </a:p>
      </dgm:t>
    </dgm:pt>
    <dgm:pt modelId="{6FBAF285-29CC-0344-A5F0-06F88507BF16}" type="parTrans" cxnId="{F96298D9-24EF-384E-9959-43DFE3BF1144}">
      <dgm:prSet/>
      <dgm:spPr/>
      <dgm:t>
        <a:bodyPr/>
        <a:lstStyle/>
        <a:p>
          <a:endParaRPr lang="it-IT"/>
        </a:p>
      </dgm:t>
    </dgm:pt>
    <dgm:pt modelId="{E6E40401-9CA6-494D-821F-074824698158}" type="sibTrans" cxnId="{F96298D9-24EF-384E-9959-43DFE3BF1144}">
      <dgm:prSet/>
      <dgm:spPr/>
      <dgm:t>
        <a:bodyPr/>
        <a:lstStyle/>
        <a:p>
          <a:endParaRPr lang="it-IT"/>
        </a:p>
      </dgm:t>
    </dgm:pt>
    <dgm:pt modelId="{72C20AE0-0852-3341-9767-283B582444D1}">
      <dgm:prSet phldrT="[Testo]"/>
      <dgm:spPr/>
      <dgm:t>
        <a:bodyPr/>
        <a:lstStyle/>
        <a:p>
          <a:r>
            <a:rPr lang="it-IT" dirty="0"/>
            <a:t>Fattori oggettivi (il contratto di lavoro cd. flessibile)</a:t>
          </a:r>
        </a:p>
      </dgm:t>
    </dgm:pt>
    <dgm:pt modelId="{7F5255BA-34E6-AC4F-894B-F8306B3423D0}" type="parTrans" cxnId="{341A7B65-439B-DC47-A982-DB5021FEA9F3}">
      <dgm:prSet/>
      <dgm:spPr/>
      <dgm:t>
        <a:bodyPr/>
        <a:lstStyle/>
        <a:p>
          <a:endParaRPr lang="it-IT"/>
        </a:p>
      </dgm:t>
    </dgm:pt>
    <dgm:pt modelId="{B1103423-EE0F-2043-9329-C9D906B012ED}" type="sibTrans" cxnId="{341A7B65-439B-DC47-A982-DB5021FEA9F3}">
      <dgm:prSet/>
      <dgm:spPr/>
      <dgm:t>
        <a:bodyPr/>
        <a:lstStyle/>
        <a:p>
          <a:endParaRPr lang="it-IT"/>
        </a:p>
      </dgm:t>
    </dgm:pt>
    <dgm:pt modelId="{1E61F692-260E-494C-BE1A-9FB39B1D718A}" type="pres">
      <dgm:prSet presAssocID="{8227B55C-6CAD-5847-ACE3-C056D820E8ED}" presName="cycle" presStyleCnt="0">
        <dgm:presLayoutVars>
          <dgm:chMax val="1"/>
          <dgm:dir/>
          <dgm:animLvl val="ctr"/>
          <dgm:resizeHandles val="exact"/>
        </dgm:presLayoutVars>
      </dgm:prSet>
      <dgm:spPr/>
    </dgm:pt>
    <dgm:pt modelId="{51988AB8-AACA-B246-9A54-EC7C2BCF9165}" type="pres">
      <dgm:prSet presAssocID="{27D39309-ED91-C341-A7D1-CC6091711454}" presName="centerShape" presStyleLbl="node0" presStyleIdx="0" presStyleCnt="1"/>
      <dgm:spPr/>
    </dgm:pt>
    <dgm:pt modelId="{D22E12C4-ABA9-8F45-9342-9620CC114C81}" type="pres">
      <dgm:prSet presAssocID="{B8DEFA43-6FA7-A647-A802-AC93361A8D34}" presName="parTrans" presStyleLbl="bgSibTrans2D1" presStyleIdx="0" presStyleCnt="3"/>
      <dgm:spPr/>
    </dgm:pt>
    <dgm:pt modelId="{60029F30-8F40-E740-AE6D-30F4E3F81A9A}" type="pres">
      <dgm:prSet presAssocID="{F006E832-A245-564B-9044-1B4909E7C70E}" presName="node" presStyleLbl="node1" presStyleIdx="0" presStyleCnt="3">
        <dgm:presLayoutVars>
          <dgm:bulletEnabled val="1"/>
        </dgm:presLayoutVars>
      </dgm:prSet>
      <dgm:spPr/>
    </dgm:pt>
    <dgm:pt modelId="{61B702EE-9BFF-CF42-AF17-D30290AD3D8E}" type="pres">
      <dgm:prSet presAssocID="{6FBAF285-29CC-0344-A5F0-06F88507BF16}" presName="parTrans" presStyleLbl="bgSibTrans2D1" presStyleIdx="1" presStyleCnt="3"/>
      <dgm:spPr/>
    </dgm:pt>
    <dgm:pt modelId="{1140BF31-A1AA-E443-A1E6-F4A3BF0E4906}" type="pres">
      <dgm:prSet presAssocID="{D918F7AC-A324-E44D-9E3F-6945C9DF8AF9}" presName="node" presStyleLbl="node1" presStyleIdx="1" presStyleCnt="3">
        <dgm:presLayoutVars>
          <dgm:bulletEnabled val="1"/>
        </dgm:presLayoutVars>
      </dgm:prSet>
      <dgm:spPr/>
    </dgm:pt>
    <dgm:pt modelId="{EEE7CA38-ADD8-2E49-A4AC-816A36660CBD}" type="pres">
      <dgm:prSet presAssocID="{7F5255BA-34E6-AC4F-894B-F8306B3423D0}" presName="parTrans" presStyleLbl="bgSibTrans2D1" presStyleIdx="2" presStyleCnt="3"/>
      <dgm:spPr/>
    </dgm:pt>
    <dgm:pt modelId="{DCA04EE4-CD1E-FF45-97C3-0A72ADF740A3}" type="pres">
      <dgm:prSet presAssocID="{72C20AE0-0852-3341-9767-283B582444D1}" presName="node" presStyleLbl="node1" presStyleIdx="2" presStyleCnt="3">
        <dgm:presLayoutVars>
          <dgm:bulletEnabled val="1"/>
        </dgm:presLayoutVars>
      </dgm:prSet>
      <dgm:spPr/>
    </dgm:pt>
  </dgm:ptLst>
  <dgm:cxnLst>
    <dgm:cxn modelId="{2E208927-40E6-714B-9441-FBC490D77A71}" type="presOf" srcId="{7F5255BA-34E6-AC4F-894B-F8306B3423D0}" destId="{EEE7CA38-ADD8-2E49-A4AC-816A36660CBD}" srcOrd="0" destOrd="0" presId="urn:microsoft.com/office/officeart/2005/8/layout/radial4"/>
    <dgm:cxn modelId="{7F7F1C37-062B-4C4D-946C-7AD3BDB48D06}" type="presOf" srcId="{D918F7AC-A324-E44D-9E3F-6945C9DF8AF9}" destId="{1140BF31-A1AA-E443-A1E6-F4A3BF0E4906}" srcOrd="0" destOrd="0" presId="urn:microsoft.com/office/officeart/2005/8/layout/radial4"/>
    <dgm:cxn modelId="{341A7B65-439B-DC47-A982-DB5021FEA9F3}" srcId="{27D39309-ED91-C341-A7D1-CC6091711454}" destId="{72C20AE0-0852-3341-9767-283B582444D1}" srcOrd="2" destOrd="0" parTransId="{7F5255BA-34E6-AC4F-894B-F8306B3423D0}" sibTransId="{B1103423-EE0F-2043-9329-C9D906B012ED}"/>
    <dgm:cxn modelId="{CD464079-8DA9-2347-B8AB-7454F4354680}" type="presOf" srcId="{F006E832-A245-564B-9044-1B4909E7C70E}" destId="{60029F30-8F40-E740-AE6D-30F4E3F81A9A}" srcOrd="0" destOrd="0" presId="urn:microsoft.com/office/officeart/2005/8/layout/radial4"/>
    <dgm:cxn modelId="{84C395A2-4D77-5D49-A410-6539F2792575}" srcId="{27D39309-ED91-C341-A7D1-CC6091711454}" destId="{F006E832-A245-564B-9044-1B4909E7C70E}" srcOrd="0" destOrd="0" parTransId="{B8DEFA43-6FA7-A647-A802-AC93361A8D34}" sibTransId="{DEFDD835-F1BB-4342-84CE-FA80BD8DDBC6}"/>
    <dgm:cxn modelId="{028ECEAE-E4E8-904B-95DC-A9709D8A5617}" type="presOf" srcId="{B8DEFA43-6FA7-A647-A802-AC93361A8D34}" destId="{D22E12C4-ABA9-8F45-9342-9620CC114C81}" srcOrd="0" destOrd="0" presId="urn:microsoft.com/office/officeart/2005/8/layout/radial4"/>
    <dgm:cxn modelId="{0F5007C2-0FB2-D64E-BB58-976974DCCE81}" srcId="{8227B55C-6CAD-5847-ACE3-C056D820E8ED}" destId="{27D39309-ED91-C341-A7D1-CC6091711454}" srcOrd="0" destOrd="0" parTransId="{21F70465-318C-9342-9500-288523BC48BD}" sibTransId="{51BE3ACC-9615-B841-B207-D79116EC05B8}"/>
    <dgm:cxn modelId="{095286D3-BF23-C940-B7CB-A80468C1485A}" type="presOf" srcId="{6FBAF285-29CC-0344-A5F0-06F88507BF16}" destId="{61B702EE-9BFF-CF42-AF17-D30290AD3D8E}" srcOrd="0" destOrd="0" presId="urn:microsoft.com/office/officeart/2005/8/layout/radial4"/>
    <dgm:cxn modelId="{C9314DD6-BA71-1A4D-8E8B-E95675E16851}" type="presOf" srcId="{72C20AE0-0852-3341-9767-283B582444D1}" destId="{DCA04EE4-CD1E-FF45-97C3-0A72ADF740A3}" srcOrd="0" destOrd="0" presId="urn:microsoft.com/office/officeart/2005/8/layout/radial4"/>
    <dgm:cxn modelId="{F96298D9-24EF-384E-9959-43DFE3BF1144}" srcId="{27D39309-ED91-C341-A7D1-CC6091711454}" destId="{D918F7AC-A324-E44D-9E3F-6945C9DF8AF9}" srcOrd="1" destOrd="0" parTransId="{6FBAF285-29CC-0344-A5F0-06F88507BF16}" sibTransId="{E6E40401-9CA6-494D-821F-074824698158}"/>
    <dgm:cxn modelId="{06EC49E4-6F6A-C74E-8B76-133F0F4F4F6C}" type="presOf" srcId="{27D39309-ED91-C341-A7D1-CC6091711454}" destId="{51988AB8-AACA-B246-9A54-EC7C2BCF9165}" srcOrd="0" destOrd="0" presId="urn:microsoft.com/office/officeart/2005/8/layout/radial4"/>
    <dgm:cxn modelId="{073C01FF-C589-564A-A0CE-5909ADDF9A5A}" type="presOf" srcId="{8227B55C-6CAD-5847-ACE3-C056D820E8ED}" destId="{1E61F692-260E-494C-BE1A-9FB39B1D718A}" srcOrd="0" destOrd="0" presId="urn:microsoft.com/office/officeart/2005/8/layout/radial4"/>
    <dgm:cxn modelId="{E104AD8F-3904-D741-9D64-6ABB7DEBB7D8}" type="presParOf" srcId="{1E61F692-260E-494C-BE1A-9FB39B1D718A}" destId="{51988AB8-AACA-B246-9A54-EC7C2BCF9165}" srcOrd="0" destOrd="0" presId="urn:microsoft.com/office/officeart/2005/8/layout/radial4"/>
    <dgm:cxn modelId="{B90AD6A4-B4A9-D547-9A1B-E964D6912202}" type="presParOf" srcId="{1E61F692-260E-494C-BE1A-9FB39B1D718A}" destId="{D22E12C4-ABA9-8F45-9342-9620CC114C81}" srcOrd="1" destOrd="0" presId="urn:microsoft.com/office/officeart/2005/8/layout/radial4"/>
    <dgm:cxn modelId="{0DC94571-1AB3-3E4E-9135-51E545A09E31}" type="presParOf" srcId="{1E61F692-260E-494C-BE1A-9FB39B1D718A}" destId="{60029F30-8F40-E740-AE6D-30F4E3F81A9A}" srcOrd="2" destOrd="0" presId="urn:microsoft.com/office/officeart/2005/8/layout/radial4"/>
    <dgm:cxn modelId="{C652AC4C-504C-A14E-8D06-CC8B86A6E062}" type="presParOf" srcId="{1E61F692-260E-494C-BE1A-9FB39B1D718A}" destId="{61B702EE-9BFF-CF42-AF17-D30290AD3D8E}" srcOrd="3" destOrd="0" presId="urn:microsoft.com/office/officeart/2005/8/layout/radial4"/>
    <dgm:cxn modelId="{055036C9-8464-C440-A575-6C9B18E857DE}" type="presParOf" srcId="{1E61F692-260E-494C-BE1A-9FB39B1D718A}" destId="{1140BF31-A1AA-E443-A1E6-F4A3BF0E4906}" srcOrd="4" destOrd="0" presId="urn:microsoft.com/office/officeart/2005/8/layout/radial4"/>
    <dgm:cxn modelId="{FAF0B88C-5598-A04C-8AC0-685C58C14D93}" type="presParOf" srcId="{1E61F692-260E-494C-BE1A-9FB39B1D718A}" destId="{EEE7CA38-ADD8-2E49-A4AC-816A36660CBD}" srcOrd="5" destOrd="0" presId="urn:microsoft.com/office/officeart/2005/8/layout/radial4"/>
    <dgm:cxn modelId="{3C908A2F-D196-A746-B258-721C9D128132}" type="presParOf" srcId="{1E61F692-260E-494C-BE1A-9FB39B1D718A}" destId="{DCA04EE4-CD1E-FF45-97C3-0A72ADF740A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0E2D7-0AB2-3F41-AA12-B1B5128A77E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it-IT"/>
        </a:p>
      </dgm:t>
    </dgm:pt>
    <dgm:pt modelId="{E8395A73-F17D-4648-9A50-C60F21801ADA}">
      <dgm:prSet phldrT="[Testo]"/>
      <dgm:spPr/>
      <dgm:t>
        <a:bodyPr/>
        <a:lstStyle/>
        <a:p>
          <a:r>
            <a:rPr lang="it-IT" dirty="0"/>
            <a:t>Chi è tutelato dal diritto antidiscriminatorio?</a:t>
          </a:r>
        </a:p>
      </dgm:t>
    </dgm:pt>
    <dgm:pt modelId="{8D23AF6D-BE27-2A47-B6F2-81D707203A46}" type="parTrans" cxnId="{2B071672-AD13-7F4A-BE69-CBF9A136946E}">
      <dgm:prSet/>
      <dgm:spPr/>
      <dgm:t>
        <a:bodyPr/>
        <a:lstStyle/>
        <a:p>
          <a:endParaRPr lang="it-IT"/>
        </a:p>
      </dgm:t>
    </dgm:pt>
    <dgm:pt modelId="{92B0E521-F084-6848-AAF1-FB255CA189C7}" type="sibTrans" cxnId="{2B071672-AD13-7F4A-BE69-CBF9A136946E}">
      <dgm:prSet/>
      <dgm:spPr/>
      <dgm:t>
        <a:bodyPr/>
        <a:lstStyle/>
        <a:p>
          <a:endParaRPr lang="it-IT"/>
        </a:p>
      </dgm:t>
    </dgm:pt>
    <dgm:pt modelId="{D4BA7DB9-2711-5942-8DA0-9AA8862B71BA}">
      <dgm:prSet phldrT="[Testo]"/>
      <dgm:spPr/>
      <dgm:t>
        <a:bodyPr/>
        <a:lstStyle/>
        <a:p>
          <a:r>
            <a:rPr lang="it-IT" dirty="0"/>
            <a:t>Lista chiusa, elenco tassativo</a:t>
          </a:r>
        </a:p>
      </dgm:t>
    </dgm:pt>
    <dgm:pt modelId="{95EE8660-852D-FD45-8D18-B7A727E0B48D}" type="parTrans" cxnId="{6847F924-2FDB-E543-A456-CA5B0E44B2A5}">
      <dgm:prSet/>
      <dgm:spPr/>
      <dgm:t>
        <a:bodyPr/>
        <a:lstStyle/>
        <a:p>
          <a:endParaRPr lang="it-IT"/>
        </a:p>
      </dgm:t>
    </dgm:pt>
    <dgm:pt modelId="{0E03664F-D616-9147-A7F4-00EA7EFA841B}" type="sibTrans" cxnId="{6847F924-2FDB-E543-A456-CA5B0E44B2A5}">
      <dgm:prSet/>
      <dgm:spPr/>
      <dgm:t>
        <a:bodyPr/>
        <a:lstStyle/>
        <a:p>
          <a:endParaRPr lang="it-IT"/>
        </a:p>
      </dgm:t>
    </dgm:pt>
    <dgm:pt modelId="{6081B3EC-092F-8142-A466-E6BEB23D974C}">
      <dgm:prSet phldrT="[Testo]"/>
      <dgm:spPr/>
      <dgm:t>
        <a:bodyPr/>
        <a:lstStyle/>
        <a:p>
          <a:r>
            <a:rPr lang="it-IT" dirty="0"/>
            <a:t>Lista aperta</a:t>
          </a:r>
        </a:p>
      </dgm:t>
    </dgm:pt>
    <dgm:pt modelId="{7E1E9291-2980-3B4B-AE47-54C762BE4314}" type="parTrans" cxnId="{15A9B23A-D159-6441-8C88-1BCB78E86434}">
      <dgm:prSet/>
      <dgm:spPr/>
      <dgm:t>
        <a:bodyPr/>
        <a:lstStyle/>
        <a:p>
          <a:endParaRPr lang="it-IT"/>
        </a:p>
      </dgm:t>
    </dgm:pt>
    <dgm:pt modelId="{5651950A-7DC1-294A-A9E0-32A49DEF9C29}" type="sibTrans" cxnId="{15A9B23A-D159-6441-8C88-1BCB78E86434}">
      <dgm:prSet/>
      <dgm:spPr/>
      <dgm:t>
        <a:bodyPr/>
        <a:lstStyle/>
        <a:p>
          <a:endParaRPr lang="it-IT"/>
        </a:p>
      </dgm:t>
    </dgm:pt>
    <dgm:pt modelId="{C6DC31A2-0ADC-6F47-834F-6883C9B5A349}">
      <dgm:prSet phldrT="[Testo]"/>
      <dgm:spPr/>
      <dgm:t>
        <a:bodyPr/>
        <a:lstStyle/>
        <a:p>
          <a:r>
            <a:rPr lang="it-IT" dirty="0"/>
            <a:t>Lista aperta con esemplificazione tassativa</a:t>
          </a:r>
        </a:p>
      </dgm:t>
    </dgm:pt>
    <dgm:pt modelId="{7AD432BA-68EB-FC43-968E-0E7B325BD787}" type="parTrans" cxnId="{B951164E-48D4-EE48-BDF6-FB9C7249DE80}">
      <dgm:prSet/>
      <dgm:spPr/>
      <dgm:t>
        <a:bodyPr/>
        <a:lstStyle/>
        <a:p>
          <a:endParaRPr lang="it-IT"/>
        </a:p>
      </dgm:t>
    </dgm:pt>
    <dgm:pt modelId="{C5A98F4E-E7D6-A349-A4AB-8A85A8CA720B}" type="sibTrans" cxnId="{B951164E-48D4-EE48-BDF6-FB9C7249DE80}">
      <dgm:prSet/>
      <dgm:spPr/>
      <dgm:t>
        <a:bodyPr/>
        <a:lstStyle/>
        <a:p>
          <a:endParaRPr lang="it-IT"/>
        </a:p>
      </dgm:t>
    </dgm:pt>
    <dgm:pt modelId="{4D779DE6-7001-D947-AC47-B506C7B6C232}" type="pres">
      <dgm:prSet presAssocID="{CCD0E2D7-0AB2-3F41-AA12-B1B5128A77E0}" presName="Name0" presStyleCnt="0">
        <dgm:presLayoutVars>
          <dgm:chPref val="1"/>
          <dgm:dir/>
          <dgm:animOne val="branch"/>
          <dgm:animLvl val="lvl"/>
          <dgm:resizeHandles val="exact"/>
        </dgm:presLayoutVars>
      </dgm:prSet>
      <dgm:spPr/>
    </dgm:pt>
    <dgm:pt modelId="{CF83465D-8403-8B41-B0AB-43C80184A97E}" type="pres">
      <dgm:prSet presAssocID="{E8395A73-F17D-4648-9A50-C60F21801ADA}" presName="root1" presStyleCnt="0"/>
      <dgm:spPr/>
    </dgm:pt>
    <dgm:pt modelId="{8B4F709B-7152-C54B-AD7C-D173B65221A9}" type="pres">
      <dgm:prSet presAssocID="{E8395A73-F17D-4648-9A50-C60F21801ADA}" presName="LevelOneTextNode" presStyleLbl="node0" presStyleIdx="0" presStyleCnt="1">
        <dgm:presLayoutVars>
          <dgm:chPref val="3"/>
        </dgm:presLayoutVars>
      </dgm:prSet>
      <dgm:spPr/>
    </dgm:pt>
    <dgm:pt modelId="{F6A7FB6D-D8B0-074C-9E90-E8A1E31551C6}" type="pres">
      <dgm:prSet presAssocID="{E8395A73-F17D-4648-9A50-C60F21801ADA}" presName="level2hierChild" presStyleCnt="0"/>
      <dgm:spPr/>
    </dgm:pt>
    <dgm:pt modelId="{4E2E900C-C0AD-C74B-A421-413BB4586C1D}" type="pres">
      <dgm:prSet presAssocID="{95EE8660-852D-FD45-8D18-B7A727E0B48D}" presName="conn2-1" presStyleLbl="parChTrans1D2" presStyleIdx="0" presStyleCnt="3"/>
      <dgm:spPr/>
    </dgm:pt>
    <dgm:pt modelId="{33D47DA9-0D37-E048-96E9-FB2E59705D71}" type="pres">
      <dgm:prSet presAssocID="{95EE8660-852D-FD45-8D18-B7A727E0B48D}" presName="connTx" presStyleLbl="parChTrans1D2" presStyleIdx="0" presStyleCnt="3"/>
      <dgm:spPr/>
    </dgm:pt>
    <dgm:pt modelId="{7BB4CBFA-ACF4-F34C-85E5-584931E0FB48}" type="pres">
      <dgm:prSet presAssocID="{D4BA7DB9-2711-5942-8DA0-9AA8862B71BA}" presName="root2" presStyleCnt="0"/>
      <dgm:spPr/>
    </dgm:pt>
    <dgm:pt modelId="{37C5E4FD-9233-5C4F-8415-ED6C245E5D73}" type="pres">
      <dgm:prSet presAssocID="{D4BA7DB9-2711-5942-8DA0-9AA8862B71BA}" presName="LevelTwoTextNode" presStyleLbl="node2" presStyleIdx="0" presStyleCnt="3">
        <dgm:presLayoutVars>
          <dgm:chPref val="3"/>
        </dgm:presLayoutVars>
      </dgm:prSet>
      <dgm:spPr/>
    </dgm:pt>
    <dgm:pt modelId="{06C380AE-8745-E845-8B3E-BBE82E89FA76}" type="pres">
      <dgm:prSet presAssocID="{D4BA7DB9-2711-5942-8DA0-9AA8862B71BA}" presName="level3hierChild" presStyleCnt="0"/>
      <dgm:spPr/>
    </dgm:pt>
    <dgm:pt modelId="{4D338DC2-A4DD-FF48-8FF3-80E561C40FF4}" type="pres">
      <dgm:prSet presAssocID="{7E1E9291-2980-3B4B-AE47-54C762BE4314}" presName="conn2-1" presStyleLbl="parChTrans1D2" presStyleIdx="1" presStyleCnt="3"/>
      <dgm:spPr/>
    </dgm:pt>
    <dgm:pt modelId="{91D6E668-D7FF-6446-8FA5-A5C2860DE222}" type="pres">
      <dgm:prSet presAssocID="{7E1E9291-2980-3B4B-AE47-54C762BE4314}" presName="connTx" presStyleLbl="parChTrans1D2" presStyleIdx="1" presStyleCnt="3"/>
      <dgm:spPr/>
    </dgm:pt>
    <dgm:pt modelId="{C2C55FD4-E645-DD4D-BF91-FCF1D2D0DE6D}" type="pres">
      <dgm:prSet presAssocID="{6081B3EC-092F-8142-A466-E6BEB23D974C}" presName="root2" presStyleCnt="0"/>
      <dgm:spPr/>
    </dgm:pt>
    <dgm:pt modelId="{619898AB-C05A-1240-AE9E-497BF41C615C}" type="pres">
      <dgm:prSet presAssocID="{6081B3EC-092F-8142-A466-E6BEB23D974C}" presName="LevelTwoTextNode" presStyleLbl="node2" presStyleIdx="1" presStyleCnt="3">
        <dgm:presLayoutVars>
          <dgm:chPref val="3"/>
        </dgm:presLayoutVars>
      </dgm:prSet>
      <dgm:spPr/>
    </dgm:pt>
    <dgm:pt modelId="{9BD3DFED-2B7E-AA46-9275-37CC5F4CE272}" type="pres">
      <dgm:prSet presAssocID="{6081B3EC-092F-8142-A466-E6BEB23D974C}" presName="level3hierChild" presStyleCnt="0"/>
      <dgm:spPr/>
    </dgm:pt>
    <dgm:pt modelId="{3541ECAB-27B4-3047-8879-08E43E3CCFD2}" type="pres">
      <dgm:prSet presAssocID="{7AD432BA-68EB-FC43-968E-0E7B325BD787}" presName="conn2-1" presStyleLbl="parChTrans1D2" presStyleIdx="2" presStyleCnt="3"/>
      <dgm:spPr/>
    </dgm:pt>
    <dgm:pt modelId="{C728B9E3-6C30-5040-89F3-428AAE8BB33B}" type="pres">
      <dgm:prSet presAssocID="{7AD432BA-68EB-FC43-968E-0E7B325BD787}" presName="connTx" presStyleLbl="parChTrans1D2" presStyleIdx="2" presStyleCnt="3"/>
      <dgm:spPr/>
    </dgm:pt>
    <dgm:pt modelId="{3BC95C20-247E-AB4A-B1BB-5BB7A340AE33}" type="pres">
      <dgm:prSet presAssocID="{C6DC31A2-0ADC-6F47-834F-6883C9B5A349}" presName="root2" presStyleCnt="0"/>
      <dgm:spPr/>
    </dgm:pt>
    <dgm:pt modelId="{343038B9-3B26-8C46-9AAD-772F88533715}" type="pres">
      <dgm:prSet presAssocID="{C6DC31A2-0ADC-6F47-834F-6883C9B5A349}" presName="LevelTwoTextNode" presStyleLbl="node2" presStyleIdx="2" presStyleCnt="3">
        <dgm:presLayoutVars>
          <dgm:chPref val="3"/>
        </dgm:presLayoutVars>
      </dgm:prSet>
      <dgm:spPr/>
    </dgm:pt>
    <dgm:pt modelId="{48C3F767-ECD2-D046-9949-E1A30067ACF5}" type="pres">
      <dgm:prSet presAssocID="{C6DC31A2-0ADC-6F47-834F-6883C9B5A349}" presName="level3hierChild" presStyleCnt="0"/>
      <dgm:spPr/>
    </dgm:pt>
  </dgm:ptLst>
  <dgm:cxnLst>
    <dgm:cxn modelId="{F1626421-9203-DD41-BBD5-6DC6BAD54559}" type="presOf" srcId="{E8395A73-F17D-4648-9A50-C60F21801ADA}" destId="{8B4F709B-7152-C54B-AD7C-D173B65221A9}" srcOrd="0" destOrd="0" presId="urn:microsoft.com/office/officeart/2008/layout/HorizontalMultiLevelHierarchy"/>
    <dgm:cxn modelId="{6847F924-2FDB-E543-A456-CA5B0E44B2A5}" srcId="{E8395A73-F17D-4648-9A50-C60F21801ADA}" destId="{D4BA7DB9-2711-5942-8DA0-9AA8862B71BA}" srcOrd="0" destOrd="0" parTransId="{95EE8660-852D-FD45-8D18-B7A727E0B48D}" sibTransId="{0E03664F-D616-9147-A7F4-00EA7EFA841B}"/>
    <dgm:cxn modelId="{15A9B23A-D159-6441-8C88-1BCB78E86434}" srcId="{E8395A73-F17D-4648-9A50-C60F21801ADA}" destId="{6081B3EC-092F-8142-A466-E6BEB23D974C}" srcOrd="1" destOrd="0" parTransId="{7E1E9291-2980-3B4B-AE47-54C762BE4314}" sibTransId="{5651950A-7DC1-294A-A9E0-32A49DEF9C29}"/>
    <dgm:cxn modelId="{29F1D53B-D3CA-CF4B-87BE-BF22D4C2DFCC}" type="presOf" srcId="{7AD432BA-68EB-FC43-968E-0E7B325BD787}" destId="{C728B9E3-6C30-5040-89F3-428AAE8BB33B}" srcOrd="1" destOrd="0" presId="urn:microsoft.com/office/officeart/2008/layout/HorizontalMultiLevelHierarchy"/>
    <dgm:cxn modelId="{B951164E-48D4-EE48-BDF6-FB9C7249DE80}" srcId="{E8395A73-F17D-4648-9A50-C60F21801ADA}" destId="{C6DC31A2-0ADC-6F47-834F-6883C9B5A349}" srcOrd="2" destOrd="0" parTransId="{7AD432BA-68EB-FC43-968E-0E7B325BD787}" sibTransId="{C5A98F4E-E7D6-A349-A4AB-8A85A8CA720B}"/>
    <dgm:cxn modelId="{74603A5B-1E60-0249-A57F-BCCF59B2FECE}" type="presOf" srcId="{7AD432BA-68EB-FC43-968E-0E7B325BD787}" destId="{3541ECAB-27B4-3047-8879-08E43E3CCFD2}" srcOrd="0" destOrd="0" presId="urn:microsoft.com/office/officeart/2008/layout/HorizontalMultiLevelHierarchy"/>
    <dgm:cxn modelId="{1DD91367-602B-BB47-A175-A47AF72E109B}" type="presOf" srcId="{7E1E9291-2980-3B4B-AE47-54C762BE4314}" destId="{91D6E668-D7FF-6446-8FA5-A5C2860DE222}" srcOrd="1" destOrd="0" presId="urn:microsoft.com/office/officeart/2008/layout/HorizontalMultiLevelHierarchy"/>
    <dgm:cxn modelId="{76B4016D-1170-F940-92EE-F8B0B5269DC3}" type="presOf" srcId="{95EE8660-852D-FD45-8D18-B7A727E0B48D}" destId="{33D47DA9-0D37-E048-96E9-FB2E59705D71}" srcOrd="1" destOrd="0" presId="urn:microsoft.com/office/officeart/2008/layout/HorizontalMultiLevelHierarchy"/>
    <dgm:cxn modelId="{79616F6E-8DAF-2E42-8D41-A9CF4B2C2743}" type="presOf" srcId="{C6DC31A2-0ADC-6F47-834F-6883C9B5A349}" destId="{343038B9-3B26-8C46-9AAD-772F88533715}" srcOrd="0" destOrd="0" presId="urn:microsoft.com/office/officeart/2008/layout/HorizontalMultiLevelHierarchy"/>
    <dgm:cxn modelId="{2B071672-AD13-7F4A-BE69-CBF9A136946E}" srcId="{CCD0E2D7-0AB2-3F41-AA12-B1B5128A77E0}" destId="{E8395A73-F17D-4648-9A50-C60F21801ADA}" srcOrd="0" destOrd="0" parTransId="{8D23AF6D-BE27-2A47-B6F2-81D707203A46}" sibTransId="{92B0E521-F084-6848-AAF1-FB255CA189C7}"/>
    <dgm:cxn modelId="{4D7E3BAE-F50B-7044-8846-B24C2AE5BE6A}" type="presOf" srcId="{7E1E9291-2980-3B4B-AE47-54C762BE4314}" destId="{4D338DC2-A4DD-FF48-8FF3-80E561C40FF4}" srcOrd="0" destOrd="0" presId="urn:microsoft.com/office/officeart/2008/layout/HorizontalMultiLevelHierarchy"/>
    <dgm:cxn modelId="{344537B2-69DF-8246-8CF8-AF9416DF3C53}" type="presOf" srcId="{CCD0E2D7-0AB2-3F41-AA12-B1B5128A77E0}" destId="{4D779DE6-7001-D947-AC47-B506C7B6C232}" srcOrd="0" destOrd="0" presId="urn:microsoft.com/office/officeart/2008/layout/HorizontalMultiLevelHierarchy"/>
    <dgm:cxn modelId="{F9CECDC7-9EAD-5444-AF10-764DBEC5F9F3}" type="presOf" srcId="{D4BA7DB9-2711-5942-8DA0-9AA8862B71BA}" destId="{37C5E4FD-9233-5C4F-8415-ED6C245E5D73}" srcOrd="0" destOrd="0" presId="urn:microsoft.com/office/officeart/2008/layout/HorizontalMultiLevelHierarchy"/>
    <dgm:cxn modelId="{9B4245CC-09F2-BD4C-B961-C7AE0D47DCAB}" type="presOf" srcId="{6081B3EC-092F-8142-A466-E6BEB23D974C}" destId="{619898AB-C05A-1240-AE9E-497BF41C615C}" srcOrd="0" destOrd="0" presId="urn:microsoft.com/office/officeart/2008/layout/HorizontalMultiLevelHierarchy"/>
    <dgm:cxn modelId="{404069F4-7022-CD42-9FFF-4482292A22DF}" type="presOf" srcId="{95EE8660-852D-FD45-8D18-B7A727E0B48D}" destId="{4E2E900C-C0AD-C74B-A421-413BB4586C1D}" srcOrd="0" destOrd="0" presId="urn:microsoft.com/office/officeart/2008/layout/HorizontalMultiLevelHierarchy"/>
    <dgm:cxn modelId="{FE44A29F-B858-AC4D-9BCF-78940D4BC96B}" type="presParOf" srcId="{4D779DE6-7001-D947-AC47-B506C7B6C232}" destId="{CF83465D-8403-8B41-B0AB-43C80184A97E}" srcOrd="0" destOrd="0" presId="urn:microsoft.com/office/officeart/2008/layout/HorizontalMultiLevelHierarchy"/>
    <dgm:cxn modelId="{A01402E9-31DF-E447-9B88-C2F172794069}" type="presParOf" srcId="{CF83465D-8403-8B41-B0AB-43C80184A97E}" destId="{8B4F709B-7152-C54B-AD7C-D173B65221A9}" srcOrd="0" destOrd="0" presId="urn:microsoft.com/office/officeart/2008/layout/HorizontalMultiLevelHierarchy"/>
    <dgm:cxn modelId="{920C5192-C93F-284C-8D1A-1AAE4F23D207}" type="presParOf" srcId="{CF83465D-8403-8B41-B0AB-43C80184A97E}" destId="{F6A7FB6D-D8B0-074C-9E90-E8A1E31551C6}" srcOrd="1" destOrd="0" presId="urn:microsoft.com/office/officeart/2008/layout/HorizontalMultiLevelHierarchy"/>
    <dgm:cxn modelId="{2A4E7E8E-5709-0D47-9B52-34DFEE9B8428}" type="presParOf" srcId="{F6A7FB6D-D8B0-074C-9E90-E8A1E31551C6}" destId="{4E2E900C-C0AD-C74B-A421-413BB4586C1D}" srcOrd="0" destOrd="0" presId="urn:microsoft.com/office/officeart/2008/layout/HorizontalMultiLevelHierarchy"/>
    <dgm:cxn modelId="{9ECC80FF-903A-B146-A0F0-73E3F27CF7CA}" type="presParOf" srcId="{4E2E900C-C0AD-C74B-A421-413BB4586C1D}" destId="{33D47DA9-0D37-E048-96E9-FB2E59705D71}" srcOrd="0" destOrd="0" presId="urn:microsoft.com/office/officeart/2008/layout/HorizontalMultiLevelHierarchy"/>
    <dgm:cxn modelId="{35422E60-0760-4641-BA4E-1FCEC3B9794F}" type="presParOf" srcId="{F6A7FB6D-D8B0-074C-9E90-E8A1E31551C6}" destId="{7BB4CBFA-ACF4-F34C-85E5-584931E0FB48}" srcOrd="1" destOrd="0" presId="urn:microsoft.com/office/officeart/2008/layout/HorizontalMultiLevelHierarchy"/>
    <dgm:cxn modelId="{40096B91-8269-A74F-81C1-239905923D4B}" type="presParOf" srcId="{7BB4CBFA-ACF4-F34C-85E5-584931E0FB48}" destId="{37C5E4FD-9233-5C4F-8415-ED6C245E5D73}" srcOrd="0" destOrd="0" presId="urn:microsoft.com/office/officeart/2008/layout/HorizontalMultiLevelHierarchy"/>
    <dgm:cxn modelId="{E6F30363-992E-3D43-A911-CF3E15D6FF51}" type="presParOf" srcId="{7BB4CBFA-ACF4-F34C-85E5-584931E0FB48}" destId="{06C380AE-8745-E845-8B3E-BBE82E89FA76}" srcOrd="1" destOrd="0" presId="urn:microsoft.com/office/officeart/2008/layout/HorizontalMultiLevelHierarchy"/>
    <dgm:cxn modelId="{2B562A53-B2EE-D646-8A92-B058A05CC467}" type="presParOf" srcId="{F6A7FB6D-D8B0-074C-9E90-E8A1E31551C6}" destId="{4D338DC2-A4DD-FF48-8FF3-80E561C40FF4}" srcOrd="2" destOrd="0" presId="urn:microsoft.com/office/officeart/2008/layout/HorizontalMultiLevelHierarchy"/>
    <dgm:cxn modelId="{5375B8D2-C12B-3046-8438-89E8733056E3}" type="presParOf" srcId="{4D338DC2-A4DD-FF48-8FF3-80E561C40FF4}" destId="{91D6E668-D7FF-6446-8FA5-A5C2860DE222}" srcOrd="0" destOrd="0" presId="urn:microsoft.com/office/officeart/2008/layout/HorizontalMultiLevelHierarchy"/>
    <dgm:cxn modelId="{9B89240E-E7BE-9444-AEB1-5299454A158A}" type="presParOf" srcId="{F6A7FB6D-D8B0-074C-9E90-E8A1E31551C6}" destId="{C2C55FD4-E645-DD4D-BF91-FCF1D2D0DE6D}" srcOrd="3" destOrd="0" presId="urn:microsoft.com/office/officeart/2008/layout/HorizontalMultiLevelHierarchy"/>
    <dgm:cxn modelId="{BD6C340D-6EC6-0D4E-9728-AEA3B2E9C4BB}" type="presParOf" srcId="{C2C55FD4-E645-DD4D-BF91-FCF1D2D0DE6D}" destId="{619898AB-C05A-1240-AE9E-497BF41C615C}" srcOrd="0" destOrd="0" presId="urn:microsoft.com/office/officeart/2008/layout/HorizontalMultiLevelHierarchy"/>
    <dgm:cxn modelId="{BA153E78-6D7F-D044-9078-25B808B489A5}" type="presParOf" srcId="{C2C55FD4-E645-DD4D-BF91-FCF1D2D0DE6D}" destId="{9BD3DFED-2B7E-AA46-9275-37CC5F4CE272}" srcOrd="1" destOrd="0" presId="urn:microsoft.com/office/officeart/2008/layout/HorizontalMultiLevelHierarchy"/>
    <dgm:cxn modelId="{B0AC0234-9261-194B-B3F5-771835FBF2FA}" type="presParOf" srcId="{F6A7FB6D-D8B0-074C-9E90-E8A1E31551C6}" destId="{3541ECAB-27B4-3047-8879-08E43E3CCFD2}" srcOrd="4" destOrd="0" presId="urn:microsoft.com/office/officeart/2008/layout/HorizontalMultiLevelHierarchy"/>
    <dgm:cxn modelId="{8B4C20A2-38AE-1B4F-8E98-B3C3C4107F36}" type="presParOf" srcId="{3541ECAB-27B4-3047-8879-08E43E3CCFD2}" destId="{C728B9E3-6C30-5040-89F3-428AAE8BB33B}" srcOrd="0" destOrd="0" presId="urn:microsoft.com/office/officeart/2008/layout/HorizontalMultiLevelHierarchy"/>
    <dgm:cxn modelId="{BD6BC7C6-5420-C341-8B69-D3B1F154DC54}" type="presParOf" srcId="{F6A7FB6D-D8B0-074C-9E90-E8A1E31551C6}" destId="{3BC95C20-247E-AB4A-B1BB-5BB7A340AE33}" srcOrd="5" destOrd="0" presId="urn:microsoft.com/office/officeart/2008/layout/HorizontalMultiLevelHierarchy"/>
    <dgm:cxn modelId="{32A9E135-5F64-6840-82F8-8DEFD49402DB}" type="presParOf" srcId="{3BC95C20-247E-AB4A-B1BB-5BB7A340AE33}" destId="{343038B9-3B26-8C46-9AAD-772F88533715}" srcOrd="0" destOrd="0" presId="urn:microsoft.com/office/officeart/2008/layout/HorizontalMultiLevelHierarchy"/>
    <dgm:cxn modelId="{6066BC4A-DA30-CF4F-BF16-6BB7BEC5EB76}" type="presParOf" srcId="{3BC95C20-247E-AB4A-B1BB-5BB7A340AE33}" destId="{48C3F767-ECD2-D046-9949-E1A30067ACF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9ACF45-CCFB-9040-887D-B8F219113F86}" type="doc">
      <dgm:prSet loTypeId="urn:microsoft.com/office/officeart/2005/8/layout/process1" loCatId="" qsTypeId="urn:microsoft.com/office/officeart/2005/8/quickstyle/simple1" qsCatId="simple" csTypeId="urn:microsoft.com/office/officeart/2005/8/colors/accent1_2" csCatId="accent1" phldr="1"/>
      <dgm:spPr/>
    </dgm:pt>
    <dgm:pt modelId="{2C8A8984-BFCF-0C46-AFAE-6B10FD8D069F}">
      <dgm:prSet phldrT="[Testo]"/>
      <dgm:spPr/>
      <dgm:t>
        <a:bodyPr/>
        <a:lstStyle/>
        <a:p>
          <a:r>
            <a:rPr lang="it-IT" dirty="0"/>
            <a:t>Discriminazione diretta e indiretta</a:t>
          </a:r>
        </a:p>
      </dgm:t>
    </dgm:pt>
    <dgm:pt modelId="{57C3F46E-4401-644C-A355-5F00EBAEF1B3}" type="parTrans" cxnId="{E2C2A76C-B485-6D43-920B-AFD1CB6E84E1}">
      <dgm:prSet/>
      <dgm:spPr/>
      <dgm:t>
        <a:bodyPr/>
        <a:lstStyle/>
        <a:p>
          <a:endParaRPr lang="it-IT"/>
        </a:p>
      </dgm:t>
    </dgm:pt>
    <dgm:pt modelId="{483C4D85-D76A-9A49-8B79-7C36EDC24A7F}" type="sibTrans" cxnId="{E2C2A76C-B485-6D43-920B-AFD1CB6E84E1}">
      <dgm:prSet/>
      <dgm:spPr/>
      <dgm:t>
        <a:bodyPr/>
        <a:lstStyle/>
        <a:p>
          <a:endParaRPr lang="it-IT"/>
        </a:p>
      </dgm:t>
    </dgm:pt>
    <dgm:pt modelId="{FE1068BB-BF0A-FF4E-9055-81A2106D482F}">
      <dgm:prSet phldrT="[Testo]"/>
      <dgm:spPr/>
      <dgm:t>
        <a:bodyPr/>
        <a:lstStyle/>
        <a:p>
          <a:r>
            <a:rPr lang="it-IT" dirty="0"/>
            <a:t>Discriminazione Individuale/collettiva</a:t>
          </a:r>
        </a:p>
      </dgm:t>
    </dgm:pt>
    <dgm:pt modelId="{F58E7CD0-8B18-6F48-96A5-0246241F3C28}" type="parTrans" cxnId="{B4E3BFCE-D7DB-4D4C-8547-BB01186C834C}">
      <dgm:prSet/>
      <dgm:spPr/>
      <dgm:t>
        <a:bodyPr/>
        <a:lstStyle/>
        <a:p>
          <a:endParaRPr lang="it-IT"/>
        </a:p>
      </dgm:t>
    </dgm:pt>
    <dgm:pt modelId="{EB8148F1-0652-C245-B0D9-B28FAA9CCFAA}" type="sibTrans" cxnId="{B4E3BFCE-D7DB-4D4C-8547-BB01186C834C}">
      <dgm:prSet/>
      <dgm:spPr/>
      <dgm:t>
        <a:bodyPr/>
        <a:lstStyle/>
        <a:p>
          <a:endParaRPr lang="it-IT"/>
        </a:p>
      </dgm:t>
    </dgm:pt>
    <dgm:pt modelId="{5E13F498-9F19-1842-8BAB-A322E5EAEED4}">
      <dgm:prSet phldrT="[Testo]"/>
      <dgm:spPr/>
      <dgm:t>
        <a:bodyPr/>
        <a:lstStyle/>
        <a:p>
          <a:r>
            <a:rPr lang="it-IT" dirty="0"/>
            <a:t>Discriminazione associata e molestia</a:t>
          </a:r>
        </a:p>
      </dgm:t>
    </dgm:pt>
    <dgm:pt modelId="{72841381-38D9-4746-95A6-439B13E8085A}" type="parTrans" cxnId="{9C43D909-D150-F342-9B31-2DC50C68410D}">
      <dgm:prSet/>
      <dgm:spPr/>
      <dgm:t>
        <a:bodyPr/>
        <a:lstStyle/>
        <a:p>
          <a:endParaRPr lang="it-IT"/>
        </a:p>
      </dgm:t>
    </dgm:pt>
    <dgm:pt modelId="{AF330D1D-2CAB-B545-B989-9A720FF35B48}" type="sibTrans" cxnId="{9C43D909-D150-F342-9B31-2DC50C68410D}">
      <dgm:prSet/>
      <dgm:spPr/>
      <dgm:t>
        <a:bodyPr/>
        <a:lstStyle/>
        <a:p>
          <a:endParaRPr lang="it-IT"/>
        </a:p>
      </dgm:t>
    </dgm:pt>
    <dgm:pt modelId="{146B16E5-0999-7B48-9BE0-42F156FD98D1}">
      <dgm:prSet phldrT="[Testo]"/>
      <dgm:spPr/>
      <dgm:t>
        <a:bodyPr/>
        <a:lstStyle/>
        <a:p>
          <a:r>
            <a:rPr lang="it-IT" dirty="0"/>
            <a:t>Multipla e intersezionale</a:t>
          </a:r>
        </a:p>
      </dgm:t>
    </dgm:pt>
    <dgm:pt modelId="{461AABAF-8645-8C4E-9EC5-C1BE7D951378}" type="parTrans" cxnId="{C6EF0B52-3D4B-5641-B114-26F242913373}">
      <dgm:prSet/>
      <dgm:spPr/>
      <dgm:t>
        <a:bodyPr/>
        <a:lstStyle/>
        <a:p>
          <a:endParaRPr lang="it-IT"/>
        </a:p>
      </dgm:t>
    </dgm:pt>
    <dgm:pt modelId="{1F62A240-F7AC-6748-8BBC-03AE2FBA379F}" type="sibTrans" cxnId="{C6EF0B52-3D4B-5641-B114-26F242913373}">
      <dgm:prSet/>
      <dgm:spPr/>
      <dgm:t>
        <a:bodyPr/>
        <a:lstStyle/>
        <a:p>
          <a:endParaRPr lang="it-IT"/>
        </a:p>
      </dgm:t>
    </dgm:pt>
    <dgm:pt modelId="{8F0A7D62-BEDA-E144-A90C-1DE53BF63AC2}" type="pres">
      <dgm:prSet presAssocID="{F09ACF45-CCFB-9040-887D-B8F219113F86}" presName="Name0" presStyleCnt="0">
        <dgm:presLayoutVars>
          <dgm:dir/>
          <dgm:resizeHandles val="exact"/>
        </dgm:presLayoutVars>
      </dgm:prSet>
      <dgm:spPr/>
    </dgm:pt>
    <dgm:pt modelId="{3511AF6C-543F-D940-B885-839CD655238C}" type="pres">
      <dgm:prSet presAssocID="{2C8A8984-BFCF-0C46-AFAE-6B10FD8D069F}" presName="node" presStyleLbl="node1" presStyleIdx="0" presStyleCnt="4">
        <dgm:presLayoutVars>
          <dgm:bulletEnabled val="1"/>
        </dgm:presLayoutVars>
      </dgm:prSet>
      <dgm:spPr/>
    </dgm:pt>
    <dgm:pt modelId="{898668F8-53BE-EB46-A08D-E619A9CD653A}" type="pres">
      <dgm:prSet presAssocID="{483C4D85-D76A-9A49-8B79-7C36EDC24A7F}" presName="sibTrans" presStyleLbl="sibTrans2D1" presStyleIdx="0" presStyleCnt="3"/>
      <dgm:spPr/>
    </dgm:pt>
    <dgm:pt modelId="{16D681BA-CD15-2044-9A7B-BF74CEF4C33E}" type="pres">
      <dgm:prSet presAssocID="{483C4D85-D76A-9A49-8B79-7C36EDC24A7F}" presName="connectorText" presStyleLbl="sibTrans2D1" presStyleIdx="0" presStyleCnt="3"/>
      <dgm:spPr/>
    </dgm:pt>
    <dgm:pt modelId="{8C6A23C3-143A-914B-8AD6-443A9EF7953A}" type="pres">
      <dgm:prSet presAssocID="{FE1068BB-BF0A-FF4E-9055-81A2106D482F}" presName="node" presStyleLbl="node1" presStyleIdx="1" presStyleCnt="4">
        <dgm:presLayoutVars>
          <dgm:bulletEnabled val="1"/>
        </dgm:presLayoutVars>
      </dgm:prSet>
      <dgm:spPr/>
    </dgm:pt>
    <dgm:pt modelId="{3A5B6270-96D4-5843-B07D-0304CF8C0AC5}" type="pres">
      <dgm:prSet presAssocID="{EB8148F1-0652-C245-B0D9-B28FAA9CCFAA}" presName="sibTrans" presStyleLbl="sibTrans2D1" presStyleIdx="1" presStyleCnt="3"/>
      <dgm:spPr/>
    </dgm:pt>
    <dgm:pt modelId="{07645842-BD71-4743-8D0C-53012843C27C}" type="pres">
      <dgm:prSet presAssocID="{EB8148F1-0652-C245-B0D9-B28FAA9CCFAA}" presName="connectorText" presStyleLbl="sibTrans2D1" presStyleIdx="1" presStyleCnt="3"/>
      <dgm:spPr/>
    </dgm:pt>
    <dgm:pt modelId="{C2EF7F91-08DB-4A4F-8D31-F37C382711F9}" type="pres">
      <dgm:prSet presAssocID="{5E13F498-9F19-1842-8BAB-A322E5EAEED4}" presName="node" presStyleLbl="node1" presStyleIdx="2" presStyleCnt="4">
        <dgm:presLayoutVars>
          <dgm:bulletEnabled val="1"/>
        </dgm:presLayoutVars>
      </dgm:prSet>
      <dgm:spPr/>
    </dgm:pt>
    <dgm:pt modelId="{C9E5AC3D-32DA-B846-B31E-BFE40AFCBBEC}" type="pres">
      <dgm:prSet presAssocID="{AF330D1D-2CAB-B545-B989-9A720FF35B48}" presName="sibTrans" presStyleLbl="sibTrans2D1" presStyleIdx="2" presStyleCnt="3"/>
      <dgm:spPr/>
    </dgm:pt>
    <dgm:pt modelId="{4EA488A5-D15B-3E46-AF54-54928E6A74BA}" type="pres">
      <dgm:prSet presAssocID="{AF330D1D-2CAB-B545-B989-9A720FF35B48}" presName="connectorText" presStyleLbl="sibTrans2D1" presStyleIdx="2" presStyleCnt="3"/>
      <dgm:spPr/>
    </dgm:pt>
    <dgm:pt modelId="{51A83C13-E923-144F-8638-626D48CA39B5}" type="pres">
      <dgm:prSet presAssocID="{146B16E5-0999-7B48-9BE0-42F156FD98D1}" presName="node" presStyleLbl="node1" presStyleIdx="3" presStyleCnt="4">
        <dgm:presLayoutVars>
          <dgm:bulletEnabled val="1"/>
        </dgm:presLayoutVars>
      </dgm:prSet>
      <dgm:spPr/>
    </dgm:pt>
  </dgm:ptLst>
  <dgm:cxnLst>
    <dgm:cxn modelId="{9C43D909-D150-F342-9B31-2DC50C68410D}" srcId="{F09ACF45-CCFB-9040-887D-B8F219113F86}" destId="{5E13F498-9F19-1842-8BAB-A322E5EAEED4}" srcOrd="2" destOrd="0" parTransId="{72841381-38D9-4746-95A6-439B13E8085A}" sibTransId="{AF330D1D-2CAB-B545-B989-9A720FF35B48}"/>
    <dgm:cxn modelId="{C048A30C-AFBD-A64C-8321-6BA3D49836A2}" type="presOf" srcId="{F09ACF45-CCFB-9040-887D-B8F219113F86}" destId="{8F0A7D62-BEDA-E144-A90C-1DE53BF63AC2}" srcOrd="0" destOrd="0" presId="urn:microsoft.com/office/officeart/2005/8/layout/process1"/>
    <dgm:cxn modelId="{AF5E160F-7140-6A47-9F8B-977F18EBDAFF}" type="presOf" srcId="{EB8148F1-0652-C245-B0D9-B28FAA9CCFAA}" destId="{07645842-BD71-4743-8D0C-53012843C27C}" srcOrd="1" destOrd="0" presId="urn:microsoft.com/office/officeart/2005/8/layout/process1"/>
    <dgm:cxn modelId="{C6EF0B52-3D4B-5641-B114-26F242913373}" srcId="{F09ACF45-CCFB-9040-887D-B8F219113F86}" destId="{146B16E5-0999-7B48-9BE0-42F156FD98D1}" srcOrd="3" destOrd="0" parTransId="{461AABAF-8645-8C4E-9EC5-C1BE7D951378}" sibTransId="{1F62A240-F7AC-6748-8BBC-03AE2FBA379F}"/>
    <dgm:cxn modelId="{E2C2A76C-B485-6D43-920B-AFD1CB6E84E1}" srcId="{F09ACF45-CCFB-9040-887D-B8F219113F86}" destId="{2C8A8984-BFCF-0C46-AFAE-6B10FD8D069F}" srcOrd="0" destOrd="0" parTransId="{57C3F46E-4401-644C-A355-5F00EBAEF1B3}" sibTransId="{483C4D85-D76A-9A49-8B79-7C36EDC24A7F}"/>
    <dgm:cxn modelId="{81354072-3C06-7C4D-A338-B3A3AE7722BD}" type="presOf" srcId="{483C4D85-D76A-9A49-8B79-7C36EDC24A7F}" destId="{16D681BA-CD15-2044-9A7B-BF74CEF4C33E}" srcOrd="1" destOrd="0" presId="urn:microsoft.com/office/officeart/2005/8/layout/process1"/>
    <dgm:cxn modelId="{04E23A7F-A4B6-D246-9D2A-5E93545AF7BC}" type="presOf" srcId="{EB8148F1-0652-C245-B0D9-B28FAA9CCFAA}" destId="{3A5B6270-96D4-5843-B07D-0304CF8C0AC5}" srcOrd="0" destOrd="0" presId="urn:microsoft.com/office/officeart/2005/8/layout/process1"/>
    <dgm:cxn modelId="{E5F38487-7914-6A40-9CED-F2A46AB8F41C}" type="presOf" srcId="{146B16E5-0999-7B48-9BE0-42F156FD98D1}" destId="{51A83C13-E923-144F-8638-626D48CA39B5}" srcOrd="0" destOrd="0" presId="urn:microsoft.com/office/officeart/2005/8/layout/process1"/>
    <dgm:cxn modelId="{24A07E9D-7B54-4544-A90D-D9EED83C5459}" type="presOf" srcId="{AF330D1D-2CAB-B545-B989-9A720FF35B48}" destId="{C9E5AC3D-32DA-B846-B31E-BFE40AFCBBEC}" srcOrd="0" destOrd="0" presId="urn:microsoft.com/office/officeart/2005/8/layout/process1"/>
    <dgm:cxn modelId="{F498E2BD-7906-574A-A33F-6BEB6CBD08E6}" type="presOf" srcId="{483C4D85-D76A-9A49-8B79-7C36EDC24A7F}" destId="{898668F8-53BE-EB46-A08D-E619A9CD653A}" srcOrd="0" destOrd="0" presId="urn:microsoft.com/office/officeart/2005/8/layout/process1"/>
    <dgm:cxn modelId="{8751ECCC-375F-5647-88F0-FE7EBC6991D3}" type="presOf" srcId="{AF330D1D-2CAB-B545-B989-9A720FF35B48}" destId="{4EA488A5-D15B-3E46-AF54-54928E6A74BA}" srcOrd="1" destOrd="0" presId="urn:microsoft.com/office/officeart/2005/8/layout/process1"/>
    <dgm:cxn modelId="{B4E3BFCE-D7DB-4D4C-8547-BB01186C834C}" srcId="{F09ACF45-CCFB-9040-887D-B8F219113F86}" destId="{FE1068BB-BF0A-FF4E-9055-81A2106D482F}" srcOrd="1" destOrd="0" parTransId="{F58E7CD0-8B18-6F48-96A5-0246241F3C28}" sibTransId="{EB8148F1-0652-C245-B0D9-B28FAA9CCFAA}"/>
    <dgm:cxn modelId="{695FE0E2-6291-0542-81AF-501EC0979B56}" type="presOf" srcId="{2C8A8984-BFCF-0C46-AFAE-6B10FD8D069F}" destId="{3511AF6C-543F-D940-B885-839CD655238C}" srcOrd="0" destOrd="0" presId="urn:microsoft.com/office/officeart/2005/8/layout/process1"/>
    <dgm:cxn modelId="{C260BFE7-0C90-1144-824F-CF8243DD91C5}" type="presOf" srcId="{FE1068BB-BF0A-FF4E-9055-81A2106D482F}" destId="{8C6A23C3-143A-914B-8AD6-443A9EF7953A}" srcOrd="0" destOrd="0" presId="urn:microsoft.com/office/officeart/2005/8/layout/process1"/>
    <dgm:cxn modelId="{2F7C38F6-9BEC-AD43-84CD-0BA5047AC3FB}" type="presOf" srcId="{5E13F498-9F19-1842-8BAB-A322E5EAEED4}" destId="{C2EF7F91-08DB-4A4F-8D31-F37C382711F9}" srcOrd="0" destOrd="0" presId="urn:microsoft.com/office/officeart/2005/8/layout/process1"/>
    <dgm:cxn modelId="{3345D0C0-893F-904E-A35E-FE3335DF1DEA}" type="presParOf" srcId="{8F0A7D62-BEDA-E144-A90C-1DE53BF63AC2}" destId="{3511AF6C-543F-D940-B885-839CD655238C}" srcOrd="0" destOrd="0" presId="urn:microsoft.com/office/officeart/2005/8/layout/process1"/>
    <dgm:cxn modelId="{19A681A2-FD00-8642-A94C-AB8A4BE84420}" type="presParOf" srcId="{8F0A7D62-BEDA-E144-A90C-1DE53BF63AC2}" destId="{898668F8-53BE-EB46-A08D-E619A9CD653A}" srcOrd="1" destOrd="0" presId="urn:microsoft.com/office/officeart/2005/8/layout/process1"/>
    <dgm:cxn modelId="{FA5AB0C0-C6BA-BB4B-B265-2C2930B21174}" type="presParOf" srcId="{898668F8-53BE-EB46-A08D-E619A9CD653A}" destId="{16D681BA-CD15-2044-9A7B-BF74CEF4C33E}" srcOrd="0" destOrd="0" presId="urn:microsoft.com/office/officeart/2005/8/layout/process1"/>
    <dgm:cxn modelId="{CD41A7FF-598B-6D49-986B-D0CD6E20B869}" type="presParOf" srcId="{8F0A7D62-BEDA-E144-A90C-1DE53BF63AC2}" destId="{8C6A23C3-143A-914B-8AD6-443A9EF7953A}" srcOrd="2" destOrd="0" presId="urn:microsoft.com/office/officeart/2005/8/layout/process1"/>
    <dgm:cxn modelId="{16087860-CD48-EC42-BDCE-0DE883EAC612}" type="presParOf" srcId="{8F0A7D62-BEDA-E144-A90C-1DE53BF63AC2}" destId="{3A5B6270-96D4-5843-B07D-0304CF8C0AC5}" srcOrd="3" destOrd="0" presId="urn:microsoft.com/office/officeart/2005/8/layout/process1"/>
    <dgm:cxn modelId="{782B30A4-D0DD-234F-8CFC-0705CCB0A8DA}" type="presParOf" srcId="{3A5B6270-96D4-5843-B07D-0304CF8C0AC5}" destId="{07645842-BD71-4743-8D0C-53012843C27C}" srcOrd="0" destOrd="0" presId="urn:microsoft.com/office/officeart/2005/8/layout/process1"/>
    <dgm:cxn modelId="{38058324-5313-574B-98D9-3F469E2846CD}" type="presParOf" srcId="{8F0A7D62-BEDA-E144-A90C-1DE53BF63AC2}" destId="{C2EF7F91-08DB-4A4F-8D31-F37C382711F9}" srcOrd="4" destOrd="0" presId="urn:microsoft.com/office/officeart/2005/8/layout/process1"/>
    <dgm:cxn modelId="{4162ABC7-7862-4A42-A59A-D59FEB2FB590}" type="presParOf" srcId="{8F0A7D62-BEDA-E144-A90C-1DE53BF63AC2}" destId="{C9E5AC3D-32DA-B846-B31E-BFE40AFCBBEC}" srcOrd="5" destOrd="0" presId="urn:microsoft.com/office/officeart/2005/8/layout/process1"/>
    <dgm:cxn modelId="{28DDE07A-69F2-D240-97BE-F64679047E73}" type="presParOf" srcId="{C9E5AC3D-32DA-B846-B31E-BFE40AFCBBEC}" destId="{4EA488A5-D15B-3E46-AF54-54928E6A74BA}" srcOrd="0" destOrd="0" presId="urn:microsoft.com/office/officeart/2005/8/layout/process1"/>
    <dgm:cxn modelId="{898FD1E3-2936-A049-BD20-457788D290D5}" type="presParOf" srcId="{8F0A7D62-BEDA-E144-A90C-1DE53BF63AC2}" destId="{51A83C13-E923-144F-8638-626D48CA39B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B3ED-1DA5-F24A-8AB1-8DD226EC7E41}">
      <dsp:nvSpPr>
        <dsp:cNvPr id="0" name=""/>
        <dsp:cNvSpPr/>
      </dsp:nvSpPr>
      <dsp:spPr>
        <a:xfrm>
          <a:off x="0" y="2232"/>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B0E900E-1359-8346-AB04-1B51DE26313B}">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dirty="0"/>
            <a:t>Le decisioni della Corte UE come casi pilota </a:t>
          </a:r>
        </a:p>
      </dsp:txBody>
      <dsp:txXfrm>
        <a:off x="0" y="2232"/>
        <a:ext cx="6496050" cy="1522511"/>
      </dsp:txXfrm>
    </dsp:sp>
    <dsp:sp modelId="{12D4BE30-BCB7-5C4D-B032-CF73246E6DA7}">
      <dsp:nvSpPr>
        <dsp:cNvPr id="0" name=""/>
        <dsp:cNvSpPr/>
      </dsp:nvSpPr>
      <dsp:spPr>
        <a:xfrm>
          <a:off x="0" y="1524744"/>
          <a:ext cx="6496050" cy="0"/>
        </a:xfrm>
        <a:prstGeom prst="line">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w="9525" cap="rnd" cmpd="sng" algn="ctr">
          <a:solidFill>
            <a:schemeClr val="accent2">
              <a:hueOff val="-665368"/>
              <a:satOff val="4108"/>
              <a:lumOff val="-58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0DF890B-711A-B347-A0BB-BD115CADC444}">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dirty="0"/>
            <a:t>Il circolo virtuoso delle aule giudiziarie </a:t>
          </a:r>
          <a:r>
            <a:rPr lang="it-IT" sz="3000" kern="1200" dirty="0" err="1"/>
            <a:t>multilevel</a:t>
          </a:r>
          <a:r>
            <a:rPr lang="it-IT" sz="3000" kern="1200" dirty="0"/>
            <a:t> </a:t>
          </a:r>
        </a:p>
      </dsp:txBody>
      <dsp:txXfrm>
        <a:off x="0" y="1524744"/>
        <a:ext cx="6496050" cy="1522511"/>
      </dsp:txXfrm>
    </dsp:sp>
    <dsp:sp modelId="{F280ADCD-44F8-764B-AF28-06E961C2D312}">
      <dsp:nvSpPr>
        <dsp:cNvPr id="0" name=""/>
        <dsp:cNvSpPr/>
      </dsp:nvSpPr>
      <dsp:spPr>
        <a:xfrm>
          <a:off x="0" y="3047255"/>
          <a:ext cx="6496050"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6E631F5-1CEC-1244-B1B5-0428B61476A4}">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it-IT" sz="3000" kern="1200" dirty="0"/>
            <a:t>Gli esercizi trasversali di applicazione del diritto antidiscriminatorio</a:t>
          </a:r>
        </a:p>
      </dsp:txBody>
      <dsp:txXfrm>
        <a:off x="0" y="3047255"/>
        <a:ext cx="6496050" cy="15225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7616-FEB2-F74A-A18B-C8AB48925306}">
      <dsp:nvSpPr>
        <dsp:cNvPr id="0" name=""/>
        <dsp:cNvSpPr/>
      </dsp:nvSpPr>
      <dsp:spPr>
        <a:xfrm>
          <a:off x="-6126981" y="-937410"/>
          <a:ext cx="7293488" cy="7293488"/>
        </a:xfrm>
        <a:prstGeom prst="blockArc">
          <a:avLst>
            <a:gd name="adj1" fmla="val 18900000"/>
            <a:gd name="adj2" fmla="val 2700000"/>
            <a:gd name="adj3" fmla="val 296"/>
          </a:avLst>
        </a:pr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0B2353-01CA-B44A-8390-715018C6F04E}">
      <dsp:nvSpPr>
        <dsp:cNvPr id="0" name=""/>
        <dsp:cNvSpPr/>
      </dsp:nvSpPr>
      <dsp:spPr>
        <a:xfrm>
          <a:off x="610504" y="416587"/>
          <a:ext cx="7440913" cy="833607"/>
        </a:xfrm>
        <a:prstGeom prst="rect">
          <a:avLst/>
        </a:prstGeom>
        <a:solidFill>
          <a:schemeClr val="tx1"/>
        </a:solidFill>
        <a:ln>
          <a:solidFill>
            <a:srgbClr val="C0000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bg1"/>
              </a:solidFill>
            </a:rPr>
            <a:t>a) l'accesso al lavoro, alla promozione e alla formazione professionale; </a:t>
          </a:r>
        </a:p>
        <a:p>
          <a:pPr marL="0" lvl="0" indent="0" algn="l" defTabSz="488950">
            <a:lnSpc>
              <a:spcPct val="90000"/>
            </a:lnSpc>
            <a:spcBef>
              <a:spcPct val="0"/>
            </a:spcBef>
            <a:spcAft>
              <a:spcPct val="35000"/>
            </a:spcAft>
            <a:buNone/>
          </a:pPr>
          <a:r>
            <a:rPr lang="it-IT" sz="1100" kern="1200" dirty="0">
              <a:solidFill>
                <a:schemeClr val="bg1"/>
              </a:solidFill>
            </a:rPr>
            <a:t>b) le condizioni di lavoro, compresa la retribuzione; </a:t>
          </a:r>
        </a:p>
        <a:p>
          <a:pPr marL="0" lvl="0" indent="0" algn="l" defTabSz="488950">
            <a:lnSpc>
              <a:spcPct val="90000"/>
            </a:lnSpc>
            <a:spcBef>
              <a:spcPct val="0"/>
            </a:spcBef>
            <a:spcAft>
              <a:spcPct val="35000"/>
            </a:spcAft>
            <a:buNone/>
          </a:pPr>
          <a:r>
            <a:rPr lang="it-IT" sz="1100" kern="1200" dirty="0">
              <a:solidFill>
                <a:schemeClr val="bg1"/>
              </a:solidFill>
            </a:rPr>
            <a:t>c) i regimi professionali di sicurezza sociale. </a:t>
          </a:r>
        </a:p>
      </dsp:txBody>
      <dsp:txXfrm>
        <a:off x="610504" y="416587"/>
        <a:ext cx="7440913" cy="833607"/>
      </dsp:txXfrm>
    </dsp:sp>
    <dsp:sp modelId="{57DA5639-1585-B744-94A4-56FC914ED6F3}">
      <dsp:nvSpPr>
        <dsp:cNvPr id="0" name=""/>
        <dsp:cNvSpPr/>
      </dsp:nvSpPr>
      <dsp:spPr>
        <a:xfrm>
          <a:off x="89500" y="312386"/>
          <a:ext cx="1042009" cy="10420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EF9FB-14C9-B046-86A7-32442F7E9B08}">
      <dsp:nvSpPr>
        <dsp:cNvPr id="0" name=""/>
        <dsp:cNvSpPr/>
      </dsp:nvSpPr>
      <dsp:spPr>
        <a:xfrm>
          <a:off x="1088431" y="1667215"/>
          <a:ext cx="6962986" cy="833607"/>
        </a:xfrm>
        <a:prstGeom prst="rect">
          <a:avLst/>
        </a:prstGeom>
        <a:solidFill>
          <a:schemeClr val="tx1"/>
        </a:solidFill>
        <a:ln>
          <a:solidFill>
            <a:srgbClr val="C0000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bg1"/>
              </a:solidFill>
            </a:rPr>
            <a:t>popolazione attiva, compresi i lavoratori autonomi, i lavoratori la cui </a:t>
          </a:r>
          <a:r>
            <a:rPr lang="it-IT" sz="1100" kern="1200" dirty="0" err="1">
              <a:solidFill>
                <a:schemeClr val="bg1"/>
              </a:solidFill>
            </a:rPr>
            <a:t>attivita</a:t>
          </a:r>
          <a:r>
            <a:rPr lang="it-IT" sz="1100" kern="1200" dirty="0">
              <a:solidFill>
                <a:schemeClr val="bg1"/>
              </a:solidFill>
            </a:rPr>
            <a:t>̀ è interrotta per malattia, </a:t>
          </a:r>
          <a:r>
            <a:rPr lang="it-IT" sz="1100" kern="1200" dirty="0" err="1">
              <a:solidFill>
                <a:schemeClr val="bg1"/>
              </a:solidFill>
            </a:rPr>
            <a:t>maternita</a:t>
          </a:r>
          <a:r>
            <a:rPr lang="it-IT" sz="1100" kern="1200" dirty="0">
              <a:solidFill>
                <a:schemeClr val="bg1"/>
              </a:solidFill>
            </a:rPr>
            <a:t>̀, infortunio o disoccupazione involontaria e le persone in cerca di lavoro, ai lavoratori pensionati e ai lavoratori invalidi, </a:t>
          </a:r>
          <a:r>
            <a:rPr lang="it-IT" sz="1100" kern="1200" dirty="0" err="1">
              <a:solidFill>
                <a:schemeClr val="bg1"/>
              </a:solidFill>
            </a:rPr>
            <a:t>nonche</a:t>
          </a:r>
          <a:r>
            <a:rPr lang="it-IT" sz="1100" kern="1200" dirty="0">
              <a:solidFill>
                <a:schemeClr val="bg1"/>
              </a:solidFill>
            </a:rPr>
            <a:t>́ agli aventi causa di questi lavoratori in base alle normative e/o prassi nazionali </a:t>
          </a:r>
        </a:p>
      </dsp:txBody>
      <dsp:txXfrm>
        <a:off x="1088431" y="1667215"/>
        <a:ext cx="6962986" cy="833607"/>
      </dsp:txXfrm>
    </dsp:sp>
    <dsp:sp modelId="{65F90524-F4B3-6844-B183-6637B5FBBE23}">
      <dsp:nvSpPr>
        <dsp:cNvPr id="0" name=""/>
        <dsp:cNvSpPr/>
      </dsp:nvSpPr>
      <dsp:spPr>
        <a:xfrm>
          <a:off x="567426" y="1563014"/>
          <a:ext cx="1042009" cy="10420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3FDC98-B8CA-1546-8A3C-FAF2BAF5B978}">
      <dsp:nvSpPr>
        <dsp:cNvPr id="0" name=""/>
        <dsp:cNvSpPr/>
      </dsp:nvSpPr>
      <dsp:spPr>
        <a:xfrm>
          <a:off x="1088431" y="2917843"/>
          <a:ext cx="6962986" cy="833607"/>
        </a:xfrm>
        <a:prstGeom prst="rect">
          <a:avLst/>
        </a:prstGeom>
        <a:solidFill>
          <a:schemeClr val="tx1"/>
        </a:solidFill>
        <a:ln>
          <a:solidFill>
            <a:srgbClr val="C0000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bg1"/>
              </a:solidFill>
            </a:rPr>
            <a:t>La Corte di giustizia ha ritenuto che il campo d'applicazione del principio della </a:t>
          </a:r>
          <a:r>
            <a:rPr lang="it-IT" sz="1100" kern="1200" dirty="0" err="1">
              <a:solidFill>
                <a:schemeClr val="bg1"/>
              </a:solidFill>
            </a:rPr>
            <a:t>parita</a:t>
          </a:r>
          <a:r>
            <a:rPr lang="it-IT" sz="1100" kern="1200" dirty="0">
              <a:solidFill>
                <a:schemeClr val="bg1"/>
              </a:solidFill>
            </a:rPr>
            <a:t>̀ di trattamento tra uomini e donne non possa essere limitato al divieto delle discriminazioni basate sul fatto che una persona appartenga all'uno o all'altro sesso. Tale principio, considerato il suo scopo e data la natura dei diritti che è inteso a salvaguardare, si applica anche alle discriminazioni derivanti da un cambiamento di sesso. </a:t>
          </a:r>
        </a:p>
      </dsp:txBody>
      <dsp:txXfrm>
        <a:off x="1088431" y="2917843"/>
        <a:ext cx="6962986" cy="833607"/>
      </dsp:txXfrm>
    </dsp:sp>
    <dsp:sp modelId="{73AF7473-7018-034A-9AD5-6F1938780DFD}">
      <dsp:nvSpPr>
        <dsp:cNvPr id="0" name=""/>
        <dsp:cNvSpPr/>
      </dsp:nvSpPr>
      <dsp:spPr>
        <a:xfrm>
          <a:off x="567426" y="2813642"/>
          <a:ext cx="1042009" cy="10420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AF63FA-21E3-AA49-9F2F-5A04A7DAFC3B}">
      <dsp:nvSpPr>
        <dsp:cNvPr id="0" name=""/>
        <dsp:cNvSpPr/>
      </dsp:nvSpPr>
      <dsp:spPr>
        <a:xfrm>
          <a:off x="610504" y="4168472"/>
          <a:ext cx="7440913" cy="833607"/>
        </a:xfrm>
        <a:prstGeom prst="rect">
          <a:avLst/>
        </a:prstGeom>
        <a:solidFill>
          <a:schemeClr val="tx1"/>
        </a:solidFill>
        <a:ln>
          <a:solidFill>
            <a:srgbClr val="C00000"/>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bg1"/>
              </a:solidFill>
            </a:rPr>
            <a:t>Parità </a:t>
          </a:r>
          <a:r>
            <a:rPr lang="it-IT" sz="1100" kern="1200" dirty="0" err="1">
              <a:solidFill>
                <a:schemeClr val="bg1"/>
              </a:solidFill>
            </a:rPr>
            <a:t>neila</a:t>
          </a:r>
          <a:r>
            <a:rPr lang="it-IT" sz="1100" kern="1200" dirty="0">
              <a:solidFill>
                <a:schemeClr val="bg1"/>
              </a:solidFill>
            </a:rPr>
            <a:t> prestazione di beni e fornitura di servizi</a:t>
          </a:r>
        </a:p>
      </dsp:txBody>
      <dsp:txXfrm>
        <a:off x="610504" y="4168472"/>
        <a:ext cx="7440913" cy="833607"/>
      </dsp:txXfrm>
    </dsp:sp>
    <dsp:sp modelId="{35A8D64D-BD2F-F940-A36C-CF9F2CEF2FB7}">
      <dsp:nvSpPr>
        <dsp:cNvPr id="0" name=""/>
        <dsp:cNvSpPr/>
      </dsp:nvSpPr>
      <dsp:spPr>
        <a:xfrm>
          <a:off x="89500" y="4064271"/>
          <a:ext cx="1042009" cy="10420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3C2F1-3396-C245-BD40-36D1A1308728}">
      <dsp:nvSpPr>
        <dsp:cNvPr id="0" name=""/>
        <dsp:cNvSpPr/>
      </dsp:nvSpPr>
      <dsp:spPr>
        <a:xfrm>
          <a:off x="1518640" y="1766894"/>
          <a:ext cx="1816250" cy="156627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it-IT" sz="800" kern="1200" dirty="0"/>
            <a:t>CASO GABRIELLE DEFRENNE V. SABENA</a:t>
          </a:r>
        </a:p>
      </dsp:txBody>
      <dsp:txXfrm>
        <a:off x="1800517" y="2009975"/>
        <a:ext cx="1252496" cy="1080108"/>
      </dsp:txXfrm>
    </dsp:sp>
    <dsp:sp modelId="{546465ED-0668-1D4E-A98A-212A5B6D859D}">
      <dsp:nvSpPr>
        <dsp:cNvPr id="0" name=""/>
        <dsp:cNvSpPr/>
      </dsp:nvSpPr>
      <dsp:spPr>
        <a:xfrm>
          <a:off x="1575358" y="2458569"/>
          <a:ext cx="212214" cy="183161"/>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984AB-B4AF-914D-B251-854D213D3515}">
      <dsp:nvSpPr>
        <dsp:cNvPr id="0" name=""/>
        <dsp:cNvSpPr/>
      </dsp:nvSpPr>
      <dsp:spPr>
        <a:xfrm>
          <a:off x="0" y="923147"/>
          <a:ext cx="1816250" cy="1566270"/>
        </a:xfrm>
        <a:prstGeom prst="hexagon">
          <a:avLst>
            <a:gd name="adj" fmla="val 25000"/>
            <a:gd name="vf" fmla="val 1154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D4DBC-6A43-2249-A154-C3401B85CF99}">
      <dsp:nvSpPr>
        <dsp:cNvPr id="0" name=""/>
        <dsp:cNvSpPr/>
      </dsp:nvSpPr>
      <dsp:spPr>
        <a:xfrm>
          <a:off x="1237599" y="2273239"/>
          <a:ext cx="212214" cy="183161"/>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FD20-F132-0C40-9443-E1AC5C71B442}">
      <dsp:nvSpPr>
        <dsp:cNvPr id="0" name=""/>
        <dsp:cNvSpPr/>
      </dsp:nvSpPr>
      <dsp:spPr>
        <a:xfrm>
          <a:off x="3037917" y="923147"/>
          <a:ext cx="1816250" cy="1566270"/>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it-IT" sz="800" kern="1200" dirty="0"/>
            <a:t>Ciascuno Stato membro assicura l'applicazione del principio della parità di retribuzione tra lavoratori di</a:t>
          </a:r>
        </a:p>
        <a:p>
          <a:pPr marL="0" lvl="0" indent="0" algn="ctr" defTabSz="355600">
            <a:lnSpc>
              <a:spcPct val="90000"/>
            </a:lnSpc>
            <a:spcBef>
              <a:spcPct val="0"/>
            </a:spcBef>
            <a:spcAft>
              <a:spcPct val="35000"/>
            </a:spcAft>
            <a:buNone/>
          </a:pPr>
          <a:r>
            <a:rPr lang="it-IT" sz="800" kern="1200" dirty="0"/>
            <a:t>sesso maschile e quelli di sesso femminile per uno stesso lavoro o per un lavoro di pari valore</a:t>
          </a:r>
        </a:p>
      </dsp:txBody>
      <dsp:txXfrm>
        <a:off x="3319794" y="1166228"/>
        <a:ext cx="1252496" cy="1080108"/>
      </dsp:txXfrm>
    </dsp:sp>
    <dsp:sp modelId="{824D25C7-7A80-7C4D-8136-3EDB6BD3CD65}">
      <dsp:nvSpPr>
        <dsp:cNvPr id="0" name=""/>
        <dsp:cNvSpPr/>
      </dsp:nvSpPr>
      <dsp:spPr>
        <a:xfrm>
          <a:off x="4275516" y="2273239"/>
          <a:ext cx="212214" cy="183161"/>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3B580-D6B2-7144-A54A-EBDAD46D1063}">
      <dsp:nvSpPr>
        <dsp:cNvPr id="0" name=""/>
        <dsp:cNvSpPr/>
      </dsp:nvSpPr>
      <dsp:spPr>
        <a:xfrm>
          <a:off x="4556557" y="1766894"/>
          <a:ext cx="1816250" cy="1566270"/>
        </a:xfrm>
        <a:prstGeom prst="hexagon">
          <a:avLst>
            <a:gd name="adj" fmla="val 25000"/>
            <a:gd name="vf" fmla="val 11547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82981C-F735-0445-89D6-908D876B2E5D}">
      <dsp:nvSpPr>
        <dsp:cNvPr id="0" name=""/>
        <dsp:cNvSpPr/>
      </dsp:nvSpPr>
      <dsp:spPr>
        <a:xfrm>
          <a:off x="4613275" y="2458569"/>
          <a:ext cx="212214" cy="183161"/>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FD514-A2B8-F740-8E1C-EE7212D805AD}">
      <dsp:nvSpPr>
        <dsp:cNvPr id="0" name=""/>
        <dsp:cNvSpPr/>
      </dsp:nvSpPr>
      <dsp:spPr>
        <a:xfrm>
          <a:off x="2424040" y="0"/>
          <a:ext cx="7014158" cy="438384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42372EF-9F06-A84B-83BC-477F3D914578}">
      <dsp:nvSpPr>
        <dsp:cNvPr id="0" name=""/>
        <dsp:cNvSpPr/>
      </dsp:nvSpPr>
      <dsp:spPr>
        <a:xfrm>
          <a:off x="3314838" y="3025732"/>
          <a:ext cx="182368" cy="182368"/>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7344CFB-D286-324B-B894-D8F18F6C403C}">
      <dsp:nvSpPr>
        <dsp:cNvPr id="0" name=""/>
        <dsp:cNvSpPr/>
      </dsp:nvSpPr>
      <dsp:spPr>
        <a:xfrm>
          <a:off x="3230303" y="3174821"/>
          <a:ext cx="1985738" cy="11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33" tIns="0" rIns="0" bIns="0" numCol="1" spcCol="1270" anchor="t" anchorCtr="0">
          <a:noAutofit/>
        </a:bodyPr>
        <a:lstStyle/>
        <a:p>
          <a:pPr marL="0" lvl="0" indent="0" algn="ctr" defTabSz="622300">
            <a:lnSpc>
              <a:spcPct val="100000"/>
            </a:lnSpc>
            <a:spcBef>
              <a:spcPct val="0"/>
            </a:spcBef>
            <a:spcAft>
              <a:spcPts val="0"/>
            </a:spcAft>
            <a:buNone/>
          </a:pPr>
          <a:r>
            <a:rPr lang="it-IT" sz="1400" kern="1200" dirty="0"/>
            <a:t>Dalle pronunce CGUE </a:t>
          </a:r>
        </a:p>
        <a:p>
          <a:pPr marL="0" lvl="0" indent="0" algn="ctr" defTabSz="622300">
            <a:lnSpc>
              <a:spcPct val="100000"/>
            </a:lnSpc>
            <a:spcBef>
              <a:spcPct val="0"/>
            </a:spcBef>
            <a:spcAft>
              <a:spcPts val="0"/>
            </a:spcAft>
            <a:buNone/>
          </a:pPr>
          <a:r>
            <a:rPr lang="it-IT" sz="1400" b="1" i="1" kern="1200" dirty="0" err="1"/>
            <a:t>Defrenne</a:t>
          </a:r>
          <a:r>
            <a:rPr lang="it-IT" sz="1400" i="1" kern="1200" dirty="0"/>
            <a:t> </a:t>
          </a:r>
        </a:p>
        <a:p>
          <a:pPr marL="0" lvl="0" indent="0" algn="ctr" defTabSz="622300">
            <a:lnSpc>
              <a:spcPct val="100000"/>
            </a:lnSpc>
            <a:spcBef>
              <a:spcPct val="0"/>
            </a:spcBef>
            <a:spcAft>
              <a:spcPts val="0"/>
            </a:spcAft>
            <a:buNone/>
          </a:pPr>
          <a:r>
            <a:rPr lang="it-IT" sz="1100" kern="1200" dirty="0"/>
            <a:t>Causa 80/70 del 25-5-71</a:t>
          </a:r>
        </a:p>
        <a:p>
          <a:pPr marL="0" lvl="0" indent="0" algn="ctr" defTabSz="622300">
            <a:lnSpc>
              <a:spcPct val="100000"/>
            </a:lnSpc>
            <a:spcBef>
              <a:spcPct val="0"/>
            </a:spcBef>
            <a:spcAft>
              <a:spcPts val="0"/>
            </a:spcAft>
            <a:buNone/>
          </a:pPr>
          <a:r>
            <a:rPr lang="it-IT" sz="1100" kern="1200" dirty="0"/>
            <a:t>Causa 43/75 del 8-4-76</a:t>
          </a:r>
        </a:p>
        <a:p>
          <a:pPr marL="0" lvl="0" indent="0" algn="ctr" defTabSz="622300">
            <a:lnSpc>
              <a:spcPct val="100000"/>
            </a:lnSpc>
            <a:spcBef>
              <a:spcPct val="0"/>
            </a:spcBef>
            <a:spcAft>
              <a:spcPts val="0"/>
            </a:spcAft>
            <a:buNone/>
          </a:pPr>
          <a:r>
            <a:rPr lang="it-IT" sz="1100" kern="1200" dirty="0"/>
            <a:t>Causa 149/77 del 15-6-78 </a:t>
          </a:r>
        </a:p>
      </dsp:txBody>
      <dsp:txXfrm>
        <a:off x="3230303" y="3174821"/>
        <a:ext cx="1985738" cy="1183783"/>
      </dsp:txXfrm>
    </dsp:sp>
    <dsp:sp modelId="{6B08551B-9523-3442-999D-820C1C9B2B9B}">
      <dsp:nvSpPr>
        <dsp:cNvPr id="0" name=""/>
        <dsp:cNvSpPr/>
      </dsp:nvSpPr>
      <dsp:spPr>
        <a:xfrm>
          <a:off x="4924588" y="1834202"/>
          <a:ext cx="329665" cy="32966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3718E31-4758-E24E-B349-880058CC4720}">
      <dsp:nvSpPr>
        <dsp:cNvPr id="0" name=""/>
        <dsp:cNvSpPr/>
      </dsp:nvSpPr>
      <dsp:spPr>
        <a:xfrm>
          <a:off x="5296293" y="2373820"/>
          <a:ext cx="1269652" cy="163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83" tIns="0" rIns="0" bIns="0" numCol="1" spcCol="1270" anchor="t" anchorCtr="0">
          <a:noAutofit/>
        </a:bodyPr>
        <a:lstStyle/>
        <a:p>
          <a:pPr marL="0" lvl="0" indent="0" algn="ctr" defTabSz="622300">
            <a:lnSpc>
              <a:spcPct val="100000"/>
            </a:lnSpc>
            <a:spcBef>
              <a:spcPct val="0"/>
            </a:spcBef>
            <a:spcAft>
              <a:spcPts val="0"/>
            </a:spcAft>
            <a:buNone/>
          </a:pPr>
          <a:r>
            <a:rPr lang="it-IT" sz="1400" kern="1200" dirty="0"/>
            <a:t>Attraverso il caso </a:t>
          </a:r>
          <a:r>
            <a:rPr lang="it-IT" sz="1400" b="1" i="1" kern="1200" dirty="0"/>
            <a:t>P-S </a:t>
          </a:r>
        </a:p>
        <a:p>
          <a:pPr marL="0" lvl="0" indent="0" algn="ctr" defTabSz="622300">
            <a:lnSpc>
              <a:spcPct val="100000"/>
            </a:lnSpc>
            <a:spcBef>
              <a:spcPct val="0"/>
            </a:spcBef>
            <a:spcAft>
              <a:spcPts val="0"/>
            </a:spcAft>
            <a:buNone/>
          </a:pPr>
          <a:r>
            <a:rPr lang="it-IT" sz="1100" i="0" kern="1200" dirty="0"/>
            <a:t>Causa 13-94 del 30-4-96</a:t>
          </a:r>
        </a:p>
        <a:p>
          <a:pPr marL="0" lvl="0" indent="0" algn="l" defTabSz="622300">
            <a:lnSpc>
              <a:spcPct val="90000"/>
            </a:lnSpc>
            <a:spcBef>
              <a:spcPct val="0"/>
            </a:spcBef>
            <a:spcAft>
              <a:spcPct val="35000"/>
            </a:spcAft>
            <a:buNone/>
          </a:pPr>
          <a:endParaRPr lang="it-IT" sz="2300" i="1" kern="1200" dirty="0"/>
        </a:p>
      </dsp:txBody>
      <dsp:txXfrm>
        <a:off x="5296293" y="2373820"/>
        <a:ext cx="1269652" cy="1635243"/>
      </dsp:txXfrm>
    </dsp:sp>
    <dsp:sp modelId="{5D7753ED-226D-F74E-9370-1ABA3D65A1EC}">
      <dsp:nvSpPr>
        <dsp:cNvPr id="0" name=""/>
        <dsp:cNvSpPr/>
      </dsp:nvSpPr>
      <dsp:spPr>
        <a:xfrm>
          <a:off x="6860495" y="1109113"/>
          <a:ext cx="455920" cy="45592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6E8AE83-0BBF-0243-9F6B-CDDAD15EF98D}">
      <dsp:nvSpPr>
        <dsp:cNvPr id="0" name=""/>
        <dsp:cNvSpPr/>
      </dsp:nvSpPr>
      <dsp:spPr>
        <a:xfrm>
          <a:off x="7088456" y="1337073"/>
          <a:ext cx="1683398" cy="304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583" tIns="0"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7088456" y="1337073"/>
        <a:ext cx="1683398" cy="30467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536D9-5FCF-DF49-93A9-DB46DA305524}">
      <dsp:nvSpPr>
        <dsp:cNvPr id="0" name=""/>
        <dsp:cNvSpPr/>
      </dsp:nvSpPr>
      <dsp:spPr>
        <a:xfrm>
          <a:off x="0" y="4516032"/>
          <a:ext cx="6912446" cy="1482262"/>
        </a:xfrm>
        <a:prstGeom prst="rect">
          <a:avLst/>
        </a:prstGeom>
        <a:solidFill>
          <a:srgbClr val="FF9523"/>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rtl="0">
            <a:lnSpc>
              <a:spcPct val="90000"/>
            </a:lnSpc>
            <a:spcBef>
              <a:spcPct val="0"/>
            </a:spcBef>
            <a:spcAft>
              <a:spcPct val="35000"/>
            </a:spcAft>
            <a:buNone/>
          </a:pPr>
          <a:r>
            <a:rPr lang="it-IT" sz="1800" kern="1200" dirty="0">
              <a:solidFill>
                <a:schemeClr val="tx1"/>
              </a:solidFill>
              <a:latin typeface="+mj-lt"/>
            </a:rPr>
            <a:t>Divieti correlati alle direttive sul lavoro </a:t>
          </a:r>
          <a:r>
            <a:rPr lang="it-IT" sz="1800" i="1" kern="1200" dirty="0">
              <a:solidFill>
                <a:schemeClr val="tx1"/>
              </a:solidFill>
              <a:latin typeface="+mj-lt"/>
            </a:rPr>
            <a:t>non standard </a:t>
          </a:r>
          <a:r>
            <a:rPr lang="it-IT" sz="1800" kern="1200" dirty="0">
              <a:solidFill>
                <a:schemeClr val="tx1"/>
              </a:solidFill>
              <a:latin typeface="+mj-lt"/>
            </a:rPr>
            <a:t>sono stati definiti come “principi di diritto sociale comunitario” (CGCE Del Cerro Alonso), anche se dal punto di vista del funzionamento la Corte li tratta nello stesso modo … </a:t>
          </a:r>
        </a:p>
      </dsp:txBody>
      <dsp:txXfrm>
        <a:off x="0" y="4516032"/>
        <a:ext cx="6912446" cy="1482262"/>
      </dsp:txXfrm>
    </dsp:sp>
    <dsp:sp modelId="{DC82B5F8-458E-8040-B6F8-8AF060494048}">
      <dsp:nvSpPr>
        <dsp:cNvPr id="0" name=""/>
        <dsp:cNvSpPr/>
      </dsp:nvSpPr>
      <dsp:spPr>
        <a:xfrm rot="10800000">
          <a:off x="0" y="2258546"/>
          <a:ext cx="6912446" cy="2279719"/>
        </a:xfrm>
        <a:prstGeom prst="upArrowCallout">
          <a:avLst/>
        </a:prstGeom>
        <a:solidFill>
          <a:srgbClr val="FF9523"/>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it-IT" sz="2000" kern="1200" dirty="0">
              <a:solidFill>
                <a:schemeClr val="tx1"/>
              </a:solidFill>
              <a:latin typeface="+mj-lt"/>
            </a:rPr>
            <a:t>Divieti correlati a fattori soggettivi: sono riconosciuti dall’art. 21 della Carta</a:t>
          </a:r>
        </a:p>
      </dsp:txBody>
      <dsp:txXfrm rot="10800000">
        <a:off x="0" y="2258546"/>
        <a:ext cx="6912446" cy="1481293"/>
      </dsp:txXfrm>
    </dsp:sp>
    <dsp:sp modelId="{B27B61C3-41FA-8B4C-B726-CD895A43808B}">
      <dsp:nvSpPr>
        <dsp:cNvPr id="0" name=""/>
        <dsp:cNvSpPr/>
      </dsp:nvSpPr>
      <dsp:spPr>
        <a:xfrm rot="10800000">
          <a:off x="0" y="1060"/>
          <a:ext cx="6912446" cy="2279719"/>
        </a:xfrm>
        <a:prstGeom prst="upArrowCallout">
          <a:avLst/>
        </a:prstGeom>
        <a:solidFill>
          <a:srgbClr val="FF9523"/>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it-IT" sz="2400" b="1" kern="1200" dirty="0">
              <a:solidFill>
                <a:schemeClr val="tx1"/>
              </a:solidFill>
              <a:latin typeface="+mj-lt"/>
            </a:rPr>
            <a:t>Legame tra principi di non discriminazione e diritti fondamentali dopo la Carta </a:t>
          </a:r>
        </a:p>
      </dsp:txBody>
      <dsp:txXfrm rot="10800000">
        <a:off x="0" y="1060"/>
        <a:ext cx="6912446" cy="14812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3D84-6993-EF4C-AD2C-B92113FA5E0C}">
      <dsp:nvSpPr>
        <dsp:cNvPr id="0" name=""/>
        <dsp:cNvSpPr/>
      </dsp:nvSpPr>
      <dsp:spPr>
        <a:xfrm>
          <a:off x="5336" y="0"/>
          <a:ext cx="2157723" cy="206057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it-IT" sz="1900" b="1" kern="1200" dirty="0"/>
            <a:t>Interpretazione conforme </a:t>
          </a:r>
          <a:endParaRPr lang="it-IT" sz="1900" kern="1200" dirty="0"/>
        </a:p>
      </dsp:txBody>
      <dsp:txXfrm>
        <a:off x="65688" y="60352"/>
        <a:ext cx="2037019" cy="1939871"/>
      </dsp:txXfrm>
    </dsp:sp>
    <dsp:sp modelId="{79C71001-4AEA-3D46-9795-8DF6F290583E}">
      <dsp:nvSpPr>
        <dsp:cNvPr id="0" name=""/>
        <dsp:cNvSpPr/>
      </dsp:nvSpPr>
      <dsp:spPr>
        <a:xfrm>
          <a:off x="2525556" y="0"/>
          <a:ext cx="2157723" cy="206057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it-IT" sz="1900" b="1" kern="1200" dirty="0"/>
            <a:t>rinvio pregiudiziale, disapplicazione</a:t>
          </a:r>
          <a:endParaRPr lang="it-IT" sz="1900" kern="1200" dirty="0"/>
        </a:p>
      </dsp:txBody>
      <dsp:txXfrm>
        <a:off x="2585908" y="60352"/>
        <a:ext cx="2037019" cy="1939871"/>
      </dsp:txXfrm>
    </dsp:sp>
    <dsp:sp modelId="{A8A94A26-85F0-CC48-B9C7-F0E57361B61E}">
      <dsp:nvSpPr>
        <dsp:cNvPr id="0" name=""/>
        <dsp:cNvSpPr/>
      </dsp:nvSpPr>
      <dsp:spPr>
        <a:xfrm>
          <a:off x="5045777" y="0"/>
          <a:ext cx="2157723" cy="206057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it-IT" sz="1900" kern="1200" dirty="0"/>
            <a:t>Precisazioni: dai casi alle tecniche!</a:t>
          </a:r>
        </a:p>
      </dsp:txBody>
      <dsp:txXfrm>
        <a:off x="5106129" y="60352"/>
        <a:ext cx="2037019" cy="19398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7311A-8562-F840-9313-3C64362D5990}">
      <dsp:nvSpPr>
        <dsp:cNvPr id="0" name=""/>
        <dsp:cNvSpPr/>
      </dsp:nvSpPr>
      <dsp:spPr>
        <a:xfrm>
          <a:off x="0" y="0"/>
          <a:ext cx="6192837" cy="286226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rtl="0">
            <a:lnSpc>
              <a:spcPct val="90000"/>
            </a:lnSpc>
            <a:spcBef>
              <a:spcPct val="0"/>
            </a:spcBef>
            <a:spcAft>
              <a:spcPct val="35000"/>
            </a:spcAft>
            <a:buNone/>
          </a:pPr>
          <a:r>
            <a:rPr lang="it-IT" sz="2600" b="1" kern="1200" dirty="0"/>
            <a:t>Corte di giustizia 24 novembre 2016, C-443/15 </a:t>
          </a:r>
          <a:r>
            <a:rPr lang="it-IT" sz="2600" b="1" kern="1200" dirty="0" err="1"/>
            <a:t>Parris</a:t>
          </a:r>
          <a:r>
            <a:rPr lang="it-IT" sz="2600" b="1" kern="1200" dirty="0"/>
            <a:t> v. </a:t>
          </a:r>
          <a:r>
            <a:rPr lang="it-IT" sz="2600" b="1" kern="1200" dirty="0" err="1"/>
            <a:t>Trinity</a:t>
          </a:r>
          <a:r>
            <a:rPr lang="it-IT" sz="2600" b="1" kern="1200" dirty="0"/>
            <a:t> College:</a:t>
          </a:r>
        </a:p>
        <a:p>
          <a:pPr marL="0" lvl="0" indent="0" algn="just" defTabSz="1155700" rtl="0">
            <a:lnSpc>
              <a:spcPct val="90000"/>
            </a:lnSpc>
            <a:spcBef>
              <a:spcPct val="0"/>
            </a:spcBef>
            <a:spcAft>
              <a:spcPct val="35000"/>
            </a:spcAft>
            <a:buNone/>
          </a:pPr>
          <a:r>
            <a:rPr lang="it-IT" sz="2600" b="0" kern="1200" dirty="0"/>
            <a:t>discriminazioni per orientamento sessuale, per età e intersezionali </a:t>
          </a:r>
          <a:r>
            <a:rPr lang="mr-IN" sz="2600" b="0" kern="1200" dirty="0"/>
            <a:t>–</a:t>
          </a:r>
          <a:r>
            <a:rPr lang="it-IT" sz="2600" b="0" kern="1200" dirty="0"/>
            <a:t> la legittimità del limite e l’irretroattività delle regole</a:t>
          </a:r>
        </a:p>
      </dsp:txBody>
      <dsp:txXfrm>
        <a:off x="83833" y="83833"/>
        <a:ext cx="6025171" cy="26945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CE3E-071A-864B-B4CB-F3F384A1A6CE}">
      <dsp:nvSpPr>
        <dsp:cNvPr id="0" name=""/>
        <dsp:cNvSpPr/>
      </dsp:nvSpPr>
      <dsp:spPr>
        <a:xfrm>
          <a:off x="6055" y="0"/>
          <a:ext cx="2448656" cy="453542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b="0" kern="1200" dirty="0">
              <a:latin typeface="+mn-lt"/>
            </a:rPr>
            <a:t>Il caso ACCEPT (C-81/12) del 25 aprile 2013</a:t>
          </a:r>
        </a:p>
      </dsp:txBody>
      <dsp:txXfrm>
        <a:off x="77774" y="71719"/>
        <a:ext cx="2305218" cy="4391986"/>
      </dsp:txXfrm>
    </dsp:sp>
    <dsp:sp modelId="{36D7311A-8562-F840-9313-3C64362D5990}">
      <dsp:nvSpPr>
        <dsp:cNvPr id="0" name=""/>
        <dsp:cNvSpPr/>
      </dsp:nvSpPr>
      <dsp:spPr>
        <a:xfrm>
          <a:off x="2866087" y="0"/>
          <a:ext cx="2448656" cy="453542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Interpretazione conforme del diritto nazionale rumeno (sanzioni in materia di discriminazioni per orientamento sessuale) al diritto UE (sanzioni effettive, proporzionate, dissuasive)</a:t>
          </a:r>
        </a:p>
      </dsp:txBody>
      <dsp:txXfrm>
        <a:off x="2937806" y="71719"/>
        <a:ext cx="2305218" cy="4391986"/>
      </dsp:txXfrm>
    </dsp:sp>
    <dsp:sp modelId="{156940E5-6FD8-F545-B3B9-2F4E7EEE4CD0}">
      <dsp:nvSpPr>
        <dsp:cNvPr id="0" name=""/>
        <dsp:cNvSpPr/>
      </dsp:nvSpPr>
      <dsp:spPr>
        <a:xfrm>
          <a:off x="5726118" y="0"/>
          <a:ext cx="2448656" cy="453542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 La costruzione del concetto di datore di lavoro “percepito” ai fini della responsabilità per le discriminazioni</a:t>
          </a:r>
        </a:p>
        <a:p>
          <a:pPr marL="0" lvl="0" indent="0" algn="ctr" defTabSz="755650" rtl="0">
            <a:lnSpc>
              <a:spcPct val="90000"/>
            </a:lnSpc>
            <a:spcBef>
              <a:spcPct val="0"/>
            </a:spcBef>
            <a:spcAft>
              <a:spcPct val="35000"/>
            </a:spcAft>
            <a:buNone/>
          </a:pPr>
          <a:r>
            <a:rPr lang="it-IT" sz="1700" kern="1200" dirty="0">
              <a:solidFill>
                <a:schemeClr val="tx1"/>
              </a:solidFill>
            </a:rPr>
            <a:t>- l’accesso alla giustizia da parte di un’associazione rappresentativa degli interessi</a:t>
          </a:r>
        </a:p>
        <a:p>
          <a:pPr marL="0" lvl="0" indent="0" algn="ctr" defTabSz="755650" rtl="0">
            <a:lnSpc>
              <a:spcPct val="90000"/>
            </a:lnSpc>
            <a:spcBef>
              <a:spcPct val="0"/>
            </a:spcBef>
            <a:spcAft>
              <a:spcPct val="35000"/>
            </a:spcAft>
            <a:buNone/>
          </a:pPr>
          <a:r>
            <a:rPr lang="it-IT" sz="1700" kern="1200" dirty="0">
              <a:solidFill>
                <a:schemeClr val="tx1"/>
              </a:solidFill>
            </a:rPr>
            <a:t>- Il valore della comunicazione al pubblico ai fini del perfezionamento della discriminazione</a:t>
          </a:r>
        </a:p>
      </dsp:txBody>
      <dsp:txXfrm>
        <a:off x="5797837" y="71719"/>
        <a:ext cx="2305218" cy="43919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D1FF2-97BE-A347-8EA1-2374C3C2556C}">
      <dsp:nvSpPr>
        <dsp:cNvPr id="0" name=""/>
        <dsp:cNvSpPr/>
      </dsp:nvSpPr>
      <dsp:spPr>
        <a:xfrm>
          <a:off x="0" y="638784"/>
          <a:ext cx="8947150" cy="2918192"/>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3BB17-E81A-B840-8B6B-207FC4059334}">
      <dsp:nvSpPr>
        <dsp:cNvPr id="0" name=""/>
        <dsp:cNvSpPr/>
      </dsp:nvSpPr>
      <dsp:spPr>
        <a:xfrm>
          <a:off x="5896468" y="1368332"/>
          <a:ext cx="2155966" cy="145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it-IT" sz="1900" kern="1200" dirty="0" err="1"/>
            <a:t>Discriminatorietà</a:t>
          </a:r>
          <a:r>
            <a:rPr lang="it-IT" sz="1900" kern="1200" dirty="0"/>
            <a:t> in base alla dir. 2000/78 trasposta nel d.lgs. 216/2003</a:t>
          </a:r>
        </a:p>
      </dsp:txBody>
      <dsp:txXfrm>
        <a:off x="5896468" y="1368332"/>
        <a:ext cx="2155966" cy="1459096"/>
      </dsp:txXfrm>
    </dsp:sp>
    <dsp:sp modelId="{16874D18-AAA4-1E4B-95F2-29D9F02F9D62}">
      <dsp:nvSpPr>
        <dsp:cNvPr id="0" name=""/>
        <dsp:cNvSpPr/>
      </dsp:nvSpPr>
      <dsp:spPr>
        <a:xfrm>
          <a:off x="3309309" y="1368332"/>
          <a:ext cx="2155966" cy="145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it-IT" sz="1900" kern="1200" dirty="0"/>
            <a:t>Rigetto della richiesta </a:t>
          </a:r>
        </a:p>
      </dsp:txBody>
      <dsp:txXfrm>
        <a:off x="3309309" y="1368332"/>
        <a:ext cx="2155966" cy="1459096"/>
      </dsp:txXfrm>
    </dsp:sp>
    <dsp:sp modelId="{F65A69C4-872B-454C-8FD0-0ED434E13227}">
      <dsp:nvSpPr>
        <dsp:cNvPr id="0" name=""/>
        <dsp:cNvSpPr/>
      </dsp:nvSpPr>
      <dsp:spPr>
        <a:xfrm>
          <a:off x="722150" y="1368332"/>
          <a:ext cx="2155966" cy="145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it-IT" sz="1900" kern="1200" dirty="0"/>
            <a:t>Genitorialità biologica e intenzionale</a:t>
          </a:r>
        </a:p>
      </dsp:txBody>
      <dsp:txXfrm>
        <a:off x="722150" y="1368332"/>
        <a:ext cx="2155966" cy="145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45000-A3A6-B84D-961D-6F0618086A20}">
      <dsp:nvSpPr>
        <dsp:cNvPr id="0" name=""/>
        <dsp:cNvSpPr/>
      </dsp:nvSpPr>
      <dsp:spPr>
        <a:xfrm>
          <a:off x="0" y="2954699"/>
          <a:ext cx="10151726"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FF0F5-5B56-2242-9D94-8B640C905F83}">
      <dsp:nvSpPr>
        <dsp:cNvPr id="0" name=""/>
        <dsp:cNvSpPr/>
      </dsp:nvSpPr>
      <dsp:spPr>
        <a:xfrm>
          <a:off x="507586" y="2703779"/>
          <a:ext cx="710620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98" tIns="0" rIns="268598" bIns="0" numCol="1" spcCol="1270" anchor="ctr" anchorCtr="0">
          <a:noAutofit/>
        </a:bodyPr>
        <a:lstStyle/>
        <a:p>
          <a:pPr marL="0" lvl="0" indent="0" algn="l" defTabSz="755650">
            <a:lnSpc>
              <a:spcPct val="90000"/>
            </a:lnSpc>
            <a:spcBef>
              <a:spcPct val="0"/>
            </a:spcBef>
            <a:spcAft>
              <a:spcPct val="35000"/>
            </a:spcAft>
            <a:buNone/>
          </a:pPr>
          <a:r>
            <a:rPr lang="it-IT" sz="1700" kern="1200" dirty="0"/>
            <a:t>Preso atto dell’evoluzione delle regole nel corso del tempo</a:t>
          </a:r>
        </a:p>
      </dsp:txBody>
      <dsp:txXfrm>
        <a:off x="532084" y="2728277"/>
        <a:ext cx="7057212" cy="452844"/>
      </dsp:txXfrm>
    </dsp:sp>
    <dsp:sp modelId="{C3A0D2DF-CFDF-A74C-BA24-56CBF6BB662C}">
      <dsp:nvSpPr>
        <dsp:cNvPr id="0" name=""/>
        <dsp:cNvSpPr/>
      </dsp:nvSpPr>
      <dsp:spPr>
        <a:xfrm>
          <a:off x="0" y="3725819"/>
          <a:ext cx="10151726"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3414A-1AD3-1B45-99ED-92BE4F9CD6DA}">
      <dsp:nvSpPr>
        <dsp:cNvPr id="0" name=""/>
        <dsp:cNvSpPr/>
      </dsp:nvSpPr>
      <dsp:spPr>
        <a:xfrm>
          <a:off x="507586" y="3474899"/>
          <a:ext cx="710620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98" tIns="0" rIns="268598" bIns="0" numCol="1" spcCol="1270" anchor="ctr" anchorCtr="0">
          <a:noAutofit/>
        </a:bodyPr>
        <a:lstStyle/>
        <a:p>
          <a:pPr marL="0" lvl="0" indent="0" algn="l" defTabSz="755650">
            <a:lnSpc>
              <a:spcPct val="90000"/>
            </a:lnSpc>
            <a:spcBef>
              <a:spcPct val="0"/>
            </a:spcBef>
            <a:spcAft>
              <a:spcPct val="35000"/>
            </a:spcAft>
            <a:buNone/>
          </a:pPr>
          <a:r>
            <a:rPr lang="it-IT" sz="1700" kern="1200" dirty="0"/>
            <a:t>Considerato il funzionamento </a:t>
          </a:r>
          <a:r>
            <a:rPr lang="it-IT" sz="1700" kern="1200" dirty="0" err="1"/>
            <a:t>multilevel</a:t>
          </a:r>
          <a:r>
            <a:rPr lang="it-IT" sz="1700" kern="1200" dirty="0"/>
            <a:t> del diritto </a:t>
          </a:r>
        </a:p>
      </dsp:txBody>
      <dsp:txXfrm>
        <a:off x="532084" y="3499397"/>
        <a:ext cx="705721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23994-1DE2-474E-B265-49947608A369}">
      <dsp:nvSpPr>
        <dsp:cNvPr id="0" name=""/>
        <dsp:cNvSpPr/>
      </dsp:nvSpPr>
      <dsp:spPr>
        <a:xfrm rot="16200000">
          <a:off x="1763" y="744802"/>
          <a:ext cx="3929062" cy="392906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Il diritto antidiscriminatorio e (non solo) il diritto del lavoro </a:t>
          </a:r>
        </a:p>
      </dsp:txBody>
      <dsp:txXfrm rot="5400000">
        <a:off x="1764" y="1727067"/>
        <a:ext cx="3241476" cy="1964531"/>
      </dsp:txXfrm>
    </dsp:sp>
    <dsp:sp modelId="{EBFCFC64-B34D-4C47-AB31-9E9966F554D1}">
      <dsp:nvSpPr>
        <dsp:cNvPr id="0" name=""/>
        <dsp:cNvSpPr/>
      </dsp:nvSpPr>
      <dsp:spPr>
        <a:xfrm rot="5400000">
          <a:off x="4197174" y="744802"/>
          <a:ext cx="3929062" cy="392906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Il modello regolativo e l’assetto </a:t>
          </a:r>
          <a:r>
            <a:rPr lang="it-IT" sz="2500" kern="1200" dirty="0" err="1"/>
            <a:t>multilevel</a:t>
          </a:r>
          <a:r>
            <a:rPr lang="it-IT" sz="2500" kern="1200" dirty="0"/>
            <a:t> delle regole</a:t>
          </a:r>
        </a:p>
      </dsp:txBody>
      <dsp:txXfrm rot="-5400000">
        <a:off x="4884761" y="1727068"/>
        <a:ext cx="3241476" cy="1964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AE672-13AA-CE4C-8785-288CDEC915C6}">
      <dsp:nvSpPr>
        <dsp:cNvPr id="0" name=""/>
        <dsp:cNvSpPr/>
      </dsp:nvSpPr>
      <dsp:spPr>
        <a:xfrm>
          <a:off x="577807" y="1619"/>
          <a:ext cx="2804940" cy="16829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Parità</a:t>
          </a:r>
          <a:r>
            <a:rPr lang="it-IT" sz="2200" kern="1200" baseline="0" dirty="0"/>
            <a:t> e inderogabilità</a:t>
          </a:r>
          <a:endParaRPr lang="it-IT" sz="2200" kern="1200" dirty="0"/>
        </a:p>
      </dsp:txBody>
      <dsp:txXfrm>
        <a:off x="577807" y="1619"/>
        <a:ext cx="2804940" cy="1682964"/>
      </dsp:txXfrm>
    </dsp:sp>
    <dsp:sp modelId="{ECD34EBA-D555-8044-A80A-4E5C92C900AE}">
      <dsp:nvSpPr>
        <dsp:cNvPr id="0" name=""/>
        <dsp:cNvSpPr/>
      </dsp:nvSpPr>
      <dsp:spPr>
        <a:xfrm>
          <a:off x="3663242" y="1619"/>
          <a:ext cx="2804940" cy="16829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Conflitto e prevenzione </a:t>
          </a:r>
        </a:p>
      </dsp:txBody>
      <dsp:txXfrm>
        <a:off x="3663242" y="1619"/>
        <a:ext cx="2804940" cy="1682964"/>
      </dsp:txXfrm>
    </dsp:sp>
    <dsp:sp modelId="{288E62EC-A6AB-3C41-A0DE-B7D7E7117F3B}">
      <dsp:nvSpPr>
        <dsp:cNvPr id="0" name=""/>
        <dsp:cNvSpPr/>
      </dsp:nvSpPr>
      <dsp:spPr>
        <a:xfrm>
          <a:off x="6748676" y="1619"/>
          <a:ext cx="2804940" cy="16829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Lavoro e oltre il lavoro </a:t>
          </a:r>
        </a:p>
      </dsp:txBody>
      <dsp:txXfrm>
        <a:off x="6748676" y="1619"/>
        <a:ext cx="2804940" cy="1682964"/>
      </dsp:txXfrm>
    </dsp:sp>
    <dsp:sp modelId="{DD23EE3E-1E46-E942-9EB3-1EAB2B188A41}">
      <dsp:nvSpPr>
        <dsp:cNvPr id="0" name=""/>
        <dsp:cNvSpPr/>
      </dsp:nvSpPr>
      <dsp:spPr>
        <a:xfrm>
          <a:off x="2120525" y="1965078"/>
          <a:ext cx="2804940" cy="16829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Individuale e collettivo</a:t>
          </a:r>
        </a:p>
      </dsp:txBody>
      <dsp:txXfrm>
        <a:off x="2120525" y="1965078"/>
        <a:ext cx="2804940" cy="1682964"/>
      </dsp:txXfrm>
    </dsp:sp>
    <dsp:sp modelId="{D993CEE3-5E6E-5D4B-B0A3-D5300363276E}">
      <dsp:nvSpPr>
        <dsp:cNvPr id="0" name=""/>
        <dsp:cNvSpPr/>
      </dsp:nvSpPr>
      <dsp:spPr>
        <a:xfrm>
          <a:off x="5205959" y="1965078"/>
          <a:ext cx="2804940" cy="16829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Ascesa e declino del </a:t>
          </a:r>
          <a:r>
            <a:rPr lang="it-IT" sz="2200" kern="1200"/>
            <a:t>diritto antidiscriminatorio</a:t>
          </a:r>
          <a:r>
            <a:rPr lang="it-IT" sz="2200" kern="1200" dirty="0"/>
            <a:t>?</a:t>
          </a:r>
        </a:p>
      </dsp:txBody>
      <dsp:txXfrm>
        <a:off x="5205959" y="1965078"/>
        <a:ext cx="2804940" cy="1682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87552-17E5-E64B-84E7-9094F303B2E9}">
      <dsp:nvSpPr>
        <dsp:cNvPr id="0" name=""/>
        <dsp:cNvSpPr/>
      </dsp:nvSpPr>
      <dsp:spPr>
        <a:xfrm>
          <a:off x="3911360" y="1447105"/>
          <a:ext cx="2287164" cy="2287164"/>
        </a:xfrm>
        <a:prstGeom prst="ellipse">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Il diritto antidiscriminatorio (e l’interazione necessaria con il diritto UE che presuppone</a:t>
          </a:r>
          <a:r>
            <a:rPr lang="it-IT" sz="1400" kern="1200" dirty="0"/>
            <a:t>)</a:t>
          </a:r>
        </a:p>
      </dsp:txBody>
      <dsp:txXfrm>
        <a:off x="4246307" y="1782052"/>
        <a:ext cx="1617270" cy="1617270"/>
      </dsp:txXfrm>
    </dsp:sp>
    <dsp:sp modelId="{55033E20-DEAE-6D43-84FE-1123BF2B5867}">
      <dsp:nvSpPr>
        <dsp:cNvPr id="0" name=""/>
        <dsp:cNvSpPr/>
      </dsp:nvSpPr>
      <dsp:spPr>
        <a:xfrm rot="12900000">
          <a:off x="2506398" y="1046849"/>
          <a:ext cx="1755267" cy="651841"/>
        </a:xfrm>
        <a:prstGeom prst="leftArrow">
          <a:avLst>
            <a:gd name="adj1" fmla="val 60000"/>
            <a:gd name="adj2" fmla="val 50000"/>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0D7375F-1789-904B-B690-6B937C42FD0B}">
      <dsp:nvSpPr>
        <dsp:cNvPr id="0" name=""/>
        <dsp:cNvSpPr/>
      </dsp:nvSpPr>
      <dsp:spPr>
        <a:xfrm>
          <a:off x="1510258" y="257"/>
          <a:ext cx="2172806" cy="1738244"/>
        </a:xfrm>
        <a:prstGeom prst="roundRect">
          <a:avLst>
            <a:gd name="adj" fmla="val 10000"/>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Questioni di tecnica del diritto (anche processuale</a:t>
          </a:r>
          <a:r>
            <a:rPr lang="it-IT" sz="1800" kern="1200" dirty="0"/>
            <a:t>) </a:t>
          </a:r>
        </a:p>
      </dsp:txBody>
      <dsp:txXfrm>
        <a:off x="1561169" y="51168"/>
        <a:ext cx="2070984" cy="1636422"/>
      </dsp:txXfrm>
    </dsp:sp>
    <dsp:sp modelId="{016FE170-8E1D-8042-80D7-7A59C8CC2F0A}">
      <dsp:nvSpPr>
        <dsp:cNvPr id="0" name=""/>
        <dsp:cNvSpPr/>
      </dsp:nvSpPr>
      <dsp:spPr>
        <a:xfrm rot="19500000">
          <a:off x="5916675" y="1161781"/>
          <a:ext cx="1755267" cy="651841"/>
        </a:xfrm>
        <a:prstGeom prst="leftArrow">
          <a:avLst>
            <a:gd name="adj1" fmla="val 60000"/>
            <a:gd name="adj2" fmla="val 50000"/>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D08F72A-EBC2-B247-A128-8762DDECD3D7}">
      <dsp:nvSpPr>
        <dsp:cNvPr id="0" name=""/>
        <dsp:cNvSpPr/>
      </dsp:nvSpPr>
      <dsp:spPr>
        <a:xfrm>
          <a:off x="6426821" y="257"/>
          <a:ext cx="2172806" cy="1738244"/>
        </a:xfrm>
        <a:prstGeom prst="roundRect">
          <a:avLst>
            <a:gd name="adj" fmla="val 10000"/>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Dal </a:t>
          </a:r>
          <a:r>
            <a:rPr lang="it-IT" sz="1800" kern="1200" dirty="0" err="1">
              <a:solidFill>
                <a:schemeClr val="tx1"/>
              </a:solidFill>
            </a:rPr>
            <a:t>metamodello</a:t>
          </a:r>
          <a:r>
            <a:rPr lang="it-IT" sz="1800" kern="1200" dirty="0">
              <a:solidFill>
                <a:schemeClr val="tx1"/>
              </a:solidFill>
            </a:rPr>
            <a:t> agli altri fattori di rischio (ivi comprese le condizioni contrattuali)</a:t>
          </a:r>
        </a:p>
      </dsp:txBody>
      <dsp:txXfrm>
        <a:off x="6477732" y="51168"/>
        <a:ext cx="2070984" cy="1636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F34C-5867-7243-B771-60D7D1F415F9}">
      <dsp:nvSpPr>
        <dsp:cNvPr id="0" name=""/>
        <dsp:cNvSpPr/>
      </dsp:nvSpPr>
      <dsp:spPr>
        <a:xfrm>
          <a:off x="0" y="243300"/>
          <a:ext cx="7056784" cy="1673638"/>
        </a:xfrm>
        <a:prstGeom prst="rightArrow">
          <a:avLst/>
        </a:prstGeom>
        <a:solidFill>
          <a:schemeClr val="bg2"/>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EB9C3D3-CBAA-A948-A194-14FD15918EE0}">
      <dsp:nvSpPr>
        <dsp:cNvPr id="0" name=""/>
        <dsp:cNvSpPr/>
      </dsp:nvSpPr>
      <dsp:spPr>
        <a:xfrm>
          <a:off x="569453" y="661710"/>
          <a:ext cx="5947270" cy="83681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rtl="0">
            <a:lnSpc>
              <a:spcPct val="90000"/>
            </a:lnSpc>
            <a:spcBef>
              <a:spcPct val="0"/>
            </a:spcBef>
            <a:spcAft>
              <a:spcPct val="35000"/>
            </a:spcAft>
            <a:buNone/>
          </a:pPr>
          <a:r>
            <a:rPr lang="it-IT" sz="1700" kern="1200" dirty="0"/>
            <a:t>Dal principio di parità di trattamento tra donne e uomini alla non discriminazione come diritto fondamentale</a:t>
          </a:r>
        </a:p>
      </dsp:txBody>
      <dsp:txXfrm>
        <a:off x="569453" y="661710"/>
        <a:ext cx="5947270" cy="836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88AB8-AACA-B246-9A54-EC7C2BCF9165}">
      <dsp:nvSpPr>
        <dsp:cNvPr id="0" name=""/>
        <dsp:cNvSpPr/>
      </dsp:nvSpPr>
      <dsp:spPr>
        <a:xfrm>
          <a:off x="2874010" y="3036805"/>
          <a:ext cx="2379980" cy="23799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it-IT" sz="3800" kern="1200" dirty="0"/>
            <a:t>Fattori di rischio </a:t>
          </a:r>
        </a:p>
      </dsp:txBody>
      <dsp:txXfrm>
        <a:off x="3222550" y="3385345"/>
        <a:ext cx="1682900" cy="1682900"/>
      </dsp:txXfrm>
    </dsp:sp>
    <dsp:sp modelId="{D22E12C4-ABA9-8F45-9342-9620CC114C81}">
      <dsp:nvSpPr>
        <dsp:cNvPr id="0" name=""/>
        <dsp:cNvSpPr/>
      </dsp:nvSpPr>
      <dsp:spPr>
        <a:xfrm rot="12900000">
          <a:off x="1161933"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029F30-8F40-E740-AE6D-30F4E3F81A9A}">
      <dsp:nvSpPr>
        <dsp:cNvPr id="0" name=""/>
        <dsp:cNvSpPr/>
      </dsp:nvSpPr>
      <dsp:spPr>
        <a:xfrm>
          <a:off x="213498" y="1417830"/>
          <a:ext cx="2260981" cy="18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it-IT" sz="1900" kern="1200" dirty="0"/>
            <a:t>Ascritti: attribuiti in modo involontario dalla nascita</a:t>
          </a:r>
        </a:p>
      </dsp:txBody>
      <dsp:txXfrm>
        <a:off x="266475" y="1470807"/>
        <a:ext cx="2155027" cy="1702830"/>
      </dsp:txXfrm>
    </dsp:sp>
    <dsp:sp modelId="{61B702EE-9BFF-CF42-AF17-D30290AD3D8E}">
      <dsp:nvSpPr>
        <dsp:cNvPr id="0" name=""/>
        <dsp:cNvSpPr/>
      </dsp:nvSpPr>
      <dsp:spPr>
        <a:xfrm rot="16200000">
          <a:off x="3057324" y="1573802"/>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40BF31-A1AA-E443-A1E6-F4A3BF0E4906}">
      <dsp:nvSpPr>
        <dsp:cNvPr id="0" name=""/>
        <dsp:cNvSpPr/>
      </dsp:nvSpPr>
      <dsp:spPr>
        <a:xfrm>
          <a:off x="2933509" y="1881"/>
          <a:ext cx="2260981" cy="18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it-IT" sz="1900" kern="1200" dirty="0"/>
            <a:t>Frutto di un’opzione almeno in parte volontaria tutelata dall’ordinamento</a:t>
          </a:r>
        </a:p>
      </dsp:txBody>
      <dsp:txXfrm>
        <a:off x="2986486" y="54858"/>
        <a:ext cx="2155027" cy="1702830"/>
      </dsp:txXfrm>
    </dsp:sp>
    <dsp:sp modelId="{EEE7CA38-ADD8-2E49-A4AC-816A36660CBD}">
      <dsp:nvSpPr>
        <dsp:cNvPr id="0" name=""/>
        <dsp:cNvSpPr/>
      </dsp:nvSpPr>
      <dsp:spPr>
        <a:xfrm rot="19500000">
          <a:off x="4952715"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A04EE4-CD1E-FF45-97C3-0A72ADF740A3}">
      <dsp:nvSpPr>
        <dsp:cNvPr id="0" name=""/>
        <dsp:cNvSpPr/>
      </dsp:nvSpPr>
      <dsp:spPr>
        <a:xfrm>
          <a:off x="5653520" y="1417830"/>
          <a:ext cx="2260981" cy="18087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it-IT" sz="1900" kern="1200" dirty="0"/>
            <a:t>Fattori oggettivi (il contratto di lavoro cd. flessibile)</a:t>
          </a:r>
        </a:p>
      </dsp:txBody>
      <dsp:txXfrm>
        <a:off x="5706497" y="1470807"/>
        <a:ext cx="2155027" cy="17028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ECAB-27B4-3047-8879-08E43E3CCFD2}">
      <dsp:nvSpPr>
        <dsp:cNvPr id="0" name=""/>
        <dsp:cNvSpPr/>
      </dsp:nvSpPr>
      <dsp:spPr>
        <a:xfrm>
          <a:off x="2358897" y="2408081"/>
          <a:ext cx="600286" cy="1143838"/>
        </a:xfrm>
        <a:custGeom>
          <a:avLst/>
          <a:gdLst/>
          <a:ahLst/>
          <a:cxnLst/>
          <a:rect l="0" t="0" r="0" b="0"/>
          <a:pathLst>
            <a:path>
              <a:moveTo>
                <a:pt x="0" y="0"/>
              </a:moveTo>
              <a:lnTo>
                <a:pt x="300143" y="0"/>
              </a:lnTo>
              <a:lnTo>
                <a:pt x="300143" y="1143838"/>
              </a:lnTo>
              <a:lnTo>
                <a:pt x="600286" y="11438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26746" y="2947705"/>
        <a:ext cx="64589" cy="64589"/>
      </dsp:txXfrm>
    </dsp:sp>
    <dsp:sp modelId="{4D338DC2-A4DD-FF48-8FF3-80E561C40FF4}">
      <dsp:nvSpPr>
        <dsp:cNvPr id="0" name=""/>
        <dsp:cNvSpPr/>
      </dsp:nvSpPr>
      <dsp:spPr>
        <a:xfrm>
          <a:off x="2358897" y="2362361"/>
          <a:ext cx="600286" cy="91440"/>
        </a:xfrm>
        <a:custGeom>
          <a:avLst/>
          <a:gdLst/>
          <a:ahLst/>
          <a:cxnLst/>
          <a:rect l="0" t="0" r="0" b="0"/>
          <a:pathLst>
            <a:path>
              <a:moveTo>
                <a:pt x="0" y="45720"/>
              </a:moveTo>
              <a:lnTo>
                <a:pt x="600286"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44033" y="2393073"/>
        <a:ext cx="30014" cy="30014"/>
      </dsp:txXfrm>
    </dsp:sp>
    <dsp:sp modelId="{4E2E900C-C0AD-C74B-A421-413BB4586C1D}">
      <dsp:nvSpPr>
        <dsp:cNvPr id="0" name=""/>
        <dsp:cNvSpPr/>
      </dsp:nvSpPr>
      <dsp:spPr>
        <a:xfrm>
          <a:off x="2358897" y="1264242"/>
          <a:ext cx="600286" cy="1143838"/>
        </a:xfrm>
        <a:custGeom>
          <a:avLst/>
          <a:gdLst/>
          <a:ahLst/>
          <a:cxnLst/>
          <a:rect l="0" t="0" r="0" b="0"/>
          <a:pathLst>
            <a:path>
              <a:moveTo>
                <a:pt x="0" y="1143838"/>
              </a:moveTo>
              <a:lnTo>
                <a:pt x="300143" y="1143838"/>
              </a:lnTo>
              <a:lnTo>
                <a:pt x="300143" y="0"/>
              </a:lnTo>
              <a:lnTo>
                <a:pt x="60028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626746" y="1803867"/>
        <a:ext cx="64589" cy="64589"/>
      </dsp:txXfrm>
    </dsp:sp>
    <dsp:sp modelId="{8B4F709B-7152-C54B-AD7C-D173B65221A9}">
      <dsp:nvSpPr>
        <dsp:cNvPr id="0" name=""/>
        <dsp:cNvSpPr/>
      </dsp:nvSpPr>
      <dsp:spPr>
        <a:xfrm rot="16200000">
          <a:off x="-506718" y="1950545"/>
          <a:ext cx="4816162" cy="915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t-IT" sz="3100" kern="1200" dirty="0"/>
            <a:t>Chi è tutelato dal diritto antidiscriminatorio?</a:t>
          </a:r>
        </a:p>
      </dsp:txBody>
      <dsp:txXfrm>
        <a:off x="-506718" y="1950545"/>
        <a:ext cx="4816162" cy="915070"/>
      </dsp:txXfrm>
    </dsp:sp>
    <dsp:sp modelId="{37C5E4FD-9233-5C4F-8415-ED6C245E5D73}">
      <dsp:nvSpPr>
        <dsp:cNvPr id="0" name=""/>
        <dsp:cNvSpPr/>
      </dsp:nvSpPr>
      <dsp:spPr>
        <a:xfrm>
          <a:off x="2959184" y="806707"/>
          <a:ext cx="3001432" cy="915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Lista chiusa, elenco tassativo</a:t>
          </a:r>
        </a:p>
      </dsp:txBody>
      <dsp:txXfrm>
        <a:off x="2959184" y="806707"/>
        <a:ext cx="3001432" cy="915070"/>
      </dsp:txXfrm>
    </dsp:sp>
    <dsp:sp modelId="{619898AB-C05A-1240-AE9E-497BF41C615C}">
      <dsp:nvSpPr>
        <dsp:cNvPr id="0" name=""/>
        <dsp:cNvSpPr/>
      </dsp:nvSpPr>
      <dsp:spPr>
        <a:xfrm>
          <a:off x="2959184" y="1950545"/>
          <a:ext cx="3001432" cy="915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Lista aperta</a:t>
          </a:r>
        </a:p>
      </dsp:txBody>
      <dsp:txXfrm>
        <a:off x="2959184" y="1950545"/>
        <a:ext cx="3001432" cy="915070"/>
      </dsp:txXfrm>
    </dsp:sp>
    <dsp:sp modelId="{343038B9-3B26-8C46-9AAD-772F88533715}">
      <dsp:nvSpPr>
        <dsp:cNvPr id="0" name=""/>
        <dsp:cNvSpPr/>
      </dsp:nvSpPr>
      <dsp:spPr>
        <a:xfrm>
          <a:off x="2959184" y="3094384"/>
          <a:ext cx="3001432" cy="915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Lista aperta con esemplificazione tassativa</a:t>
          </a:r>
        </a:p>
      </dsp:txBody>
      <dsp:txXfrm>
        <a:off x="2959184" y="3094384"/>
        <a:ext cx="3001432" cy="9150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AF6C-543F-D940-B885-839CD655238C}">
      <dsp:nvSpPr>
        <dsp:cNvPr id="0" name=""/>
        <dsp:cNvSpPr/>
      </dsp:nvSpPr>
      <dsp:spPr>
        <a:xfrm>
          <a:off x="4755" y="1388451"/>
          <a:ext cx="2079017" cy="12474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Discriminazione diretta e indiretta</a:t>
          </a:r>
        </a:p>
      </dsp:txBody>
      <dsp:txXfrm>
        <a:off x="41290" y="1424986"/>
        <a:ext cx="2005947" cy="1174340"/>
      </dsp:txXfrm>
    </dsp:sp>
    <dsp:sp modelId="{898668F8-53BE-EB46-A08D-E619A9CD653A}">
      <dsp:nvSpPr>
        <dsp:cNvPr id="0" name=""/>
        <dsp:cNvSpPr/>
      </dsp:nvSpPr>
      <dsp:spPr>
        <a:xfrm>
          <a:off x="2291674" y="1754358"/>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2291674" y="1857477"/>
        <a:ext cx="308526" cy="309358"/>
      </dsp:txXfrm>
    </dsp:sp>
    <dsp:sp modelId="{8C6A23C3-143A-914B-8AD6-443A9EF7953A}">
      <dsp:nvSpPr>
        <dsp:cNvPr id="0" name=""/>
        <dsp:cNvSpPr/>
      </dsp:nvSpPr>
      <dsp:spPr>
        <a:xfrm>
          <a:off x="2915379" y="1388451"/>
          <a:ext cx="2079017" cy="12474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Discriminazione Individuale/collettiva</a:t>
          </a:r>
        </a:p>
      </dsp:txBody>
      <dsp:txXfrm>
        <a:off x="2951914" y="1424986"/>
        <a:ext cx="2005947" cy="1174340"/>
      </dsp:txXfrm>
    </dsp:sp>
    <dsp:sp modelId="{3A5B6270-96D4-5843-B07D-0304CF8C0AC5}">
      <dsp:nvSpPr>
        <dsp:cNvPr id="0" name=""/>
        <dsp:cNvSpPr/>
      </dsp:nvSpPr>
      <dsp:spPr>
        <a:xfrm>
          <a:off x="5202298" y="1754358"/>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5202298" y="1857477"/>
        <a:ext cx="308526" cy="309358"/>
      </dsp:txXfrm>
    </dsp:sp>
    <dsp:sp modelId="{C2EF7F91-08DB-4A4F-8D31-F37C382711F9}">
      <dsp:nvSpPr>
        <dsp:cNvPr id="0" name=""/>
        <dsp:cNvSpPr/>
      </dsp:nvSpPr>
      <dsp:spPr>
        <a:xfrm>
          <a:off x="5826003" y="1388451"/>
          <a:ext cx="2079017" cy="12474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Discriminazione associata e molestia</a:t>
          </a:r>
        </a:p>
      </dsp:txBody>
      <dsp:txXfrm>
        <a:off x="5862538" y="1424986"/>
        <a:ext cx="2005947" cy="1174340"/>
      </dsp:txXfrm>
    </dsp:sp>
    <dsp:sp modelId="{C9E5AC3D-32DA-B846-B31E-BFE40AFCBBEC}">
      <dsp:nvSpPr>
        <dsp:cNvPr id="0" name=""/>
        <dsp:cNvSpPr/>
      </dsp:nvSpPr>
      <dsp:spPr>
        <a:xfrm>
          <a:off x="8112922" y="1754358"/>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8112922" y="1857477"/>
        <a:ext cx="308526" cy="309358"/>
      </dsp:txXfrm>
    </dsp:sp>
    <dsp:sp modelId="{51A83C13-E923-144F-8638-626D48CA39B5}">
      <dsp:nvSpPr>
        <dsp:cNvPr id="0" name=""/>
        <dsp:cNvSpPr/>
      </dsp:nvSpPr>
      <dsp:spPr>
        <a:xfrm>
          <a:off x="8736627" y="1388451"/>
          <a:ext cx="2079017" cy="12474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Multipla e intersezionale</a:t>
          </a:r>
        </a:p>
      </dsp:txBody>
      <dsp:txXfrm>
        <a:off x="8773162" y="1424986"/>
        <a:ext cx="2005947" cy="11743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7180-DC55-DE40-9A5A-3272B9EDB7EE}" type="datetimeFigureOut">
              <a:rPr lang="it-IT" smtClean="0"/>
              <a:t>21/05/21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5FC95-BB39-0744-98AE-6055D8107842}" type="slidenum">
              <a:rPr lang="it-IT" smtClean="0"/>
              <a:t>‹N›</a:t>
            </a:fld>
            <a:endParaRPr lang="it-IT"/>
          </a:p>
        </p:txBody>
      </p:sp>
    </p:spTree>
    <p:extLst>
      <p:ext uri="{BB962C8B-B14F-4D97-AF65-F5344CB8AC3E}">
        <p14:creationId xmlns:p14="http://schemas.microsoft.com/office/powerpoint/2010/main" val="211420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arrivare a questa seconda risposta vi propongo un percorso di riflessione che ci aiuti a disarticolare la complessità del diritto antidiscriminatorio (mediante acquisizione di alcuni punti fermi, stabili) e di avventurarci insieme tra le specificità del fattore di rischio orientamento sessuale abbinato ad identità di genere (giuridicamente da non sovrapporre) </a:t>
            </a:r>
          </a:p>
        </p:txBody>
      </p:sp>
      <p:sp>
        <p:nvSpPr>
          <p:cNvPr id="4" name="Segnaposto numero diapositiva 3"/>
          <p:cNvSpPr>
            <a:spLocks noGrp="1"/>
          </p:cNvSpPr>
          <p:nvPr>
            <p:ph type="sldNum" sz="quarter" idx="5"/>
          </p:nvPr>
        </p:nvSpPr>
        <p:spPr/>
        <p:txBody>
          <a:bodyPr/>
          <a:lstStyle/>
          <a:p>
            <a:fld id="{DF55FC95-BB39-0744-98AE-6055D8107842}" type="slidenum">
              <a:rPr lang="it-IT" smtClean="0"/>
              <a:t>5</a:t>
            </a:fld>
            <a:endParaRPr lang="it-IT"/>
          </a:p>
        </p:txBody>
      </p:sp>
    </p:spTree>
    <p:extLst>
      <p:ext uri="{BB962C8B-B14F-4D97-AF65-F5344CB8AC3E}">
        <p14:creationId xmlns:p14="http://schemas.microsoft.com/office/powerpoint/2010/main" val="309398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formazione continua (abbandonare il tema per qualche mese, significa perdere di vista la sua evoluzione, che come vedremo tra poco è costante); l’operatore del diritto che non può essere solo un operatore del diritto domestico </a:t>
            </a:r>
          </a:p>
        </p:txBody>
      </p:sp>
      <p:sp>
        <p:nvSpPr>
          <p:cNvPr id="4" name="Segnaposto numero diapositiva 3"/>
          <p:cNvSpPr>
            <a:spLocks noGrp="1"/>
          </p:cNvSpPr>
          <p:nvPr>
            <p:ph type="sldNum" sz="quarter" idx="5"/>
          </p:nvPr>
        </p:nvSpPr>
        <p:spPr/>
        <p:txBody>
          <a:bodyPr/>
          <a:lstStyle/>
          <a:p>
            <a:fld id="{DF55FC95-BB39-0744-98AE-6055D8107842}" type="slidenum">
              <a:rPr lang="it-IT" smtClean="0"/>
              <a:t>6</a:t>
            </a:fld>
            <a:endParaRPr lang="it-IT"/>
          </a:p>
        </p:txBody>
      </p:sp>
    </p:spTree>
    <p:extLst>
      <p:ext uri="{BB962C8B-B14F-4D97-AF65-F5344CB8AC3E}">
        <p14:creationId xmlns:p14="http://schemas.microsoft.com/office/powerpoint/2010/main" val="286115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Dopo le prime lezioni introduttive, vi sarà già più chiaro che sono diverse le chiavi di lettura di questo particolare ramo del diritto </a:t>
            </a:r>
          </a:p>
        </p:txBody>
      </p:sp>
      <p:sp>
        <p:nvSpPr>
          <p:cNvPr id="4" name="Segnaposto numero diapositiva 3"/>
          <p:cNvSpPr>
            <a:spLocks noGrp="1"/>
          </p:cNvSpPr>
          <p:nvPr>
            <p:ph type="sldNum" sz="quarter" idx="5"/>
          </p:nvPr>
        </p:nvSpPr>
        <p:spPr/>
        <p:txBody>
          <a:bodyPr/>
          <a:lstStyle/>
          <a:p>
            <a:fld id="{DF55FC95-BB39-0744-98AE-6055D8107842}" type="slidenum">
              <a:rPr lang="it-IT" smtClean="0"/>
              <a:t>10</a:t>
            </a:fld>
            <a:endParaRPr lang="it-IT"/>
          </a:p>
        </p:txBody>
      </p:sp>
    </p:spTree>
    <p:extLst>
      <p:ext uri="{BB962C8B-B14F-4D97-AF65-F5344CB8AC3E}">
        <p14:creationId xmlns:p14="http://schemas.microsoft.com/office/powerpoint/2010/main" val="372339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F55FC95-BB39-0744-98AE-6055D8107842}" type="slidenum">
              <a:rPr lang="it-IT" smtClean="0"/>
              <a:t>60</a:t>
            </a:fld>
            <a:endParaRPr lang="it-IT"/>
          </a:p>
        </p:txBody>
      </p:sp>
    </p:spTree>
    <p:extLst>
      <p:ext uri="{BB962C8B-B14F-4D97-AF65-F5344CB8AC3E}">
        <p14:creationId xmlns:p14="http://schemas.microsoft.com/office/powerpoint/2010/main" val="116101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273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7525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0577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715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376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0368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376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4520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499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6292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913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088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816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127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87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230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5/21/21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6563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5/21/21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48620696"/>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applewebdata://294245C9-F94D-4463-AA3D-95C4FC681C44/#/ricerca/fonti_documento?idDatabank=7&amp;idDocMaster=2834765&amp;idUnitaDoc=8284925&amp;nVigUnitaDoc=1&amp;docIdx=1&amp;isCorrelazioniSearch=true&amp;correlatoA=Giurispruden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d01.leggiditalia.it/cgi-bin/FulShow?TIPO=5&amp;NOTXT=1&amp;KEY=01LX0000114256ART8" TargetMode="External"/><Relationship Id="rId2" Type="http://schemas.openxmlformats.org/officeDocument/2006/relationships/hyperlink" Target="http://bd01.leggiditalia.it/cgi-bin/FulShow?TIPO=5&amp;NOTXT=1&amp;KEY=01LX0000114256ART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hyperlink" Target="http://bd01.leggiditalia.it/cgi-bin/FulShow?TIPO=5&amp;NOTXT=1&amp;KEY=01LX0000114256ART8" TargetMode="External"/><Relationship Id="rId2" Type="http://schemas.openxmlformats.org/officeDocument/2006/relationships/hyperlink" Target="http://bd01.leggiditalia.it/cgi-bin/FulShow?TIPO=5&amp;NOTXT=1&amp;KEY=01LX0000114256ART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52304-5230-0347-8461-5D1DB4FE8CE5}"/>
              </a:ext>
            </a:extLst>
          </p:cNvPr>
          <p:cNvSpPr>
            <a:spLocks noGrp="1"/>
          </p:cNvSpPr>
          <p:nvPr>
            <p:ph type="ctrTitle"/>
          </p:nvPr>
        </p:nvSpPr>
        <p:spPr>
          <a:xfrm>
            <a:off x="636916" y="3928983"/>
            <a:ext cx="9149350" cy="1793390"/>
          </a:xfrm>
        </p:spPr>
        <p:txBody>
          <a:bodyPr>
            <a:noAutofit/>
          </a:bodyPr>
          <a:lstStyle/>
          <a:p>
            <a:r>
              <a:rPr lang="it-IT" sz="2400" dirty="0">
                <a:solidFill>
                  <a:srgbClr val="92D050"/>
                </a:solidFill>
              </a:rPr>
              <a:t>CORSO DI ALTA FORMAZIONE IN DIRITTO ANTIDISCRIMINATORIO - Fattori di discriminazione I</a:t>
            </a:r>
            <a:br>
              <a:rPr lang="it-IT" sz="2400" dirty="0"/>
            </a:br>
            <a:r>
              <a:rPr lang="it-IT" sz="2800" b="1" dirty="0"/>
              <a:t>Genere, identità di genere, caratteristiche sessuali. La giurisprudenza</a:t>
            </a:r>
            <a:br>
              <a:rPr lang="it-IT" sz="2800" b="1" dirty="0"/>
            </a:br>
            <a:r>
              <a:rPr lang="it-IT" sz="2800" b="1" dirty="0"/>
              <a:t>della Corte di giustizia come laboratorio applicativo</a:t>
            </a:r>
          </a:p>
        </p:txBody>
      </p:sp>
      <p:sp>
        <p:nvSpPr>
          <p:cNvPr id="3" name="Sottotitolo 2">
            <a:extLst>
              <a:ext uri="{FF2B5EF4-FFF2-40B4-BE49-F238E27FC236}">
                <a16:creationId xmlns:a16="http://schemas.microsoft.com/office/drawing/2014/main" id="{D712ED7D-5930-8045-A521-37274182F207}"/>
              </a:ext>
            </a:extLst>
          </p:cNvPr>
          <p:cNvSpPr>
            <a:spLocks noGrp="1"/>
          </p:cNvSpPr>
          <p:nvPr>
            <p:ph type="subTitle" idx="1"/>
          </p:nvPr>
        </p:nvSpPr>
        <p:spPr>
          <a:xfrm>
            <a:off x="636916" y="5722374"/>
            <a:ext cx="9149349" cy="487924"/>
          </a:xfrm>
        </p:spPr>
        <p:txBody>
          <a:bodyPr>
            <a:normAutofit/>
          </a:bodyPr>
          <a:lstStyle/>
          <a:p>
            <a:r>
              <a:rPr lang="it-IT" dirty="0"/>
              <a:t>Laura </a:t>
            </a:r>
            <a:r>
              <a:rPr lang="it-IT" dirty="0" err="1"/>
              <a:t>Calafà</a:t>
            </a:r>
            <a:r>
              <a:rPr lang="it-IT" dirty="0"/>
              <a:t>, 21 MAGGIO 2021</a:t>
            </a:r>
          </a:p>
        </p:txBody>
      </p:sp>
      <p:pic>
        <p:nvPicPr>
          <p:cNvPr id="5" name="Immagine 4">
            <a:extLst>
              <a:ext uri="{FF2B5EF4-FFF2-40B4-BE49-F238E27FC236}">
                <a16:creationId xmlns:a16="http://schemas.microsoft.com/office/drawing/2014/main" id="{17AEBAC3-7A20-E249-926A-28C06DE448D3}"/>
              </a:ext>
            </a:extLst>
          </p:cNvPr>
          <p:cNvPicPr>
            <a:picLocks noChangeAspect="1"/>
          </p:cNvPicPr>
          <p:nvPr/>
        </p:nvPicPr>
        <p:blipFill>
          <a:blip r:embed="rId3"/>
          <a:stretch>
            <a:fillRect/>
          </a:stretch>
        </p:blipFill>
        <p:spPr>
          <a:xfrm>
            <a:off x="635458" y="640082"/>
            <a:ext cx="4753406" cy="1675577"/>
          </a:xfrm>
          <a:prstGeom prst="rect">
            <a:avLst/>
          </a:prstGeom>
          <a:effectLst/>
        </p:spPr>
      </p:pic>
    </p:spTree>
    <p:extLst>
      <p:ext uri="{BB962C8B-B14F-4D97-AF65-F5344CB8AC3E}">
        <p14:creationId xmlns:p14="http://schemas.microsoft.com/office/powerpoint/2010/main" val="138166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24910-31D2-E943-BEED-69B8F972D727}"/>
              </a:ext>
            </a:extLst>
          </p:cNvPr>
          <p:cNvSpPr>
            <a:spLocks noGrp="1"/>
          </p:cNvSpPr>
          <p:nvPr>
            <p:ph type="title"/>
          </p:nvPr>
        </p:nvSpPr>
        <p:spPr/>
        <p:txBody>
          <a:bodyPr/>
          <a:lstStyle/>
          <a:p>
            <a:r>
              <a:rPr lang="it-IT" sz="3600" dirty="0"/>
              <a:t>Le chiavi di lettura aggiornate del diritto antidiscriminatorio </a:t>
            </a:r>
          </a:p>
        </p:txBody>
      </p:sp>
      <p:graphicFrame>
        <p:nvGraphicFramePr>
          <p:cNvPr id="4" name="Segnaposto contenuto 3">
            <a:extLst>
              <a:ext uri="{FF2B5EF4-FFF2-40B4-BE49-F238E27FC236}">
                <a16:creationId xmlns:a16="http://schemas.microsoft.com/office/drawing/2014/main" id="{67DD6938-70AE-574A-914A-7DA4B646DCB9}"/>
              </a:ext>
            </a:extLst>
          </p:cNvPr>
          <p:cNvGraphicFramePr>
            <a:graphicFrameLocks noGrp="1"/>
          </p:cNvGraphicFramePr>
          <p:nvPr>
            <p:ph idx="1"/>
            <p:extLst>
              <p:ext uri="{D42A27DB-BD31-4B8C-83A1-F6EECF244321}">
                <p14:modId xmlns:p14="http://schemas.microsoft.com/office/powerpoint/2010/main" val="243827211"/>
              </p:ext>
            </p:extLst>
          </p:nvPr>
        </p:nvGraphicFramePr>
        <p:xfrm>
          <a:off x="490430" y="1873908"/>
          <a:ext cx="10131425"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77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51E90-C773-0F41-8D3E-F3F5F5F10904}"/>
              </a:ext>
            </a:extLst>
          </p:cNvPr>
          <p:cNvSpPr>
            <a:spLocks noGrp="1"/>
          </p:cNvSpPr>
          <p:nvPr>
            <p:ph type="title"/>
          </p:nvPr>
        </p:nvSpPr>
        <p:spPr>
          <a:xfrm>
            <a:off x="1395984" y="529590"/>
            <a:ext cx="8610600" cy="1293028"/>
          </a:xfrm>
        </p:spPr>
        <p:txBody>
          <a:bodyPr>
            <a:noAutofit/>
          </a:bodyPr>
          <a:lstStyle/>
          <a:p>
            <a:r>
              <a:rPr lang="it-IT" sz="3200" dirty="0"/>
              <a:t>Il modello tassativo e le sue specificità: la tutela giurisdizionale</a:t>
            </a:r>
          </a:p>
        </p:txBody>
      </p:sp>
      <p:graphicFrame>
        <p:nvGraphicFramePr>
          <p:cNvPr id="4" name="Segnaposto contenuto 3">
            <a:extLst>
              <a:ext uri="{FF2B5EF4-FFF2-40B4-BE49-F238E27FC236}">
                <a16:creationId xmlns:a16="http://schemas.microsoft.com/office/drawing/2014/main" id="{13B2C7BD-7E76-9E4A-B394-6FEAA5056811}"/>
              </a:ext>
            </a:extLst>
          </p:cNvPr>
          <p:cNvGraphicFramePr>
            <a:graphicFrameLocks noGrp="1"/>
          </p:cNvGraphicFramePr>
          <p:nvPr>
            <p:ph idx="1"/>
          </p:nvPr>
        </p:nvGraphicFramePr>
        <p:xfrm>
          <a:off x="197378" y="1668159"/>
          <a:ext cx="10109886" cy="373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a:extLst>
              <a:ext uri="{FF2B5EF4-FFF2-40B4-BE49-F238E27FC236}">
                <a16:creationId xmlns:a16="http://schemas.microsoft.com/office/drawing/2014/main" id="{4DD7A02C-84FC-7147-BF42-DDFCF574465E}"/>
              </a:ext>
            </a:extLst>
          </p:cNvPr>
          <p:cNvGraphicFramePr/>
          <p:nvPr/>
        </p:nvGraphicFramePr>
        <p:xfrm>
          <a:off x="1765318" y="4907244"/>
          <a:ext cx="7056784"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5424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C573DFB6-B65E-F841-9914-5E42D3CA3CBC}"/>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9196DB12-3FCF-824F-9B91-8845126CDBF8}"/>
              </a:ext>
            </a:extLst>
          </p:cNvPr>
          <p:cNvSpPr txBox="1"/>
          <p:nvPr/>
        </p:nvSpPr>
        <p:spPr>
          <a:xfrm>
            <a:off x="353568" y="6181344"/>
            <a:ext cx="3974592" cy="461665"/>
          </a:xfrm>
          <a:prstGeom prst="rect">
            <a:avLst/>
          </a:prstGeom>
          <a:noFill/>
        </p:spPr>
        <p:txBody>
          <a:bodyPr wrap="square" rtlCol="0">
            <a:spAutoFit/>
          </a:bodyPr>
          <a:lstStyle/>
          <a:p>
            <a:r>
              <a:rPr lang="it-IT" sz="1200" dirty="0"/>
              <a:t>Militello, </a:t>
            </a:r>
            <a:r>
              <a:rPr lang="it-IT" sz="1200" dirty="0" err="1"/>
              <a:t>Strazzari</a:t>
            </a:r>
            <a:r>
              <a:rPr lang="it-IT" sz="1200" dirty="0"/>
              <a:t>, in </a:t>
            </a:r>
            <a:r>
              <a:rPr lang="it-IT" sz="1200" i="1" dirty="0"/>
              <a:t>La tutela antidiscriminatoria</a:t>
            </a:r>
            <a:r>
              <a:rPr lang="it-IT" sz="1200" dirty="0"/>
              <a:t>, a cura di Barbera, </a:t>
            </a:r>
            <a:r>
              <a:rPr lang="it-IT" sz="1200" dirty="0" err="1"/>
              <a:t>Guariso</a:t>
            </a:r>
            <a:r>
              <a:rPr lang="it-IT" sz="1200" dirty="0"/>
              <a:t>, 2020</a:t>
            </a:r>
          </a:p>
        </p:txBody>
      </p:sp>
    </p:spTree>
    <p:extLst>
      <p:ext uri="{BB962C8B-B14F-4D97-AF65-F5344CB8AC3E}">
        <p14:creationId xmlns:p14="http://schemas.microsoft.com/office/powerpoint/2010/main" val="422134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9268C-3187-924E-BB4B-81F932C88AD3}"/>
              </a:ext>
            </a:extLst>
          </p:cNvPr>
          <p:cNvSpPr>
            <a:spLocks noGrp="1"/>
          </p:cNvSpPr>
          <p:nvPr>
            <p:ph type="title"/>
          </p:nvPr>
        </p:nvSpPr>
        <p:spPr/>
        <p:txBody>
          <a:bodyPr/>
          <a:lstStyle/>
          <a:p>
            <a:r>
              <a:rPr lang="it-IT" dirty="0"/>
              <a:t>I modelli giuridici </a:t>
            </a:r>
          </a:p>
        </p:txBody>
      </p:sp>
      <p:graphicFrame>
        <p:nvGraphicFramePr>
          <p:cNvPr id="5" name="Diagramma 4">
            <a:extLst>
              <a:ext uri="{FF2B5EF4-FFF2-40B4-BE49-F238E27FC236}">
                <a16:creationId xmlns:a16="http://schemas.microsoft.com/office/drawing/2014/main" id="{62929FE9-5A17-194F-B07C-2C7F079902BD}"/>
              </a:ext>
            </a:extLst>
          </p:cNvPr>
          <p:cNvGraphicFramePr/>
          <p:nvPr/>
        </p:nvGraphicFramePr>
        <p:xfrm>
          <a:off x="395408" y="1692875"/>
          <a:ext cx="7404443" cy="481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ccia destra 5">
            <a:extLst>
              <a:ext uri="{FF2B5EF4-FFF2-40B4-BE49-F238E27FC236}">
                <a16:creationId xmlns:a16="http://schemas.microsoft.com/office/drawing/2014/main" id="{B33514FF-35C7-BA4F-B329-0E4E44D2B4B8}"/>
              </a:ext>
            </a:extLst>
          </p:cNvPr>
          <p:cNvSpPr/>
          <p:nvPr/>
        </p:nvSpPr>
        <p:spPr>
          <a:xfrm>
            <a:off x="6808573" y="2829696"/>
            <a:ext cx="1235676" cy="321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destra 6">
            <a:extLst>
              <a:ext uri="{FF2B5EF4-FFF2-40B4-BE49-F238E27FC236}">
                <a16:creationId xmlns:a16="http://schemas.microsoft.com/office/drawing/2014/main" id="{70E49A63-7288-CD4D-9D83-527D818D6FB3}"/>
              </a:ext>
            </a:extLst>
          </p:cNvPr>
          <p:cNvSpPr/>
          <p:nvPr/>
        </p:nvSpPr>
        <p:spPr>
          <a:xfrm>
            <a:off x="6862117" y="3958283"/>
            <a:ext cx="1235676" cy="321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7">
            <a:extLst>
              <a:ext uri="{FF2B5EF4-FFF2-40B4-BE49-F238E27FC236}">
                <a16:creationId xmlns:a16="http://schemas.microsoft.com/office/drawing/2014/main" id="{6512A09B-4269-164C-9078-62D8E6BFCB1C}"/>
              </a:ext>
            </a:extLst>
          </p:cNvPr>
          <p:cNvSpPr/>
          <p:nvPr/>
        </p:nvSpPr>
        <p:spPr>
          <a:xfrm>
            <a:off x="6853879" y="5062154"/>
            <a:ext cx="1235676" cy="321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B586C709-E418-E94B-B415-BBE3C3E1BB9D}"/>
              </a:ext>
            </a:extLst>
          </p:cNvPr>
          <p:cNvSpPr txBox="1"/>
          <p:nvPr/>
        </p:nvSpPr>
        <p:spPr>
          <a:xfrm>
            <a:off x="8711514" y="2644346"/>
            <a:ext cx="2014151" cy="369332"/>
          </a:xfrm>
          <a:prstGeom prst="rect">
            <a:avLst/>
          </a:prstGeom>
          <a:noFill/>
          <a:ln>
            <a:solidFill>
              <a:srgbClr val="C00000"/>
            </a:solidFill>
          </a:ln>
        </p:spPr>
        <p:txBody>
          <a:bodyPr wrap="square" rtlCol="0">
            <a:spAutoFit/>
          </a:bodyPr>
          <a:lstStyle/>
          <a:p>
            <a:pPr algn="ctr"/>
            <a:r>
              <a:rPr lang="it-IT" dirty="0"/>
              <a:t>Le regole UE</a:t>
            </a:r>
          </a:p>
        </p:txBody>
      </p:sp>
      <p:sp>
        <p:nvSpPr>
          <p:cNvPr id="10" name="CasellaDiTesto 9">
            <a:extLst>
              <a:ext uri="{FF2B5EF4-FFF2-40B4-BE49-F238E27FC236}">
                <a16:creationId xmlns:a16="http://schemas.microsoft.com/office/drawing/2014/main" id="{23B74B7C-5AE3-464D-9969-689057B74CA1}"/>
              </a:ext>
            </a:extLst>
          </p:cNvPr>
          <p:cNvSpPr txBox="1"/>
          <p:nvPr/>
        </p:nvSpPr>
        <p:spPr>
          <a:xfrm>
            <a:off x="8740344" y="3748214"/>
            <a:ext cx="2014151" cy="830997"/>
          </a:xfrm>
          <a:prstGeom prst="rect">
            <a:avLst/>
          </a:prstGeom>
          <a:noFill/>
          <a:ln>
            <a:solidFill>
              <a:srgbClr val="C00000"/>
            </a:solidFill>
          </a:ln>
        </p:spPr>
        <p:txBody>
          <a:bodyPr wrap="square" rtlCol="0">
            <a:spAutoFit/>
          </a:bodyPr>
          <a:lstStyle/>
          <a:p>
            <a:pPr algn="ctr"/>
            <a:r>
              <a:rPr lang="it-IT" sz="1600" dirty="0"/>
              <a:t>L’approccio delle Costituzioni liberal-democratica</a:t>
            </a:r>
          </a:p>
        </p:txBody>
      </p:sp>
      <p:sp>
        <p:nvSpPr>
          <p:cNvPr id="11" name="CasellaDiTesto 10">
            <a:extLst>
              <a:ext uri="{FF2B5EF4-FFF2-40B4-BE49-F238E27FC236}">
                <a16:creationId xmlns:a16="http://schemas.microsoft.com/office/drawing/2014/main" id="{EB45A868-B672-DF42-8190-75907B9E7FF2}"/>
              </a:ext>
            </a:extLst>
          </p:cNvPr>
          <p:cNvSpPr txBox="1"/>
          <p:nvPr/>
        </p:nvSpPr>
        <p:spPr>
          <a:xfrm>
            <a:off x="8806246" y="5000370"/>
            <a:ext cx="2014151" cy="369332"/>
          </a:xfrm>
          <a:prstGeom prst="rect">
            <a:avLst/>
          </a:prstGeom>
          <a:noFill/>
          <a:ln>
            <a:solidFill>
              <a:srgbClr val="C00000"/>
            </a:solidFill>
          </a:ln>
        </p:spPr>
        <p:txBody>
          <a:bodyPr wrap="square" rtlCol="0">
            <a:spAutoFit/>
          </a:bodyPr>
          <a:lstStyle/>
          <a:p>
            <a:pPr algn="ctr"/>
            <a:r>
              <a:rPr lang="it-IT" dirty="0"/>
              <a:t>CEDU</a:t>
            </a:r>
          </a:p>
        </p:txBody>
      </p:sp>
    </p:spTree>
    <p:extLst>
      <p:ext uri="{BB962C8B-B14F-4D97-AF65-F5344CB8AC3E}">
        <p14:creationId xmlns:p14="http://schemas.microsoft.com/office/powerpoint/2010/main" val="360187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C20C00-6B2A-4849-9C13-BB456ED01E78}"/>
              </a:ext>
            </a:extLst>
          </p:cNvPr>
          <p:cNvSpPr>
            <a:spLocks noGrp="1"/>
          </p:cNvSpPr>
          <p:nvPr>
            <p:ph type="title"/>
          </p:nvPr>
        </p:nvSpPr>
        <p:spPr/>
        <p:txBody>
          <a:bodyPr/>
          <a:lstStyle/>
          <a:p>
            <a:r>
              <a:rPr lang="it-IT" dirty="0"/>
              <a:t>Gli strumenti dedicati</a:t>
            </a:r>
          </a:p>
        </p:txBody>
      </p:sp>
      <p:graphicFrame>
        <p:nvGraphicFramePr>
          <p:cNvPr id="4" name="Segnaposto contenuto 3">
            <a:extLst>
              <a:ext uri="{FF2B5EF4-FFF2-40B4-BE49-F238E27FC236}">
                <a16:creationId xmlns:a16="http://schemas.microsoft.com/office/drawing/2014/main" id="{E68CBD49-B88B-2B44-87F1-4FE9CCBFB3C2}"/>
              </a:ext>
            </a:extLst>
          </p:cNvPr>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84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614628-2C5A-AD44-98D7-D39EA69589D8}"/>
              </a:ext>
            </a:extLst>
          </p:cNvPr>
          <p:cNvSpPr>
            <a:spLocks noGrp="1"/>
          </p:cNvSpPr>
          <p:nvPr>
            <p:ph type="title"/>
          </p:nvPr>
        </p:nvSpPr>
        <p:spPr>
          <a:xfrm>
            <a:off x="2895600" y="2444895"/>
            <a:ext cx="8610600" cy="1293028"/>
          </a:xfrm>
        </p:spPr>
        <p:txBody>
          <a:bodyPr/>
          <a:lstStyle/>
          <a:p>
            <a:r>
              <a:rPr lang="it-IT" dirty="0"/>
              <a:t>Le tutele e i loro campi (disomogenei) di applicazione </a:t>
            </a:r>
          </a:p>
        </p:txBody>
      </p:sp>
    </p:spTree>
    <p:extLst>
      <p:ext uri="{BB962C8B-B14F-4D97-AF65-F5344CB8AC3E}">
        <p14:creationId xmlns:p14="http://schemas.microsoft.com/office/powerpoint/2010/main" val="262656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2847548" y="11274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531342" y="2792627"/>
            <a:ext cx="2014964" cy="1815882"/>
          </a:xfrm>
          <a:prstGeom prst="rect">
            <a:avLst/>
          </a:prstGeom>
          <a:noFill/>
        </p:spPr>
        <p:txBody>
          <a:bodyPr wrap="square" rtlCol="0">
            <a:spAutoFit/>
          </a:bodyPr>
          <a:lstStyle/>
          <a:p>
            <a:r>
              <a:rPr lang="it-IT" sz="1600" dirty="0"/>
              <a:t>Il risultato della separazione: il campo di applicazione della parità di trattamento e sesso (o genere)</a:t>
            </a:r>
          </a:p>
        </p:txBody>
      </p:sp>
    </p:spTree>
    <p:extLst>
      <p:ext uri="{BB962C8B-B14F-4D97-AF65-F5344CB8AC3E}">
        <p14:creationId xmlns:p14="http://schemas.microsoft.com/office/powerpoint/2010/main" val="241718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194A6C-B054-3649-99A4-3EBDC982A0C6}"/>
              </a:ext>
            </a:extLst>
          </p:cNvPr>
          <p:cNvSpPr>
            <a:spLocks noGrp="1"/>
          </p:cNvSpPr>
          <p:nvPr>
            <p:ph type="title"/>
          </p:nvPr>
        </p:nvSpPr>
        <p:spPr/>
        <p:txBody>
          <a:bodyPr/>
          <a:lstStyle/>
          <a:p>
            <a:r>
              <a:rPr lang="it-IT" dirty="0"/>
              <a:t>Considerato il campo di applicazione della dir. 2000/78</a:t>
            </a:r>
          </a:p>
        </p:txBody>
      </p:sp>
      <p:sp>
        <p:nvSpPr>
          <p:cNvPr id="3" name="Segnaposto contenuto 2">
            <a:extLst>
              <a:ext uri="{FF2B5EF4-FFF2-40B4-BE49-F238E27FC236}">
                <a16:creationId xmlns:a16="http://schemas.microsoft.com/office/drawing/2014/main" id="{B9FC77E4-F4BB-3A42-853B-CD8C6C208D34}"/>
              </a:ext>
            </a:extLst>
          </p:cNvPr>
          <p:cNvSpPr>
            <a:spLocks noGrp="1"/>
          </p:cNvSpPr>
          <p:nvPr>
            <p:ph idx="1"/>
          </p:nvPr>
        </p:nvSpPr>
        <p:spPr>
          <a:xfrm>
            <a:off x="469232" y="2052918"/>
            <a:ext cx="10972800" cy="4195481"/>
          </a:xfrm>
        </p:spPr>
        <p:txBody>
          <a:bodyPr>
            <a:normAutofit fontScale="92500" lnSpcReduction="10000"/>
          </a:bodyPr>
          <a:lstStyle/>
          <a:p>
            <a:pPr marL="0" lvl="0" indent="0" algn="just">
              <a:buNone/>
            </a:pPr>
            <a:r>
              <a:rPr lang="it-IT" dirty="0"/>
              <a:t>Nei limiti dei poteri conferiti alla </a:t>
            </a:r>
            <a:r>
              <a:rPr lang="it-IT" dirty="0" err="1"/>
              <a:t>Comunita</a:t>
            </a:r>
            <a:r>
              <a:rPr lang="it-IT" dirty="0"/>
              <a:t>̀, la presente direttiva, si applica a tutte le persone, sia del settore pubblico che del settore privato, compresi gli organismi di diritto pubblico, per quanto attiene: </a:t>
            </a:r>
          </a:p>
          <a:p>
            <a:pPr lvl="0" algn="just"/>
            <a:r>
              <a:rPr lang="it-IT" dirty="0"/>
              <a:t>a)  alle condizioni di accesso all'occupazione e al lavoro, sia dipendente che autonomo, compresi i criteri di selezione e le condizioni di assunzione indipendentemente dal ramo di </a:t>
            </a:r>
            <a:r>
              <a:rPr lang="it-IT" dirty="0" err="1"/>
              <a:t>attivita</a:t>
            </a:r>
            <a:r>
              <a:rPr lang="it-IT" dirty="0"/>
              <a:t>̀ e a tutti i livelli della gerarchia professionale, </a:t>
            </a:r>
            <a:r>
              <a:rPr lang="it-IT" dirty="0" err="1"/>
              <a:t>nonche</a:t>
            </a:r>
            <a:r>
              <a:rPr lang="it-IT" dirty="0"/>
              <a:t>́ alla promozione; </a:t>
            </a:r>
          </a:p>
          <a:p>
            <a:pPr lvl="0" algn="just"/>
            <a:r>
              <a:rPr lang="it-IT" dirty="0"/>
              <a:t>b)  all'accesso a tutti i tipi e livelli di orientamento e formazione professionale, perfezionamento e riqualificazione professionale, inclusi i tirocini professionali; </a:t>
            </a:r>
          </a:p>
          <a:p>
            <a:pPr lvl="0" algn="just"/>
            <a:r>
              <a:rPr lang="it-IT" dirty="0"/>
              <a:t>c)  all'occupazione e alle condizioni di lavoro, comprese le condizioni di licenziamento e la retribuzione; </a:t>
            </a:r>
          </a:p>
          <a:p>
            <a:pPr lvl="0" algn="just"/>
            <a:r>
              <a:rPr lang="it-IT" dirty="0"/>
              <a:t>d)  all'affiliazione e all'</a:t>
            </a:r>
            <a:r>
              <a:rPr lang="it-IT" dirty="0" err="1"/>
              <a:t>attivita</a:t>
            </a:r>
            <a:r>
              <a:rPr lang="it-IT" dirty="0"/>
              <a:t>̀ in un'organizzazione di lavoratori o datori di lavoro, o in qualunque organizzazione i cui membri esercitino una particolare professione, </a:t>
            </a:r>
            <a:r>
              <a:rPr lang="it-IT" dirty="0" err="1"/>
              <a:t>nonche</a:t>
            </a:r>
            <a:r>
              <a:rPr lang="it-IT" dirty="0"/>
              <a:t>́ alle prestazioni erogate da tali organizzazioni. </a:t>
            </a:r>
          </a:p>
          <a:p>
            <a:pPr marL="0" indent="0">
              <a:buNone/>
            </a:pPr>
            <a:endParaRPr lang="it-IT" dirty="0"/>
          </a:p>
        </p:txBody>
      </p:sp>
    </p:spTree>
    <p:extLst>
      <p:ext uri="{BB962C8B-B14F-4D97-AF65-F5344CB8AC3E}">
        <p14:creationId xmlns:p14="http://schemas.microsoft.com/office/powerpoint/2010/main" val="251825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7601D-FF07-3D45-819B-27C7B834557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DB8B86C-717A-6D4B-BAC2-27D7F147581A}"/>
              </a:ext>
            </a:extLst>
          </p:cNvPr>
          <p:cNvSpPr>
            <a:spLocks noGrp="1"/>
          </p:cNvSpPr>
          <p:nvPr>
            <p:ph idx="1"/>
          </p:nvPr>
        </p:nvSpPr>
        <p:spPr/>
        <p:txBody>
          <a:bodyPr/>
          <a:lstStyle/>
          <a:p>
            <a:pPr algn="just"/>
            <a:r>
              <a:rPr lang="it-IT" dirty="0"/>
              <a:t>La presente direttiva non riguarda le differenze di trattamento basate sulla </a:t>
            </a:r>
            <a:r>
              <a:rPr lang="it-IT" dirty="0" err="1"/>
              <a:t>nazionalita</a:t>
            </a:r>
            <a:r>
              <a:rPr lang="it-IT" dirty="0"/>
              <a:t>̀ e non pregiudica le disposizioni e le condizioni relative all'ammissione e al soggiorno di cittadini di paesi terzi e di apolidi nel territorio degli Stati membri, né qualsiasi trattamento derivante dalla condizione giuridica dei cittadini dei paesi terzi o degli apolidi interessati. </a:t>
            </a:r>
          </a:p>
          <a:p>
            <a:pPr algn="just"/>
            <a:r>
              <a:rPr lang="it-IT" dirty="0"/>
              <a:t>Gli Stati membri possono prevedere che la presente direttiva, nella misura in cui attiene le discriminazioni fondate sull'handicap o sull'</a:t>
            </a:r>
            <a:r>
              <a:rPr lang="it-IT" dirty="0" err="1"/>
              <a:t>eta</a:t>
            </a:r>
            <a:r>
              <a:rPr lang="it-IT" dirty="0"/>
              <a:t>̀, non si applichi alle forze armate.</a:t>
            </a:r>
          </a:p>
          <a:p>
            <a:pPr marL="0" indent="0">
              <a:buNone/>
            </a:pPr>
            <a:endParaRPr lang="it-IT" dirty="0"/>
          </a:p>
          <a:p>
            <a:endParaRPr lang="it-IT" dirty="0"/>
          </a:p>
        </p:txBody>
      </p:sp>
    </p:spTree>
    <p:extLst>
      <p:ext uri="{BB962C8B-B14F-4D97-AF65-F5344CB8AC3E}">
        <p14:creationId xmlns:p14="http://schemas.microsoft.com/office/powerpoint/2010/main" val="421329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F3566-9CD2-244E-BA75-B66966C16190}"/>
              </a:ext>
            </a:extLst>
          </p:cNvPr>
          <p:cNvSpPr>
            <a:spLocks noGrp="1"/>
          </p:cNvSpPr>
          <p:nvPr>
            <p:ph type="title"/>
          </p:nvPr>
        </p:nvSpPr>
        <p:spPr/>
        <p:txBody>
          <a:bodyPr>
            <a:noAutofit/>
          </a:bodyPr>
          <a:lstStyle/>
          <a:p>
            <a:r>
              <a:rPr lang="it-IT" sz="2800" dirty="0"/>
              <a:t>Dal modello al giudizio: la tutela potenzialmente migliore della vittima di discriminazione</a:t>
            </a:r>
          </a:p>
        </p:txBody>
      </p:sp>
      <p:sp>
        <p:nvSpPr>
          <p:cNvPr id="3" name="Segnaposto contenuto 2">
            <a:extLst>
              <a:ext uri="{FF2B5EF4-FFF2-40B4-BE49-F238E27FC236}">
                <a16:creationId xmlns:a16="http://schemas.microsoft.com/office/drawing/2014/main" id="{4C019867-C1CC-EB41-9B90-E36A8E2308A5}"/>
              </a:ext>
            </a:extLst>
          </p:cNvPr>
          <p:cNvSpPr>
            <a:spLocks noGrp="1"/>
          </p:cNvSpPr>
          <p:nvPr>
            <p:ph idx="1"/>
          </p:nvPr>
        </p:nvSpPr>
        <p:spPr/>
        <p:txBody>
          <a:bodyPr/>
          <a:lstStyle/>
          <a:p>
            <a:pPr algn="just"/>
            <a:r>
              <a:rPr lang="it-IT" dirty="0"/>
              <a:t>Configurazione di un’apposita azione</a:t>
            </a:r>
          </a:p>
          <a:p>
            <a:pPr algn="just"/>
            <a:r>
              <a:rPr lang="it-IT" dirty="0"/>
              <a:t>Sanzione effettiva e dissuasiva, risarcimento, comprensiva dell’ordine di rimuovere gli effetti discriminatori</a:t>
            </a:r>
          </a:p>
          <a:p>
            <a:pPr algn="just"/>
            <a:r>
              <a:rPr lang="it-IT" dirty="0"/>
              <a:t>Comprensione di fattispecie più ampie (molestia, ordine di discriminare)</a:t>
            </a:r>
          </a:p>
          <a:p>
            <a:pPr algn="just"/>
            <a:r>
              <a:rPr lang="it-IT" dirty="0"/>
              <a:t>Onere probatorio facilitato</a:t>
            </a:r>
          </a:p>
          <a:p>
            <a:pPr algn="just"/>
            <a:r>
              <a:rPr lang="it-IT" dirty="0"/>
              <a:t>Forme di legittimazione processuale dedicate per conto o a sostegno della vittima da parte di organismi pubblici o enti esponenziali portatori di interessi diffusi </a:t>
            </a:r>
          </a:p>
        </p:txBody>
      </p:sp>
    </p:spTree>
    <p:extLst>
      <p:ext uri="{BB962C8B-B14F-4D97-AF65-F5344CB8AC3E}">
        <p14:creationId xmlns:p14="http://schemas.microsoft.com/office/powerpoint/2010/main" val="359210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A8E1-289F-204C-B22C-C00D4A895A7C}"/>
              </a:ext>
            </a:extLst>
          </p:cNvPr>
          <p:cNvSpPr>
            <a:spLocks noGrp="1"/>
          </p:cNvSpPr>
          <p:nvPr>
            <p:ph type="title"/>
          </p:nvPr>
        </p:nvSpPr>
        <p:spPr>
          <a:xfrm>
            <a:off x="643855" y="1447800"/>
            <a:ext cx="3108626" cy="4572000"/>
          </a:xfrm>
        </p:spPr>
        <p:txBody>
          <a:bodyPr anchor="ctr">
            <a:normAutofit/>
          </a:bodyPr>
          <a:lstStyle/>
          <a:p>
            <a:r>
              <a:rPr lang="it-IT" sz="3600" dirty="0">
                <a:solidFill>
                  <a:schemeClr val="tx1"/>
                </a:solidFill>
              </a:rPr>
              <a:t>L’uso del termine </a:t>
            </a:r>
            <a:r>
              <a:rPr lang="it-IT" sz="3600" b="1" dirty="0">
                <a:solidFill>
                  <a:schemeClr val="tx1"/>
                </a:solidFill>
              </a:rPr>
              <a:t>laboratorio</a:t>
            </a:r>
            <a:r>
              <a:rPr lang="it-IT" sz="3600" dirty="0">
                <a:solidFill>
                  <a:schemeClr val="tx1"/>
                </a:solidFill>
              </a:rPr>
              <a:t> nel titolo e la scelta di metodo</a:t>
            </a:r>
          </a:p>
        </p:txBody>
      </p:sp>
      <p:graphicFrame>
        <p:nvGraphicFramePr>
          <p:cNvPr id="4" name="Diagramma 3">
            <a:extLst>
              <a:ext uri="{FF2B5EF4-FFF2-40B4-BE49-F238E27FC236}">
                <a16:creationId xmlns:a16="http://schemas.microsoft.com/office/drawing/2014/main" id="{C63CF471-4FF8-5946-BBDE-FB63884495C3}"/>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4AAFF-B48E-B141-9EFA-4B32EB14A62D}"/>
              </a:ext>
            </a:extLst>
          </p:cNvPr>
          <p:cNvSpPr>
            <a:spLocks noGrp="1"/>
          </p:cNvSpPr>
          <p:nvPr>
            <p:ph type="title"/>
          </p:nvPr>
        </p:nvSpPr>
        <p:spPr>
          <a:xfrm>
            <a:off x="646111" y="2720430"/>
            <a:ext cx="9404723" cy="1400530"/>
          </a:xfrm>
        </p:spPr>
        <p:txBody>
          <a:bodyPr/>
          <a:lstStyle/>
          <a:p>
            <a:pPr algn="r"/>
            <a:r>
              <a:rPr lang="it-IT" dirty="0"/>
              <a:t>Il </a:t>
            </a:r>
            <a:r>
              <a:rPr lang="it-IT" dirty="0" err="1"/>
              <a:t>metamodello</a:t>
            </a:r>
            <a:endParaRPr lang="it-IT" dirty="0"/>
          </a:p>
        </p:txBody>
      </p:sp>
    </p:spTree>
    <p:extLst>
      <p:ext uri="{BB962C8B-B14F-4D97-AF65-F5344CB8AC3E}">
        <p14:creationId xmlns:p14="http://schemas.microsoft.com/office/powerpoint/2010/main" val="311705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66900" y="246742"/>
            <a:ext cx="8458200" cy="5816977"/>
          </a:xfrm>
          <a:prstGeom prst="rect">
            <a:avLst/>
          </a:prstGeom>
          <a:noFill/>
          <a:ln w="38100" cmpd="dbl">
            <a:noFill/>
            <a:miter lim="800000"/>
            <a:headEnd/>
            <a:tailEnd/>
          </a:ln>
          <a:effectLst/>
        </p:spPr>
        <p:txBody>
          <a:bodyPr>
            <a:spAutoFit/>
          </a:bodyPr>
          <a:lstStyle/>
          <a:p>
            <a:pPr algn="ctr">
              <a:defRPr/>
            </a:pPr>
            <a:r>
              <a:rPr lang="it-IT" sz="2400" b="1" dirty="0">
                <a:effectLst>
                  <a:outerShdw blurRad="38100" dist="38100" dir="2700000" algn="tl">
                    <a:srgbClr val="C0C0C0"/>
                  </a:outerShdw>
                </a:effectLst>
                <a:latin typeface="+mj-lt"/>
                <a:cs typeface="Times New Roman" pitchFamily="18" charset="0"/>
              </a:rPr>
              <a:t>La combinazione tra diritto originario dei Trattati e Carta dei diritti fondamentali</a:t>
            </a:r>
          </a:p>
          <a:p>
            <a:pPr>
              <a:defRPr/>
            </a:pPr>
            <a:r>
              <a:rPr lang="it-IT" dirty="0">
                <a:effectLst>
                  <a:outerShdw blurRad="38100" dist="38100" dir="2700000" algn="tl">
                    <a:srgbClr val="C0C0C0"/>
                  </a:outerShdw>
                </a:effectLst>
                <a:latin typeface="+mj-lt"/>
                <a:cs typeface="Times New Roman" pitchFamily="18" charset="0"/>
              </a:rPr>
              <a:t>Art. 141 </a:t>
            </a:r>
            <a:r>
              <a:rPr lang="it-IT" dirty="0" err="1">
                <a:effectLst>
                  <a:outerShdw blurRad="38100" dist="38100" dir="2700000" algn="tl">
                    <a:srgbClr val="C0C0C0"/>
                  </a:outerShdw>
                </a:effectLst>
                <a:latin typeface="+mj-lt"/>
                <a:cs typeface="Times New Roman" pitchFamily="18" charset="0"/>
              </a:rPr>
              <a:t>Tce</a:t>
            </a:r>
            <a:r>
              <a:rPr lang="it-IT" dirty="0">
                <a:effectLst>
                  <a:outerShdw blurRad="38100" dist="38100" dir="2700000" algn="tl">
                    <a:srgbClr val="C0C0C0"/>
                  </a:outerShdw>
                </a:effectLst>
                <a:latin typeface="+mj-lt"/>
                <a:cs typeface="Times New Roman" pitchFamily="18" charset="0"/>
              </a:rPr>
              <a:t>, oggi art.157 TFUE – art. 20 – 23</a:t>
            </a:r>
          </a:p>
          <a:p>
            <a:pPr>
              <a:defRPr/>
            </a:pPr>
            <a:endParaRPr lang="it-IT" b="1" dirty="0">
              <a:effectLst>
                <a:outerShdw blurRad="38100" dist="38100" dir="2700000" algn="tl">
                  <a:srgbClr val="C0C0C0"/>
                </a:outerShdw>
              </a:effectLst>
              <a:latin typeface="+mj-lt"/>
              <a:cs typeface="Times New Roman" pitchFamily="18" charset="0"/>
            </a:endParaRPr>
          </a:p>
          <a:p>
            <a:pPr>
              <a:defRPr/>
            </a:pPr>
            <a:r>
              <a:rPr lang="it-IT" b="1" dirty="0">
                <a:effectLst>
                  <a:outerShdw blurRad="38100" dist="38100" dir="2700000" algn="tl">
                    <a:srgbClr val="C0C0C0"/>
                  </a:outerShdw>
                </a:effectLst>
                <a:latin typeface="+mj-lt"/>
                <a:cs typeface="Times New Roman" pitchFamily="18" charset="0"/>
              </a:rPr>
              <a:t>Diritto comunitario derivato:</a:t>
            </a:r>
          </a:p>
          <a:p>
            <a:pPr>
              <a:defRPr/>
            </a:pPr>
            <a:r>
              <a:rPr lang="it-IT" dirty="0">
                <a:effectLst>
                  <a:outerShdw blurRad="38100" dist="38100" dir="2700000" algn="tl">
                    <a:srgbClr val="C0C0C0"/>
                  </a:outerShdw>
                </a:effectLst>
                <a:latin typeface="+mj-lt"/>
                <a:cs typeface="Times New Roman" pitchFamily="18" charset="0"/>
              </a:rPr>
              <a:t>Dir. 75/117 – Dir. 76/207 – Dir. 98/70 – </a:t>
            </a:r>
            <a:r>
              <a:rPr lang="it-IT" dirty="0">
                <a:latin typeface="+mj-lt"/>
                <a:cs typeface="Times New Roman" pitchFamily="18" charset="0"/>
              </a:rPr>
              <a:t>86/378/CE così come modificata dalla dir. 1996/97/CE </a:t>
            </a:r>
            <a:r>
              <a:rPr lang="it-IT" dirty="0">
                <a:effectLst>
                  <a:outerShdw blurRad="38100" dist="38100" dir="2700000" algn="tl">
                    <a:srgbClr val="C0C0C0"/>
                  </a:outerShdw>
                </a:effectLst>
                <a:latin typeface="+mj-lt"/>
                <a:cs typeface="Times New Roman" pitchFamily="18" charset="0"/>
              </a:rPr>
              <a:t>Dir. 2002/73 – Dir. 2004/113</a:t>
            </a:r>
          </a:p>
          <a:p>
            <a:pPr>
              <a:defRPr/>
            </a:pPr>
            <a:endParaRPr lang="it-IT" b="1" dirty="0">
              <a:effectLst>
                <a:outerShdw blurRad="38100" dist="38100" dir="2700000" algn="tl">
                  <a:srgbClr val="C0C0C0"/>
                </a:outerShdw>
              </a:effectLst>
              <a:latin typeface="+mj-lt"/>
              <a:cs typeface="Times New Roman" pitchFamily="18" charset="0"/>
            </a:endParaRPr>
          </a:p>
          <a:p>
            <a:pPr algn="just">
              <a:defRPr/>
            </a:pPr>
            <a:r>
              <a:rPr lang="it-IT" b="1" dirty="0">
                <a:effectLst>
                  <a:outerShdw blurRad="38100" dist="38100" dir="2700000" algn="tl">
                    <a:srgbClr val="C0C0C0"/>
                  </a:outerShdw>
                </a:effectLst>
                <a:latin typeface="+mj-lt"/>
                <a:cs typeface="Times New Roman" pitchFamily="18" charset="0"/>
              </a:rPr>
              <a:t>Dir. 2006/54 (direttiva quadro)</a:t>
            </a:r>
            <a:r>
              <a:rPr lang="it-IT" dirty="0">
                <a:latin typeface="+mj-lt"/>
              </a:rPr>
              <a:t> riguardante l'attuazione del principio delle pari </a:t>
            </a:r>
            <a:r>
              <a:rPr lang="it-IT" dirty="0" err="1">
                <a:latin typeface="+mj-lt"/>
              </a:rPr>
              <a:t>opportunita</a:t>
            </a:r>
            <a:r>
              <a:rPr lang="it-IT" dirty="0">
                <a:latin typeface="+mj-lt"/>
              </a:rPr>
              <a:t>̀ e della </a:t>
            </a:r>
            <a:r>
              <a:rPr lang="it-IT" dirty="0" err="1">
                <a:latin typeface="+mj-lt"/>
              </a:rPr>
              <a:t>parita</a:t>
            </a:r>
            <a:r>
              <a:rPr lang="it-IT" dirty="0">
                <a:latin typeface="+mj-lt"/>
              </a:rPr>
              <a:t>̀ di trattamento fra uomini e donne in materia di occupazione e impiego (rifusione) </a:t>
            </a:r>
          </a:p>
          <a:p>
            <a:pPr algn="just">
              <a:defRPr/>
            </a:pPr>
            <a:endParaRPr lang="it-IT" b="1" dirty="0">
              <a:effectLst>
                <a:outerShdw blurRad="38100" dist="38100" dir="2700000" algn="tl">
                  <a:srgbClr val="C0C0C0"/>
                </a:outerShdw>
              </a:effectLst>
              <a:latin typeface="+mj-lt"/>
              <a:cs typeface="Times New Roman" pitchFamily="18" charset="0"/>
            </a:endParaRPr>
          </a:p>
          <a:p>
            <a:pPr algn="just">
              <a:defRPr/>
            </a:pPr>
            <a:r>
              <a:rPr lang="it-IT" dirty="0">
                <a:latin typeface="+mj-lt"/>
                <a:cs typeface="Times New Roman" pitchFamily="18" charset="0"/>
              </a:rPr>
              <a:t>detta di </a:t>
            </a:r>
            <a:r>
              <a:rPr lang="it-IT" i="1" dirty="0">
                <a:latin typeface="+mj-lt"/>
                <a:cs typeface="Times New Roman" pitchFamily="18" charset="0"/>
              </a:rPr>
              <a:t>rifusione</a:t>
            </a:r>
            <a:r>
              <a:rPr lang="it-IT" dirty="0">
                <a:latin typeface="+mj-lt"/>
                <a:cs typeface="Times New Roman" pitchFamily="18" charset="0"/>
              </a:rPr>
              <a:t> appunto perché si occupa di armonizzare le disposizioni contenute nelle precedenti direttive dedicate alla parità uomo-donna nell’accesso al lavoro, alla formazione e alla promozione professionale, nel settore dei regimi professionali di sicurezza sociale, nell’ambito della parità di trattamento retributivo e le regole relative all’onere della prova nei casi di discriminazione basata sul sesso, anche alla luce della giurisprudenza della Corte di Giustizia delle Ce </a:t>
            </a:r>
          </a:p>
          <a:p>
            <a:pPr>
              <a:defRPr/>
            </a:pPr>
            <a:endParaRPr lang="it-IT" b="1" dirty="0">
              <a:effectLst>
                <a:outerShdw blurRad="38100" dist="38100" dir="2700000" algn="tl">
                  <a:srgbClr val="C0C0C0"/>
                </a:outerShdw>
              </a:effectLst>
              <a:latin typeface="+mj-lt"/>
              <a:cs typeface="Times New Roman" pitchFamily="18" charset="0"/>
            </a:endParaRPr>
          </a:p>
          <a:p>
            <a:pPr>
              <a:defRPr/>
            </a:pPr>
            <a:endParaRPr lang="it-IT" b="1" dirty="0">
              <a:effectLst>
                <a:outerShdw blurRad="38100" dist="38100" dir="2700000" algn="tl">
                  <a:srgbClr val="C0C0C0"/>
                </a:outerShdw>
              </a:effectLst>
              <a:latin typeface="AvantGarde Bk BT" pitchFamily="34" charset="0"/>
              <a:cs typeface="Times New Roman" pitchFamily="18" charset="0"/>
            </a:endParaRPr>
          </a:p>
        </p:txBody>
      </p:sp>
    </p:spTree>
    <p:extLst>
      <p:ext uri="{BB962C8B-B14F-4D97-AF65-F5344CB8AC3E}">
        <p14:creationId xmlns:p14="http://schemas.microsoft.com/office/powerpoint/2010/main" val="409307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774826" y="981076"/>
            <a:ext cx="8575675" cy="3600986"/>
          </a:xfrm>
          <a:prstGeom prst="rect">
            <a:avLst/>
          </a:prstGeom>
          <a:noFill/>
          <a:ln w="38100" cmpd="dbl">
            <a:noFill/>
            <a:miter lim="800000"/>
            <a:headEnd/>
            <a:tailEnd/>
          </a:ln>
          <a:effectLst/>
        </p:spPr>
        <p:txBody>
          <a:bodyPr>
            <a:spAutoFit/>
          </a:bodyPr>
          <a:lstStyle/>
          <a:p>
            <a:pPr algn="just">
              <a:spcBef>
                <a:spcPct val="0"/>
              </a:spcBef>
              <a:defRPr/>
            </a:pPr>
            <a:r>
              <a:rPr lang="it-IT" sz="2400" b="1" dirty="0">
                <a:effectLst>
                  <a:outerShdw blurRad="38100" dist="38100" dir="2700000" algn="tl">
                    <a:srgbClr val="C0C0C0"/>
                  </a:outerShdw>
                </a:effectLst>
                <a:latin typeface="+mj-lt"/>
                <a:cs typeface="Times New Roman" pitchFamily="18" charset="0"/>
              </a:rPr>
              <a:t>Il meta-modello: il genere, gli strumenti di diritto antidiscriminatorio e l’estensione ai fattori di rischio diversi da sesso/genere</a:t>
            </a:r>
          </a:p>
          <a:p>
            <a:pPr algn="just">
              <a:spcBef>
                <a:spcPct val="0"/>
              </a:spcBef>
              <a:defRPr/>
            </a:pPr>
            <a:endParaRPr lang="it-IT" b="1" dirty="0">
              <a:effectLst>
                <a:outerShdw blurRad="38100" dist="38100" dir="2700000" algn="tl">
                  <a:srgbClr val="C0C0C0"/>
                </a:outerShdw>
              </a:effectLst>
              <a:latin typeface="+mj-lt"/>
              <a:cs typeface="Times New Roman" pitchFamily="18" charset="0"/>
            </a:endParaRPr>
          </a:p>
          <a:p>
            <a:pPr algn="just">
              <a:spcBef>
                <a:spcPct val="0"/>
              </a:spcBef>
              <a:defRPr/>
            </a:pPr>
            <a:r>
              <a:rPr lang="it-IT" b="1" dirty="0">
                <a:effectLst>
                  <a:outerShdw blurRad="38100" dist="38100" dir="2700000" algn="tl">
                    <a:srgbClr val="C0C0C0"/>
                  </a:outerShdw>
                </a:effectLst>
                <a:latin typeface="+mj-lt"/>
                <a:cs typeface="Times New Roman" pitchFamily="18" charset="0"/>
              </a:rPr>
              <a:t>Diritto originario: </a:t>
            </a:r>
          </a:p>
          <a:p>
            <a:pPr algn="just">
              <a:spcBef>
                <a:spcPct val="0"/>
              </a:spcBef>
              <a:defRPr/>
            </a:pPr>
            <a:r>
              <a:rPr lang="it-IT" dirty="0">
                <a:effectLst>
                  <a:outerShdw blurRad="38100" dist="38100" dir="2700000" algn="tl">
                    <a:srgbClr val="C0C0C0"/>
                  </a:outerShdw>
                </a:effectLst>
                <a:latin typeface="+mj-lt"/>
                <a:cs typeface="Times New Roman" pitchFamily="18" charset="0"/>
              </a:rPr>
              <a:t>art. 13 Trattato CE modificato ad Amsterdam e a Nizza nel 2000, diventato art. 19 TFUE</a:t>
            </a:r>
          </a:p>
          <a:p>
            <a:pPr algn="just">
              <a:spcBef>
                <a:spcPct val="0"/>
              </a:spcBef>
              <a:defRPr/>
            </a:pPr>
            <a:r>
              <a:rPr lang="it-IT" dirty="0">
                <a:effectLst>
                  <a:outerShdw blurRad="38100" dist="38100" dir="2700000" algn="tl">
                    <a:srgbClr val="C0C0C0"/>
                  </a:outerShdw>
                </a:effectLst>
                <a:latin typeface="+mj-lt"/>
                <a:cs typeface="Times New Roman" pitchFamily="18" charset="0"/>
              </a:rPr>
              <a:t>Carta dei diritti fondamentali del 2000 (con la relativa </a:t>
            </a:r>
            <a:r>
              <a:rPr lang="it-IT" dirty="0" err="1">
                <a:effectLst>
                  <a:outerShdw blurRad="38100" dist="38100" dir="2700000" algn="tl">
                    <a:srgbClr val="C0C0C0"/>
                  </a:outerShdw>
                </a:effectLst>
                <a:latin typeface="+mj-lt"/>
                <a:cs typeface="Times New Roman" pitchFamily="18" charset="0"/>
              </a:rPr>
              <a:t>vincolatività</a:t>
            </a:r>
            <a:r>
              <a:rPr lang="it-IT" dirty="0">
                <a:effectLst>
                  <a:outerShdw blurRad="38100" dist="38100" dir="2700000" algn="tl">
                    <a:srgbClr val="C0C0C0"/>
                  </a:outerShdw>
                </a:effectLst>
                <a:latin typeface="+mj-lt"/>
                <a:cs typeface="Times New Roman" pitchFamily="18" charset="0"/>
              </a:rPr>
              <a:t> riconosciuta a Lisbona del dicembre 2007, entrata in vigore nel dicembre 2009)</a:t>
            </a:r>
          </a:p>
          <a:p>
            <a:pPr algn="just">
              <a:defRPr/>
            </a:pPr>
            <a:endParaRPr lang="it-IT" b="1" dirty="0">
              <a:effectLst>
                <a:outerShdw blurRad="38100" dist="38100" dir="2700000" algn="tl">
                  <a:srgbClr val="C0C0C0"/>
                </a:outerShdw>
              </a:effectLst>
              <a:latin typeface="+mj-lt"/>
              <a:cs typeface="Times New Roman" pitchFamily="18" charset="0"/>
            </a:endParaRPr>
          </a:p>
          <a:p>
            <a:pPr algn="just">
              <a:defRPr/>
            </a:pPr>
            <a:r>
              <a:rPr lang="it-IT" b="1" dirty="0">
                <a:effectLst>
                  <a:outerShdw blurRad="38100" dist="38100" dir="2700000" algn="tl">
                    <a:srgbClr val="C0C0C0"/>
                  </a:outerShdw>
                </a:effectLst>
                <a:latin typeface="+mj-lt"/>
                <a:cs typeface="Times New Roman" pitchFamily="18" charset="0"/>
              </a:rPr>
              <a:t>Diritto derivato:</a:t>
            </a:r>
          </a:p>
          <a:p>
            <a:pPr algn="just">
              <a:defRPr/>
            </a:pPr>
            <a:r>
              <a:rPr lang="it-IT" dirty="0">
                <a:effectLst>
                  <a:outerShdw blurRad="38100" dist="38100" dir="2700000" algn="tl">
                    <a:srgbClr val="C0C0C0"/>
                  </a:outerShdw>
                </a:effectLst>
                <a:latin typeface="+mj-lt"/>
                <a:cs typeface="Times New Roman" pitchFamily="18" charset="0"/>
              </a:rPr>
              <a:t>Dir. 2000/43 e Dir. 2000/78 </a:t>
            </a:r>
          </a:p>
          <a:p>
            <a:pPr algn="just">
              <a:defRPr/>
            </a:pPr>
            <a:r>
              <a:rPr lang="it-IT" dirty="0">
                <a:effectLst>
                  <a:outerShdw blurRad="38100" dist="38100" dir="2700000" algn="tl">
                    <a:srgbClr val="C0C0C0"/>
                  </a:outerShdw>
                </a:effectLst>
                <a:latin typeface="+mj-lt"/>
                <a:cs typeface="Times New Roman" pitchFamily="18" charset="0"/>
              </a:rPr>
              <a:t>Sospesa la procedura per l’approvazione della direttiva altre/oltre (detta anche direttiva orizzontale, necessaria per i diversi campi di applicazione della normativa citata)</a:t>
            </a:r>
          </a:p>
        </p:txBody>
      </p:sp>
    </p:spTree>
    <p:extLst>
      <p:ext uri="{BB962C8B-B14F-4D97-AF65-F5344CB8AC3E}">
        <p14:creationId xmlns:p14="http://schemas.microsoft.com/office/powerpoint/2010/main" val="1080705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43EB8-11EF-1949-BAB7-12FC889DC523}"/>
              </a:ext>
            </a:extLst>
          </p:cNvPr>
          <p:cNvSpPr>
            <a:spLocks noGrp="1"/>
          </p:cNvSpPr>
          <p:nvPr>
            <p:ph type="title"/>
          </p:nvPr>
        </p:nvSpPr>
        <p:spPr/>
        <p:txBody>
          <a:bodyPr>
            <a:noAutofit/>
          </a:bodyPr>
          <a:lstStyle/>
          <a:p>
            <a:r>
              <a:rPr lang="it-IT" sz="3200" dirty="0"/>
              <a:t>In principio è stata la parità di trattamento retributivo per donne e uomini</a:t>
            </a:r>
          </a:p>
        </p:txBody>
      </p:sp>
      <p:graphicFrame>
        <p:nvGraphicFramePr>
          <p:cNvPr id="5" name="Segnaposto contenuto 4">
            <a:extLst>
              <a:ext uri="{FF2B5EF4-FFF2-40B4-BE49-F238E27FC236}">
                <a16:creationId xmlns:a16="http://schemas.microsoft.com/office/drawing/2014/main" id="{C94A96EA-7D79-7744-8452-740FE32E1BDE}"/>
              </a:ext>
            </a:extLst>
          </p:cNvPr>
          <p:cNvGraphicFramePr>
            <a:graphicFrameLocks noGrp="1"/>
          </p:cNvGraphicFramePr>
          <p:nvPr>
            <p:ph idx="1"/>
          </p:nvPr>
        </p:nvGraphicFramePr>
        <p:xfrm>
          <a:off x="598450" y="1823226"/>
          <a:ext cx="6372808" cy="425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descr="/Users/lauracalafa/Downloads/defrenne1.gif">
            <a:extLst>
              <a:ext uri="{FF2B5EF4-FFF2-40B4-BE49-F238E27FC236}">
                <a16:creationId xmlns:a16="http://schemas.microsoft.com/office/drawing/2014/main" id="{13B25816-FD48-4E44-B811-64F1EF47526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45504" y="1711982"/>
            <a:ext cx="1892300" cy="3810000"/>
          </a:xfrm>
          <a:prstGeom prst="rect">
            <a:avLst/>
          </a:prstGeom>
          <a:noFill/>
          <a:ln>
            <a:noFill/>
          </a:ln>
        </p:spPr>
      </p:pic>
    </p:spTree>
    <p:extLst>
      <p:ext uri="{BB962C8B-B14F-4D97-AF65-F5344CB8AC3E}">
        <p14:creationId xmlns:p14="http://schemas.microsoft.com/office/powerpoint/2010/main" val="348281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Retrospettive: le nuove frontiere dell’eguaglianza </a:t>
            </a:r>
          </a:p>
        </p:txBody>
      </p:sp>
      <p:graphicFrame>
        <p:nvGraphicFramePr>
          <p:cNvPr id="4" name="Segnaposto contenuto 3"/>
          <p:cNvGraphicFramePr>
            <a:graphicFrameLocks noGrp="1"/>
          </p:cNvGraphicFramePr>
          <p:nvPr>
            <p:ph idx="1"/>
          </p:nvPr>
        </p:nvGraphicFramePr>
        <p:xfrm>
          <a:off x="-218880" y="1846263"/>
          <a:ext cx="11862240" cy="438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7037782" y="3598039"/>
            <a:ext cx="1139252" cy="1077218"/>
          </a:xfrm>
          <a:prstGeom prst="rect">
            <a:avLst/>
          </a:prstGeom>
          <a:noFill/>
        </p:spPr>
        <p:txBody>
          <a:bodyPr wrap="square" rtlCol="0">
            <a:spAutoFit/>
          </a:bodyPr>
          <a:lstStyle/>
          <a:p>
            <a:pPr algn="ctr"/>
            <a:r>
              <a:rPr lang="it-IT" sz="1400" dirty="0"/>
              <a:t>Fino a al caso </a:t>
            </a:r>
          </a:p>
          <a:p>
            <a:pPr algn="ctr"/>
            <a:r>
              <a:rPr lang="it-IT" sz="1400" b="1" dirty="0"/>
              <a:t>Test </a:t>
            </a:r>
            <a:r>
              <a:rPr lang="it-IT" sz="1400" b="1" dirty="0" err="1"/>
              <a:t>Achats</a:t>
            </a:r>
            <a:r>
              <a:rPr lang="it-IT" sz="1400" b="1" dirty="0"/>
              <a:t> </a:t>
            </a:r>
          </a:p>
          <a:p>
            <a:pPr algn="ctr"/>
            <a:r>
              <a:rPr lang="it-IT" sz="1100" dirty="0"/>
              <a:t>(C-236/09 del 1-3-2011) </a:t>
            </a:r>
          </a:p>
        </p:txBody>
      </p:sp>
    </p:spTree>
    <p:extLst>
      <p:ext uri="{BB962C8B-B14F-4D97-AF65-F5344CB8AC3E}">
        <p14:creationId xmlns:p14="http://schemas.microsoft.com/office/powerpoint/2010/main" val="226494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chiavi di lettura </a:t>
            </a:r>
          </a:p>
        </p:txBody>
      </p:sp>
      <p:sp>
        <p:nvSpPr>
          <p:cNvPr id="5" name="Segnaposto contenuto 4"/>
          <p:cNvSpPr>
            <a:spLocks noGrp="1"/>
          </p:cNvSpPr>
          <p:nvPr>
            <p:ph idx="1"/>
          </p:nvPr>
        </p:nvSpPr>
        <p:spPr/>
        <p:txBody>
          <a:bodyPr/>
          <a:lstStyle/>
          <a:p>
            <a:pPr algn="just"/>
            <a:r>
              <a:rPr lang="it-IT" dirty="0"/>
              <a:t>- Il consolidamento del legame tra genere e altri fattori di rischio nella giurisprudenza della Corte</a:t>
            </a:r>
          </a:p>
          <a:p>
            <a:pPr algn="just"/>
            <a:r>
              <a:rPr lang="de-DE" altLang="it-IT" dirty="0">
                <a:ea typeface="Tw Cen MT" charset="0"/>
                <a:cs typeface="Tw Cen MT" charset="0"/>
              </a:rPr>
              <a:t>- </a:t>
            </a:r>
            <a:r>
              <a:rPr lang="de-DE" altLang="it-IT" dirty="0" err="1">
                <a:ea typeface="Tw Cen MT" charset="0"/>
                <a:cs typeface="Tw Cen MT" charset="0"/>
              </a:rPr>
              <a:t>L‘omogeneizzazione</a:t>
            </a:r>
            <a:r>
              <a:rPr lang="de-DE" altLang="it-IT" dirty="0">
                <a:ea typeface="Tw Cen MT" charset="0"/>
                <a:cs typeface="Tw Cen MT" charset="0"/>
              </a:rPr>
              <a:t> </a:t>
            </a:r>
            <a:r>
              <a:rPr lang="de-DE" altLang="it-IT" dirty="0" err="1">
                <a:ea typeface="Tw Cen MT" charset="0"/>
                <a:cs typeface="Tw Cen MT" charset="0"/>
              </a:rPr>
              <a:t>degli</a:t>
            </a:r>
            <a:r>
              <a:rPr lang="de-DE" altLang="it-IT" dirty="0">
                <a:ea typeface="Tw Cen MT" charset="0"/>
                <a:cs typeface="Tw Cen MT" charset="0"/>
              </a:rPr>
              <a:t> </a:t>
            </a:r>
            <a:r>
              <a:rPr lang="de-DE" altLang="it-IT" dirty="0" err="1">
                <a:ea typeface="Tw Cen MT" charset="0"/>
                <a:cs typeface="Tw Cen MT" charset="0"/>
              </a:rPr>
              <a:t>strumenti</a:t>
            </a:r>
            <a:r>
              <a:rPr lang="de-DE" altLang="it-IT" dirty="0">
                <a:ea typeface="Tw Cen MT" charset="0"/>
                <a:cs typeface="Tw Cen MT" charset="0"/>
              </a:rPr>
              <a:t> del </a:t>
            </a:r>
            <a:r>
              <a:rPr lang="de-DE" altLang="it-IT" dirty="0" err="1">
                <a:ea typeface="Tw Cen MT" charset="0"/>
                <a:cs typeface="Tw Cen MT" charset="0"/>
              </a:rPr>
              <a:t>diritto</a:t>
            </a:r>
            <a:r>
              <a:rPr lang="de-DE" altLang="it-IT" dirty="0">
                <a:ea typeface="Tw Cen MT" charset="0"/>
                <a:cs typeface="Tw Cen MT" charset="0"/>
              </a:rPr>
              <a:t> </a:t>
            </a:r>
            <a:r>
              <a:rPr lang="de-DE" altLang="it-IT" dirty="0" err="1">
                <a:ea typeface="Tw Cen MT" charset="0"/>
                <a:cs typeface="Tw Cen MT" charset="0"/>
              </a:rPr>
              <a:t>antidiscriminatorio</a:t>
            </a:r>
            <a:endParaRPr lang="it-IT" dirty="0"/>
          </a:p>
          <a:p>
            <a:pPr algn="just"/>
            <a:r>
              <a:rPr lang="it-IT" dirty="0"/>
              <a:t>- La valorizzazione del legame tra divieti di non discriminazione e diritti fondamentali</a:t>
            </a:r>
          </a:p>
          <a:p>
            <a:pPr algn="just"/>
            <a:r>
              <a:rPr lang="it-IT" dirty="0"/>
              <a:t>- L’influenza del diritto antidiscriminatorio sulle tecniche di tutela di diritti dei lavoratori e delle lavoratrici</a:t>
            </a:r>
          </a:p>
          <a:p>
            <a:pPr algn="just"/>
            <a:r>
              <a:rPr lang="it-IT" dirty="0"/>
              <a:t>- L’estensione dei campi d’applicazione dei divieti ”oltre” il lavoro</a:t>
            </a:r>
          </a:p>
        </p:txBody>
      </p:sp>
    </p:spTree>
    <p:extLst>
      <p:ext uri="{BB962C8B-B14F-4D97-AF65-F5344CB8AC3E}">
        <p14:creationId xmlns:p14="http://schemas.microsoft.com/office/powerpoint/2010/main" val="402489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2135882" y="116632"/>
          <a:ext cx="6912446" cy="5999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91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47850" y="404813"/>
            <a:ext cx="7704138" cy="3662541"/>
          </a:xfrm>
          <a:prstGeom prst="rect">
            <a:avLst/>
          </a:prstGeom>
          <a:noFill/>
        </p:spPr>
        <p:txBody>
          <a:bodyPr>
            <a:spAutoFit/>
          </a:bodyPr>
          <a:lstStyle>
            <a:lvl1pPr eaLnBrk="0" hangingPunct="0">
              <a:defRPr sz="2400">
                <a:solidFill>
                  <a:srgbClr val="336699"/>
                </a:solidFill>
                <a:latin typeface="AvantGarde Bk BT" charset="0"/>
                <a:ea typeface="ＭＳ Ｐゴシック" charset="-128"/>
                <a:cs typeface="ＭＳ Ｐゴシック" charset="-128"/>
              </a:defRPr>
            </a:lvl1pPr>
            <a:lvl2pPr marL="742950" indent="-285750" eaLnBrk="0" hangingPunct="0">
              <a:defRPr sz="2400">
                <a:solidFill>
                  <a:srgbClr val="336699"/>
                </a:solidFill>
                <a:latin typeface="AvantGarde Bk BT" charset="0"/>
                <a:ea typeface="ＭＳ Ｐゴシック" charset="-128"/>
                <a:cs typeface="ＭＳ Ｐゴシック" charset="-128"/>
              </a:defRPr>
            </a:lvl2pPr>
            <a:lvl3pPr marL="1143000" indent="-228600" eaLnBrk="0" hangingPunct="0">
              <a:defRPr sz="2400">
                <a:solidFill>
                  <a:srgbClr val="336699"/>
                </a:solidFill>
                <a:latin typeface="AvantGarde Bk BT" charset="0"/>
                <a:ea typeface="ＭＳ Ｐゴシック" charset="-128"/>
                <a:cs typeface="ＭＳ Ｐゴシック" charset="-128"/>
              </a:defRPr>
            </a:lvl3pPr>
            <a:lvl4pPr marL="1600200" indent="-228600" eaLnBrk="0" hangingPunct="0">
              <a:defRPr sz="2400">
                <a:solidFill>
                  <a:srgbClr val="336699"/>
                </a:solidFill>
                <a:latin typeface="AvantGarde Bk BT" charset="0"/>
                <a:ea typeface="ＭＳ Ｐゴシック" charset="-128"/>
                <a:cs typeface="ＭＳ Ｐゴシック" charset="-128"/>
              </a:defRPr>
            </a:lvl4pPr>
            <a:lvl5pPr marL="2057400" indent="-228600" eaLnBrk="0" hangingPunct="0">
              <a:defRPr sz="2400">
                <a:solidFill>
                  <a:srgbClr val="336699"/>
                </a:solidFill>
                <a:latin typeface="AvantGarde Bk BT" charset="0"/>
                <a:ea typeface="ＭＳ Ｐゴシック" charset="-128"/>
                <a:cs typeface="ＭＳ Ｐゴシック" charset="-128"/>
              </a:defRPr>
            </a:lvl5pPr>
            <a:lvl6pPr marL="2514600" indent="-228600" algn="ctr" eaLnBrk="0" fontAlgn="base" hangingPunct="0">
              <a:spcBef>
                <a:spcPct val="50000"/>
              </a:spcBef>
              <a:spcAft>
                <a:spcPct val="0"/>
              </a:spcAft>
              <a:defRPr sz="2400">
                <a:solidFill>
                  <a:srgbClr val="336699"/>
                </a:solidFill>
                <a:latin typeface="AvantGarde Bk BT" charset="0"/>
                <a:ea typeface="ＭＳ Ｐゴシック" charset="-128"/>
                <a:cs typeface="ＭＳ Ｐゴシック" charset="-128"/>
              </a:defRPr>
            </a:lvl6pPr>
            <a:lvl7pPr marL="2971800" indent="-228600" algn="ctr" eaLnBrk="0" fontAlgn="base" hangingPunct="0">
              <a:spcBef>
                <a:spcPct val="50000"/>
              </a:spcBef>
              <a:spcAft>
                <a:spcPct val="0"/>
              </a:spcAft>
              <a:defRPr sz="2400">
                <a:solidFill>
                  <a:srgbClr val="336699"/>
                </a:solidFill>
                <a:latin typeface="AvantGarde Bk BT" charset="0"/>
                <a:ea typeface="ＭＳ Ｐゴシック" charset="-128"/>
                <a:cs typeface="ＭＳ Ｐゴシック" charset="-128"/>
              </a:defRPr>
            </a:lvl7pPr>
            <a:lvl8pPr marL="3429000" indent="-228600" algn="ctr" eaLnBrk="0" fontAlgn="base" hangingPunct="0">
              <a:spcBef>
                <a:spcPct val="50000"/>
              </a:spcBef>
              <a:spcAft>
                <a:spcPct val="0"/>
              </a:spcAft>
              <a:defRPr sz="2400">
                <a:solidFill>
                  <a:srgbClr val="336699"/>
                </a:solidFill>
                <a:latin typeface="AvantGarde Bk BT" charset="0"/>
                <a:ea typeface="ＭＳ Ｐゴシック" charset="-128"/>
                <a:cs typeface="ＭＳ Ｐゴシック" charset="-128"/>
              </a:defRPr>
            </a:lvl8pPr>
            <a:lvl9pPr marL="3886200" indent="-228600" algn="ctr" eaLnBrk="0" fontAlgn="base" hangingPunct="0">
              <a:spcBef>
                <a:spcPct val="50000"/>
              </a:spcBef>
              <a:spcAft>
                <a:spcPct val="0"/>
              </a:spcAft>
              <a:defRPr sz="2400">
                <a:solidFill>
                  <a:srgbClr val="336699"/>
                </a:solidFill>
                <a:latin typeface="AvantGarde Bk BT" charset="0"/>
                <a:ea typeface="ＭＳ Ｐゴシック" charset="-128"/>
                <a:cs typeface="ＭＳ Ｐゴシック" charset="-128"/>
              </a:defRPr>
            </a:lvl9pPr>
          </a:lstStyle>
          <a:p>
            <a:pPr algn="just" eaLnBrk="1" hangingPunct="1"/>
            <a:r>
              <a:rPr lang="it-IT" altLang="it-IT" dirty="0">
                <a:solidFill>
                  <a:schemeClr val="tx1"/>
                </a:solidFill>
                <a:effectLst>
                  <a:outerShdw blurRad="38100" dist="38100" dir="2700000" algn="tl">
                    <a:srgbClr val="C0C0C0"/>
                  </a:outerShdw>
                </a:effectLst>
                <a:latin typeface="+mj-lt"/>
              </a:rPr>
              <a:t>Dal sistema teorico alla pratica tecnico-giuridica: le potenzialità di un confronto </a:t>
            </a:r>
            <a:r>
              <a:rPr lang="it-IT" altLang="it-IT" dirty="0" err="1">
                <a:solidFill>
                  <a:schemeClr val="tx1"/>
                </a:solidFill>
                <a:effectLst>
                  <a:outerShdw blurRad="38100" dist="38100" dir="2700000" algn="tl">
                    <a:srgbClr val="C0C0C0"/>
                  </a:outerShdw>
                </a:effectLst>
                <a:latin typeface="+mj-lt"/>
              </a:rPr>
              <a:t>multilevel</a:t>
            </a:r>
            <a:r>
              <a:rPr lang="it-IT" altLang="it-IT" dirty="0">
                <a:solidFill>
                  <a:schemeClr val="tx1"/>
                </a:solidFill>
                <a:effectLst>
                  <a:outerShdw blurRad="38100" dist="38100" dir="2700000" algn="tl">
                    <a:srgbClr val="C0C0C0"/>
                  </a:outerShdw>
                </a:effectLst>
                <a:latin typeface="+mj-lt"/>
              </a:rPr>
              <a:t> con riguardo alla non discriminazione</a:t>
            </a:r>
          </a:p>
          <a:p>
            <a:pPr algn="just" eaLnBrk="1" hangingPunct="1"/>
            <a:r>
              <a:rPr lang="it-IT" altLang="it-IT" sz="1600" dirty="0">
                <a:effectLst>
                  <a:outerShdw blurRad="38100" dist="38100" dir="2700000" algn="tl">
                    <a:srgbClr val="C0C0C0"/>
                  </a:outerShdw>
                </a:effectLst>
                <a:latin typeface="+mj-lt"/>
              </a:rPr>
              <a:t> </a:t>
            </a:r>
            <a:r>
              <a:rPr lang="it-IT" altLang="it-IT" sz="1600" dirty="0">
                <a:solidFill>
                  <a:schemeClr val="tx1"/>
                </a:solidFill>
                <a:effectLst>
                  <a:outerShdw blurRad="38100" dist="38100" dir="2700000" algn="tl">
                    <a:srgbClr val="C0C0C0"/>
                  </a:outerShdw>
                </a:effectLst>
                <a:latin typeface="+mj-lt"/>
              </a:rPr>
              <a:t>Il presupposto di questo utilizzo esteso – perché elastico – della Carta dei diritti fondamentali, a partire dalla non discriminazione, è l’esistenza di Direttive definite «ad ampio raggio»: si tratta delle Direttive di c.d. seconda generazione  (</a:t>
            </a:r>
            <a:r>
              <a:rPr lang="it-IT" altLang="it-IT" sz="1600" dirty="0" err="1">
                <a:solidFill>
                  <a:schemeClr val="tx1"/>
                </a:solidFill>
                <a:effectLst>
                  <a:outerShdw blurRad="38100" dist="38100" dir="2700000" algn="tl">
                    <a:srgbClr val="C0C0C0"/>
                  </a:outerShdw>
                </a:effectLst>
                <a:latin typeface="+mj-lt"/>
              </a:rPr>
              <a:t>nn</a:t>
            </a:r>
            <a:r>
              <a:rPr lang="it-IT" altLang="it-IT" sz="1600" dirty="0">
                <a:solidFill>
                  <a:schemeClr val="tx1"/>
                </a:solidFill>
                <a:effectLst>
                  <a:outerShdw blurRad="38100" dist="38100" dir="2700000" algn="tl">
                    <a:srgbClr val="C0C0C0"/>
                  </a:outerShdw>
                </a:effectLst>
                <a:latin typeface="+mj-lt"/>
              </a:rPr>
              <a:t>. 2000/43 e 2000/78, in particolare), caratterizzate da disposizioni ampie e generali, i cui connotati concreti vengono fissati dalla giurisprudenza della Corte di Giustizia.  Come esiste una dir. «forte» come la dir. 2006/54</a:t>
            </a:r>
          </a:p>
          <a:p>
            <a:pPr algn="just" eaLnBrk="1" hangingPunct="1"/>
            <a:endParaRPr lang="it-IT" altLang="it-IT" sz="1600" dirty="0">
              <a:solidFill>
                <a:schemeClr val="tx1"/>
              </a:solidFill>
              <a:effectLst>
                <a:outerShdw blurRad="38100" dist="38100" dir="2700000" algn="tl">
                  <a:srgbClr val="C0C0C0"/>
                </a:outerShdw>
              </a:effectLst>
              <a:latin typeface="+mj-lt"/>
            </a:endParaRPr>
          </a:p>
          <a:p>
            <a:pPr algn="just" eaLnBrk="1" hangingPunct="1"/>
            <a:r>
              <a:rPr lang="it-IT" altLang="it-IT" sz="1600" dirty="0">
                <a:solidFill>
                  <a:schemeClr val="tx1"/>
                </a:solidFill>
                <a:effectLst>
                  <a:outerShdw blurRad="38100" dist="38100" dir="2700000" algn="tl">
                    <a:srgbClr val="C0C0C0"/>
                  </a:outerShdw>
                </a:effectLst>
                <a:latin typeface="+mj-lt"/>
              </a:rPr>
              <a:t>Questa offre una lettura del diritto a non essere discriminati/e  come valore centrale nel processo di affermazione del principio di eguaglianza .</a:t>
            </a:r>
            <a:endParaRPr lang="it-IT" altLang="it-IT" sz="1600" b="1" dirty="0">
              <a:solidFill>
                <a:schemeClr val="tx1"/>
              </a:solidFill>
              <a:effectLst>
                <a:outerShdw blurRad="38100" dist="38100" dir="2700000" algn="tl">
                  <a:srgbClr val="C0C0C0"/>
                </a:outerShdw>
              </a:effectLst>
              <a:latin typeface="+mj-lt"/>
            </a:endParaRPr>
          </a:p>
        </p:txBody>
      </p:sp>
      <p:graphicFrame>
        <p:nvGraphicFramePr>
          <p:cNvPr id="6" name="Diagramma 5"/>
          <p:cNvGraphicFramePr/>
          <p:nvPr>
            <p:extLst>
              <p:ext uri="{D42A27DB-BD31-4B8C-83A1-F6EECF244321}">
                <p14:modId xmlns:p14="http://schemas.microsoft.com/office/powerpoint/2010/main" val="3735097422"/>
              </p:ext>
            </p:extLst>
          </p:nvPr>
        </p:nvGraphicFramePr>
        <p:xfrm>
          <a:off x="2208214" y="4418096"/>
          <a:ext cx="7208837" cy="206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92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2400" b="1" dirty="0"/>
              <a:t>La questione della maternità e dei trattamenti parentali</a:t>
            </a:r>
          </a:p>
        </p:txBody>
      </p:sp>
      <p:sp>
        <p:nvSpPr>
          <p:cNvPr id="3" name="Segnaposto contenuto 2"/>
          <p:cNvSpPr>
            <a:spLocks noGrp="1"/>
          </p:cNvSpPr>
          <p:nvPr>
            <p:ph idx="1"/>
          </p:nvPr>
        </p:nvSpPr>
        <p:spPr>
          <a:xfrm>
            <a:off x="182882" y="1845734"/>
            <a:ext cx="10058400" cy="2216600"/>
          </a:xfrm>
        </p:spPr>
        <p:txBody>
          <a:bodyPr>
            <a:normAutofit fontScale="92500" lnSpcReduction="10000"/>
          </a:bodyPr>
          <a:lstStyle/>
          <a:p>
            <a:pPr algn="just"/>
            <a:r>
              <a:rPr lang="it-IT" dirty="0"/>
              <a:t>- </a:t>
            </a:r>
            <a:r>
              <a:rPr lang="it-IT" dirty="0">
                <a:latin typeface="+mj-lt"/>
              </a:rPr>
              <a:t>L’evoluzione dei casi relativi alla maternità dai trattamenti di tutela della madre alle questioni di genitorialità (padri e madri davanti al diritto antidiscriminatorio UE)</a:t>
            </a:r>
          </a:p>
          <a:p>
            <a:pPr algn="just"/>
            <a:r>
              <a:rPr lang="it-IT" dirty="0">
                <a:latin typeface="+mj-lt"/>
              </a:rPr>
              <a:t>- Il collegamento con la dir. 92/85 sulla tutela della salute della lavoratrice in gravidanza e la dir. 2010/18 sui congedi parentali</a:t>
            </a:r>
          </a:p>
          <a:p>
            <a:pPr algn="just"/>
            <a:r>
              <a:rPr lang="it-IT" dirty="0">
                <a:latin typeface="+mj-lt"/>
              </a:rPr>
              <a:t>- Il trattamento dei padri davanti al diritto </a:t>
            </a:r>
            <a:r>
              <a:rPr lang="it-IT" dirty="0" err="1">
                <a:latin typeface="+mj-lt"/>
              </a:rPr>
              <a:t>antiscriminatorio</a:t>
            </a:r>
            <a:r>
              <a:rPr lang="it-IT" dirty="0">
                <a:latin typeface="+mj-lt"/>
              </a:rPr>
              <a:t> UE (da Hofmann 1984 a Marc </a:t>
            </a:r>
            <a:r>
              <a:rPr lang="it-IT" dirty="0" err="1">
                <a:latin typeface="+mj-lt"/>
              </a:rPr>
              <a:t>Betriu</a:t>
            </a:r>
            <a:r>
              <a:rPr lang="it-IT" dirty="0">
                <a:latin typeface="+mj-lt"/>
              </a:rPr>
              <a:t> </a:t>
            </a:r>
            <a:r>
              <a:rPr lang="it-IT" dirty="0" err="1">
                <a:latin typeface="+mj-lt"/>
              </a:rPr>
              <a:t>Montull</a:t>
            </a:r>
            <a:r>
              <a:rPr lang="it-IT" dirty="0">
                <a:latin typeface="+mj-lt"/>
              </a:rPr>
              <a:t> del 2013)</a:t>
            </a:r>
          </a:p>
        </p:txBody>
      </p:sp>
      <p:sp>
        <p:nvSpPr>
          <p:cNvPr id="4" name="CasellaDiTesto 3"/>
          <p:cNvSpPr txBox="1"/>
          <p:nvPr/>
        </p:nvSpPr>
        <p:spPr>
          <a:xfrm>
            <a:off x="2558199" y="4377128"/>
            <a:ext cx="4826833" cy="707886"/>
          </a:xfrm>
          <a:prstGeom prst="rect">
            <a:avLst/>
          </a:prstGeom>
          <a:noFill/>
        </p:spPr>
        <p:txBody>
          <a:bodyPr wrap="square" rtlCol="0">
            <a:spAutoFit/>
          </a:bodyPr>
          <a:lstStyle/>
          <a:p>
            <a:pPr algn="ctr"/>
            <a:r>
              <a:rPr lang="it-IT" sz="2000" dirty="0">
                <a:latin typeface="+mj-lt"/>
              </a:rPr>
              <a:t>Focus CGCE: </a:t>
            </a:r>
            <a:r>
              <a:rPr lang="it-IT" sz="2000" dirty="0" err="1">
                <a:latin typeface="+mj-lt"/>
              </a:rPr>
              <a:t>Dekker</a:t>
            </a:r>
            <a:r>
              <a:rPr lang="it-IT" sz="2000" dirty="0">
                <a:latin typeface="+mj-lt"/>
              </a:rPr>
              <a:t> C-177/88; </a:t>
            </a:r>
            <a:r>
              <a:rPr lang="it-IT" sz="2000" dirty="0" err="1">
                <a:latin typeface="+mj-lt"/>
              </a:rPr>
              <a:t>Brown</a:t>
            </a:r>
            <a:r>
              <a:rPr lang="it-IT" sz="2000" dirty="0">
                <a:latin typeface="+mj-lt"/>
              </a:rPr>
              <a:t> C-394/96; </a:t>
            </a:r>
            <a:r>
              <a:rPr lang="it-IT" sz="2000" dirty="0" err="1">
                <a:latin typeface="+mj-lt"/>
              </a:rPr>
              <a:t>Paquay</a:t>
            </a:r>
            <a:r>
              <a:rPr lang="it-IT" sz="2000" dirty="0">
                <a:latin typeface="+mj-lt"/>
              </a:rPr>
              <a:t> </a:t>
            </a:r>
            <a:r>
              <a:rPr lang="mr-IN" sz="2000" dirty="0">
                <a:latin typeface="+mj-lt"/>
              </a:rPr>
              <a:t>C-460/06</a:t>
            </a:r>
            <a:r>
              <a:rPr lang="it-IT" sz="2000" dirty="0">
                <a:latin typeface="+mj-lt"/>
              </a:rPr>
              <a:t>; </a:t>
            </a:r>
            <a:r>
              <a:rPr lang="it-IT" sz="2000" dirty="0" err="1">
                <a:latin typeface="+mj-lt"/>
              </a:rPr>
              <a:t>Mayr</a:t>
            </a:r>
            <a:r>
              <a:rPr lang="it-IT" sz="2000" dirty="0">
                <a:latin typeface="+mj-lt"/>
              </a:rPr>
              <a:t> C-506/06</a:t>
            </a:r>
          </a:p>
        </p:txBody>
      </p:sp>
    </p:spTree>
    <p:extLst>
      <p:ext uri="{BB962C8B-B14F-4D97-AF65-F5344CB8AC3E}">
        <p14:creationId xmlns:p14="http://schemas.microsoft.com/office/powerpoint/2010/main" val="1128475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E635F7-EC85-8B4A-9E49-18C4E46F747B}"/>
              </a:ext>
            </a:extLst>
          </p:cNvPr>
          <p:cNvSpPr>
            <a:spLocks noGrp="1"/>
          </p:cNvSpPr>
          <p:nvPr>
            <p:ph type="title"/>
          </p:nvPr>
        </p:nvSpPr>
        <p:spPr/>
        <p:txBody>
          <a:bodyPr/>
          <a:lstStyle/>
          <a:p>
            <a:pPr algn="ctr"/>
            <a:r>
              <a:rPr lang="it-IT" dirty="0"/>
              <a:t>Il caso più recente di interpretazione della dir. 2006/54</a:t>
            </a:r>
          </a:p>
        </p:txBody>
      </p:sp>
      <p:sp>
        <p:nvSpPr>
          <p:cNvPr id="3" name="Segnaposto contenuto 2">
            <a:extLst>
              <a:ext uri="{FF2B5EF4-FFF2-40B4-BE49-F238E27FC236}">
                <a16:creationId xmlns:a16="http://schemas.microsoft.com/office/drawing/2014/main" id="{14D505EA-11BE-6448-9B06-1FDA95374BBB}"/>
              </a:ext>
            </a:extLst>
          </p:cNvPr>
          <p:cNvSpPr>
            <a:spLocks noGrp="1"/>
          </p:cNvSpPr>
          <p:nvPr>
            <p:ph idx="1"/>
          </p:nvPr>
        </p:nvSpPr>
        <p:spPr/>
        <p:txBody>
          <a:bodyPr/>
          <a:lstStyle/>
          <a:p>
            <a:pPr lvl="0" algn="ctr"/>
            <a:r>
              <a:rPr lang="it-IT" b="1" dirty="0"/>
              <a:t>C-404718 HAKELBRACHT </a:t>
            </a:r>
            <a:endParaRPr lang="it-IT" dirty="0"/>
          </a:p>
          <a:p>
            <a:pPr marL="0" indent="0" algn="ctr">
              <a:buNone/>
            </a:pPr>
            <a:r>
              <a:rPr lang="it-IT" dirty="0"/>
              <a:t>Licenziamento ritorsivo per causa di gravidanza altrui</a:t>
            </a:r>
          </a:p>
          <a:p>
            <a:endParaRPr lang="it-IT" dirty="0"/>
          </a:p>
        </p:txBody>
      </p:sp>
    </p:spTree>
    <p:extLst>
      <p:ext uri="{BB962C8B-B14F-4D97-AF65-F5344CB8AC3E}">
        <p14:creationId xmlns:p14="http://schemas.microsoft.com/office/powerpoint/2010/main" val="138037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053A15-D862-C841-ACD6-FE9405335118}"/>
              </a:ext>
            </a:extLst>
          </p:cNvPr>
          <p:cNvSpPr>
            <a:spLocks noGrp="1"/>
          </p:cNvSpPr>
          <p:nvPr>
            <p:ph type="title"/>
          </p:nvPr>
        </p:nvSpPr>
        <p:spPr>
          <a:xfrm>
            <a:off x="965505" y="2062227"/>
            <a:ext cx="10260990" cy="3523885"/>
          </a:xfrm>
        </p:spPr>
        <p:txBody>
          <a:bodyPr vert="horz" lIns="91440" tIns="45720" rIns="91440" bIns="45720" rtlCol="0" anchor="b">
            <a:normAutofit fontScale="90000"/>
          </a:bodyPr>
          <a:lstStyle/>
          <a:p>
            <a:pPr>
              <a:lnSpc>
                <a:spcPct val="90000"/>
              </a:lnSpc>
            </a:pPr>
            <a:r>
              <a:rPr lang="en-US" sz="3200" b="1" dirty="0" err="1"/>
              <a:t>L’intervento</a:t>
            </a:r>
            <a:r>
              <a:rPr lang="en-US" sz="3200" b="1" dirty="0"/>
              <a:t>, il/I </a:t>
            </a:r>
            <a:r>
              <a:rPr lang="en-US" sz="3200" b="1" dirty="0" err="1"/>
              <a:t>fattore</a:t>
            </a:r>
            <a:r>
              <a:rPr lang="en-US" sz="3200" b="1" dirty="0"/>
              <a:t>/</a:t>
            </a:r>
            <a:r>
              <a:rPr lang="en-US" sz="3200" b="1" dirty="0" err="1"/>
              <a:t>i</a:t>
            </a:r>
            <a:r>
              <a:rPr lang="en-US" sz="3200" b="1" dirty="0"/>
              <a:t> di </a:t>
            </a:r>
            <a:r>
              <a:rPr lang="en-US" sz="3200" b="1" dirty="0" err="1"/>
              <a:t>rischio</a:t>
            </a:r>
            <a:r>
              <a:rPr lang="en-US" sz="3200" b="1" dirty="0"/>
              <a:t> </a:t>
            </a:r>
            <a:r>
              <a:rPr lang="en-US" sz="3200" b="1" dirty="0" err="1"/>
              <a:t>specifico</a:t>
            </a:r>
            <a:r>
              <a:rPr lang="en-US" sz="3200" b="1" dirty="0"/>
              <a:t>, </a:t>
            </a:r>
            <a:r>
              <a:rPr lang="en-US" sz="3200" b="1" dirty="0" err="1"/>
              <a:t>l’obiettivo</a:t>
            </a:r>
            <a:r>
              <a:rPr lang="en-US" sz="3200" b="1" dirty="0"/>
              <a:t> </a:t>
            </a:r>
            <a:r>
              <a:rPr lang="en-US" sz="3200" b="1" dirty="0" err="1"/>
              <a:t>formativo</a:t>
            </a:r>
            <a:r>
              <a:rPr lang="en-US" sz="3200" b="1" dirty="0"/>
              <a:t>: </a:t>
            </a:r>
            <a:br>
              <a:rPr lang="en-US" sz="3200" dirty="0"/>
            </a:br>
            <a:br>
              <a:rPr lang="en-US" sz="3200" dirty="0"/>
            </a:br>
            <a:r>
              <a:rPr lang="en-US" sz="2700" dirty="0"/>
              <a:t>- </a:t>
            </a:r>
            <a:r>
              <a:rPr lang="en-US" sz="2700" cap="none" dirty="0" err="1"/>
              <a:t>disarticolare</a:t>
            </a:r>
            <a:r>
              <a:rPr lang="en-US" sz="2700" cap="none" dirty="0"/>
              <a:t> la </a:t>
            </a:r>
            <a:r>
              <a:rPr lang="en-US" sz="2700" cap="none" dirty="0" err="1"/>
              <a:t>complessità</a:t>
            </a:r>
            <a:r>
              <a:rPr lang="en-US" sz="2700" cap="none" dirty="0"/>
              <a:t> del </a:t>
            </a:r>
            <a:r>
              <a:rPr lang="en-US" sz="2700" cap="none" dirty="0" err="1"/>
              <a:t>diritto</a:t>
            </a:r>
            <a:r>
              <a:rPr lang="en-US" sz="2700" cap="none" dirty="0"/>
              <a:t> </a:t>
            </a:r>
            <a:r>
              <a:rPr lang="en-US" sz="2700" dirty="0" err="1"/>
              <a:t>antidiscriminatorio</a:t>
            </a:r>
            <a:r>
              <a:rPr lang="en-US" sz="2700" dirty="0"/>
              <a:t> con un focus </a:t>
            </a:r>
            <a:r>
              <a:rPr lang="en-US" sz="2700" dirty="0" err="1"/>
              <a:t>dedicato</a:t>
            </a:r>
            <a:r>
              <a:rPr lang="en-US" sz="2700" dirty="0"/>
              <a:t> ad uno </a:t>
            </a:r>
            <a:r>
              <a:rPr lang="en-US" sz="2700" dirty="0" err="1"/>
              <a:t>dei</a:t>
            </a:r>
            <a:r>
              <a:rPr lang="en-US" sz="2700" dirty="0"/>
              <a:t> </a:t>
            </a:r>
            <a:r>
              <a:rPr lang="en-US" sz="2700" dirty="0" err="1"/>
              <a:t>fattori</a:t>
            </a:r>
            <a:r>
              <a:rPr lang="en-US" sz="2700" dirty="0"/>
              <a:t> di </a:t>
            </a:r>
            <a:r>
              <a:rPr lang="en-US" sz="2700" dirty="0" err="1"/>
              <a:t>rischio</a:t>
            </a:r>
            <a:r>
              <a:rPr lang="en-US" sz="2700" dirty="0"/>
              <a:t> </a:t>
            </a:r>
            <a:r>
              <a:rPr lang="en-US" sz="2700" dirty="0" err="1"/>
              <a:t>più</a:t>
            </a:r>
            <a:r>
              <a:rPr lang="en-US" sz="2700" dirty="0"/>
              <a:t> </a:t>
            </a:r>
            <a:r>
              <a:rPr lang="en-US" sz="2700" dirty="0" err="1"/>
              <a:t>utilizzati</a:t>
            </a:r>
            <a:r>
              <a:rPr lang="en-US" sz="2700" dirty="0"/>
              <a:t> </a:t>
            </a:r>
            <a:r>
              <a:rPr lang="en-US" sz="2700" dirty="0" err="1"/>
              <a:t>nelle</a:t>
            </a:r>
            <a:r>
              <a:rPr lang="en-US" sz="2700" dirty="0"/>
              <a:t> </a:t>
            </a:r>
            <a:r>
              <a:rPr lang="en-US" sz="2700" dirty="0" err="1"/>
              <a:t>aule</a:t>
            </a:r>
            <a:r>
              <a:rPr lang="en-US" sz="2700" dirty="0"/>
              <a:t> </a:t>
            </a:r>
            <a:r>
              <a:rPr lang="en-US" sz="2700" dirty="0" err="1"/>
              <a:t>giudiziarie</a:t>
            </a:r>
            <a:r>
              <a:rPr lang="en-US" sz="2700" dirty="0"/>
              <a:t>;</a:t>
            </a:r>
            <a:br>
              <a:rPr lang="en-US" sz="2700" dirty="0"/>
            </a:br>
            <a:r>
              <a:rPr lang="en-US" sz="2700" dirty="0"/>
              <a:t>- </a:t>
            </a:r>
            <a:r>
              <a:rPr lang="en-US" sz="2700" cap="none" dirty="0" err="1"/>
              <a:t>concorrere</a:t>
            </a:r>
            <a:r>
              <a:rPr lang="en-US" sz="2700" cap="none" dirty="0"/>
              <a:t> </a:t>
            </a:r>
            <a:r>
              <a:rPr lang="en-US" sz="2700" cap="none" dirty="0" err="1"/>
              <a:t>alla</a:t>
            </a:r>
            <a:r>
              <a:rPr lang="en-US" sz="2700" cap="none" dirty="0"/>
              <a:t> </a:t>
            </a:r>
            <a:r>
              <a:rPr lang="en-US" sz="2700" cap="none" dirty="0" err="1"/>
              <a:t>crescita</a:t>
            </a:r>
            <a:r>
              <a:rPr lang="en-US" sz="2700" cap="none" dirty="0"/>
              <a:t> </a:t>
            </a:r>
            <a:r>
              <a:rPr lang="en-US" sz="2700" cap="none" dirty="0" err="1"/>
              <a:t>delle</a:t>
            </a:r>
            <a:r>
              <a:rPr lang="en-US" sz="2700" cap="none" dirty="0"/>
              <a:t> </a:t>
            </a:r>
            <a:r>
              <a:rPr lang="en-US" sz="2700" cap="none" dirty="0" err="1"/>
              <a:t>conoscenze</a:t>
            </a:r>
            <a:r>
              <a:rPr lang="en-US" sz="2700" cap="none" dirty="0"/>
              <a:t> e </a:t>
            </a:r>
            <a:r>
              <a:rPr lang="en-US" sz="2700" cap="none" dirty="0" err="1"/>
              <a:t>competenze</a:t>
            </a:r>
            <a:r>
              <a:rPr lang="en-US" sz="2700" cap="none" dirty="0"/>
              <a:t> </a:t>
            </a:r>
            <a:r>
              <a:rPr lang="en-US" sz="2700" cap="none" dirty="0" err="1"/>
              <a:t>specialistiche</a:t>
            </a:r>
            <a:r>
              <a:rPr lang="en-US" sz="2700" cap="none" dirty="0"/>
              <a:t> in </a:t>
            </a:r>
            <a:r>
              <a:rPr lang="en-US" sz="2700" cap="none" dirty="0" err="1"/>
              <a:t>materia</a:t>
            </a:r>
            <a:r>
              <a:rPr lang="en-US" sz="2700" cap="none" dirty="0"/>
              <a:t>;</a:t>
            </a:r>
            <a:br>
              <a:rPr lang="en-US" sz="2700" cap="none" dirty="0"/>
            </a:br>
            <a:r>
              <a:rPr lang="en-US" sz="2700" dirty="0"/>
              <a:t>- </a:t>
            </a:r>
            <a:r>
              <a:rPr lang="en-US" sz="2700" dirty="0" err="1"/>
              <a:t>incrementare</a:t>
            </a:r>
            <a:r>
              <a:rPr lang="en-US" sz="2700" dirty="0"/>
              <a:t> </a:t>
            </a:r>
            <a:r>
              <a:rPr lang="en-US" sz="2700" dirty="0" err="1"/>
              <a:t>l’utilizzo</a:t>
            </a:r>
            <a:r>
              <a:rPr lang="en-US" sz="2700" dirty="0"/>
              <a:t> </a:t>
            </a:r>
            <a:r>
              <a:rPr lang="en-US" sz="2700" dirty="0" err="1"/>
              <a:t>mirato</a:t>
            </a:r>
            <a:r>
              <a:rPr lang="en-US" sz="2700" dirty="0"/>
              <a:t> del </a:t>
            </a:r>
            <a:r>
              <a:rPr lang="en-US" sz="2700" dirty="0" err="1"/>
              <a:t>diritto</a:t>
            </a:r>
            <a:r>
              <a:rPr lang="en-US" sz="2700" dirty="0"/>
              <a:t> </a:t>
            </a:r>
            <a:r>
              <a:rPr lang="en-US" sz="2700" dirty="0" err="1"/>
              <a:t>antidiscriminatorio</a:t>
            </a:r>
            <a:r>
              <a:rPr lang="en-US" sz="2700" dirty="0"/>
              <a:t> </a:t>
            </a:r>
            <a:r>
              <a:rPr lang="en-US" sz="2700" dirty="0" err="1"/>
              <a:t>passando</a:t>
            </a:r>
            <a:r>
              <a:rPr lang="en-US" sz="2700" dirty="0"/>
              <a:t> dal </a:t>
            </a:r>
            <a:r>
              <a:rPr lang="en-US" sz="2700" dirty="0" err="1"/>
              <a:t>paradigma</a:t>
            </a:r>
            <a:r>
              <a:rPr lang="en-US" sz="2700" dirty="0"/>
              <a:t> </a:t>
            </a:r>
            <a:r>
              <a:rPr lang="en-US" sz="2700" dirty="0" err="1"/>
              <a:t>della</a:t>
            </a:r>
            <a:r>
              <a:rPr lang="en-US" sz="2700" dirty="0"/>
              <a:t> </a:t>
            </a:r>
            <a:r>
              <a:rPr lang="en-US" sz="2700" dirty="0" err="1"/>
              <a:t>strumentalità</a:t>
            </a:r>
            <a:r>
              <a:rPr lang="en-US" sz="2700" dirty="0"/>
              <a:t> a </a:t>
            </a:r>
            <a:r>
              <a:rPr lang="en-US" sz="2700" dirty="0" err="1"/>
              <a:t>quello</a:t>
            </a:r>
            <a:r>
              <a:rPr lang="en-US" sz="2700" dirty="0"/>
              <a:t> </a:t>
            </a:r>
            <a:r>
              <a:rPr lang="en-US" sz="2700" dirty="0" err="1"/>
              <a:t>della</a:t>
            </a:r>
            <a:r>
              <a:rPr lang="en-US" sz="2700" dirty="0"/>
              <a:t> </a:t>
            </a:r>
            <a:r>
              <a:rPr lang="en-US" sz="2700" dirty="0" err="1"/>
              <a:t>trasversalità</a:t>
            </a:r>
            <a:r>
              <a:rPr lang="en-US" sz="2700" dirty="0"/>
              <a:t> </a:t>
            </a:r>
            <a:r>
              <a:rPr lang="en-US" sz="2700" dirty="0" err="1"/>
              <a:t>disciplinare</a:t>
            </a:r>
            <a:endParaRPr lang="en-US" sz="2700" dirty="0"/>
          </a:p>
        </p:txBody>
      </p:sp>
    </p:spTree>
    <p:extLst>
      <p:ext uri="{BB962C8B-B14F-4D97-AF65-F5344CB8AC3E}">
        <p14:creationId xmlns:p14="http://schemas.microsoft.com/office/powerpoint/2010/main" val="19953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sz="2400" dirty="0"/>
              <a:t>Genitorialità, discriminazioni e famiglia in trasformazione</a:t>
            </a:r>
          </a:p>
        </p:txBody>
      </p:sp>
      <p:sp>
        <p:nvSpPr>
          <p:cNvPr id="3" name="Segnaposto contenuto 2"/>
          <p:cNvSpPr>
            <a:spLocks noGrp="1"/>
          </p:cNvSpPr>
          <p:nvPr>
            <p:ph idx="1"/>
          </p:nvPr>
        </p:nvSpPr>
        <p:spPr>
          <a:xfrm>
            <a:off x="245327" y="1494257"/>
            <a:ext cx="9028675" cy="4304371"/>
          </a:xfrm>
        </p:spPr>
        <p:txBody>
          <a:bodyPr>
            <a:normAutofit fontScale="77500" lnSpcReduction="20000"/>
          </a:bodyPr>
          <a:lstStyle/>
          <a:p>
            <a:pPr lvl="0" algn="just"/>
            <a:r>
              <a:rPr lang="it-IT" b="1" dirty="0">
                <a:latin typeface="+mj-lt"/>
              </a:rPr>
              <a:t>I casi della Corte UE:</a:t>
            </a:r>
          </a:p>
          <a:p>
            <a:pPr lvl="0" algn="just"/>
            <a:r>
              <a:rPr lang="it-IT" dirty="0">
                <a:latin typeface="+mj-lt"/>
              </a:rPr>
              <a:t>CGUE 26.2.2008, C-506/06, </a:t>
            </a:r>
            <a:r>
              <a:rPr lang="it-IT" i="1" dirty="0" err="1">
                <a:latin typeface="+mj-lt"/>
              </a:rPr>
              <a:t>Mayr</a:t>
            </a:r>
            <a:r>
              <a:rPr lang="it-IT" dirty="0">
                <a:latin typeface="+mj-lt"/>
              </a:rPr>
              <a:t>, un caso di licenziamento di una lavoratrice che si sottopone alla fecondazione in vitro; </a:t>
            </a:r>
          </a:p>
          <a:p>
            <a:pPr lvl="0" algn="just"/>
            <a:r>
              <a:rPr lang="it-IT" dirty="0">
                <a:latin typeface="+mj-lt"/>
              </a:rPr>
              <a:t>CGUE 18.3.2014, C-167/12, </a:t>
            </a:r>
            <a:r>
              <a:rPr lang="it-IT" i="1" dirty="0">
                <a:latin typeface="+mj-lt"/>
              </a:rPr>
              <a:t>CD/ST</a:t>
            </a:r>
            <a:r>
              <a:rPr lang="it-IT" dirty="0">
                <a:latin typeface="+mj-lt"/>
              </a:rPr>
              <a:t> e CGUE 18.3.2014, C-363/12, </a:t>
            </a:r>
            <a:r>
              <a:rPr lang="it-IT" i="1" dirty="0" err="1">
                <a:latin typeface="+mj-lt"/>
              </a:rPr>
              <a:t>Z</a:t>
            </a:r>
            <a:r>
              <a:rPr lang="it-IT" i="1" dirty="0">
                <a:latin typeface="+mj-lt"/>
              </a:rPr>
              <a:t>/ A </a:t>
            </a:r>
            <a:r>
              <a:rPr lang="it-IT" i="1" dirty="0" err="1">
                <a:latin typeface="+mj-lt"/>
              </a:rPr>
              <a:t>Government</a:t>
            </a:r>
            <a:r>
              <a:rPr lang="it-IT" i="1" dirty="0">
                <a:latin typeface="+mj-lt"/>
              </a:rPr>
              <a:t> </a:t>
            </a:r>
            <a:r>
              <a:rPr lang="it-IT" i="1" dirty="0" err="1">
                <a:latin typeface="+mj-lt"/>
              </a:rPr>
              <a:t>department,The</a:t>
            </a:r>
            <a:r>
              <a:rPr lang="it-IT" i="1" dirty="0">
                <a:latin typeface="+mj-lt"/>
              </a:rPr>
              <a:t> Board of management of a community </a:t>
            </a:r>
            <a:r>
              <a:rPr lang="it-IT" i="1" dirty="0" err="1">
                <a:latin typeface="+mj-lt"/>
              </a:rPr>
              <a:t>school</a:t>
            </a:r>
            <a:r>
              <a:rPr lang="it-IT" i="1" dirty="0">
                <a:latin typeface="+mj-lt"/>
              </a:rPr>
              <a:t>, </a:t>
            </a:r>
            <a:r>
              <a:rPr lang="it-IT" dirty="0">
                <a:latin typeface="+mj-lt"/>
              </a:rPr>
              <a:t>entrambe dedicate al trattamento spettante alla madre committente in due ipotesi diverse di contratto di maternità per surroga trattate dal diritto del Regno Unito e dell’Irlanda</a:t>
            </a:r>
          </a:p>
          <a:p>
            <a:pPr lvl="0" algn="just"/>
            <a:r>
              <a:rPr lang="it-IT" dirty="0">
                <a:latin typeface="+mj-lt"/>
              </a:rPr>
              <a:t>Le riflessioni: La Corte conferma l’esclusione di ogni riconoscimento del congedo di maternità anche se la madre, come nel caso irlandese, «dopo la nascita effettivamente allatti, o comunque possa allattare, al seno il bambino». Il diritto antidiscriminatorio non soccorre nessuna delle madri ricorrenti perché «non costituisce una discriminazione fondata sul sesso il rifiuto di un datore di lavoro di riconoscere un congedo di maternità a una madre committente che abbia avuto un figlio mediante un contratto di maternità surrogata», come non risulta applicabile la dir. 2000/78 perché «non costituisce una discriminazione fondata sull’handicap il fatto di negare la concessione di un congedo retribuito equivalente a un congedo di maternità o a un congedo di adozione a una lavoratrice che sia incapace di sostenere una gravidanza e si sia avvalsa di un contratto di maternità surrogata». </a:t>
            </a:r>
          </a:p>
        </p:txBody>
      </p:sp>
    </p:spTree>
    <p:extLst>
      <p:ext uri="{BB962C8B-B14F-4D97-AF65-F5344CB8AC3E}">
        <p14:creationId xmlns:p14="http://schemas.microsoft.com/office/powerpoint/2010/main" val="3392518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2400" b="1" dirty="0"/>
              <a:t>Focus CGUE</a:t>
            </a:r>
          </a:p>
        </p:txBody>
      </p:sp>
      <p:sp>
        <p:nvSpPr>
          <p:cNvPr id="3" name="Segnaposto contenuto 2"/>
          <p:cNvSpPr>
            <a:spLocks noGrp="1"/>
          </p:cNvSpPr>
          <p:nvPr>
            <p:ph idx="1"/>
          </p:nvPr>
        </p:nvSpPr>
        <p:spPr>
          <a:xfrm>
            <a:off x="1097280" y="1845734"/>
            <a:ext cx="10058400" cy="2216600"/>
          </a:xfrm>
        </p:spPr>
        <p:txBody>
          <a:bodyPr>
            <a:normAutofit/>
          </a:bodyPr>
          <a:lstStyle/>
          <a:p>
            <a:pPr algn="just"/>
            <a:r>
              <a:rPr lang="it-IT" dirty="0">
                <a:latin typeface="+mj-lt"/>
              </a:rPr>
              <a:t>- La sentenza </a:t>
            </a:r>
            <a:r>
              <a:rPr lang="it-IT" dirty="0" err="1">
                <a:latin typeface="+mj-lt"/>
              </a:rPr>
              <a:t>Danfoss</a:t>
            </a:r>
            <a:r>
              <a:rPr lang="it-IT" dirty="0">
                <a:latin typeface="+mj-lt"/>
              </a:rPr>
              <a:t> del 17-10-89 (causa 109/88) e i sistemi di classificazione del personale indirettamente discriminatori</a:t>
            </a:r>
          </a:p>
          <a:p>
            <a:pPr algn="just"/>
            <a:r>
              <a:rPr lang="it-IT" dirty="0">
                <a:latin typeface="+mj-lt"/>
              </a:rPr>
              <a:t>- Le discriminazioni indirette retributive: </a:t>
            </a:r>
            <a:r>
              <a:rPr lang="it-IT" dirty="0" err="1">
                <a:latin typeface="+mj-lt"/>
              </a:rPr>
              <a:t>Enderby</a:t>
            </a:r>
            <a:r>
              <a:rPr lang="it-IT" dirty="0">
                <a:latin typeface="+mj-lt"/>
              </a:rPr>
              <a:t> del 27-10-93 C-127/92)</a:t>
            </a:r>
          </a:p>
          <a:p>
            <a:pPr algn="just"/>
            <a:r>
              <a:rPr lang="it-IT" dirty="0">
                <a:latin typeface="+mj-lt"/>
              </a:rPr>
              <a:t>- Il part time e le discriminazioni indirette di genere: Jenkins (31-3-81 causa 96/80)e </a:t>
            </a:r>
            <a:r>
              <a:rPr lang="it-IT" dirty="0" err="1">
                <a:latin typeface="+mj-lt"/>
              </a:rPr>
              <a:t>Bilka</a:t>
            </a:r>
            <a:r>
              <a:rPr lang="it-IT" dirty="0">
                <a:latin typeface="+mj-lt"/>
              </a:rPr>
              <a:t> (13-5-86, causa 170/84)</a:t>
            </a:r>
          </a:p>
        </p:txBody>
      </p:sp>
    </p:spTree>
    <p:extLst>
      <p:ext uri="{BB962C8B-B14F-4D97-AF65-F5344CB8AC3E}">
        <p14:creationId xmlns:p14="http://schemas.microsoft.com/office/powerpoint/2010/main" val="35336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151692"/>
            <a:ext cx="10058400" cy="1450757"/>
          </a:xfrm>
        </p:spPr>
        <p:txBody>
          <a:bodyPr/>
          <a:lstStyle/>
          <a:p>
            <a:r>
              <a:rPr lang="it-IT" dirty="0"/>
              <a:t>Focus previdenza ed età pensionabile</a:t>
            </a:r>
          </a:p>
        </p:txBody>
      </p:sp>
      <p:sp>
        <p:nvSpPr>
          <p:cNvPr id="3" name="Segnaposto contenuto 2"/>
          <p:cNvSpPr>
            <a:spLocks noGrp="1"/>
          </p:cNvSpPr>
          <p:nvPr>
            <p:ph idx="1"/>
          </p:nvPr>
        </p:nvSpPr>
        <p:spPr/>
        <p:txBody>
          <a:bodyPr/>
          <a:lstStyle/>
          <a:p>
            <a:r>
              <a:rPr lang="it-IT" dirty="0"/>
              <a:t>La dir. 2000/78 Considerando (14) La presente direttiva lascia impregiudicate le disposizioni nazionali che stabiliscono l'età pensionabile.</a:t>
            </a:r>
          </a:p>
          <a:p>
            <a:endParaRPr lang="it-IT" dirty="0"/>
          </a:p>
          <a:p>
            <a:endParaRPr lang="it-IT" dirty="0"/>
          </a:p>
        </p:txBody>
      </p:sp>
    </p:spTree>
    <p:extLst>
      <p:ext uri="{BB962C8B-B14F-4D97-AF65-F5344CB8AC3E}">
        <p14:creationId xmlns:p14="http://schemas.microsoft.com/office/powerpoint/2010/main" val="1205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E2CFA-04D7-284E-B99B-F99A9707BA5F}"/>
              </a:ext>
            </a:extLst>
          </p:cNvPr>
          <p:cNvSpPr>
            <a:spLocks noGrp="1"/>
          </p:cNvSpPr>
          <p:nvPr>
            <p:ph type="title"/>
          </p:nvPr>
        </p:nvSpPr>
        <p:spPr>
          <a:xfrm>
            <a:off x="646111" y="2476590"/>
            <a:ext cx="9404723" cy="1400530"/>
          </a:xfrm>
        </p:spPr>
        <p:txBody>
          <a:bodyPr/>
          <a:lstStyle/>
          <a:p>
            <a:pPr algn="r"/>
            <a:r>
              <a:rPr lang="it-IT" dirty="0"/>
              <a:t>Le specificità del fattore (o dei fattori) di rischio </a:t>
            </a:r>
          </a:p>
        </p:txBody>
      </p:sp>
    </p:spTree>
    <p:extLst>
      <p:ext uri="{BB962C8B-B14F-4D97-AF65-F5344CB8AC3E}">
        <p14:creationId xmlns:p14="http://schemas.microsoft.com/office/powerpoint/2010/main" val="339947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FFAF5-2888-BC48-89DD-98415D4D3FFD}"/>
              </a:ext>
            </a:extLst>
          </p:cNvPr>
          <p:cNvSpPr>
            <a:spLocks noGrp="1"/>
          </p:cNvSpPr>
          <p:nvPr>
            <p:ph type="title"/>
          </p:nvPr>
        </p:nvSpPr>
        <p:spPr/>
        <p:txBody>
          <a:bodyPr/>
          <a:lstStyle/>
          <a:p>
            <a:r>
              <a:rPr lang="it-IT" dirty="0"/>
              <a:t>La tutela, il focus e Il fattore di rischio</a:t>
            </a:r>
          </a:p>
        </p:txBody>
      </p:sp>
      <p:sp>
        <p:nvSpPr>
          <p:cNvPr id="3" name="Segnaposto contenuto 2">
            <a:extLst>
              <a:ext uri="{FF2B5EF4-FFF2-40B4-BE49-F238E27FC236}">
                <a16:creationId xmlns:a16="http://schemas.microsoft.com/office/drawing/2014/main" id="{DBA9934A-0435-7749-A584-BF8492845291}"/>
              </a:ext>
            </a:extLst>
          </p:cNvPr>
          <p:cNvSpPr>
            <a:spLocks noGrp="1"/>
          </p:cNvSpPr>
          <p:nvPr>
            <p:ph idx="1"/>
          </p:nvPr>
        </p:nvSpPr>
        <p:spPr/>
        <p:txBody>
          <a:bodyPr/>
          <a:lstStyle/>
          <a:p>
            <a:pPr algn="just"/>
            <a:r>
              <a:rPr lang="it-IT" sz="2400" dirty="0"/>
              <a:t>Fattore di rischio = aspetti della persona del lavoratore o della lavoratrice, talune sue caratteristiche che in un dato momento storico si manifestano come fattori di rischio di discriminazione </a:t>
            </a:r>
          </a:p>
        </p:txBody>
      </p:sp>
    </p:spTree>
    <p:extLst>
      <p:ext uri="{BB962C8B-B14F-4D97-AF65-F5344CB8AC3E}">
        <p14:creationId xmlns:p14="http://schemas.microsoft.com/office/powerpoint/2010/main" val="384150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9A2AA-1902-CF44-A33D-2B75E9A0405F}"/>
              </a:ext>
            </a:extLst>
          </p:cNvPr>
          <p:cNvSpPr>
            <a:spLocks noGrp="1"/>
          </p:cNvSpPr>
          <p:nvPr>
            <p:ph type="title"/>
          </p:nvPr>
        </p:nvSpPr>
        <p:spPr/>
        <p:txBody>
          <a:bodyPr/>
          <a:lstStyle/>
          <a:p>
            <a:r>
              <a:rPr lang="it-IT" dirty="0"/>
              <a:t>Le particolarità del fattore di rischio </a:t>
            </a:r>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2A7EEF68-32BF-2C4F-88CA-2C6E8FF9016F}"/>
              </a:ext>
            </a:extLst>
          </p:cNvPr>
          <p:cNvSpPr>
            <a:spLocks noGrp="1"/>
          </p:cNvSpPr>
          <p:nvPr>
            <p:ph idx="1"/>
          </p:nvPr>
        </p:nvSpPr>
        <p:spPr/>
        <p:txBody>
          <a:bodyPr>
            <a:normAutofit lnSpcReduction="10000"/>
          </a:bodyPr>
          <a:lstStyle/>
          <a:p>
            <a:pPr algn="just"/>
            <a:r>
              <a:rPr lang="it-IT" dirty="0"/>
              <a:t>Il principio di parità di trattamento in base all’orientamento sessuale si connotato per un equilibrio sottile da garantire tra libera scelta del silenzio ed altrettanto libera esternazione della proprio condizione personale di uomo o di donna, lavoratore o lavoratrice, omosessuale</a:t>
            </a:r>
          </a:p>
          <a:p>
            <a:pPr algn="just"/>
            <a:r>
              <a:rPr lang="it-IT" dirty="0"/>
              <a:t>La parità dei diritti degli omosessuali si inserisce in un contesto di sviluppo dei diritti fondamentali e rappresenta sia una condizione che un effetto di tali sviluppi: «senza parità di diritti difficilmente vi sarebbero visibilità ed integrazione, e senza di esse non vi sarebbe la possibilità di costruire il consenso intorno alle iniziative in favore della parità»</a:t>
            </a:r>
          </a:p>
          <a:p>
            <a:pPr algn="just"/>
            <a:r>
              <a:rPr lang="it-IT" dirty="0"/>
              <a:t>M. Bonini </a:t>
            </a:r>
            <a:r>
              <a:rPr lang="it-IT" dirty="0" err="1"/>
              <a:t>Baraldi</a:t>
            </a:r>
            <a:r>
              <a:rPr lang="it-IT" dirty="0"/>
              <a:t>, La discriminazione sulla base dell’orientamento sessuale, 2004</a:t>
            </a:r>
          </a:p>
        </p:txBody>
      </p:sp>
    </p:spTree>
    <p:extLst>
      <p:ext uri="{BB962C8B-B14F-4D97-AF65-F5344CB8AC3E}">
        <p14:creationId xmlns:p14="http://schemas.microsoft.com/office/powerpoint/2010/main" val="887109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E4BA70-4A1A-2442-A657-43B18B8988D6}"/>
              </a:ext>
            </a:extLst>
          </p:cNvPr>
          <p:cNvSpPr>
            <a:spLocks noGrp="1"/>
          </p:cNvSpPr>
          <p:nvPr>
            <p:ph type="title"/>
          </p:nvPr>
        </p:nvSpPr>
        <p:spPr/>
        <p:txBody>
          <a:bodyPr/>
          <a:lstStyle/>
          <a:p>
            <a:pPr algn="just"/>
            <a:r>
              <a:rPr lang="it-IT" sz="2800" dirty="0"/>
              <a:t>L’attivazione della leva giudiziale, orientamento sessuale e identità di genere, attivismo associazionistico LGBTQ</a:t>
            </a:r>
          </a:p>
        </p:txBody>
      </p:sp>
      <p:sp>
        <p:nvSpPr>
          <p:cNvPr id="3" name="Segnaposto contenuto 2">
            <a:extLst>
              <a:ext uri="{FF2B5EF4-FFF2-40B4-BE49-F238E27FC236}">
                <a16:creationId xmlns:a16="http://schemas.microsoft.com/office/drawing/2014/main" id="{03AFABD6-40CE-F74F-B951-73EB26DF1493}"/>
              </a:ext>
            </a:extLst>
          </p:cNvPr>
          <p:cNvSpPr>
            <a:spLocks noGrp="1"/>
          </p:cNvSpPr>
          <p:nvPr>
            <p:ph idx="1"/>
          </p:nvPr>
        </p:nvSpPr>
        <p:spPr/>
        <p:txBody>
          <a:bodyPr>
            <a:normAutofit lnSpcReduction="10000"/>
          </a:bodyPr>
          <a:lstStyle/>
          <a:p>
            <a:pPr algn="just"/>
            <a:r>
              <a:rPr lang="it-IT" dirty="0"/>
              <a:t>Le Corti non possono essere ritenute le sole responsabili del compito di produrre i mutamenti, economici, sociali e culturali che la ricerca di un’eguaglianza densa di significato impone, ma nemmeno possono ignorare le voci della società civile, siano stentoree o appena percepibili, ostili o amichevoli, che le esortano a fare di più o a ragionare in modo diverso in </a:t>
            </a:r>
            <a:r>
              <a:rPr lang="it-IT" dirty="0" err="1"/>
              <a:t>lina</a:t>
            </a:r>
            <a:r>
              <a:rPr lang="it-IT" dirty="0"/>
              <a:t> con la loro giurisprudenza e lo spirito delle leggi che applicano, né possono venir mento al loro dovere di restare al passo con realtà sociali che si evolvono </a:t>
            </a:r>
          </a:p>
          <a:p>
            <a:pPr algn="just"/>
            <a:r>
              <a:rPr lang="it-IT" dirty="0"/>
              <a:t>Una vittoria giudiziaria […] ha un effetto diretto giuridicamente vincolante in tutti gli Stati membri, facendo così venir meno la necessità di specifiche campagne in seno ad ognuno di essi</a:t>
            </a:r>
          </a:p>
          <a:p>
            <a:pPr marL="0" indent="0" algn="just">
              <a:buNone/>
            </a:pPr>
            <a:r>
              <a:rPr lang="it-IT" dirty="0"/>
              <a:t>G. </a:t>
            </a:r>
            <a:r>
              <a:rPr lang="it-IT" dirty="0" err="1"/>
              <a:t>F</a:t>
            </a:r>
            <a:r>
              <a:rPr lang="it-IT" dirty="0"/>
              <a:t>. Mancini, Le nuove frontiere dell’eguaglianza tra i sessi nel diritto comunitario, in Democrazia e costituzionalismo nell’Unione europea, 2004 </a:t>
            </a:r>
          </a:p>
        </p:txBody>
      </p:sp>
    </p:spTree>
    <p:extLst>
      <p:ext uri="{BB962C8B-B14F-4D97-AF65-F5344CB8AC3E}">
        <p14:creationId xmlns:p14="http://schemas.microsoft.com/office/powerpoint/2010/main" val="1420393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C1C58-5B8F-AF4A-A78D-A4F51EB7BDBF}"/>
              </a:ext>
            </a:extLst>
          </p:cNvPr>
          <p:cNvSpPr>
            <a:spLocks noGrp="1"/>
          </p:cNvSpPr>
          <p:nvPr>
            <p:ph type="title"/>
          </p:nvPr>
        </p:nvSpPr>
        <p:spPr>
          <a:xfrm>
            <a:off x="646111" y="2598510"/>
            <a:ext cx="9404723" cy="1400530"/>
          </a:xfrm>
        </p:spPr>
        <p:txBody>
          <a:bodyPr/>
          <a:lstStyle/>
          <a:p>
            <a:pPr algn="r"/>
            <a:r>
              <a:rPr lang="it-IT" sz="3600" dirty="0"/>
              <a:t>Le conoscenze fondamentali ovvero i pilastri giudiziari costruiti della Corte UE </a:t>
            </a:r>
          </a:p>
        </p:txBody>
      </p:sp>
    </p:spTree>
    <p:extLst>
      <p:ext uri="{BB962C8B-B14F-4D97-AF65-F5344CB8AC3E}">
        <p14:creationId xmlns:p14="http://schemas.microsoft.com/office/powerpoint/2010/main" val="36271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33BDB-D728-814D-8A1B-D5C777F1E774}"/>
              </a:ext>
            </a:extLst>
          </p:cNvPr>
          <p:cNvSpPr>
            <a:spLocks noGrp="1"/>
          </p:cNvSpPr>
          <p:nvPr>
            <p:ph type="title"/>
          </p:nvPr>
        </p:nvSpPr>
        <p:spPr/>
        <p:txBody>
          <a:bodyPr/>
          <a:lstStyle/>
          <a:p>
            <a:r>
              <a:rPr lang="it-IT" sz="3200" dirty="0"/>
              <a:t>Dalla rilevanza generale del fattore sesso (o genere) alla distinzione tra identità di genere e orientamento sessuale dopo il caso </a:t>
            </a:r>
            <a:r>
              <a:rPr lang="it-IT" sz="3200" dirty="0" err="1"/>
              <a:t>P</a:t>
            </a:r>
            <a:r>
              <a:rPr lang="it-IT" sz="3200" dirty="0"/>
              <a:t> </a:t>
            </a:r>
          </a:p>
        </p:txBody>
      </p:sp>
      <p:sp>
        <p:nvSpPr>
          <p:cNvPr id="3" name="Segnaposto contenuto 2">
            <a:extLst>
              <a:ext uri="{FF2B5EF4-FFF2-40B4-BE49-F238E27FC236}">
                <a16:creationId xmlns:a16="http://schemas.microsoft.com/office/drawing/2014/main" id="{FC143C35-16D8-F54E-8D37-EBA71622C602}"/>
              </a:ext>
            </a:extLst>
          </p:cNvPr>
          <p:cNvSpPr>
            <a:spLocks noGrp="1"/>
          </p:cNvSpPr>
          <p:nvPr>
            <p:ph idx="1"/>
          </p:nvPr>
        </p:nvSpPr>
        <p:spPr/>
        <p:txBody>
          <a:bodyPr>
            <a:normAutofit fontScale="92500" lnSpcReduction="10000"/>
          </a:bodyPr>
          <a:lstStyle/>
          <a:p>
            <a:r>
              <a:rPr lang="it-IT" dirty="0"/>
              <a:t>Condizioni di contesto regolativo (l’esistenza della dir. 76/207 sulla parità di trattamento tra donne e uomini) e istituzionali (l’entrata in vigore della dir. 2000/78 dopo la ratifica francese del Trattato di Amsterdam nel 1999)</a:t>
            </a:r>
          </a:p>
          <a:p>
            <a:r>
              <a:rPr lang="it-IT" dirty="0"/>
              <a:t>La separazione sesso o genere – identità – orientamento sessuale</a:t>
            </a:r>
          </a:p>
          <a:p>
            <a:pPr marL="0" indent="0">
              <a:buNone/>
            </a:pPr>
            <a:r>
              <a:rPr lang="it-IT" dirty="0"/>
              <a:t>Il risultato finale: il terzo considerando della dir. 2006/54 detta direttiva rifusione:</a:t>
            </a:r>
          </a:p>
          <a:p>
            <a:pPr marL="0" indent="0" algn="just">
              <a:buNone/>
            </a:pPr>
            <a:r>
              <a:rPr lang="it-IT" dirty="0"/>
              <a:t>«La Corte di giustizia ha ritenuto che il campo d'applicazione del principio della </a:t>
            </a:r>
            <a:r>
              <a:rPr lang="it-IT" dirty="0" err="1"/>
              <a:t>parita</a:t>
            </a:r>
            <a:r>
              <a:rPr lang="it-IT" dirty="0"/>
              <a:t>̀ di trattamento tra uomini e donne non possa essere limitato al divieto delle discriminazioni basate sul fatto che una persona appartenga all'uno o all'altro sesso. Tale principio, considerato il suo scopo e data la natura dei diritti che è inteso a salvaguardare, si applica anche alle discriminazioni derivanti da un cambiamento di sesso». </a:t>
            </a:r>
          </a:p>
          <a:p>
            <a:pPr marL="0" indent="0">
              <a:buNone/>
            </a:pPr>
            <a:endParaRPr lang="it-IT" dirty="0"/>
          </a:p>
        </p:txBody>
      </p:sp>
    </p:spTree>
    <p:extLst>
      <p:ext uri="{BB962C8B-B14F-4D97-AF65-F5344CB8AC3E}">
        <p14:creationId xmlns:p14="http://schemas.microsoft.com/office/powerpoint/2010/main" val="100094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DA97B-069E-D24E-8134-F5F928AF826F}"/>
              </a:ext>
            </a:extLst>
          </p:cNvPr>
          <p:cNvSpPr>
            <a:spLocks noGrp="1"/>
          </p:cNvSpPr>
          <p:nvPr>
            <p:ph type="title"/>
          </p:nvPr>
        </p:nvSpPr>
        <p:spPr/>
        <p:txBody>
          <a:bodyPr/>
          <a:lstStyle/>
          <a:p>
            <a:r>
              <a:rPr lang="it-IT" dirty="0"/>
              <a:t>Identità di genere </a:t>
            </a:r>
          </a:p>
        </p:txBody>
      </p:sp>
      <p:sp>
        <p:nvSpPr>
          <p:cNvPr id="3" name="Segnaposto contenuto 2">
            <a:extLst>
              <a:ext uri="{FF2B5EF4-FFF2-40B4-BE49-F238E27FC236}">
                <a16:creationId xmlns:a16="http://schemas.microsoft.com/office/drawing/2014/main" id="{87EB37D7-03B1-5444-BE46-B605B3F9D928}"/>
              </a:ext>
            </a:extLst>
          </p:cNvPr>
          <p:cNvSpPr>
            <a:spLocks noGrp="1"/>
          </p:cNvSpPr>
          <p:nvPr>
            <p:ph idx="1"/>
          </p:nvPr>
        </p:nvSpPr>
        <p:spPr/>
        <p:txBody>
          <a:bodyPr>
            <a:normAutofit fontScale="92500" lnSpcReduction="10000"/>
          </a:bodyPr>
          <a:lstStyle/>
          <a:p>
            <a:r>
              <a:rPr lang="it-IT" dirty="0"/>
              <a:t>Regole applicabili</a:t>
            </a:r>
          </a:p>
          <a:p>
            <a:r>
              <a:rPr lang="it-IT" dirty="0"/>
              <a:t>L’interazione costante con la Corte di Strasburgo e la responsabilità dell’Italia (anche recente):</a:t>
            </a:r>
          </a:p>
          <a:p>
            <a:pPr marL="0" indent="0">
              <a:buNone/>
            </a:pPr>
            <a:r>
              <a:rPr lang="it-IT" dirty="0"/>
              <a:t>Corte europea diritti dell'uomo sez. I - 11/10/2018, n. 55216 </a:t>
            </a:r>
          </a:p>
          <a:p>
            <a:pPr marL="0" indent="0">
              <a:buNone/>
            </a:pPr>
            <a:r>
              <a:rPr lang="it-IT" b="1" dirty="0"/>
              <a:t>Il diritto al rispetto della vita privata e familiare di cui all'art. 8 CEDU </a:t>
            </a:r>
            <a:endParaRPr lang="it-IT" dirty="0"/>
          </a:p>
          <a:p>
            <a:pPr marL="0" indent="0">
              <a:buNone/>
            </a:pPr>
            <a:r>
              <a:rPr lang="it-IT" dirty="0"/>
              <a:t>DIRITTI DELLA PERSONALITÀ - Sesso - Identità di genere - Transizione sessuale - Stato civile - Modifica del nome - Condizioni - Definizione.</a:t>
            </a:r>
          </a:p>
          <a:p>
            <a:pPr marL="0" indent="0" algn="just">
              <a:buNone/>
            </a:pPr>
            <a:r>
              <a:rPr lang="it-IT" dirty="0"/>
              <a:t>Sussiste una violazione dell'</a:t>
            </a:r>
            <a:r>
              <a:rPr lang="it-IT" dirty="0">
                <a:hlinkClick r:id="rId2"/>
              </a:rPr>
              <a:t>art. 8 CEDU</a:t>
            </a:r>
            <a:r>
              <a:rPr lang="it-IT" dirty="0"/>
              <a:t> sul diritto al rispetto della vita privata e familiare da parte di uno Stato contraente che non preveda la possibilità di ottenere la modifica del nome di un individuo iscritto nel registro dello stato civile come persona di sesso maschile, ma la cui identità sessuale è oramai pacificamente di genere femminile, seppure ancora nell'attesa di un'operazione chirurgica di transizione sessuale. </a:t>
            </a:r>
          </a:p>
          <a:p>
            <a:pPr marL="0" indent="0">
              <a:buNone/>
            </a:pPr>
            <a:endParaRPr lang="it-IT" dirty="0"/>
          </a:p>
        </p:txBody>
      </p:sp>
    </p:spTree>
    <p:extLst>
      <p:ext uri="{BB962C8B-B14F-4D97-AF65-F5344CB8AC3E}">
        <p14:creationId xmlns:p14="http://schemas.microsoft.com/office/powerpoint/2010/main" val="195401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0BBBE-7AFE-8C4D-974F-21A68DE28148}"/>
              </a:ext>
            </a:extLst>
          </p:cNvPr>
          <p:cNvSpPr>
            <a:spLocks noGrp="1"/>
          </p:cNvSpPr>
          <p:nvPr>
            <p:ph type="title"/>
          </p:nvPr>
        </p:nvSpPr>
        <p:spPr/>
        <p:txBody>
          <a:bodyPr/>
          <a:lstStyle/>
          <a:p>
            <a:r>
              <a:rPr lang="it-IT" dirty="0"/>
              <a:t>Il test di accesso alla formazione dedicata: cosa vedete nella slide?</a:t>
            </a:r>
          </a:p>
        </p:txBody>
      </p:sp>
      <p:sp>
        <p:nvSpPr>
          <p:cNvPr id="3" name="Segnaposto contenuto 2">
            <a:extLst>
              <a:ext uri="{FF2B5EF4-FFF2-40B4-BE49-F238E27FC236}">
                <a16:creationId xmlns:a16="http://schemas.microsoft.com/office/drawing/2014/main" id="{D55988E7-1F3A-2740-93B8-6E81EAB26112}"/>
              </a:ext>
            </a:extLst>
          </p:cNvPr>
          <p:cNvSpPr>
            <a:spLocks noGrp="1"/>
          </p:cNvSpPr>
          <p:nvPr>
            <p:ph idx="1"/>
          </p:nvPr>
        </p:nvSpPr>
        <p:spPr/>
        <p:txBody>
          <a:bodyPr>
            <a:normAutofit fontScale="70000" lnSpcReduction="20000"/>
          </a:bodyPr>
          <a:lstStyle/>
          <a:p>
            <a:r>
              <a:rPr lang="it-IT" b="1" dirty="0" err="1"/>
              <a:t>D.Lgs.</a:t>
            </a:r>
            <a:r>
              <a:rPr lang="it-IT" b="1" dirty="0"/>
              <a:t> 26-3-2001 n. 151</a:t>
            </a:r>
            <a:br>
              <a:rPr lang="it-IT" dirty="0"/>
            </a:br>
            <a:r>
              <a:rPr lang="it-IT" dirty="0"/>
              <a:t>Testo unico delle disposizioni legislative in materia di tutela e sostegno della maternità e della paternità, a norma dell'articolo 15 della legge 8 marzo 2000, n. 53</a:t>
            </a:r>
            <a:br>
              <a:rPr lang="it-IT" dirty="0"/>
            </a:br>
            <a:r>
              <a:rPr lang="it-IT" dirty="0"/>
              <a:t>Pubblicato nella </a:t>
            </a:r>
            <a:r>
              <a:rPr lang="it-IT" dirty="0" err="1"/>
              <a:t>Gazz</a:t>
            </a:r>
            <a:r>
              <a:rPr lang="it-IT" dirty="0"/>
              <a:t>. Uff 26 aprile 2001, n. 96, S.O.</a:t>
            </a:r>
          </a:p>
          <a:p>
            <a:pPr marL="0" indent="0">
              <a:buNone/>
            </a:pPr>
            <a:r>
              <a:rPr lang="it-IT" b="1" dirty="0"/>
              <a:t>Art. 32.</a:t>
            </a:r>
            <a:r>
              <a:rPr lang="it-IT" dirty="0"/>
              <a:t>  </a:t>
            </a:r>
            <a:r>
              <a:rPr lang="it-IT" i="1" dirty="0"/>
              <a:t>Congedo parentale (</a:t>
            </a:r>
            <a:r>
              <a:rPr lang="it-IT" i="1" dirty="0">
                <a:hlinkClick r:id="rId2"/>
              </a:rPr>
              <a:t>legge 30 dicembre 1971, n. 1204, articoli 1</a:t>
            </a:r>
            <a:r>
              <a:rPr lang="it-IT" i="1" dirty="0"/>
              <a:t>, comma 4, e </a:t>
            </a:r>
            <a:r>
              <a:rPr lang="it-IT" i="1" dirty="0">
                <a:hlinkClick r:id="rId3"/>
              </a:rPr>
              <a:t>7</a:t>
            </a:r>
            <a:r>
              <a:rPr lang="it-IT" i="1" dirty="0"/>
              <a:t>, commi 1, 2 e 3)</a:t>
            </a:r>
            <a:endParaRPr lang="it-IT" dirty="0"/>
          </a:p>
          <a:p>
            <a:pPr marL="0" indent="0">
              <a:buNone/>
            </a:pPr>
            <a:r>
              <a:rPr lang="it-IT" dirty="0"/>
              <a:t>1.  Per ogni bambino, nei primi suoi dodici anni di vita, ciascun genitore ha diritto di astenersi dal lavoro secondo le modalità stabilite dal presente articolo. I relativi congedi parentali dei genitori non possono complessivamente eccedere il limite di dieci mesi, fatto salvo il disposto del comma 2 del presente articolo. Nell'ambito del predetto limite, il diritto di astenersi dal lavoro compete:</a:t>
            </a:r>
            <a:br>
              <a:rPr lang="it-IT" dirty="0"/>
            </a:br>
            <a:endParaRPr lang="it-IT" dirty="0"/>
          </a:p>
          <a:p>
            <a:pPr marL="0" indent="0">
              <a:buNone/>
            </a:pPr>
            <a:r>
              <a:rPr lang="it-IT" dirty="0"/>
              <a:t>a)  alla madre lavoratrice, trascorso il periodo di congedo di maternità di cui al Capo III, per un periodo continuativo o frazionato non superiore a sei mesi; </a:t>
            </a:r>
          </a:p>
          <a:p>
            <a:pPr marL="0" indent="0">
              <a:buNone/>
            </a:pPr>
            <a:r>
              <a:rPr lang="it-IT" dirty="0"/>
              <a:t>b)  al padre lavoratore, dalla nascita del figlio, per un periodo continuativo o frazionato non superiore a sei mesi, elevabile a sette nel caso di cui al comma 2; </a:t>
            </a:r>
          </a:p>
          <a:p>
            <a:pPr marL="0" indent="0">
              <a:buNone/>
            </a:pPr>
            <a:r>
              <a:rPr lang="it-IT" dirty="0"/>
              <a:t>c)  qualora vi sia un solo genitore, per un periodo continuativo o frazionato non superiore a dieci mesi.</a:t>
            </a:r>
          </a:p>
        </p:txBody>
      </p:sp>
    </p:spTree>
    <p:extLst>
      <p:ext uri="{BB962C8B-B14F-4D97-AF65-F5344CB8AC3E}">
        <p14:creationId xmlns:p14="http://schemas.microsoft.com/office/powerpoint/2010/main" val="11677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56247-A92C-504E-8637-AC0BFA70DECF}"/>
              </a:ext>
            </a:extLst>
          </p:cNvPr>
          <p:cNvSpPr>
            <a:spLocks noGrp="1"/>
          </p:cNvSpPr>
          <p:nvPr>
            <p:ph type="title"/>
          </p:nvPr>
        </p:nvSpPr>
        <p:spPr/>
        <p:txBody>
          <a:bodyPr/>
          <a:lstStyle/>
          <a:p>
            <a:r>
              <a:rPr lang="it-IT" sz="3200" dirty="0"/>
              <a:t>L’evoluzione giurisprudenziale della Corte UE: la prima fase, il punto di arrivo </a:t>
            </a:r>
          </a:p>
        </p:txBody>
      </p:sp>
      <p:sp>
        <p:nvSpPr>
          <p:cNvPr id="3" name="Segnaposto contenuto 2">
            <a:extLst>
              <a:ext uri="{FF2B5EF4-FFF2-40B4-BE49-F238E27FC236}">
                <a16:creationId xmlns:a16="http://schemas.microsoft.com/office/drawing/2014/main" id="{04C678F7-F236-7B42-B50A-DEB4D835F297}"/>
              </a:ext>
            </a:extLst>
          </p:cNvPr>
          <p:cNvSpPr>
            <a:spLocks noGrp="1"/>
          </p:cNvSpPr>
          <p:nvPr>
            <p:ph idx="1"/>
          </p:nvPr>
        </p:nvSpPr>
        <p:spPr/>
        <p:txBody>
          <a:bodyPr/>
          <a:lstStyle/>
          <a:p>
            <a:pPr algn="just"/>
            <a:r>
              <a:rPr lang="it-IT" dirty="0"/>
              <a:t>Caso </a:t>
            </a:r>
            <a:r>
              <a:rPr lang="it-IT" dirty="0" err="1"/>
              <a:t>P</a:t>
            </a:r>
            <a:r>
              <a:rPr lang="it-IT" dirty="0"/>
              <a:t> (C-13-94): estensione del campo di applicazione della dir. 76/207 mediante riconoscimento dell’illegittimità del licenziamento di una lavoratrice in fase di transizione di genere </a:t>
            </a:r>
          </a:p>
          <a:p>
            <a:pPr algn="just"/>
            <a:r>
              <a:rPr lang="it-IT" dirty="0"/>
              <a:t>Caso KB (C-177/01): pensione di reversibilità riconosciuta tra persone impossibilitate a sposarsi perché una delle due ha cambiato sesso </a:t>
            </a:r>
          </a:p>
          <a:p>
            <a:pPr algn="just"/>
            <a:r>
              <a:rPr lang="it-IT" dirty="0"/>
              <a:t> Caso Richards (C-423/04): </a:t>
            </a:r>
            <a:r>
              <a:rPr lang="it-IT" dirty="0" err="1"/>
              <a:t>discriminatorietà</a:t>
            </a:r>
            <a:r>
              <a:rPr lang="it-IT" dirty="0"/>
              <a:t> del rifiuto di riconoscere la pensione di vecchia all’età prevista per una donna ad una persone che ha cambiato genere</a:t>
            </a:r>
          </a:p>
        </p:txBody>
      </p:sp>
    </p:spTree>
    <p:extLst>
      <p:ext uri="{BB962C8B-B14F-4D97-AF65-F5344CB8AC3E}">
        <p14:creationId xmlns:p14="http://schemas.microsoft.com/office/powerpoint/2010/main" val="3363877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7F175-2264-E340-820D-6792D5C913D2}"/>
              </a:ext>
            </a:extLst>
          </p:cNvPr>
          <p:cNvSpPr>
            <a:spLocks noGrp="1"/>
          </p:cNvSpPr>
          <p:nvPr>
            <p:ph type="title"/>
          </p:nvPr>
        </p:nvSpPr>
        <p:spPr>
          <a:xfrm>
            <a:off x="677334" y="2421773"/>
            <a:ext cx="8596668" cy="1320800"/>
          </a:xfrm>
        </p:spPr>
        <p:txBody>
          <a:bodyPr/>
          <a:lstStyle/>
          <a:p>
            <a:r>
              <a:rPr lang="it-IT" dirty="0"/>
              <a:t>Il focus orientamento sessuale</a:t>
            </a:r>
          </a:p>
        </p:txBody>
      </p:sp>
    </p:spTree>
    <p:extLst>
      <p:ext uri="{BB962C8B-B14F-4D97-AF65-F5344CB8AC3E}">
        <p14:creationId xmlns:p14="http://schemas.microsoft.com/office/powerpoint/2010/main" val="3360758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B1FA6-00D8-AD47-8A14-D8007FE6118F}"/>
              </a:ext>
            </a:extLst>
          </p:cNvPr>
          <p:cNvSpPr>
            <a:spLocks noGrp="1"/>
          </p:cNvSpPr>
          <p:nvPr>
            <p:ph type="title"/>
          </p:nvPr>
        </p:nvSpPr>
        <p:spPr/>
        <p:txBody>
          <a:bodyPr/>
          <a:lstStyle/>
          <a:p>
            <a:r>
              <a:rPr lang="it-IT" dirty="0"/>
              <a:t>I casi e le questioni</a:t>
            </a:r>
          </a:p>
        </p:txBody>
      </p:sp>
      <p:sp>
        <p:nvSpPr>
          <p:cNvPr id="3" name="Segnaposto contenuto 2">
            <a:extLst>
              <a:ext uri="{FF2B5EF4-FFF2-40B4-BE49-F238E27FC236}">
                <a16:creationId xmlns:a16="http://schemas.microsoft.com/office/drawing/2014/main" id="{18C9DAFB-7ABE-C442-B0C8-B904A32F6F08}"/>
              </a:ext>
            </a:extLst>
          </p:cNvPr>
          <p:cNvSpPr>
            <a:spLocks noGrp="1"/>
          </p:cNvSpPr>
          <p:nvPr>
            <p:ph idx="1"/>
          </p:nvPr>
        </p:nvSpPr>
        <p:spPr/>
        <p:txBody>
          <a:bodyPr/>
          <a:lstStyle/>
          <a:p>
            <a:pPr marL="0" lvl="0" indent="0">
              <a:buNone/>
            </a:pPr>
            <a:r>
              <a:rPr lang="it-IT" b="1" dirty="0"/>
              <a:t>La discriminazione per identità e orientamento sessuale prima del Trattato di Amsterdam</a:t>
            </a:r>
            <a:endParaRPr lang="it-IT" dirty="0"/>
          </a:p>
          <a:p>
            <a:pPr lvl="0"/>
            <a:r>
              <a:rPr lang="it-IT" b="1" dirty="0"/>
              <a:t>C-13/94 Caso </a:t>
            </a:r>
            <a:r>
              <a:rPr lang="it-IT" b="1" dirty="0" err="1"/>
              <a:t>P</a:t>
            </a:r>
            <a:r>
              <a:rPr lang="it-IT" b="1" dirty="0"/>
              <a:t> </a:t>
            </a:r>
            <a:endParaRPr lang="it-IT" dirty="0"/>
          </a:p>
          <a:p>
            <a:pPr marL="0" indent="0">
              <a:buNone/>
            </a:pPr>
            <a:r>
              <a:rPr lang="it-IT" dirty="0"/>
              <a:t>Il lavoratore licenziato perché transessuale è vittima di una discriminazione? Si, di sesso.</a:t>
            </a:r>
          </a:p>
          <a:p>
            <a:pPr lvl="0"/>
            <a:r>
              <a:rPr lang="it-IT" b="1" dirty="0"/>
              <a:t>C-249/96 Grant </a:t>
            </a:r>
            <a:endParaRPr lang="it-IT" dirty="0"/>
          </a:p>
          <a:p>
            <a:pPr marL="0" indent="0">
              <a:buNone/>
            </a:pPr>
            <a:r>
              <a:rPr lang="it-IT" dirty="0"/>
              <a:t>Il Trattato di Amsterdam rileva nella decisione del caso Grant? E’ </a:t>
            </a:r>
            <a:r>
              <a:rPr lang="it-IT" dirty="0" err="1"/>
              <a:t>discrminatoria</a:t>
            </a:r>
            <a:r>
              <a:rPr lang="it-IT" dirty="0"/>
              <a:t> la disposizione di un regolamento che tratta in modo diverso i componenti delle coppie eterosessuali rispetto alle coppie omosessuali? </a:t>
            </a:r>
          </a:p>
          <a:p>
            <a:endParaRPr lang="it-IT" dirty="0"/>
          </a:p>
        </p:txBody>
      </p:sp>
    </p:spTree>
    <p:extLst>
      <p:ext uri="{BB962C8B-B14F-4D97-AF65-F5344CB8AC3E}">
        <p14:creationId xmlns:p14="http://schemas.microsoft.com/office/powerpoint/2010/main" val="2252938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5E8A6-430F-974A-A1E1-BE40E89A2FA4}"/>
              </a:ext>
            </a:extLst>
          </p:cNvPr>
          <p:cNvSpPr>
            <a:spLocks noGrp="1"/>
          </p:cNvSpPr>
          <p:nvPr>
            <p:ph type="title"/>
          </p:nvPr>
        </p:nvSpPr>
        <p:spPr/>
        <p:txBody>
          <a:bodyPr/>
          <a:lstStyle/>
          <a:p>
            <a:r>
              <a:rPr lang="it-IT" sz="3200" dirty="0"/>
              <a:t>Le discriminazioni dirette e indirette, coppie e singoli: le specificità per fattore di rischio</a:t>
            </a:r>
          </a:p>
        </p:txBody>
      </p:sp>
      <p:sp>
        <p:nvSpPr>
          <p:cNvPr id="3" name="Segnaposto contenuto 2">
            <a:extLst>
              <a:ext uri="{FF2B5EF4-FFF2-40B4-BE49-F238E27FC236}">
                <a16:creationId xmlns:a16="http://schemas.microsoft.com/office/drawing/2014/main" id="{4882FB1C-E0D6-7F4A-9309-ABE3BA01A9F4}"/>
              </a:ext>
            </a:extLst>
          </p:cNvPr>
          <p:cNvSpPr>
            <a:spLocks noGrp="1"/>
          </p:cNvSpPr>
          <p:nvPr>
            <p:ph idx="1"/>
          </p:nvPr>
        </p:nvSpPr>
        <p:spPr/>
        <p:txBody>
          <a:bodyPr>
            <a:normAutofit fontScale="85000" lnSpcReduction="20000"/>
          </a:bodyPr>
          <a:lstStyle/>
          <a:p>
            <a:r>
              <a:rPr lang="it-IT" dirty="0"/>
              <a:t>Orientamento sessuale:</a:t>
            </a:r>
          </a:p>
          <a:p>
            <a:pPr marL="0" lvl="0" indent="0">
              <a:buNone/>
            </a:pPr>
            <a:r>
              <a:rPr lang="it-IT" b="1" dirty="0"/>
              <a:t>C-267/06 </a:t>
            </a:r>
            <a:r>
              <a:rPr lang="it-IT" b="1" dirty="0" err="1"/>
              <a:t>Tadao</a:t>
            </a:r>
            <a:r>
              <a:rPr lang="it-IT" b="1" dirty="0"/>
              <a:t> </a:t>
            </a:r>
            <a:r>
              <a:rPr lang="it-IT" b="1" dirty="0" err="1"/>
              <a:t>Maruko</a:t>
            </a:r>
            <a:endParaRPr lang="it-IT" dirty="0"/>
          </a:p>
          <a:p>
            <a:r>
              <a:rPr lang="it-IT" dirty="0"/>
              <a:t>Esiste una discriminazione diretta in caso di esclusione del riconoscimento della reversibilità in caso di morte in una coppia legate da unione stabile registrata</a:t>
            </a:r>
          </a:p>
          <a:p>
            <a:pPr marL="0" lvl="0" indent="0">
              <a:buNone/>
            </a:pPr>
            <a:r>
              <a:rPr lang="it-IT" b="1" dirty="0"/>
              <a:t>C- 147/08 </a:t>
            </a:r>
            <a:r>
              <a:rPr lang="it-IT" b="1" dirty="0" err="1"/>
              <a:t>Romer</a:t>
            </a:r>
            <a:r>
              <a:rPr lang="it-IT" b="1" dirty="0"/>
              <a:t> </a:t>
            </a:r>
            <a:endParaRPr lang="it-IT" dirty="0"/>
          </a:p>
          <a:p>
            <a:r>
              <a:rPr lang="it-IT" dirty="0"/>
              <a:t>Discriminazione diretta nel caso di calcolo di una pensione complementare se non si tiene conto della posizione di partner di un’unione stabile registrata</a:t>
            </a:r>
          </a:p>
          <a:p>
            <a:pPr marL="0" lvl="0" indent="0">
              <a:buNone/>
            </a:pPr>
            <a:r>
              <a:rPr lang="en-US" b="1" dirty="0"/>
              <a:t>C-267/12 Hay </a:t>
            </a:r>
            <a:endParaRPr lang="it-IT" dirty="0"/>
          </a:p>
          <a:p>
            <a:r>
              <a:rPr lang="it-IT" dirty="0"/>
              <a:t>Contratto collettivo discriminatorio se riserva un beneficio a livello di retribuzione e di condizioni di lavoro ai dipendenti che contraggano matrimonio escludendo i  contraenti un Patto civile di solidarietà</a:t>
            </a:r>
          </a:p>
          <a:p>
            <a:r>
              <a:rPr lang="en-US" b="1" dirty="0"/>
              <a:t>C-443/15 Parris </a:t>
            </a:r>
            <a:endParaRPr lang="it-IT" dirty="0"/>
          </a:p>
          <a:p>
            <a:pPr marL="0" indent="0">
              <a:buNone/>
            </a:pPr>
            <a:r>
              <a:rPr lang="it-IT" dirty="0"/>
              <a:t>Nel caso specifico la Corte esclude la discriminazione in ragione dell’operare del principio di irretroattività del diritto </a:t>
            </a:r>
          </a:p>
        </p:txBody>
      </p:sp>
    </p:spTree>
    <p:extLst>
      <p:ext uri="{BB962C8B-B14F-4D97-AF65-F5344CB8AC3E}">
        <p14:creationId xmlns:p14="http://schemas.microsoft.com/office/powerpoint/2010/main" val="374973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45F6E-A191-1F45-ADB3-922873689DB2}"/>
              </a:ext>
            </a:extLst>
          </p:cNvPr>
          <p:cNvSpPr>
            <a:spLocks noGrp="1"/>
          </p:cNvSpPr>
          <p:nvPr>
            <p:ph type="title"/>
          </p:nvPr>
        </p:nvSpPr>
        <p:spPr/>
        <p:txBody>
          <a:bodyPr/>
          <a:lstStyle/>
          <a:p>
            <a:pPr algn="just"/>
            <a:r>
              <a:rPr lang="it-IT" sz="3200" dirty="0"/>
              <a:t>Le competenze degli Stati membri in materia di stato civile (considerando 22 della dir. 2000/78)</a:t>
            </a:r>
          </a:p>
        </p:txBody>
      </p:sp>
      <p:sp>
        <p:nvSpPr>
          <p:cNvPr id="3" name="Segnaposto contenuto 2">
            <a:extLst>
              <a:ext uri="{FF2B5EF4-FFF2-40B4-BE49-F238E27FC236}">
                <a16:creationId xmlns:a16="http://schemas.microsoft.com/office/drawing/2014/main" id="{840E8202-C30D-9943-9105-1C6C603AEE3D}"/>
              </a:ext>
            </a:extLst>
          </p:cNvPr>
          <p:cNvSpPr>
            <a:spLocks noGrp="1"/>
          </p:cNvSpPr>
          <p:nvPr>
            <p:ph idx="1"/>
          </p:nvPr>
        </p:nvSpPr>
        <p:spPr/>
        <p:txBody>
          <a:bodyPr/>
          <a:lstStyle/>
          <a:p>
            <a:r>
              <a:rPr lang="it-IT" dirty="0"/>
              <a:t>Se l’ordinamento nazionale non prevede nessuna forma di riconoscimento di un’unione tra persone dello stesso sesso, la CGUE non ritiene sussistente una discriminazione diretta </a:t>
            </a:r>
          </a:p>
        </p:txBody>
      </p:sp>
    </p:spTree>
    <p:extLst>
      <p:ext uri="{BB962C8B-B14F-4D97-AF65-F5344CB8AC3E}">
        <p14:creationId xmlns:p14="http://schemas.microsoft.com/office/powerpoint/2010/main" val="2906918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FB7B0B72-D373-594C-99BA-44398AC74CE8}"/>
              </a:ext>
            </a:extLst>
          </p:cNvPr>
          <p:cNvGraphicFramePr/>
          <p:nvPr>
            <p:extLst>
              <p:ext uri="{D42A27DB-BD31-4B8C-83A1-F6EECF244321}">
                <p14:modId xmlns:p14="http://schemas.microsoft.com/office/powerpoint/2010/main" val="4044478681"/>
              </p:ext>
            </p:extLst>
          </p:nvPr>
        </p:nvGraphicFramePr>
        <p:xfrm>
          <a:off x="2111037" y="2582962"/>
          <a:ext cx="6192838" cy="286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E1963115-C48B-2C48-803C-FF94F4BC2BCB}"/>
              </a:ext>
            </a:extLst>
          </p:cNvPr>
          <p:cNvSpPr txBox="1"/>
          <p:nvPr/>
        </p:nvSpPr>
        <p:spPr>
          <a:xfrm>
            <a:off x="1199229" y="333375"/>
            <a:ext cx="7272338" cy="1384300"/>
          </a:xfrm>
          <a:prstGeom prst="rect">
            <a:avLst/>
          </a:prstGeom>
          <a:noFill/>
        </p:spPr>
        <p:txBody>
          <a:bodyPr>
            <a:spAutoFit/>
          </a:bodyPr>
          <a:lstStyle>
            <a:lvl1pPr eaLnBrk="0" hangingPunct="0">
              <a:defRPr sz="2400">
                <a:solidFill>
                  <a:srgbClr val="336699"/>
                </a:solidFill>
                <a:latin typeface="AvantGarde Bk BT" charset="0"/>
                <a:ea typeface="ＭＳ Ｐゴシック" charset="-128"/>
              </a:defRPr>
            </a:lvl1pPr>
            <a:lvl2pPr marL="742950" indent="-285750" eaLnBrk="0" hangingPunct="0">
              <a:defRPr sz="2400">
                <a:solidFill>
                  <a:srgbClr val="336699"/>
                </a:solidFill>
                <a:latin typeface="AvantGarde Bk BT" charset="0"/>
                <a:ea typeface="ＭＳ Ｐゴシック" charset="-128"/>
              </a:defRPr>
            </a:lvl2pPr>
            <a:lvl3pPr marL="1143000" indent="-228600" eaLnBrk="0" hangingPunct="0">
              <a:defRPr sz="2400">
                <a:solidFill>
                  <a:srgbClr val="336699"/>
                </a:solidFill>
                <a:latin typeface="AvantGarde Bk BT" charset="0"/>
                <a:ea typeface="ＭＳ Ｐゴシック" charset="-128"/>
              </a:defRPr>
            </a:lvl3pPr>
            <a:lvl4pPr marL="1600200" indent="-228600" eaLnBrk="0" hangingPunct="0">
              <a:defRPr sz="2400">
                <a:solidFill>
                  <a:srgbClr val="336699"/>
                </a:solidFill>
                <a:latin typeface="AvantGarde Bk BT" charset="0"/>
                <a:ea typeface="ＭＳ Ｐゴシック" charset="-128"/>
              </a:defRPr>
            </a:lvl4pPr>
            <a:lvl5pPr marL="2057400" indent="-228600" eaLnBrk="0" hangingPunct="0">
              <a:defRPr sz="2400">
                <a:solidFill>
                  <a:srgbClr val="336699"/>
                </a:solidFill>
                <a:latin typeface="AvantGarde Bk BT" charset="0"/>
                <a:ea typeface="ＭＳ Ｐゴシック" charset="-128"/>
              </a:defRPr>
            </a:lvl5pPr>
            <a:lvl6pPr marL="2514600" indent="-228600" algn="ctr" eaLnBrk="0" fontAlgn="base" hangingPunct="0">
              <a:spcBef>
                <a:spcPct val="50000"/>
              </a:spcBef>
              <a:spcAft>
                <a:spcPct val="0"/>
              </a:spcAft>
              <a:defRPr sz="2400">
                <a:solidFill>
                  <a:srgbClr val="336699"/>
                </a:solidFill>
                <a:latin typeface="AvantGarde Bk BT" charset="0"/>
                <a:ea typeface="ＭＳ Ｐゴシック" charset="-128"/>
              </a:defRPr>
            </a:lvl6pPr>
            <a:lvl7pPr marL="2971800" indent="-228600" algn="ctr" eaLnBrk="0" fontAlgn="base" hangingPunct="0">
              <a:spcBef>
                <a:spcPct val="50000"/>
              </a:spcBef>
              <a:spcAft>
                <a:spcPct val="0"/>
              </a:spcAft>
              <a:defRPr sz="2400">
                <a:solidFill>
                  <a:srgbClr val="336699"/>
                </a:solidFill>
                <a:latin typeface="AvantGarde Bk BT" charset="0"/>
                <a:ea typeface="ＭＳ Ｐゴシック" charset="-128"/>
              </a:defRPr>
            </a:lvl7pPr>
            <a:lvl8pPr marL="3429000" indent="-228600" algn="ctr" eaLnBrk="0" fontAlgn="base" hangingPunct="0">
              <a:spcBef>
                <a:spcPct val="50000"/>
              </a:spcBef>
              <a:spcAft>
                <a:spcPct val="0"/>
              </a:spcAft>
              <a:defRPr sz="2400">
                <a:solidFill>
                  <a:srgbClr val="336699"/>
                </a:solidFill>
                <a:latin typeface="AvantGarde Bk BT" charset="0"/>
                <a:ea typeface="ＭＳ Ｐゴシック" charset="-128"/>
              </a:defRPr>
            </a:lvl8pPr>
            <a:lvl9pPr marL="3886200" indent="-228600" algn="ctr" eaLnBrk="0" fontAlgn="base" hangingPunct="0">
              <a:spcBef>
                <a:spcPct val="50000"/>
              </a:spcBef>
              <a:spcAft>
                <a:spcPct val="0"/>
              </a:spcAft>
              <a:defRPr sz="2400">
                <a:solidFill>
                  <a:srgbClr val="336699"/>
                </a:solidFill>
                <a:latin typeface="AvantGarde Bk BT" charset="0"/>
                <a:ea typeface="ＭＳ Ｐゴシック" charset="-128"/>
              </a:defRPr>
            </a:lvl9pPr>
          </a:lstStyle>
          <a:p>
            <a:pPr algn="ctr" eaLnBrk="1" hangingPunct="1">
              <a:spcBef>
                <a:spcPct val="50000"/>
              </a:spcBef>
              <a:defRPr/>
            </a:pPr>
            <a:r>
              <a:rPr lang="it-IT" altLang="x-none" sz="2800" dirty="0">
                <a:solidFill>
                  <a:schemeClr val="tx1"/>
                </a:solidFill>
                <a:effectLst>
                  <a:outerShdw blurRad="38100" dist="38100" dir="2700000" algn="tl">
                    <a:srgbClr val="C0C0C0"/>
                  </a:outerShdw>
                </a:effectLst>
              </a:rPr>
              <a:t>La reversibilità tra estensione ai partner dell</a:t>
            </a:r>
            <a:r>
              <a:rPr lang="it-IT" altLang="it-IT" sz="2800" dirty="0">
                <a:solidFill>
                  <a:schemeClr val="tx1"/>
                </a:solidFill>
                <a:effectLst>
                  <a:outerShdw blurRad="38100" dist="38100" dir="2700000" algn="tl">
                    <a:srgbClr val="C0C0C0"/>
                  </a:outerShdw>
                </a:effectLst>
              </a:rPr>
              <a:t>’</a:t>
            </a:r>
            <a:r>
              <a:rPr lang="it-IT" altLang="x-none" sz="2800" dirty="0">
                <a:solidFill>
                  <a:schemeClr val="tx1"/>
                </a:solidFill>
                <a:effectLst>
                  <a:outerShdw blurRad="38100" dist="38100" dir="2700000" algn="tl">
                    <a:srgbClr val="C0C0C0"/>
                  </a:outerShdw>
                </a:effectLst>
              </a:rPr>
              <a:t>unione civile e l</a:t>
            </a:r>
            <a:r>
              <a:rPr lang="it-IT" altLang="it-IT" sz="2800" dirty="0">
                <a:solidFill>
                  <a:schemeClr val="tx1"/>
                </a:solidFill>
                <a:effectLst>
                  <a:outerShdw blurRad="38100" dist="38100" dir="2700000" algn="tl">
                    <a:srgbClr val="C0C0C0"/>
                  </a:outerShdw>
                </a:effectLst>
              </a:rPr>
              <a:t>’</a:t>
            </a:r>
            <a:r>
              <a:rPr lang="it-IT" altLang="x-none" sz="2800" dirty="0">
                <a:solidFill>
                  <a:schemeClr val="tx1"/>
                </a:solidFill>
                <a:effectLst>
                  <a:outerShdw blurRad="38100" dist="38100" dir="2700000" algn="tl">
                    <a:srgbClr val="C0C0C0"/>
                  </a:outerShdw>
                </a:effectLst>
              </a:rPr>
              <a:t>irretroattività delle disposizioni</a:t>
            </a:r>
          </a:p>
        </p:txBody>
      </p:sp>
    </p:spTree>
    <p:extLst>
      <p:ext uri="{BB962C8B-B14F-4D97-AF65-F5344CB8AC3E}">
        <p14:creationId xmlns:p14="http://schemas.microsoft.com/office/powerpoint/2010/main" val="3283542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D2F56A88-4790-074F-BB76-DA50D013AAEE}"/>
              </a:ext>
            </a:extLst>
          </p:cNvPr>
          <p:cNvGraphicFramePr/>
          <p:nvPr>
            <p:extLst>
              <p:ext uri="{D42A27DB-BD31-4B8C-83A1-F6EECF244321}">
                <p14:modId xmlns:p14="http://schemas.microsoft.com/office/powerpoint/2010/main" val="2583992462"/>
              </p:ext>
            </p:extLst>
          </p:nvPr>
        </p:nvGraphicFramePr>
        <p:xfrm>
          <a:off x="1328928" y="1572768"/>
          <a:ext cx="8180831"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C60FC857-A1E4-324B-BEAA-5A89FFF00B50}"/>
              </a:ext>
            </a:extLst>
          </p:cNvPr>
          <p:cNvSpPr txBox="1"/>
          <p:nvPr/>
        </p:nvSpPr>
        <p:spPr>
          <a:xfrm>
            <a:off x="1199229" y="333375"/>
            <a:ext cx="7272338" cy="1200329"/>
          </a:xfrm>
          <a:prstGeom prst="rect">
            <a:avLst/>
          </a:prstGeom>
          <a:noFill/>
        </p:spPr>
        <p:txBody>
          <a:bodyPr>
            <a:spAutoFit/>
          </a:bodyPr>
          <a:lstStyle>
            <a:lvl1pPr eaLnBrk="0" hangingPunct="0">
              <a:defRPr sz="2400">
                <a:solidFill>
                  <a:srgbClr val="336699"/>
                </a:solidFill>
                <a:latin typeface="AvantGarde Bk BT" charset="0"/>
                <a:ea typeface="ＭＳ Ｐゴシック" charset="-128"/>
              </a:defRPr>
            </a:lvl1pPr>
            <a:lvl2pPr marL="742950" indent="-285750" eaLnBrk="0" hangingPunct="0">
              <a:defRPr sz="2400">
                <a:solidFill>
                  <a:srgbClr val="336699"/>
                </a:solidFill>
                <a:latin typeface="AvantGarde Bk BT" charset="0"/>
                <a:ea typeface="ＭＳ Ｐゴシック" charset="-128"/>
              </a:defRPr>
            </a:lvl2pPr>
            <a:lvl3pPr marL="1143000" indent="-228600" eaLnBrk="0" hangingPunct="0">
              <a:defRPr sz="2400">
                <a:solidFill>
                  <a:srgbClr val="336699"/>
                </a:solidFill>
                <a:latin typeface="AvantGarde Bk BT" charset="0"/>
                <a:ea typeface="ＭＳ Ｐゴシック" charset="-128"/>
              </a:defRPr>
            </a:lvl3pPr>
            <a:lvl4pPr marL="1600200" indent="-228600" eaLnBrk="0" hangingPunct="0">
              <a:defRPr sz="2400">
                <a:solidFill>
                  <a:srgbClr val="336699"/>
                </a:solidFill>
                <a:latin typeface="AvantGarde Bk BT" charset="0"/>
                <a:ea typeface="ＭＳ Ｐゴシック" charset="-128"/>
              </a:defRPr>
            </a:lvl4pPr>
            <a:lvl5pPr marL="2057400" indent="-228600" eaLnBrk="0" hangingPunct="0">
              <a:defRPr sz="2400">
                <a:solidFill>
                  <a:srgbClr val="336699"/>
                </a:solidFill>
                <a:latin typeface="AvantGarde Bk BT" charset="0"/>
                <a:ea typeface="ＭＳ Ｐゴシック" charset="-128"/>
              </a:defRPr>
            </a:lvl5pPr>
            <a:lvl6pPr marL="2514600" indent="-228600" algn="ctr" eaLnBrk="0" fontAlgn="base" hangingPunct="0">
              <a:spcBef>
                <a:spcPct val="50000"/>
              </a:spcBef>
              <a:spcAft>
                <a:spcPct val="0"/>
              </a:spcAft>
              <a:defRPr sz="2400">
                <a:solidFill>
                  <a:srgbClr val="336699"/>
                </a:solidFill>
                <a:latin typeface="AvantGarde Bk BT" charset="0"/>
                <a:ea typeface="ＭＳ Ｐゴシック" charset="-128"/>
              </a:defRPr>
            </a:lvl6pPr>
            <a:lvl7pPr marL="2971800" indent="-228600" algn="ctr" eaLnBrk="0" fontAlgn="base" hangingPunct="0">
              <a:spcBef>
                <a:spcPct val="50000"/>
              </a:spcBef>
              <a:spcAft>
                <a:spcPct val="0"/>
              </a:spcAft>
              <a:defRPr sz="2400">
                <a:solidFill>
                  <a:srgbClr val="336699"/>
                </a:solidFill>
                <a:latin typeface="AvantGarde Bk BT" charset="0"/>
                <a:ea typeface="ＭＳ Ｐゴシック" charset="-128"/>
              </a:defRPr>
            </a:lvl7pPr>
            <a:lvl8pPr marL="3429000" indent="-228600" algn="ctr" eaLnBrk="0" fontAlgn="base" hangingPunct="0">
              <a:spcBef>
                <a:spcPct val="50000"/>
              </a:spcBef>
              <a:spcAft>
                <a:spcPct val="0"/>
              </a:spcAft>
              <a:defRPr sz="2400">
                <a:solidFill>
                  <a:srgbClr val="336699"/>
                </a:solidFill>
                <a:latin typeface="AvantGarde Bk BT" charset="0"/>
                <a:ea typeface="ＭＳ Ｐゴシック" charset="-128"/>
              </a:defRPr>
            </a:lvl8pPr>
            <a:lvl9pPr marL="3886200" indent="-228600" algn="ctr" eaLnBrk="0" fontAlgn="base" hangingPunct="0">
              <a:spcBef>
                <a:spcPct val="50000"/>
              </a:spcBef>
              <a:spcAft>
                <a:spcPct val="0"/>
              </a:spcAft>
              <a:defRPr sz="2400">
                <a:solidFill>
                  <a:srgbClr val="336699"/>
                </a:solidFill>
                <a:latin typeface="AvantGarde Bk BT" charset="0"/>
                <a:ea typeface="ＭＳ Ｐゴシック" charset="-128"/>
              </a:defRPr>
            </a:lvl9pPr>
          </a:lstStyle>
          <a:p>
            <a:pPr algn="ctr" eaLnBrk="1" hangingPunct="1">
              <a:spcBef>
                <a:spcPct val="50000"/>
              </a:spcBef>
              <a:defRPr/>
            </a:pPr>
            <a:r>
              <a:rPr lang="it-IT" altLang="x-none" dirty="0">
                <a:solidFill>
                  <a:schemeClr val="tx1"/>
                </a:solidFill>
                <a:effectLst>
                  <a:outerShdw blurRad="38100" dist="38100" dir="2700000" algn="tl">
                    <a:srgbClr val="C0C0C0"/>
                  </a:outerShdw>
                </a:effectLst>
                <a:latin typeface="+mj-lt"/>
              </a:rPr>
              <a:t>Quale approccio al fattore di rischio? Questioni di metodo e di attualità: le dichiarazioni al pubblico</a:t>
            </a:r>
          </a:p>
        </p:txBody>
      </p:sp>
    </p:spTree>
    <p:extLst>
      <p:ext uri="{BB962C8B-B14F-4D97-AF65-F5344CB8AC3E}">
        <p14:creationId xmlns:p14="http://schemas.microsoft.com/office/powerpoint/2010/main" val="2608490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9E431-1D8F-1F4F-B8CC-0406E63C75FB}"/>
              </a:ext>
            </a:extLst>
          </p:cNvPr>
          <p:cNvSpPr>
            <a:spLocks noGrp="1"/>
          </p:cNvSpPr>
          <p:nvPr>
            <p:ph type="title"/>
          </p:nvPr>
        </p:nvSpPr>
        <p:spPr>
          <a:xfrm>
            <a:off x="646111" y="2098638"/>
            <a:ext cx="9404723" cy="1400530"/>
          </a:xfrm>
        </p:spPr>
        <p:txBody>
          <a:bodyPr/>
          <a:lstStyle/>
          <a:p>
            <a:pPr algn="r"/>
            <a:r>
              <a:rPr lang="it-IT" sz="3200" dirty="0"/>
              <a:t>Riflettere nella logica del work in progress continuo: l’uso trasversale del fattore di rischio orientamento sessuale  </a:t>
            </a:r>
            <a:br>
              <a:rPr lang="it-IT" dirty="0"/>
            </a:br>
            <a:endParaRPr lang="it-IT" dirty="0"/>
          </a:p>
        </p:txBody>
      </p:sp>
    </p:spTree>
    <p:extLst>
      <p:ext uri="{BB962C8B-B14F-4D97-AF65-F5344CB8AC3E}">
        <p14:creationId xmlns:p14="http://schemas.microsoft.com/office/powerpoint/2010/main" val="1999332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EA5E4-7E40-0847-977D-AAFB9560C3CD}"/>
              </a:ext>
            </a:extLst>
          </p:cNvPr>
          <p:cNvSpPr>
            <a:spLocks noGrp="1"/>
          </p:cNvSpPr>
          <p:nvPr>
            <p:ph type="title"/>
          </p:nvPr>
        </p:nvSpPr>
        <p:spPr>
          <a:xfrm>
            <a:off x="646111" y="2305902"/>
            <a:ext cx="9404723" cy="1400530"/>
          </a:xfrm>
        </p:spPr>
        <p:txBody>
          <a:bodyPr/>
          <a:lstStyle/>
          <a:p>
            <a:pPr algn="r"/>
            <a:r>
              <a:rPr lang="it-IT" sz="3600" dirty="0"/>
              <a:t>Genitorialità LGBT tra diritto UE e diritto nazionale</a:t>
            </a:r>
            <a:br>
              <a:rPr lang="it-IT" sz="3600" dirty="0"/>
            </a:br>
            <a:r>
              <a:rPr lang="it-IT" sz="3600" dirty="0"/>
              <a:t>(diritto del lavoro – diritto di famiglia) </a:t>
            </a:r>
          </a:p>
        </p:txBody>
      </p:sp>
    </p:spTree>
    <p:extLst>
      <p:ext uri="{BB962C8B-B14F-4D97-AF65-F5344CB8AC3E}">
        <p14:creationId xmlns:p14="http://schemas.microsoft.com/office/powerpoint/2010/main" val="55299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0BBBE-7AFE-8C4D-974F-21A68DE28148}"/>
              </a:ext>
            </a:extLst>
          </p:cNvPr>
          <p:cNvSpPr>
            <a:spLocks noGrp="1"/>
          </p:cNvSpPr>
          <p:nvPr>
            <p:ph type="title"/>
          </p:nvPr>
        </p:nvSpPr>
        <p:spPr/>
        <p:txBody>
          <a:bodyPr/>
          <a:lstStyle/>
          <a:p>
            <a:r>
              <a:rPr lang="it-IT" dirty="0"/>
              <a:t>La pronuncia della Corte d’appello di Milano del 17/3/2021</a:t>
            </a:r>
          </a:p>
        </p:txBody>
      </p:sp>
      <p:sp>
        <p:nvSpPr>
          <p:cNvPr id="3" name="Segnaposto contenuto 2">
            <a:extLst>
              <a:ext uri="{FF2B5EF4-FFF2-40B4-BE49-F238E27FC236}">
                <a16:creationId xmlns:a16="http://schemas.microsoft.com/office/drawing/2014/main" id="{D55988E7-1F3A-2740-93B8-6E81EAB26112}"/>
              </a:ext>
            </a:extLst>
          </p:cNvPr>
          <p:cNvSpPr>
            <a:spLocks noGrp="1"/>
          </p:cNvSpPr>
          <p:nvPr>
            <p:ph idx="1"/>
          </p:nvPr>
        </p:nvSpPr>
        <p:spPr/>
        <p:txBody>
          <a:bodyPr>
            <a:normAutofit/>
          </a:bodyPr>
          <a:lstStyle/>
          <a:p>
            <a:pPr algn="just"/>
            <a:r>
              <a:rPr lang="it-IT" dirty="0"/>
              <a:t>Presupposto: riconoscimento , da parte di una coppia, del nascituro concepito davanti all’Ufficiale di Stato civile e nucleo familiare formato da coppia unita civilmente ex l. 76/2016</a:t>
            </a:r>
          </a:p>
          <a:p>
            <a:pPr algn="just"/>
            <a:r>
              <a:rPr lang="it-IT" dirty="0"/>
              <a:t>Richiesta della madre intenzionale del congedo parentale ex art. 32 del tu di maternità e paternità</a:t>
            </a:r>
          </a:p>
          <a:p>
            <a:pPr algn="just"/>
            <a:r>
              <a:rPr lang="it-IT" dirty="0"/>
              <a:t>Il rifiuto del datore di lavoro ha carattere discriminatorio perché «non solo nega alla propria dipendente il godimento di un diritto nascente dallo stato di genitore, inalienabile se non con gli strumenti e le garanzie stabiliti dall’ordinamento, ma lo ha fatto unicamente perché la stessa apparteneva al medesimo sesso dell’altro genitore che aveva con lei riconosciuto il nascituro» (violazione del d.lgs. 216/2003, artt. 2 discriminazione diretta)</a:t>
            </a:r>
          </a:p>
        </p:txBody>
      </p:sp>
    </p:spTree>
    <p:extLst>
      <p:ext uri="{BB962C8B-B14F-4D97-AF65-F5344CB8AC3E}">
        <p14:creationId xmlns:p14="http://schemas.microsoft.com/office/powerpoint/2010/main" val="12063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C24989-19CD-AA43-9D9D-43F90A033882}"/>
              </a:ext>
            </a:extLst>
          </p:cNvPr>
          <p:cNvSpPr>
            <a:spLocks noGrp="1"/>
          </p:cNvSpPr>
          <p:nvPr>
            <p:ph type="title"/>
          </p:nvPr>
        </p:nvSpPr>
        <p:spPr/>
        <p:txBody>
          <a:bodyPr/>
          <a:lstStyle/>
          <a:p>
            <a:r>
              <a:rPr lang="it-IT" sz="2800" dirty="0"/>
              <a:t>La duplice risposta possibile e l’interpretazione attenta al diritto antidiscriminatorio (gender sensitive nel caso specifico) </a:t>
            </a:r>
          </a:p>
        </p:txBody>
      </p:sp>
      <p:sp>
        <p:nvSpPr>
          <p:cNvPr id="3" name="Segnaposto contenuto 2">
            <a:extLst>
              <a:ext uri="{FF2B5EF4-FFF2-40B4-BE49-F238E27FC236}">
                <a16:creationId xmlns:a16="http://schemas.microsoft.com/office/drawing/2014/main" id="{66738005-1795-AD47-9627-2A677338CA6E}"/>
              </a:ext>
            </a:extLst>
          </p:cNvPr>
          <p:cNvSpPr>
            <a:spLocks noGrp="1"/>
          </p:cNvSpPr>
          <p:nvPr>
            <p:ph idx="1"/>
          </p:nvPr>
        </p:nvSpPr>
        <p:spPr/>
        <p:txBody>
          <a:bodyPr/>
          <a:lstStyle/>
          <a:p>
            <a:pPr marL="457200" indent="-457200" algn="just">
              <a:buAutoNum type="alphaLcParenR"/>
            </a:pPr>
            <a:r>
              <a:rPr lang="it-IT" dirty="0"/>
              <a:t>La regola dedicata al congedo parentale inserita nel d.lgs. 151/2001</a:t>
            </a:r>
          </a:p>
          <a:p>
            <a:pPr marL="457200" indent="-457200" algn="just">
              <a:buAutoNum type="alphaLcParenR"/>
            </a:pPr>
            <a:r>
              <a:rPr lang="it-IT" dirty="0"/>
              <a:t>Una discriminazione diretta fondata sull’orientamento sessuale dei genitori </a:t>
            </a:r>
          </a:p>
          <a:p>
            <a:pPr marL="0" indent="0">
              <a:buNone/>
            </a:pPr>
            <a:endParaRPr lang="it-IT" dirty="0"/>
          </a:p>
        </p:txBody>
      </p:sp>
    </p:spTree>
    <p:extLst>
      <p:ext uri="{BB962C8B-B14F-4D97-AF65-F5344CB8AC3E}">
        <p14:creationId xmlns:p14="http://schemas.microsoft.com/office/powerpoint/2010/main" val="29465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CAB29B-EBB7-F844-B3FA-71B6901E1F68}"/>
              </a:ext>
            </a:extLst>
          </p:cNvPr>
          <p:cNvSpPr>
            <a:spLocks noGrp="1"/>
          </p:cNvSpPr>
          <p:nvPr>
            <p:ph type="title"/>
          </p:nvPr>
        </p:nvSpPr>
        <p:spPr/>
        <p:txBody>
          <a:bodyPr/>
          <a:lstStyle/>
          <a:p>
            <a:r>
              <a:rPr lang="it-IT" dirty="0"/>
              <a:t>Dal punto di vista tecnico</a:t>
            </a:r>
          </a:p>
        </p:txBody>
      </p:sp>
      <p:sp>
        <p:nvSpPr>
          <p:cNvPr id="3" name="Segnaposto contenuto 2">
            <a:extLst>
              <a:ext uri="{FF2B5EF4-FFF2-40B4-BE49-F238E27FC236}">
                <a16:creationId xmlns:a16="http://schemas.microsoft.com/office/drawing/2014/main" id="{2C4D83A4-52A7-334E-A825-E80F2A52B50B}"/>
              </a:ext>
            </a:extLst>
          </p:cNvPr>
          <p:cNvSpPr>
            <a:spLocks noGrp="1"/>
          </p:cNvSpPr>
          <p:nvPr>
            <p:ph idx="1"/>
          </p:nvPr>
        </p:nvSpPr>
        <p:spPr/>
        <p:txBody>
          <a:bodyPr>
            <a:normAutofit lnSpcReduction="10000"/>
          </a:bodyPr>
          <a:lstStyle/>
          <a:p>
            <a:pPr algn="just"/>
            <a:r>
              <a:rPr lang="it-IT" dirty="0"/>
              <a:t>Nessuna rilevanza può attribuirsi alla responsabilità contabile paventata da datore di lavoro pubblico: la natura pubblica del datore di lavoro non legittima la discriminazione del dipendente per quanto volta – nell’ottica datoriale – a prevenire esborsi, considerati indebiti.</a:t>
            </a:r>
          </a:p>
          <a:p>
            <a:pPr algn="just"/>
            <a:r>
              <a:rPr lang="it-IT" dirty="0"/>
              <a:t>Il giudice ordina la cessazione della condotta discriminatoria e la pubblicazione per un anno della pronuncia sul sito web dell’azienda</a:t>
            </a:r>
          </a:p>
          <a:p>
            <a:pPr algn="just"/>
            <a:r>
              <a:rPr lang="it-IT" dirty="0"/>
              <a:t>La connotazione discriminatoria della condotta datoriale lede i diritti fondamentali della persona con conseguente riconoscimento del risarcimento del danno non patrimoniale quantificato in via equitativa alla luce della rilevante portata degli interessi coinvolti, dei plurimi aspetti pregiudicati dalla condotta datoriale e dalla sua durata</a:t>
            </a:r>
          </a:p>
        </p:txBody>
      </p:sp>
    </p:spTree>
    <p:extLst>
      <p:ext uri="{BB962C8B-B14F-4D97-AF65-F5344CB8AC3E}">
        <p14:creationId xmlns:p14="http://schemas.microsoft.com/office/powerpoint/2010/main" val="3348956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B5853-76A2-8249-86FD-72BDDE31FFBB}"/>
              </a:ext>
            </a:extLst>
          </p:cNvPr>
          <p:cNvSpPr>
            <a:spLocks noGrp="1"/>
          </p:cNvSpPr>
          <p:nvPr>
            <p:ph type="title"/>
          </p:nvPr>
        </p:nvSpPr>
        <p:spPr/>
        <p:txBody>
          <a:bodyPr/>
          <a:lstStyle/>
          <a:p>
            <a:r>
              <a:rPr lang="it-IT" sz="3200" dirty="0"/>
              <a:t>Il percorso argomentativo del giudice: la centralità del legame genitoriale</a:t>
            </a:r>
          </a:p>
        </p:txBody>
      </p:sp>
      <p:graphicFrame>
        <p:nvGraphicFramePr>
          <p:cNvPr id="5" name="Segnaposto contenuto 4">
            <a:extLst>
              <a:ext uri="{FF2B5EF4-FFF2-40B4-BE49-F238E27FC236}">
                <a16:creationId xmlns:a16="http://schemas.microsoft.com/office/drawing/2014/main" id="{2466C197-EAB1-D64E-AB7B-25624877DE0A}"/>
              </a:ext>
            </a:extLst>
          </p:cNvPr>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425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033D8D-3620-A744-A946-630601E37BE3}"/>
              </a:ext>
            </a:extLst>
          </p:cNvPr>
          <p:cNvSpPr>
            <a:spLocks noGrp="1"/>
          </p:cNvSpPr>
          <p:nvPr>
            <p:ph type="title"/>
          </p:nvPr>
        </p:nvSpPr>
        <p:spPr/>
        <p:txBody>
          <a:bodyPr/>
          <a:lstStyle/>
          <a:p>
            <a:r>
              <a:rPr lang="it-IT" sz="2000" b="1" dirty="0" err="1"/>
              <a:t>D.Lgs.</a:t>
            </a:r>
            <a:r>
              <a:rPr lang="it-IT" sz="2000" b="1" dirty="0"/>
              <a:t> 26-3-2001 n. 151</a:t>
            </a:r>
            <a:br>
              <a:rPr lang="it-IT" sz="2000" dirty="0"/>
            </a:br>
            <a:r>
              <a:rPr lang="it-IT" sz="2000" dirty="0"/>
              <a:t>Testo unico delle disposizioni legislative in materia di tutela e sostegno della maternità e della paternità, a norma dell'articolo 15 della legge 8 marzo 2000, n. 53.</a:t>
            </a:r>
            <a:br>
              <a:rPr lang="it-IT" sz="2000" dirty="0"/>
            </a:br>
            <a:endParaRPr lang="it-IT" sz="2000" dirty="0"/>
          </a:p>
        </p:txBody>
      </p:sp>
      <p:sp>
        <p:nvSpPr>
          <p:cNvPr id="3" name="Segnaposto contenuto 2">
            <a:extLst>
              <a:ext uri="{FF2B5EF4-FFF2-40B4-BE49-F238E27FC236}">
                <a16:creationId xmlns:a16="http://schemas.microsoft.com/office/drawing/2014/main" id="{B0F81C6D-E3B2-EB46-82B0-CAA494F4F3B3}"/>
              </a:ext>
            </a:extLst>
          </p:cNvPr>
          <p:cNvSpPr>
            <a:spLocks noGrp="1"/>
          </p:cNvSpPr>
          <p:nvPr>
            <p:ph idx="1"/>
          </p:nvPr>
        </p:nvSpPr>
        <p:spPr/>
        <p:txBody>
          <a:bodyPr>
            <a:normAutofit fontScale="85000" lnSpcReduction="10000"/>
          </a:bodyPr>
          <a:lstStyle/>
          <a:p>
            <a:pPr marL="0" indent="0">
              <a:buNone/>
            </a:pPr>
            <a:r>
              <a:rPr lang="it-IT" b="1" dirty="0"/>
              <a:t>Art. 32.</a:t>
            </a:r>
            <a:r>
              <a:rPr lang="it-IT" dirty="0"/>
              <a:t>  </a:t>
            </a:r>
            <a:r>
              <a:rPr lang="it-IT" i="1" dirty="0"/>
              <a:t>Congedo parentale (</a:t>
            </a:r>
            <a:r>
              <a:rPr lang="it-IT" i="1" dirty="0">
                <a:hlinkClick r:id="rId2"/>
              </a:rPr>
              <a:t>legge 30 dicembre 1971, n. 1204, articoli 1</a:t>
            </a:r>
            <a:r>
              <a:rPr lang="it-IT" i="1" dirty="0"/>
              <a:t>, comma 4, e </a:t>
            </a:r>
            <a:r>
              <a:rPr lang="it-IT" i="1" dirty="0">
                <a:hlinkClick r:id="rId3"/>
              </a:rPr>
              <a:t>7</a:t>
            </a:r>
            <a:r>
              <a:rPr lang="it-IT" i="1" dirty="0"/>
              <a:t>, commi 1, 2 e 3)</a:t>
            </a:r>
            <a:endParaRPr lang="it-IT" dirty="0"/>
          </a:p>
          <a:p>
            <a:pPr marL="0" indent="0">
              <a:buNone/>
            </a:pPr>
            <a:r>
              <a:rPr lang="it-IT" dirty="0"/>
              <a:t>1.  Per ogni bambino, nei primi suoi dodici anni di vita, ciascun genitore ha diritto di astenersi dal lavoro secondo le modalità stabilite dal presente articolo. I relativi congedi parentali dei genitori non possono complessivamente eccedere il limite di dieci mesi, fatto salvo il disposto del comma 2 del presente articolo. Nell'ambito del predetto limite, il diritto di astenersi dal lavoro compete:</a:t>
            </a:r>
            <a:br>
              <a:rPr lang="it-IT" dirty="0"/>
            </a:br>
            <a:endParaRPr lang="it-IT" dirty="0"/>
          </a:p>
          <a:p>
            <a:pPr marL="0" indent="0">
              <a:buNone/>
            </a:pPr>
            <a:r>
              <a:rPr lang="it-IT" dirty="0"/>
              <a:t>a)  alla madre </a:t>
            </a:r>
            <a:r>
              <a:rPr lang="it-IT" dirty="0">
                <a:solidFill>
                  <a:srgbClr val="FF0000"/>
                </a:solidFill>
              </a:rPr>
              <a:t>(biologica) </a:t>
            </a:r>
            <a:r>
              <a:rPr lang="it-IT" dirty="0"/>
              <a:t>lavoratrice, trascorso il periodo di congedo di maternità di cui al Capo III, per un periodo continuativo o frazionato non superiore a sei mesi; </a:t>
            </a:r>
          </a:p>
          <a:p>
            <a:pPr marL="0" indent="0">
              <a:buNone/>
            </a:pPr>
            <a:r>
              <a:rPr lang="it-IT" dirty="0"/>
              <a:t>b)  al padre lavoratore </a:t>
            </a:r>
            <a:r>
              <a:rPr lang="it-IT" dirty="0">
                <a:solidFill>
                  <a:srgbClr val="FF0000"/>
                </a:solidFill>
              </a:rPr>
              <a:t>(alla madre. Intenzionale), </a:t>
            </a:r>
            <a:r>
              <a:rPr lang="it-IT" dirty="0"/>
              <a:t>dalla nascita del figlio, per un periodo continuativo o frazionato non superiore a sei mesi, elevabile a sette nel caso di cui al comma 2; </a:t>
            </a:r>
          </a:p>
          <a:p>
            <a:pPr marL="0" indent="0" algn="just">
              <a:buNone/>
            </a:pPr>
            <a:r>
              <a:rPr lang="it-IT" dirty="0"/>
              <a:t>c)  qualora vi sia un solo genitore, per un periodo continuativo o frazionato non superiore a dieci mesi.</a:t>
            </a:r>
          </a:p>
          <a:p>
            <a:endParaRPr lang="it-IT" dirty="0"/>
          </a:p>
        </p:txBody>
      </p:sp>
    </p:spTree>
    <p:extLst>
      <p:ext uri="{BB962C8B-B14F-4D97-AF65-F5344CB8AC3E}">
        <p14:creationId xmlns:p14="http://schemas.microsoft.com/office/powerpoint/2010/main" val="3056783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A8D3AD-1999-C043-A127-281062CC2AAE}"/>
              </a:ext>
            </a:extLst>
          </p:cNvPr>
          <p:cNvSpPr>
            <a:spLocks noGrp="1"/>
          </p:cNvSpPr>
          <p:nvPr>
            <p:ph type="title"/>
          </p:nvPr>
        </p:nvSpPr>
        <p:spPr/>
        <p:txBody>
          <a:bodyPr/>
          <a:lstStyle/>
          <a:p>
            <a:r>
              <a:rPr lang="it-IT" dirty="0"/>
              <a:t>Con riguardo al diritto UE recente: l’approvazione della dir. 2019/1158</a:t>
            </a:r>
          </a:p>
        </p:txBody>
      </p:sp>
      <p:sp>
        <p:nvSpPr>
          <p:cNvPr id="3" name="Segnaposto contenuto 2">
            <a:extLst>
              <a:ext uri="{FF2B5EF4-FFF2-40B4-BE49-F238E27FC236}">
                <a16:creationId xmlns:a16="http://schemas.microsoft.com/office/drawing/2014/main" id="{8BDACA88-7340-9843-A25C-DF23AE0A8F95}"/>
              </a:ext>
            </a:extLst>
          </p:cNvPr>
          <p:cNvSpPr>
            <a:spLocks noGrp="1"/>
          </p:cNvSpPr>
          <p:nvPr>
            <p:ph idx="1"/>
          </p:nvPr>
        </p:nvSpPr>
        <p:spPr/>
        <p:txBody>
          <a:bodyPr>
            <a:normAutofit fontScale="85000" lnSpcReduction="10000"/>
          </a:bodyPr>
          <a:lstStyle/>
          <a:p>
            <a:r>
              <a:rPr lang="it-IT" dirty="0"/>
              <a:t>Considerando 9 - Per incoraggiare una più equa ripartizione delle responsabilità di assistenza tra uomini e donne, nonché per consentire un'instaurazione precoce del legame tra padre e figlio, è opportuno introdurre un diritto al congedo di paternità per i padri o, laddove e nella misura in cui riconosciuto dal diritto nazionale, per un </a:t>
            </a:r>
            <a:r>
              <a:rPr lang="it-IT" dirty="0">
                <a:solidFill>
                  <a:srgbClr val="FF0000"/>
                </a:solidFill>
              </a:rPr>
              <a:t>secondo genitore equivalente</a:t>
            </a:r>
            <a:r>
              <a:rPr lang="it-IT" dirty="0"/>
              <a:t>. </a:t>
            </a:r>
          </a:p>
          <a:p>
            <a:r>
              <a:rPr lang="it-IT" dirty="0"/>
              <a:t>«congedo di </a:t>
            </a:r>
            <a:r>
              <a:rPr lang="it-IT" dirty="0" err="1"/>
              <a:t>paternità»:un</a:t>
            </a:r>
            <a:r>
              <a:rPr lang="it-IT" dirty="0"/>
              <a:t> congedo dal lavoro per il padre o, laddove e nella misura in cui riconosciuto dal diritto nazionale, per un </a:t>
            </a:r>
            <a:r>
              <a:rPr lang="it-IT" dirty="0">
                <a:solidFill>
                  <a:srgbClr val="FF0000"/>
                </a:solidFill>
              </a:rPr>
              <a:t>secondo genitore equivalente</a:t>
            </a:r>
            <a:r>
              <a:rPr lang="it-IT" dirty="0"/>
              <a:t>, da fruirsi in occasione della nascita di un figlio allo scopo di fornire assistenza; </a:t>
            </a:r>
          </a:p>
          <a:p>
            <a:pPr algn="just"/>
            <a:r>
              <a:rPr lang="it-IT" b="1" dirty="0"/>
              <a:t>Congedo di paternità </a:t>
            </a:r>
            <a:r>
              <a:rPr lang="it-IT" dirty="0"/>
              <a:t>1.Gli Stati membri adottano le misure necessarie a garantire che il padre o, laddove e nella misura in cui il diritto nazionale lo riconosce, un</a:t>
            </a:r>
            <a:r>
              <a:rPr lang="it-IT" dirty="0">
                <a:solidFill>
                  <a:srgbClr val="FF0000"/>
                </a:solidFill>
              </a:rPr>
              <a:t> secondo genitore equivalente </a:t>
            </a:r>
            <a:r>
              <a:rPr lang="it-IT" dirty="0"/>
              <a:t>abbia diritto a un congedo di paternità di dieci giorni lavorativi da fruire in occasione della nascita di un figlio del lavoratore. Gli Stati membri possono stabilire se il congedo di paternità possa essere fruito parzialmente prima della nascita del figlio o solo dopo la nascita del figlio e se possa essere fruito secondo modalità flessibili. </a:t>
            </a:r>
          </a:p>
          <a:p>
            <a:endParaRPr lang="it-IT" dirty="0"/>
          </a:p>
        </p:txBody>
      </p:sp>
    </p:spTree>
    <p:extLst>
      <p:ext uri="{BB962C8B-B14F-4D97-AF65-F5344CB8AC3E}">
        <p14:creationId xmlns:p14="http://schemas.microsoft.com/office/powerpoint/2010/main" val="403610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EA5E4-7E40-0847-977D-AAFB9560C3CD}"/>
              </a:ext>
            </a:extLst>
          </p:cNvPr>
          <p:cNvSpPr>
            <a:spLocks noGrp="1"/>
          </p:cNvSpPr>
          <p:nvPr>
            <p:ph type="title"/>
          </p:nvPr>
        </p:nvSpPr>
        <p:spPr>
          <a:xfrm>
            <a:off x="646111" y="2305902"/>
            <a:ext cx="9404723" cy="1400530"/>
          </a:xfrm>
        </p:spPr>
        <p:txBody>
          <a:bodyPr/>
          <a:lstStyle/>
          <a:p>
            <a:pPr algn="r"/>
            <a:r>
              <a:rPr lang="it-IT" sz="3600" dirty="0"/>
              <a:t>Il caso NH: dichiarazioni omofobiche alla Corte di giustizia</a:t>
            </a:r>
            <a:br>
              <a:rPr lang="it-IT" sz="3600" dirty="0"/>
            </a:br>
            <a:r>
              <a:rPr lang="it-IT" sz="3600" dirty="0"/>
              <a:t>(diritto del lavoro – diritto penale)</a:t>
            </a:r>
          </a:p>
        </p:txBody>
      </p:sp>
    </p:spTree>
    <p:extLst>
      <p:ext uri="{BB962C8B-B14F-4D97-AF65-F5344CB8AC3E}">
        <p14:creationId xmlns:p14="http://schemas.microsoft.com/office/powerpoint/2010/main" val="665597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C78A50-932D-5042-A349-441511A42720}"/>
              </a:ext>
            </a:extLst>
          </p:cNvPr>
          <p:cNvSpPr>
            <a:spLocks noGrp="1"/>
          </p:cNvSpPr>
          <p:nvPr>
            <p:ph type="title"/>
          </p:nvPr>
        </p:nvSpPr>
        <p:spPr/>
        <p:txBody>
          <a:bodyPr>
            <a:normAutofit fontScale="90000"/>
          </a:bodyPr>
          <a:lstStyle/>
          <a:p>
            <a:r>
              <a:rPr lang="it-IT" dirty="0"/>
              <a:t>Il caso NH contro Associazione Avvocatura per i diritti LGBT – Rete </a:t>
            </a:r>
            <a:r>
              <a:rPr lang="it-IT" dirty="0" err="1"/>
              <a:t>Lenford</a:t>
            </a:r>
            <a:r>
              <a:rPr lang="it-IT" dirty="0"/>
              <a:t> (C-507/18)</a:t>
            </a:r>
          </a:p>
        </p:txBody>
      </p:sp>
      <p:sp>
        <p:nvSpPr>
          <p:cNvPr id="3" name="Segnaposto contenuto 2">
            <a:extLst>
              <a:ext uri="{FF2B5EF4-FFF2-40B4-BE49-F238E27FC236}">
                <a16:creationId xmlns:a16="http://schemas.microsoft.com/office/drawing/2014/main" id="{BC65F852-5264-A747-86A5-378F47254FC4}"/>
              </a:ext>
            </a:extLst>
          </p:cNvPr>
          <p:cNvSpPr>
            <a:spLocks noGrp="1"/>
          </p:cNvSpPr>
          <p:nvPr>
            <p:ph idx="1"/>
          </p:nvPr>
        </p:nvSpPr>
        <p:spPr>
          <a:xfrm>
            <a:off x="1103312" y="2833207"/>
            <a:ext cx="8946541" cy="2360586"/>
          </a:xfrm>
        </p:spPr>
        <p:txBody>
          <a:bodyPr>
            <a:normAutofit/>
          </a:bodyPr>
          <a:lstStyle/>
          <a:p>
            <a:pPr marL="0" indent="0" algn="just">
              <a:buNone/>
            </a:pPr>
            <a:r>
              <a:rPr lang="it-IT" dirty="0"/>
              <a:t>La vicenda inizia nel 2014 quando Taormina, intervistato durante trasmissione radio «La zanzara», si lascia andare in una serie di dichiarazioni che esprimono disgusto e disprezzo per le persone gay (li definisce «gente malata», «mi fanno ribrezzo — aggiunge —. Ho una crisi di rigetto, mi viene il vomito») e dichiara che mai assumerebbe nel proprio studio legale persone omosessuali, «faccio una cernita adeguata in modo che questo non accada».</a:t>
            </a:r>
          </a:p>
        </p:txBody>
      </p:sp>
    </p:spTree>
    <p:extLst>
      <p:ext uri="{BB962C8B-B14F-4D97-AF65-F5344CB8AC3E}">
        <p14:creationId xmlns:p14="http://schemas.microsoft.com/office/powerpoint/2010/main" val="158523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49020-8C1D-5A4B-B3D3-6DF23DFD789B}"/>
              </a:ext>
            </a:extLst>
          </p:cNvPr>
          <p:cNvSpPr>
            <a:spLocks noGrp="1"/>
          </p:cNvSpPr>
          <p:nvPr>
            <p:ph type="title"/>
          </p:nvPr>
        </p:nvSpPr>
        <p:spPr/>
        <p:txBody>
          <a:bodyPr/>
          <a:lstStyle/>
          <a:p>
            <a:r>
              <a:rPr lang="it-IT" dirty="0"/>
              <a:t>Le questioni pregiudiziali poste dalla Cassazione </a:t>
            </a:r>
          </a:p>
        </p:txBody>
      </p:sp>
      <p:sp>
        <p:nvSpPr>
          <p:cNvPr id="3" name="Segnaposto contenuto 2">
            <a:extLst>
              <a:ext uri="{FF2B5EF4-FFF2-40B4-BE49-F238E27FC236}">
                <a16:creationId xmlns:a16="http://schemas.microsoft.com/office/drawing/2014/main" id="{B01C80F4-9D79-F346-B94C-20179784C31A}"/>
              </a:ext>
            </a:extLst>
          </p:cNvPr>
          <p:cNvSpPr>
            <a:spLocks noGrp="1"/>
          </p:cNvSpPr>
          <p:nvPr>
            <p:ph idx="1"/>
          </p:nvPr>
        </p:nvSpPr>
        <p:spPr/>
        <p:txBody>
          <a:bodyPr>
            <a:normAutofit fontScale="92500" lnSpcReduction="20000"/>
          </a:bodyPr>
          <a:lstStyle/>
          <a:p>
            <a:pPr marL="0" indent="0" algn="just">
              <a:buNone/>
            </a:pPr>
            <a:r>
              <a:rPr lang="it-IT" dirty="0"/>
              <a:t>1) Se l’interpretazione dell’articolo 9 della direttiva [2000/78] sia nel senso che un’associazione, composta da avvocati specializzati nella tutela giudiziale di una categoria di soggetti a differente orientamento sessuale, la quale nello statuto dichiari il fine di promuovere la cultura e il rispetto dei diritti della categoria, si ponga automaticamente come portatrice di un interesse collettivo e associazione di tendenza non profit, legittimata ad agire in giudizio, anche con una domanda risarcitoria, in presenza di fatti ritenuti discriminatori per detta categoria.</a:t>
            </a:r>
          </a:p>
          <a:p>
            <a:pPr marL="0" indent="0" algn="just">
              <a:buNone/>
            </a:pPr>
            <a:r>
              <a:rPr lang="it-IT" dirty="0"/>
              <a:t>2) Se rientri nell’ambito di applicazione della tutela antidiscriminatoria predisposta dalla direttiva [2000/78], secondo l’esatta interpretazione dei suoi articoli 2 e 3, una dichiarazione di manifestazione del pensiero contraria alla categoria delle persone omosessuali, con la quale, in un’intervista rilasciata nel corso di una trasmissione radiofonica di intrattenimento, l’intervistato abbia dichiarato che mai assumerebbe o vorrebbe avvalersi della collaborazione di dette persone nel proprio studio professionale [di avvocati], sebbene non fosse affatto attuale n. programmata dal medesimo una selezione di lavoro.</a:t>
            </a:r>
          </a:p>
          <a:p>
            <a:endParaRPr lang="it-IT" dirty="0"/>
          </a:p>
        </p:txBody>
      </p:sp>
    </p:spTree>
    <p:extLst>
      <p:ext uri="{BB962C8B-B14F-4D97-AF65-F5344CB8AC3E}">
        <p14:creationId xmlns:p14="http://schemas.microsoft.com/office/powerpoint/2010/main" val="2686492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DD322-EC86-7F46-94D2-C20D8ACA672D}"/>
              </a:ext>
            </a:extLst>
          </p:cNvPr>
          <p:cNvSpPr>
            <a:spLocks noGrp="1"/>
          </p:cNvSpPr>
          <p:nvPr>
            <p:ph type="title"/>
          </p:nvPr>
        </p:nvSpPr>
        <p:spPr/>
        <p:txBody>
          <a:bodyPr/>
          <a:lstStyle/>
          <a:p>
            <a:r>
              <a:rPr lang="it-IT" dirty="0"/>
              <a:t>Gli esiti della causa</a:t>
            </a:r>
          </a:p>
        </p:txBody>
      </p:sp>
      <p:sp>
        <p:nvSpPr>
          <p:cNvPr id="3" name="Segnaposto contenuto 2">
            <a:extLst>
              <a:ext uri="{FF2B5EF4-FFF2-40B4-BE49-F238E27FC236}">
                <a16:creationId xmlns:a16="http://schemas.microsoft.com/office/drawing/2014/main" id="{2FF08D0C-EC76-C448-8191-05EE8D7D1409}"/>
              </a:ext>
            </a:extLst>
          </p:cNvPr>
          <p:cNvSpPr>
            <a:spLocks noGrp="1"/>
          </p:cNvSpPr>
          <p:nvPr>
            <p:ph idx="1"/>
          </p:nvPr>
        </p:nvSpPr>
        <p:spPr>
          <a:xfrm>
            <a:off x="1103312" y="1511808"/>
            <a:ext cx="9211120" cy="4736591"/>
          </a:xfrm>
        </p:spPr>
        <p:txBody>
          <a:bodyPr>
            <a:normAutofit fontScale="77500" lnSpcReduction="20000"/>
          </a:bodyPr>
          <a:lstStyle/>
          <a:p>
            <a:pPr marL="0" indent="0" algn="just">
              <a:buNone/>
            </a:pPr>
            <a:r>
              <a:rPr lang="it-IT" dirty="0"/>
              <a:t>1) La nozione di «condizioni di accesso all’occupazione e al lavoro» contenuta all’articolo 3, paragrafo 1, lettera a), della direttiva 2000/78/CE del Consiglio, del 27 novembre 2000, che stabilisce un quadro generale per la parità di trattamento in materia di occupazione e di condizioni di lavoro, deve essere interpretata nel senso che in essa rientrano delle dichiarazioni rese da una persona nel corso di una trasmissione audiovisiva secondo le quali tale persona mai assumerebbe o vorrebbe avvalersi, nella propria impresa, della collaborazione di persone di un determinato orientamento sessuale, e ciò sebbene non fosse in corso o programmata una procedura di selezione di personale, purché il collegamento tra dette dichiarazioni e le condizioni di accesso all’occupazione e al lavoro in seno a tale impresa non sia ipotetico.</a:t>
            </a:r>
          </a:p>
          <a:p>
            <a:pPr marL="0" indent="0" algn="just">
              <a:buNone/>
            </a:pPr>
            <a:r>
              <a:rPr lang="it-IT" dirty="0"/>
              <a:t>2) La direttiva 2000/78 deve essere interpretata nel senso che essa ad una normativa nazionale in virtù della quale un’associazione di avvocati, la </a:t>
            </a:r>
            <a:r>
              <a:rPr lang="it-IT" dirty="0" err="1"/>
              <a:t>cunon</a:t>
            </a:r>
            <a:r>
              <a:rPr lang="it-IT" dirty="0"/>
              <a:t> osta i finalità statutaria consista nel difendere in giudizio le persone aventi segnatamente un determinato orientamento sessuale e nel promuovere la cultura e il rispetto dei diritti di tale categoria di persone, sia, in ragione di tale finalità e indipendentemente dall’eventuale scopo di lucro dell’associazione stessa, automaticamente legittimata ad avviare un procedimento giurisdizionale inteso a far rispettare gli obblighi risultanti dalla direttiva summenzionata e, eventualmente, ad ottenere il risarcimento del danno, nel caso in cui si verifichino fatti idonei a costituire una discriminazione, ai sensi di detta direttiva, nei confronti della citata categoria di persone e non sia identificabile una persona lesa.</a:t>
            </a:r>
          </a:p>
          <a:p>
            <a:pPr marL="0" indent="0">
              <a:buNone/>
            </a:pPr>
            <a:endParaRPr lang="it-IT" dirty="0"/>
          </a:p>
          <a:p>
            <a:endParaRPr lang="it-IT" dirty="0"/>
          </a:p>
        </p:txBody>
      </p:sp>
    </p:spTree>
    <p:extLst>
      <p:ext uri="{BB962C8B-B14F-4D97-AF65-F5344CB8AC3E}">
        <p14:creationId xmlns:p14="http://schemas.microsoft.com/office/powerpoint/2010/main" val="2797280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915F04-DD45-5747-A2C4-CFD3642ED2E1}"/>
              </a:ext>
            </a:extLst>
          </p:cNvPr>
          <p:cNvSpPr>
            <a:spLocks noGrp="1"/>
          </p:cNvSpPr>
          <p:nvPr>
            <p:ph type="title"/>
          </p:nvPr>
        </p:nvSpPr>
        <p:spPr/>
        <p:txBody>
          <a:bodyPr/>
          <a:lstStyle/>
          <a:p>
            <a:r>
              <a:rPr lang="it-IT" dirty="0"/>
              <a:t>Alcuni passaggi chiave della pronuncia</a:t>
            </a:r>
          </a:p>
        </p:txBody>
      </p:sp>
      <p:sp>
        <p:nvSpPr>
          <p:cNvPr id="3" name="Segnaposto contenuto 2">
            <a:extLst>
              <a:ext uri="{FF2B5EF4-FFF2-40B4-BE49-F238E27FC236}">
                <a16:creationId xmlns:a16="http://schemas.microsoft.com/office/drawing/2014/main" id="{B73CB2DC-16AA-6C45-BB57-A1AF4C708454}"/>
              </a:ext>
            </a:extLst>
          </p:cNvPr>
          <p:cNvSpPr>
            <a:spLocks noGrp="1"/>
          </p:cNvSpPr>
          <p:nvPr>
            <p:ph idx="1"/>
          </p:nvPr>
        </p:nvSpPr>
        <p:spPr/>
        <p:txBody>
          <a:bodyPr>
            <a:normAutofit fontScale="85000" lnSpcReduction="10000"/>
          </a:bodyPr>
          <a:lstStyle/>
          <a:p>
            <a:r>
              <a:rPr lang="it-IT" dirty="0"/>
              <a:t>La libertà di espressione come diritto fondamentale ma non assoluto che può, nel suo esercizio, incontrare delle limitazioni (il collegamento con il </a:t>
            </a:r>
            <a:r>
              <a:rPr lang="it-IT" dirty="0" err="1"/>
              <a:t>ddl</a:t>
            </a:r>
            <a:r>
              <a:rPr lang="it-IT" dirty="0"/>
              <a:t> ZAN)</a:t>
            </a:r>
          </a:p>
          <a:p>
            <a:r>
              <a:rPr lang="it-IT" dirty="0"/>
              <a:t>Tali limitazioni possono derivare dai diritti garantiti dalla dir. 2000/78</a:t>
            </a:r>
          </a:p>
          <a:p>
            <a:pPr algn="just"/>
            <a:r>
              <a:rPr lang="it-IT" dirty="0"/>
              <a:t>Un’associazione di avvocati che ha finalità di difendere in giudizio le persone LGBT e di promuovere la cultura e il rispetto dei diritti LGBT non è automaticamente legittimata ad avviare un procedimento giurisdizionale inteso a far rispettare gli obblighi derivanti dalla direttiva 2000/78 e ad ottenere eventualmente il risarcimento del danno (laddove si verifichi una discriminazione vietata ai sensi della direttiva nei confronti della categoria cui è dedicata e non sia identificabile una persona lesa)</a:t>
            </a:r>
          </a:p>
          <a:p>
            <a:pPr algn="just"/>
            <a:r>
              <a:rPr lang="it-IT" dirty="0"/>
              <a:t>Nella direttiva, il riferimento è ad un’azione per conto o a sostegno di una persona che si ritenga lesa e con il suo consenso, ma lo Stato membro può consentire di far avviare un procedimento giurisdizionale in materia di discriminazioni per orientamento sessuale prevedendo disposizioni più favorevoli della direttiva (nel caso in cui non sia identificabile nessuna persona lesa).</a:t>
            </a:r>
          </a:p>
        </p:txBody>
      </p:sp>
    </p:spTree>
    <p:extLst>
      <p:ext uri="{BB962C8B-B14F-4D97-AF65-F5344CB8AC3E}">
        <p14:creationId xmlns:p14="http://schemas.microsoft.com/office/powerpoint/2010/main" val="3580820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E6AA4-10F6-AF4F-B05F-E13F7FD91D66}"/>
              </a:ext>
            </a:extLst>
          </p:cNvPr>
          <p:cNvSpPr>
            <a:spLocks noGrp="1"/>
          </p:cNvSpPr>
          <p:nvPr>
            <p:ph type="title"/>
          </p:nvPr>
        </p:nvSpPr>
        <p:spPr/>
        <p:txBody>
          <a:bodyPr/>
          <a:lstStyle/>
          <a:p>
            <a:r>
              <a:rPr lang="it-IT" dirty="0"/>
              <a:t>Cosa dice il d.lgs. 216/2003 (art. 5)?</a:t>
            </a:r>
          </a:p>
        </p:txBody>
      </p:sp>
      <p:sp>
        <p:nvSpPr>
          <p:cNvPr id="3" name="Segnaposto contenuto 2">
            <a:extLst>
              <a:ext uri="{FF2B5EF4-FFF2-40B4-BE49-F238E27FC236}">
                <a16:creationId xmlns:a16="http://schemas.microsoft.com/office/drawing/2014/main" id="{491DF77E-08CB-AA4E-AD59-E63DB2768B3B}"/>
              </a:ext>
            </a:extLst>
          </p:cNvPr>
          <p:cNvSpPr>
            <a:spLocks noGrp="1"/>
          </p:cNvSpPr>
          <p:nvPr>
            <p:ph idx="1"/>
          </p:nvPr>
        </p:nvSpPr>
        <p:spPr/>
        <p:txBody>
          <a:bodyPr>
            <a:normAutofit/>
          </a:bodyPr>
          <a:lstStyle/>
          <a:p>
            <a:pPr marL="0" indent="0" algn="just">
              <a:buNone/>
            </a:pPr>
            <a:r>
              <a:rPr lang="it-IT" dirty="0"/>
              <a:t>1. Le organizzazioni sindacali, le associazioni e le organizzazioni rappresentative del diritto o dell’interesse leso, in forza di delega, rilasciata per atto pubblico o scrittura privata autenticata, a pena di nullità, sono legittimate ad agire ai sensi dell’articolo 4, in nome e per conto o a sostegno del soggetto passivo della discriminazione, contro la persona fisica o giuridica cui è riferibile il comportamento o l’atto discriminatorio.</a:t>
            </a:r>
          </a:p>
          <a:p>
            <a:pPr marL="0" indent="0" algn="just">
              <a:buNone/>
            </a:pPr>
            <a:r>
              <a:rPr lang="it-IT" dirty="0"/>
              <a:t>2. I soggetti di cui al comma 1 sono altresì legittimati ad agire nei casi di discriminazione collettiva qualora non siano individuabili in modo diretto e immediato le persone lese dalla discriminazione.</a:t>
            </a:r>
          </a:p>
          <a:p>
            <a:endParaRPr lang="it-IT" dirty="0"/>
          </a:p>
        </p:txBody>
      </p:sp>
    </p:spTree>
    <p:extLst>
      <p:ext uri="{BB962C8B-B14F-4D97-AF65-F5344CB8AC3E}">
        <p14:creationId xmlns:p14="http://schemas.microsoft.com/office/powerpoint/2010/main" val="27228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022B1-3940-DE42-81A3-6E0802CB5933}"/>
              </a:ext>
            </a:extLst>
          </p:cNvPr>
          <p:cNvSpPr>
            <a:spLocks noGrp="1"/>
          </p:cNvSpPr>
          <p:nvPr>
            <p:ph type="title"/>
          </p:nvPr>
        </p:nvSpPr>
        <p:spPr/>
        <p:txBody>
          <a:bodyPr/>
          <a:lstStyle/>
          <a:p>
            <a:r>
              <a:rPr lang="it-IT" dirty="0"/>
              <a:t>Da ricordare l’ordinamento in cui ci si colloca trattando un caso</a:t>
            </a:r>
          </a:p>
        </p:txBody>
      </p:sp>
      <p:graphicFrame>
        <p:nvGraphicFramePr>
          <p:cNvPr id="4" name="Diagramma 3">
            <a:extLst>
              <a:ext uri="{FF2B5EF4-FFF2-40B4-BE49-F238E27FC236}">
                <a16:creationId xmlns:a16="http://schemas.microsoft.com/office/drawing/2014/main" id="{5CD442A8-0729-8E4D-B0FA-77FFE0B72D9A}"/>
              </a:ext>
            </a:extLst>
          </p:cNvPr>
          <p:cNvGraphicFramePr/>
          <p:nvPr/>
        </p:nvGraphicFramePr>
        <p:xfrm>
          <a:off x="1167064" y="0"/>
          <a:ext cx="1015172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481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0D977-4F84-5644-B258-0491A8CAE242}"/>
              </a:ext>
            </a:extLst>
          </p:cNvPr>
          <p:cNvSpPr>
            <a:spLocks noGrp="1"/>
          </p:cNvSpPr>
          <p:nvPr>
            <p:ph type="title"/>
          </p:nvPr>
        </p:nvSpPr>
        <p:spPr/>
        <p:txBody>
          <a:bodyPr/>
          <a:lstStyle/>
          <a:p>
            <a:r>
              <a:rPr lang="it-IT" sz="3200" dirty="0"/>
              <a:t>La conclusione del percorso giudiziario in Cassazione</a:t>
            </a:r>
          </a:p>
        </p:txBody>
      </p:sp>
      <p:sp>
        <p:nvSpPr>
          <p:cNvPr id="7" name="CasellaDiTesto 6">
            <a:extLst>
              <a:ext uri="{FF2B5EF4-FFF2-40B4-BE49-F238E27FC236}">
                <a16:creationId xmlns:a16="http://schemas.microsoft.com/office/drawing/2014/main" id="{2D0BA3A9-D51C-554B-AAA7-54E0D067FB5D}"/>
              </a:ext>
            </a:extLst>
          </p:cNvPr>
          <p:cNvSpPr txBox="1"/>
          <p:nvPr/>
        </p:nvSpPr>
        <p:spPr>
          <a:xfrm>
            <a:off x="646111" y="2023872"/>
            <a:ext cx="9802433" cy="2308324"/>
          </a:xfrm>
          <a:prstGeom prst="rect">
            <a:avLst/>
          </a:prstGeom>
          <a:noFill/>
        </p:spPr>
        <p:txBody>
          <a:bodyPr wrap="square" rtlCol="0">
            <a:spAutoFit/>
          </a:bodyPr>
          <a:lstStyle/>
          <a:p>
            <a:r>
              <a:rPr lang="it-IT" b="1" dirty="0"/>
              <a:t>Cassazione civile sez. I, 15/12/2020, n.28646</a:t>
            </a:r>
          </a:p>
          <a:p>
            <a:endParaRPr lang="it-IT" dirty="0"/>
          </a:p>
          <a:p>
            <a:pPr algn="just"/>
            <a:r>
              <a:rPr lang="it-IT" dirty="0"/>
              <a:t>In materia di tutela del diritto dell'aspirante al lavoro, il diritto costituzionalmente riconosciuto di manifestare liberamente il proprio pensiero non può spingersi sino a violare altri principi di pari rango, assumendo pertanto carattere discriminatorio le dichiarazioni rilasciate dal titolare di uno studio legale tali da dissuadere gli aspiranti, aventi un diverso orientamento sessuale, dal presentare le proprie candidature all'assunzione, anche in assenza di una procedura di selezione in corso</a:t>
            </a:r>
          </a:p>
        </p:txBody>
      </p:sp>
    </p:spTree>
    <p:extLst>
      <p:ext uri="{BB962C8B-B14F-4D97-AF65-F5344CB8AC3E}">
        <p14:creationId xmlns:p14="http://schemas.microsoft.com/office/powerpoint/2010/main" val="2075039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143E6-D6A7-3B45-8C8F-54A862B040FE}"/>
              </a:ext>
            </a:extLst>
          </p:cNvPr>
          <p:cNvSpPr>
            <a:spLocks noGrp="1"/>
          </p:cNvSpPr>
          <p:nvPr>
            <p:ph type="title"/>
          </p:nvPr>
        </p:nvSpPr>
        <p:spPr/>
        <p:txBody>
          <a:bodyPr/>
          <a:lstStyle/>
          <a:p>
            <a:r>
              <a:rPr lang="it-IT" sz="3200" dirty="0"/>
              <a:t>Le questioni chiave e i problemi aperti dalla pronuncia NH: il campo di applicazione della dir. 2000/78</a:t>
            </a:r>
          </a:p>
        </p:txBody>
      </p:sp>
      <p:sp>
        <p:nvSpPr>
          <p:cNvPr id="3" name="Segnaposto contenuto 2">
            <a:extLst>
              <a:ext uri="{FF2B5EF4-FFF2-40B4-BE49-F238E27FC236}">
                <a16:creationId xmlns:a16="http://schemas.microsoft.com/office/drawing/2014/main" id="{1B2F56E7-8A36-F240-B8FE-2EF586799EE1}"/>
              </a:ext>
            </a:extLst>
          </p:cNvPr>
          <p:cNvSpPr>
            <a:spLocks noGrp="1"/>
          </p:cNvSpPr>
          <p:nvPr>
            <p:ph idx="1"/>
          </p:nvPr>
        </p:nvSpPr>
        <p:spPr/>
        <p:txBody>
          <a:bodyPr/>
          <a:lstStyle/>
          <a:p>
            <a:r>
              <a:rPr lang="it-IT" dirty="0"/>
              <a:t>La discriminazione collettiva, dichiarazioni al pubblico e collegamento politica di assunzione discriminatoria  </a:t>
            </a:r>
          </a:p>
          <a:p>
            <a:r>
              <a:rPr lang="it-IT" dirty="0"/>
              <a:t>La legittimazione attiva </a:t>
            </a:r>
          </a:p>
        </p:txBody>
      </p:sp>
    </p:spTree>
    <p:extLst>
      <p:ext uri="{BB962C8B-B14F-4D97-AF65-F5344CB8AC3E}">
        <p14:creationId xmlns:p14="http://schemas.microsoft.com/office/powerpoint/2010/main" val="108988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6E722-9B5D-CA4E-9D55-960A4BC58174}"/>
              </a:ext>
            </a:extLst>
          </p:cNvPr>
          <p:cNvSpPr>
            <a:spLocks noGrp="1"/>
          </p:cNvSpPr>
          <p:nvPr>
            <p:ph type="title"/>
          </p:nvPr>
        </p:nvSpPr>
        <p:spPr>
          <a:xfrm>
            <a:off x="646111" y="1818222"/>
            <a:ext cx="9404723" cy="1400530"/>
          </a:xfrm>
        </p:spPr>
        <p:txBody>
          <a:bodyPr/>
          <a:lstStyle/>
          <a:p>
            <a:pPr algn="r"/>
            <a:r>
              <a:rPr lang="it-IT" sz="3200" dirty="0"/>
              <a:t>Tornano a manifestarsi quei limiti che avevano portata all’elaborazione della proposta della direttiva sull’estensione del campo di applicazione della dir. 2000/78 (direttiva altre/oltre)</a:t>
            </a:r>
          </a:p>
        </p:txBody>
      </p:sp>
    </p:spTree>
    <p:extLst>
      <p:ext uri="{BB962C8B-B14F-4D97-AF65-F5344CB8AC3E}">
        <p14:creationId xmlns:p14="http://schemas.microsoft.com/office/powerpoint/2010/main" val="1909702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E4BA70-4A1A-2442-A657-43B18B8988D6}"/>
              </a:ext>
            </a:extLst>
          </p:cNvPr>
          <p:cNvSpPr>
            <a:spLocks noGrp="1"/>
          </p:cNvSpPr>
          <p:nvPr>
            <p:ph type="title"/>
          </p:nvPr>
        </p:nvSpPr>
        <p:spPr/>
        <p:txBody>
          <a:bodyPr/>
          <a:lstStyle/>
          <a:p>
            <a:pPr algn="just"/>
            <a:r>
              <a:rPr lang="it-IT" sz="2800" dirty="0"/>
              <a:t>L’attivazione della leva giudiziale, orientamento sessuale e identità di genere, attivismo associazionistico LGBTQ</a:t>
            </a:r>
          </a:p>
        </p:txBody>
      </p:sp>
      <p:sp>
        <p:nvSpPr>
          <p:cNvPr id="3" name="Segnaposto contenuto 2">
            <a:extLst>
              <a:ext uri="{FF2B5EF4-FFF2-40B4-BE49-F238E27FC236}">
                <a16:creationId xmlns:a16="http://schemas.microsoft.com/office/drawing/2014/main" id="{03AFABD6-40CE-F74F-B951-73EB26DF1493}"/>
              </a:ext>
            </a:extLst>
          </p:cNvPr>
          <p:cNvSpPr>
            <a:spLocks noGrp="1"/>
          </p:cNvSpPr>
          <p:nvPr>
            <p:ph idx="1"/>
          </p:nvPr>
        </p:nvSpPr>
        <p:spPr/>
        <p:txBody>
          <a:bodyPr>
            <a:normAutofit lnSpcReduction="10000"/>
          </a:bodyPr>
          <a:lstStyle/>
          <a:p>
            <a:pPr algn="just"/>
            <a:r>
              <a:rPr lang="it-IT" dirty="0"/>
              <a:t>Le Corti non possono essere ritenute le sole responsabili del compito di produrre i mutamenti, economici, sociali e culturali che la ricerca di un’eguaglianza densa di significato impone, ma nemmeno possono ignorare le voci della società civile, siano stentoree o appena percepibili, ostili o amichevoli, che le esortano a fare di più o a ragionare in modo diverso in </a:t>
            </a:r>
            <a:r>
              <a:rPr lang="it-IT" dirty="0" err="1"/>
              <a:t>lina</a:t>
            </a:r>
            <a:r>
              <a:rPr lang="it-IT" dirty="0"/>
              <a:t> con la loro giurisprudenza e lo spirito delle leggi che applicano, né possono venir mento al loro dovere di restare al passo con realtà sociali che si evolvono </a:t>
            </a:r>
          </a:p>
          <a:p>
            <a:pPr algn="just"/>
            <a:r>
              <a:rPr lang="it-IT" dirty="0"/>
              <a:t>Una vittoria giudiziaria […] ha un effetto diretto giuridicamente vincolante in tutti gli Stati membri, facendo così venir meno la necessità di specifiche campagne in seno ad ognuno di essi</a:t>
            </a:r>
          </a:p>
          <a:p>
            <a:pPr marL="0" indent="0" algn="just">
              <a:buNone/>
            </a:pPr>
            <a:r>
              <a:rPr lang="it-IT" dirty="0"/>
              <a:t>G. </a:t>
            </a:r>
            <a:r>
              <a:rPr lang="it-IT" dirty="0" err="1"/>
              <a:t>F</a:t>
            </a:r>
            <a:r>
              <a:rPr lang="it-IT" dirty="0"/>
              <a:t>. Mancini, Le nuove frontiere dell’eguaglianza tra i sessi nel diritto comunitario, in Democrazia e costituzionalismo nell’Unione europea, 2004 </a:t>
            </a:r>
          </a:p>
        </p:txBody>
      </p:sp>
    </p:spTree>
    <p:extLst>
      <p:ext uri="{BB962C8B-B14F-4D97-AF65-F5344CB8AC3E}">
        <p14:creationId xmlns:p14="http://schemas.microsoft.com/office/powerpoint/2010/main" val="373646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000152C-D3F3-7046-A6B5-88E69FD25841}"/>
              </a:ext>
            </a:extLst>
          </p:cNvPr>
          <p:cNvPicPr>
            <a:picLocks noChangeAspect="1"/>
          </p:cNvPicPr>
          <p:nvPr/>
        </p:nvPicPr>
        <p:blipFill>
          <a:blip r:embed="rId2"/>
          <a:stretch>
            <a:fillRect/>
          </a:stretch>
        </p:blipFill>
        <p:spPr>
          <a:xfrm>
            <a:off x="1524000" y="714486"/>
            <a:ext cx="9144000" cy="5304116"/>
          </a:xfrm>
          <a:prstGeom prst="rect">
            <a:avLst/>
          </a:prstGeom>
        </p:spPr>
      </p:pic>
    </p:spTree>
    <p:extLst>
      <p:ext uri="{BB962C8B-B14F-4D97-AF65-F5344CB8AC3E}">
        <p14:creationId xmlns:p14="http://schemas.microsoft.com/office/powerpoint/2010/main" val="241946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BFC943-3C09-E049-8F38-48422C4DD19A}"/>
              </a:ext>
            </a:extLst>
          </p:cNvPr>
          <p:cNvSpPr>
            <a:spLocks noGrp="1"/>
          </p:cNvSpPr>
          <p:nvPr>
            <p:ph type="title"/>
          </p:nvPr>
        </p:nvSpPr>
        <p:spPr>
          <a:xfrm>
            <a:off x="2895600" y="554305"/>
            <a:ext cx="8610600" cy="1293028"/>
          </a:xfrm>
        </p:spPr>
        <p:txBody>
          <a:bodyPr/>
          <a:lstStyle/>
          <a:p>
            <a:r>
              <a:rPr lang="it-IT" dirty="0"/>
              <a:t>La duplice intersezione </a:t>
            </a:r>
          </a:p>
        </p:txBody>
      </p:sp>
      <p:graphicFrame>
        <p:nvGraphicFramePr>
          <p:cNvPr id="4" name="Diagramma 3">
            <a:extLst>
              <a:ext uri="{FF2B5EF4-FFF2-40B4-BE49-F238E27FC236}">
                <a16:creationId xmlns:a16="http://schemas.microsoft.com/office/drawing/2014/main" id="{C636D36B-BA19-DB40-AC2D-7BCA6D088F97}"/>
              </a:ext>
            </a:extLst>
          </p:cNvPr>
          <p:cNvGraphicFramePr/>
          <p:nvPr>
            <p:extLst>
              <p:ext uri="{D42A27DB-BD31-4B8C-83A1-F6EECF244321}">
                <p14:modId xmlns:p14="http://schemas.microsoft.com/office/powerpoint/2010/main" val="42425371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53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9CBC3-A810-F74A-8713-AEC896326AF9}"/>
              </a:ext>
            </a:extLst>
          </p:cNvPr>
          <p:cNvSpPr>
            <a:spLocks noGrp="1"/>
          </p:cNvSpPr>
          <p:nvPr>
            <p:ph type="title"/>
          </p:nvPr>
        </p:nvSpPr>
        <p:spPr/>
        <p:txBody>
          <a:bodyPr/>
          <a:lstStyle/>
          <a:p>
            <a:r>
              <a:rPr lang="it-IT" dirty="0"/>
              <a:t>La proposta </a:t>
            </a:r>
          </a:p>
        </p:txBody>
      </p:sp>
      <p:sp>
        <p:nvSpPr>
          <p:cNvPr id="3" name="Segnaposto contenuto 2">
            <a:extLst>
              <a:ext uri="{FF2B5EF4-FFF2-40B4-BE49-F238E27FC236}">
                <a16:creationId xmlns:a16="http://schemas.microsoft.com/office/drawing/2014/main" id="{8BDCB02E-608C-314C-A754-8F6A6FCEDE76}"/>
              </a:ext>
            </a:extLst>
          </p:cNvPr>
          <p:cNvSpPr>
            <a:spLocks noGrp="1"/>
          </p:cNvSpPr>
          <p:nvPr>
            <p:ph idx="1"/>
          </p:nvPr>
        </p:nvSpPr>
        <p:spPr/>
        <p:txBody>
          <a:bodyPr/>
          <a:lstStyle/>
          <a:p>
            <a:r>
              <a:rPr lang="it-IT" dirty="0"/>
              <a:t>Disarticolare la complessità del diritto antidiscriminatorio</a:t>
            </a:r>
          </a:p>
          <a:p>
            <a:r>
              <a:rPr lang="it-IT" dirty="0"/>
              <a:t>Il </a:t>
            </a:r>
            <a:r>
              <a:rPr lang="it-IT" dirty="0" err="1"/>
              <a:t>metamodello</a:t>
            </a:r>
            <a:endParaRPr lang="it-IT" dirty="0"/>
          </a:p>
          <a:p>
            <a:r>
              <a:rPr lang="it-IT" dirty="0"/>
              <a:t>Ricordare la specificità del fattore di rischio (dei fattori di rischio al plurale!)</a:t>
            </a:r>
          </a:p>
          <a:p>
            <a:r>
              <a:rPr lang="it-IT" dirty="0"/>
              <a:t>Fissare le conoscenze fondamentali ovvero i pilastri giudiziari costruiti della Corte UE con riguardo all’orientamento sessuale</a:t>
            </a:r>
          </a:p>
          <a:p>
            <a:r>
              <a:rPr lang="it-IT" dirty="0"/>
              <a:t>Riflettere nella logica del work in progress continuo: l’uso trasversale del fattore di rischio orientamento sessuale  </a:t>
            </a:r>
          </a:p>
        </p:txBody>
      </p:sp>
    </p:spTree>
    <p:extLst>
      <p:ext uri="{BB962C8B-B14F-4D97-AF65-F5344CB8AC3E}">
        <p14:creationId xmlns:p14="http://schemas.microsoft.com/office/powerpoint/2010/main" val="15542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9507D-D54C-3F40-BD3A-34EA1DCA22FA}"/>
              </a:ext>
            </a:extLst>
          </p:cNvPr>
          <p:cNvSpPr>
            <a:spLocks noGrp="1"/>
          </p:cNvSpPr>
          <p:nvPr>
            <p:ph type="title"/>
          </p:nvPr>
        </p:nvSpPr>
        <p:spPr>
          <a:xfrm>
            <a:off x="646111" y="2744814"/>
            <a:ext cx="9404723" cy="1400530"/>
          </a:xfrm>
        </p:spPr>
        <p:txBody>
          <a:bodyPr/>
          <a:lstStyle/>
          <a:p>
            <a:pPr algn="r"/>
            <a:r>
              <a:rPr lang="it-IT" dirty="0"/>
              <a:t>Disarticolare la complessità </a:t>
            </a:r>
          </a:p>
        </p:txBody>
      </p:sp>
    </p:spTree>
    <p:extLst>
      <p:ext uri="{BB962C8B-B14F-4D97-AF65-F5344CB8AC3E}">
        <p14:creationId xmlns:p14="http://schemas.microsoft.com/office/powerpoint/2010/main" val="273652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5570</Words>
  <Application>Microsoft Macintosh PowerPoint</Application>
  <PresentationFormat>Widescreen</PresentationFormat>
  <Paragraphs>266</Paragraphs>
  <Slides>64</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AvantGarde Bk BT</vt:lpstr>
      <vt:lpstr>Calibri</vt:lpstr>
      <vt:lpstr>Century Gothic</vt:lpstr>
      <vt:lpstr>Wingdings 3</vt:lpstr>
      <vt:lpstr>Ione</vt:lpstr>
      <vt:lpstr>CORSO DI ALTA FORMAZIONE IN DIRITTO ANTIDISCRIMINATORIO - Fattori di discriminazione I Genere, identità di genere, caratteristiche sessuali. La giurisprudenza della Corte di giustizia come laboratorio applicativo</vt:lpstr>
      <vt:lpstr>L’uso del termine laboratorio nel titolo e la scelta di metodo</vt:lpstr>
      <vt:lpstr>L’intervento, il/I fattore/i di rischio specifico, l’obiettivo formativo:   - disarticolare la complessità del diritto antidiscriminatorio con un focus dedicato ad uno dei fattori di rischio più utilizzati nelle aule giudiziarie; - concorrere alla crescita delle conoscenze e competenze specialistiche in materia; - incrementare l’utilizzo mirato del diritto antidiscriminatorio passando dal paradigma della strumentalità a quello della trasversalità disciplinare</vt:lpstr>
      <vt:lpstr>Il test di accesso alla formazione dedicata: cosa vedete nella slide?</vt:lpstr>
      <vt:lpstr>La duplice risposta possibile e l’interpretazione attenta al diritto antidiscriminatorio (gender sensitive nel caso specifico) </vt:lpstr>
      <vt:lpstr>Da ricordare l’ordinamento in cui ci si colloca trattando un caso</vt:lpstr>
      <vt:lpstr>La duplice intersezione </vt:lpstr>
      <vt:lpstr>La proposta </vt:lpstr>
      <vt:lpstr>Disarticolare la complessità </vt:lpstr>
      <vt:lpstr>Le chiavi di lettura aggiornate del diritto antidiscriminatorio </vt:lpstr>
      <vt:lpstr>Il modello tassativo e le sue specificità: la tutela giurisdizionale</vt:lpstr>
      <vt:lpstr>Presentazione standard di PowerPoint</vt:lpstr>
      <vt:lpstr>I modelli giuridici </vt:lpstr>
      <vt:lpstr>Gli strumenti dedicati</vt:lpstr>
      <vt:lpstr>Le tutele e i loro campi (disomogenei) di applicazione </vt:lpstr>
      <vt:lpstr>Presentazione standard di PowerPoint</vt:lpstr>
      <vt:lpstr>Considerato il campo di applicazione della dir. 2000/78</vt:lpstr>
      <vt:lpstr>Presentazione standard di PowerPoint</vt:lpstr>
      <vt:lpstr>Dal modello al giudizio: la tutela potenzialmente migliore della vittima di discriminazione</vt:lpstr>
      <vt:lpstr>Il metamodello</vt:lpstr>
      <vt:lpstr>Presentazione standard di PowerPoint</vt:lpstr>
      <vt:lpstr>Presentazione standard di PowerPoint</vt:lpstr>
      <vt:lpstr>In principio è stata la parità di trattamento retributivo per donne e uomini</vt:lpstr>
      <vt:lpstr>Retrospettive: le nuove frontiere dell’eguaglianza </vt:lpstr>
      <vt:lpstr>Le chiavi di lettura </vt:lpstr>
      <vt:lpstr>Presentazione standard di PowerPoint</vt:lpstr>
      <vt:lpstr>Presentazione standard di PowerPoint</vt:lpstr>
      <vt:lpstr>La questione della maternità e dei trattamenti parentali</vt:lpstr>
      <vt:lpstr>Il caso più recente di interpretazione della dir. 2006/54</vt:lpstr>
      <vt:lpstr>Genitorialità, discriminazioni e famiglia in trasformazione</vt:lpstr>
      <vt:lpstr>Focus CGUE</vt:lpstr>
      <vt:lpstr>Focus previdenza ed età pensionabile</vt:lpstr>
      <vt:lpstr>Le specificità del fattore (o dei fattori) di rischio </vt:lpstr>
      <vt:lpstr>La tutela, il focus e Il fattore di rischio</vt:lpstr>
      <vt:lpstr>Le particolarità del fattore di rischio    </vt:lpstr>
      <vt:lpstr>L’attivazione della leva giudiziale, orientamento sessuale e identità di genere, attivismo associazionistico LGBTQ</vt:lpstr>
      <vt:lpstr>Le conoscenze fondamentali ovvero i pilastri giudiziari costruiti della Corte UE </vt:lpstr>
      <vt:lpstr>Dalla rilevanza generale del fattore sesso (o genere) alla distinzione tra identità di genere e orientamento sessuale dopo il caso P </vt:lpstr>
      <vt:lpstr>Identità di genere </vt:lpstr>
      <vt:lpstr>L’evoluzione giurisprudenziale della Corte UE: la prima fase, il punto di arrivo </vt:lpstr>
      <vt:lpstr>Il focus orientamento sessuale</vt:lpstr>
      <vt:lpstr>I casi e le questioni</vt:lpstr>
      <vt:lpstr>Le discriminazioni dirette e indirette, coppie e singoli: le specificità per fattore di rischio</vt:lpstr>
      <vt:lpstr>Le competenze degli Stati membri in materia di stato civile (considerando 22 della dir. 2000/78)</vt:lpstr>
      <vt:lpstr>Presentazione standard di PowerPoint</vt:lpstr>
      <vt:lpstr>Presentazione standard di PowerPoint</vt:lpstr>
      <vt:lpstr>Riflettere nella logica del work in progress continuo: l’uso trasversale del fattore di rischio orientamento sessuale   </vt:lpstr>
      <vt:lpstr>Genitorialità LGBT tra diritto UE e diritto nazionale (diritto del lavoro – diritto di famiglia) </vt:lpstr>
      <vt:lpstr>La pronuncia della Corte d’appello di Milano del 17/3/2021</vt:lpstr>
      <vt:lpstr>Dal punto di vista tecnico</vt:lpstr>
      <vt:lpstr>Il percorso argomentativo del giudice: la centralità del legame genitoriale</vt:lpstr>
      <vt:lpstr>D.Lgs. 26-3-2001 n. 151 Testo unico delle disposizioni legislative in materia di tutela e sostegno della maternità e della paternità, a norma dell'articolo 15 della legge 8 marzo 2000, n. 53. </vt:lpstr>
      <vt:lpstr>Con riguardo al diritto UE recente: l’approvazione della dir. 2019/1158</vt:lpstr>
      <vt:lpstr>Il caso NH: dichiarazioni omofobiche alla Corte di giustizia (diritto del lavoro – diritto penale)</vt:lpstr>
      <vt:lpstr>Il caso NH contro Associazione Avvocatura per i diritti LGBT – Rete Lenford (C-507/18)</vt:lpstr>
      <vt:lpstr>Le questioni pregiudiziali poste dalla Cassazione </vt:lpstr>
      <vt:lpstr>Gli esiti della causa</vt:lpstr>
      <vt:lpstr>Alcuni passaggi chiave della pronuncia</vt:lpstr>
      <vt:lpstr>Cosa dice il d.lgs. 216/2003 (art. 5)?</vt:lpstr>
      <vt:lpstr>La conclusione del percorso giudiziario in Cassazione</vt:lpstr>
      <vt:lpstr>Le questioni chiave e i problemi aperti dalla pronuncia NH: il campo di applicazione della dir. 2000/78</vt:lpstr>
      <vt:lpstr>Tornano a manifestarsi quei limiti che avevano portata all’elaborazione della proposta della direttiva sull’estensione del campo di applicazione della dir. 2000/78 (direttiva altre/oltre)</vt:lpstr>
      <vt:lpstr>L’attivazione della leva giudiziale, orientamento sessuale e identità di genere, attivismo associazionistico LGBTQ</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recepimento italiano della dir. UE 2019/1158 relativa all’equilibrio tra attività professionale e vita familiare: novità, criticità, prospettive</dc:title>
  <dc:creator>Laura Calafà</dc:creator>
  <cp:lastModifiedBy>Laura Calafà</cp:lastModifiedBy>
  <cp:revision>78</cp:revision>
  <dcterms:created xsi:type="dcterms:W3CDTF">2021-03-19T10:21:53Z</dcterms:created>
  <dcterms:modified xsi:type="dcterms:W3CDTF">2021-05-21T14:28:46Z</dcterms:modified>
</cp:coreProperties>
</file>